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668" r:id="rId2"/>
    <p:sldMasterId id="2147483701" r:id="rId3"/>
    <p:sldMasterId id="2147483674" r:id="rId4"/>
    <p:sldMasterId id="2147483743" r:id="rId5"/>
    <p:sldMasterId id="2147483757" r:id="rId6"/>
    <p:sldMasterId id="2147483750" r:id="rId7"/>
    <p:sldMasterId id="2147483764" r:id="rId8"/>
    <p:sldMasterId id="2147483779" r:id="rId9"/>
  </p:sldMasterIdLst>
  <p:notesMasterIdLst>
    <p:notesMasterId r:id="rId20"/>
  </p:notesMasterIdLst>
  <p:sldIdLst>
    <p:sldId id="257" r:id="rId10"/>
    <p:sldId id="262" r:id="rId11"/>
    <p:sldId id="266" r:id="rId12"/>
    <p:sldId id="267" r:id="rId13"/>
    <p:sldId id="271" r:id="rId14"/>
    <p:sldId id="268" r:id="rId15"/>
    <p:sldId id="269" r:id="rId16"/>
    <p:sldId id="270" r:id="rId17"/>
    <p:sldId id="259" r:id="rId18"/>
    <p:sldId id="272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59"/>
    <p:restoredTop sz="94558"/>
  </p:normalViewPr>
  <p:slideViewPr>
    <p:cSldViewPr snapToGrid="0" snapToObjects="1" showGuides="1">
      <p:cViewPr varScale="1">
        <p:scale>
          <a:sx n="155" d="100"/>
          <a:sy n="155" d="100"/>
        </p:scale>
        <p:origin x="3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465C2-BC6B-44BC-832D-44DC74A3F661}" type="doc">
      <dgm:prSet loTypeId="urn:microsoft.com/office/officeart/2005/8/layout/cycle5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CE49828B-3CFA-458A-A1DC-5738FBEA6D10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b="1" dirty="0"/>
            <a:t>Performanz-</a:t>
          </a:r>
          <a:br>
            <a:rPr lang="de-DE" b="1" dirty="0"/>
          </a:br>
          <a:r>
            <a:rPr lang="de-DE" b="1" dirty="0" err="1"/>
            <a:t>phase</a:t>
          </a:r>
          <a:endParaRPr lang="de-DE" b="1" dirty="0"/>
        </a:p>
      </dgm:t>
    </dgm:pt>
    <dgm:pt modelId="{F92CB3B7-6B23-4CED-B17E-4EC49B348D8F}" type="parTrans" cxnId="{469572BE-F6E3-48C9-8F5E-09BC08EA24AA}">
      <dgm:prSet/>
      <dgm:spPr/>
      <dgm:t>
        <a:bodyPr/>
        <a:lstStyle/>
        <a:p>
          <a:endParaRPr lang="de-DE"/>
        </a:p>
      </dgm:t>
    </dgm:pt>
    <dgm:pt modelId="{11B1B769-182D-48CC-96A5-97CA34E59462}" type="sibTrans" cxnId="{469572BE-F6E3-48C9-8F5E-09BC08EA24AA}">
      <dgm:prSet/>
      <dgm:spPr/>
      <dgm:t>
        <a:bodyPr/>
        <a:lstStyle/>
        <a:p>
          <a:endParaRPr lang="de-DE"/>
        </a:p>
      </dgm:t>
    </dgm:pt>
    <dgm:pt modelId="{731A25A9-0879-4B76-8D96-4EC8A35E2E5E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b="1" dirty="0"/>
            <a:t>Selbstreflexions-phase</a:t>
          </a:r>
        </a:p>
      </dgm:t>
    </dgm:pt>
    <dgm:pt modelId="{660CAD03-10DC-459E-935C-E74269E259E5}" type="parTrans" cxnId="{3A376070-6CC1-4AD8-9BF8-889ED2D6A216}">
      <dgm:prSet/>
      <dgm:spPr/>
      <dgm:t>
        <a:bodyPr/>
        <a:lstStyle/>
        <a:p>
          <a:endParaRPr lang="de-DE"/>
        </a:p>
      </dgm:t>
    </dgm:pt>
    <dgm:pt modelId="{A2F96A8B-E606-44AE-9320-7A55F334DE2C}" type="sibTrans" cxnId="{3A376070-6CC1-4AD8-9BF8-889ED2D6A216}">
      <dgm:prSet/>
      <dgm:spPr/>
      <dgm:t>
        <a:bodyPr/>
        <a:lstStyle/>
        <a:p>
          <a:endParaRPr lang="de-DE"/>
        </a:p>
      </dgm:t>
    </dgm:pt>
    <dgm:pt modelId="{BB1ECA30-885B-4AE2-8F45-97BF9E8E2784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b="1" dirty="0"/>
            <a:t>Vorausschau-phase</a:t>
          </a:r>
        </a:p>
      </dgm:t>
    </dgm:pt>
    <dgm:pt modelId="{EF882553-31B4-41FE-BFAD-F34B1D9CCB07}" type="parTrans" cxnId="{AC3F5983-F3D1-46EA-8D95-D68552C9AFB8}">
      <dgm:prSet/>
      <dgm:spPr/>
      <dgm:t>
        <a:bodyPr/>
        <a:lstStyle/>
        <a:p>
          <a:endParaRPr lang="de-DE"/>
        </a:p>
      </dgm:t>
    </dgm:pt>
    <dgm:pt modelId="{E35F27D3-4605-4D16-AD6E-A2AC32D2066B}" type="sibTrans" cxnId="{AC3F5983-F3D1-46EA-8D95-D68552C9AFB8}">
      <dgm:prSet/>
      <dgm:spPr/>
      <dgm:t>
        <a:bodyPr/>
        <a:lstStyle/>
        <a:p>
          <a:endParaRPr lang="de-DE"/>
        </a:p>
      </dgm:t>
    </dgm:pt>
    <dgm:pt modelId="{420653CF-0170-4D20-839B-ECB9AC525EA2}" type="pres">
      <dgm:prSet presAssocID="{5AA465C2-BC6B-44BC-832D-44DC74A3F661}" presName="cycle" presStyleCnt="0">
        <dgm:presLayoutVars>
          <dgm:dir/>
          <dgm:resizeHandles val="exact"/>
        </dgm:presLayoutVars>
      </dgm:prSet>
      <dgm:spPr/>
    </dgm:pt>
    <dgm:pt modelId="{3396FC63-7210-4C41-A8D3-6FD292BF77F8}" type="pres">
      <dgm:prSet presAssocID="{CE49828B-3CFA-458A-A1DC-5738FBEA6D10}" presName="node" presStyleLbl="node1" presStyleIdx="0" presStyleCnt="3">
        <dgm:presLayoutVars>
          <dgm:bulletEnabled val="1"/>
        </dgm:presLayoutVars>
      </dgm:prSet>
      <dgm:spPr/>
    </dgm:pt>
    <dgm:pt modelId="{6A0E97DF-594F-4801-8029-92E0CEF44D60}" type="pres">
      <dgm:prSet presAssocID="{CE49828B-3CFA-458A-A1DC-5738FBEA6D10}" presName="spNode" presStyleCnt="0"/>
      <dgm:spPr/>
    </dgm:pt>
    <dgm:pt modelId="{210B9E10-06EA-40EF-BCE7-0CE3931E2123}" type="pres">
      <dgm:prSet presAssocID="{11B1B769-182D-48CC-96A5-97CA34E59462}" presName="sibTrans" presStyleLbl="sibTrans1D1" presStyleIdx="0" presStyleCnt="3"/>
      <dgm:spPr/>
    </dgm:pt>
    <dgm:pt modelId="{2989598D-595B-4AF6-A68F-82BEE04A8B05}" type="pres">
      <dgm:prSet presAssocID="{731A25A9-0879-4B76-8D96-4EC8A35E2E5E}" presName="node" presStyleLbl="node1" presStyleIdx="1" presStyleCnt="3">
        <dgm:presLayoutVars>
          <dgm:bulletEnabled val="1"/>
        </dgm:presLayoutVars>
      </dgm:prSet>
      <dgm:spPr/>
    </dgm:pt>
    <dgm:pt modelId="{D12458A2-9C5F-4567-8596-AF2295725FB0}" type="pres">
      <dgm:prSet presAssocID="{731A25A9-0879-4B76-8D96-4EC8A35E2E5E}" presName="spNode" presStyleCnt="0"/>
      <dgm:spPr/>
    </dgm:pt>
    <dgm:pt modelId="{22282F40-7ED6-4E28-B44B-51079EB9154B}" type="pres">
      <dgm:prSet presAssocID="{A2F96A8B-E606-44AE-9320-7A55F334DE2C}" presName="sibTrans" presStyleLbl="sibTrans1D1" presStyleIdx="1" presStyleCnt="3"/>
      <dgm:spPr/>
    </dgm:pt>
    <dgm:pt modelId="{48F04F44-9651-4900-866C-AE75EDB687C5}" type="pres">
      <dgm:prSet presAssocID="{BB1ECA30-885B-4AE2-8F45-97BF9E8E2784}" presName="node" presStyleLbl="node1" presStyleIdx="2" presStyleCnt="3">
        <dgm:presLayoutVars>
          <dgm:bulletEnabled val="1"/>
        </dgm:presLayoutVars>
      </dgm:prSet>
      <dgm:spPr/>
    </dgm:pt>
    <dgm:pt modelId="{865890BC-FE49-4370-B5D7-6996010E721A}" type="pres">
      <dgm:prSet presAssocID="{BB1ECA30-885B-4AE2-8F45-97BF9E8E2784}" presName="spNode" presStyleCnt="0"/>
      <dgm:spPr/>
    </dgm:pt>
    <dgm:pt modelId="{EDE4733B-AE62-4B08-9E47-B9A470073571}" type="pres">
      <dgm:prSet presAssocID="{E35F27D3-4605-4D16-AD6E-A2AC32D2066B}" presName="sibTrans" presStyleLbl="sibTrans1D1" presStyleIdx="2" presStyleCnt="3"/>
      <dgm:spPr/>
    </dgm:pt>
  </dgm:ptLst>
  <dgm:cxnLst>
    <dgm:cxn modelId="{C0518A59-CCD7-432D-AA38-0EF9D4407E3D}" type="presOf" srcId="{11B1B769-182D-48CC-96A5-97CA34E59462}" destId="{210B9E10-06EA-40EF-BCE7-0CE3931E2123}" srcOrd="0" destOrd="0" presId="urn:microsoft.com/office/officeart/2005/8/layout/cycle5"/>
    <dgm:cxn modelId="{875F425A-84EF-49E6-8520-0BE34DF85454}" type="presOf" srcId="{BB1ECA30-885B-4AE2-8F45-97BF9E8E2784}" destId="{48F04F44-9651-4900-866C-AE75EDB687C5}" srcOrd="0" destOrd="0" presId="urn:microsoft.com/office/officeart/2005/8/layout/cycle5"/>
    <dgm:cxn modelId="{262B775C-2C48-4D5D-9A40-A317657F6CE6}" type="presOf" srcId="{731A25A9-0879-4B76-8D96-4EC8A35E2E5E}" destId="{2989598D-595B-4AF6-A68F-82BEE04A8B05}" srcOrd="0" destOrd="0" presId="urn:microsoft.com/office/officeart/2005/8/layout/cycle5"/>
    <dgm:cxn modelId="{AFA2E66E-74EB-4568-B162-F3DD2B9022CF}" type="presOf" srcId="{E35F27D3-4605-4D16-AD6E-A2AC32D2066B}" destId="{EDE4733B-AE62-4B08-9E47-B9A470073571}" srcOrd="0" destOrd="0" presId="urn:microsoft.com/office/officeart/2005/8/layout/cycle5"/>
    <dgm:cxn modelId="{3A376070-6CC1-4AD8-9BF8-889ED2D6A216}" srcId="{5AA465C2-BC6B-44BC-832D-44DC74A3F661}" destId="{731A25A9-0879-4B76-8D96-4EC8A35E2E5E}" srcOrd="1" destOrd="0" parTransId="{660CAD03-10DC-459E-935C-E74269E259E5}" sibTransId="{A2F96A8B-E606-44AE-9320-7A55F334DE2C}"/>
    <dgm:cxn modelId="{AC3F5983-F3D1-46EA-8D95-D68552C9AFB8}" srcId="{5AA465C2-BC6B-44BC-832D-44DC74A3F661}" destId="{BB1ECA30-885B-4AE2-8F45-97BF9E8E2784}" srcOrd="2" destOrd="0" parTransId="{EF882553-31B4-41FE-BFAD-F34B1D9CCB07}" sibTransId="{E35F27D3-4605-4D16-AD6E-A2AC32D2066B}"/>
    <dgm:cxn modelId="{098C3390-6A5B-4EDA-A1AD-77E73C094DD4}" type="presOf" srcId="{CE49828B-3CFA-458A-A1DC-5738FBEA6D10}" destId="{3396FC63-7210-4C41-A8D3-6FD292BF77F8}" srcOrd="0" destOrd="0" presId="urn:microsoft.com/office/officeart/2005/8/layout/cycle5"/>
    <dgm:cxn modelId="{469572BE-F6E3-48C9-8F5E-09BC08EA24AA}" srcId="{5AA465C2-BC6B-44BC-832D-44DC74A3F661}" destId="{CE49828B-3CFA-458A-A1DC-5738FBEA6D10}" srcOrd="0" destOrd="0" parTransId="{F92CB3B7-6B23-4CED-B17E-4EC49B348D8F}" sibTransId="{11B1B769-182D-48CC-96A5-97CA34E59462}"/>
    <dgm:cxn modelId="{2F241ABF-4714-497C-9889-477D2066ED63}" type="presOf" srcId="{A2F96A8B-E606-44AE-9320-7A55F334DE2C}" destId="{22282F40-7ED6-4E28-B44B-51079EB9154B}" srcOrd="0" destOrd="0" presId="urn:microsoft.com/office/officeart/2005/8/layout/cycle5"/>
    <dgm:cxn modelId="{484F9AFF-4ABE-4A78-A1BA-CDAF2285B554}" type="presOf" srcId="{5AA465C2-BC6B-44BC-832D-44DC74A3F661}" destId="{420653CF-0170-4D20-839B-ECB9AC525EA2}" srcOrd="0" destOrd="0" presId="urn:microsoft.com/office/officeart/2005/8/layout/cycle5"/>
    <dgm:cxn modelId="{6FAC33A2-87D4-4F34-B8B1-B3AB261CFEB9}" type="presParOf" srcId="{420653CF-0170-4D20-839B-ECB9AC525EA2}" destId="{3396FC63-7210-4C41-A8D3-6FD292BF77F8}" srcOrd="0" destOrd="0" presId="urn:microsoft.com/office/officeart/2005/8/layout/cycle5"/>
    <dgm:cxn modelId="{6589F0A0-26A0-444E-85B5-8D157846C795}" type="presParOf" srcId="{420653CF-0170-4D20-839B-ECB9AC525EA2}" destId="{6A0E97DF-594F-4801-8029-92E0CEF44D60}" srcOrd="1" destOrd="0" presId="urn:microsoft.com/office/officeart/2005/8/layout/cycle5"/>
    <dgm:cxn modelId="{12EAE9EE-06AB-42FD-8E67-E10007ABCD3D}" type="presParOf" srcId="{420653CF-0170-4D20-839B-ECB9AC525EA2}" destId="{210B9E10-06EA-40EF-BCE7-0CE3931E2123}" srcOrd="2" destOrd="0" presId="urn:microsoft.com/office/officeart/2005/8/layout/cycle5"/>
    <dgm:cxn modelId="{64685B5D-FCD9-496A-A8F0-8B2A37EA27E4}" type="presParOf" srcId="{420653CF-0170-4D20-839B-ECB9AC525EA2}" destId="{2989598D-595B-4AF6-A68F-82BEE04A8B05}" srcOrd="3" destOrd="0" presId="urn:microsoft.com/office/officeart/2005/8/layout/cycle5"/>
    <dgm:cxn modelId="{80AB5E65-5B35-4B3D-8BE5-D53B9AB27E85}" type="presParOf" srcId="{420653CF-0170-4D20-839B-ECB9AC525EA2}" destId="{D12458A2-9C5F-4567-8596-AF2295725FB0}" srcOrd="4" destOrd="0" presId="urn:microsoft.com/office/officeart/2005/8/layout/cycle5"/>
    <dgm:cxn modelId="{13E1857B-5357-4214-AA50-A96AC0504C14}" type="presParOf" srcId="{420653CF-0170-4D20-839B-ECB9AC525EA2}" destId="{22282F40-7ED6-4E28-B44B-51079EB9154B}" srcOrd="5" destOrd="0" presId="urn:microsoft.com/office/officeart/2005/8/layout/cycle5"/>
    <dgm:cxn modelId="{20A9A53B-20B1-49C0-A527-E80FF5A4D0F8}" type="presParOf" srcId="{420653CF-0170-4D20-839B-ECB9AC525EA2}" destId="{48F04F44-9651-4900-866C-AE75EDB687C5}" srcOrd="6" destOrd="0" presId="urn:microsoft.com/office/officeart/2005/8/layout/cycle5"/>
    <dgm:cxn modelId="{E8630781-9D1C-4669-B2E0-DEC835B65CF7}" type="presParOf" srcId="{420653CF-0170-4D20-839B-ECB9AC525EA2}" destId="{865890BC-FE49-4370-B5D7-6996010E721A}" srcOrd="7" destOrd="0" presId="urn:microsoft.com/office/officeart/2005/8/layout/cycle5"/>
    <dgm:cxn modelId="{A740CB6E-6563-4462-A2F6-BFE29569592C}" type="presParOf" srcId="{420653CF-0170-4D20-839B-ECB9AC525EA2}" destId="{EDE4733B-AE62-4B08-9E47-B9A47007357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6FC63-7210-4C41-A8D3-6FD292BF77F8}">
      <dsp:nvSpPr>
        <dsp:cNvPr id="0" name=""/>
        <dsp:cNvSpPr/>
      </dsp:nvSpPr>
      <dsp:spPr>
        <a:xfrm>
          <a:off x="937243" y="286215"/>
          <a:ext cx="1246610" cy="8102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 dirty="0"/>
            <a:t>Performanz-</a:t>
          </a:r>
          <a:br>
            <a:rPr lang="de-DE" sz="1000" b="1" kern="1200" dirty="0"/>
          </a:br>
          <a:r>
            <a:rPr lang="de-DE" sz="1000" b="1" kern="1200" dirty="0" err="1"/>
            <a:t>phase</a:t>
          </a:r>
          <a:endParaRPr lang="de-DE" sz="1000" b="1" kern="1200" dirty="0"/>
        </a:p>
      </dsp:txBody>
      <dsp:txXfrm>
        <a:off x="976798" y="325770"/>
        <a:ext cx="1167500" cy="731186"/>
      </dsp:txXfrm>
    </dsp:sp>
    <dsp:sp modelId="{210B9E10-06EA-40EF-BCE7-0CE3931E2123}">
      <dsp:nvSpPr>
        <dsp:cNvPr id="0" name=""/>
        <dsp:cNvSpPr/>
      </dsp:nvSpPr>
      <dsp:spPr>
        <a:xfrm>
          <a:off x="479110" y="691363"/>
          <a:ext cx="2162876" cy="2162876"/>
        </a:xfrm>
        <a:custGeom>
          <a:avLst/>
          <a:gdLst/>
          <a:ahLst/>
          <a:cxnLst/>
          <a:rect l="0" t="0" r="0" b="0"/>
          <a:pathLst>
            <a:path>
              <a:moveTo>
                <a:pt x="1872356" y="343903"/>
              </a:moveTo>
              <a:arcTo wR="1081438" hR="1081438" stAng="19020017" swAng="230378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9598D-595B-4AF6-A68F-82BEE04A8B05}">
      <dsp:nvSpPr>
        <dsp:cNvPr id="0" name=""/>
        <dsp:cNvSpPr/>
      </dsp:nvSpPr>
      <dsp:spPr>
        <a:xfrm>
          <a:off x="1873796" y="1908372"/>
          <a:ext cx="1246610" cy="8102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 dirty="0"/>
            <a:t>Selbstreflexions-phase</a:t>
          </a:r>
        </a:p>
      </dsp:txBody>
      <dsp:txXfrm>
        <a:off x="1913351" y="1947927"/>
        <a:ext cx="1167500" cy="731186"/>
      </dsp:txXfrm>
    </dsp:sp>
    <dsp:sp modelId="{22282F40-7ED6-4E28-B44B-51079EB9154B}">
      <dsp:nvSpPr>
        <dsp:cNvPr id="0" name=""/>
        <dsp:cNvSpPr/>
      </dsp:nvSpPr>
      <dsp:spPr>
        <a:xfrm>
          <a:off x="479110" y="691363"/>
          <a:ext cx="2162876" cy="2162876"/>
        </a:xfrm>
        <a:custGeom>
          <a:avLst/>
          <a:gdLst/>
          <a:ahLst/>
          <a:cxnLst/>
          <a:rect l="0" t="0" r="0" b="0"/>
          <a:pathLst>
            <a:path>
              <a:moveTo>
                <a:pt x="1413602" y="2110601"/>
              </a:moveTo>
              <a:arcTo wR="1081438" hR="1081438" stAng="4326747" swAng="2146505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04F44-9651-4900-866C-AE75EDB687C5}">
      <dsp:nvSpPr>
        <dsp:cNvPr id="0" name=""/>
        <dsp:cNvSpPr/>
      </dsp:nvSpPr>
      <dsp:spPr>
        <a:xfrm>
          <a:off x="690" y="1908372"/>
          <a:ext cx="1246610" cy="8102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kern="1200" dirty="0"/>
            <a:t>Vorausschau-phase</a:t>
          </a:r>
        </a:p>
      </dsp:txBody>
      <dsp:txXfrm>
        <a:off x="40245" y="1947927"/>
        <a:ext cx="1167500" cy="731186"/>
      </dsp:txXfrm>
    </dsp:sp>
    <dsp:sp modelId="{EDE4733B-AE62-4B08-9E47-B9A470073571}">
      <dsp:nvSpPr>
        <dsp:cNvPr id="0" name=""/>
        <dsp:cNvSpPr/>
      </dsp:nvSpPr>
      <dsp:spPr>
        <a:xfrm>
          <a:off x="479110" y="691363"/>
          <a:ext cx="2162876" cy="2162876"/>
        </a:xfrm>
        <a:custGeom>
          <a:avLst/>
          <a:gdLst/>
          <a:ahLst/>
          <a:cxnLst/>
          <a:rect l="0" t="0" r="0" b="0"/>
          <a:pathLst>
            <a:path>
              <a:moveTo>
                <a:pt x="3488" y="994647"/>
              </a:moveTo>
              <a:arcTo wR="1081438" hR="1081438" stAng="11076194" swAng="230378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1BC4-95A3-6C4C-9E5E-D35BE5EA3D54}" type="datetimeFigureOut">
              <a:rPr lang="de-DE" smtClean="0"/>
              <a:t>27.12.22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1B27-36AC-5049-9F31-37B41391AC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03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</p:spTree>
    <p:extLst>
      <p:ext uri="{BB962C8B-B14F-4D97-AF65-F5344CB8AC3E}">
        <p14:creationId xmlns:p14="http://schemas.microsoft.com/office/powerpoint/2010/main" val="69702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A29F588-4FDD-BD42-BD53-0C3831045EA8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A06FAE15-9924-044A-A605-F3226CBB853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72C89C88-784C-AE44-AA49-995E4A54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4D3DF82F-783B-EF4A-91A9-018859C29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FF313E6-AF22-034D-A4EF-417D4CFE6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3A5161CE-1BDC-B54A-94A2-E7BC814AEDE6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ECDC7378-DC55-8D4B-BF50-297A382A5B2A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B19E8A87-0361-3741-B1AB-723CCB6F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B0B21F0-4582-9644-BCEE-66EED56A2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4DFFDF-E1DE-3C41-A8E8-EAE6352262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7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A4CA65EC-7BAF-584E-A0FF-DEDAE9E2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343" b="671"/>
          <a:stretch/>
        </p:blipFill>
        <p:spPr bwMode="auto">
          <a:xfrm>
            <a:off x="-4461" y="1"/>
            <a:ext cx="9148461" cy="5094513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D0F5B471-2383-034B-9233-A78315F33D1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9F54599B-C3AE-B243-83D8-64014907AFD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2BB9DBBE-4AB9-9A47-A72A-A036E06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A820F5CA-C269-9743-9431-498017583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8DCB667-5D19-FD4E-9861-A67D0332AD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74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2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2BC4E224-13FF-EF49-936A-84C8E8047B85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F4DF7CE8-3246-DE4F-A9DA-D04A1FBC8B54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CE0EEFFB-E816-2C42-A979-9E32D25D1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8CDF78A3-F7D4-7547-B0B3-5D5541DEB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4E2FF-708B-8E43-8F5E-8110648D0F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49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D19FDCC-8D12-0F40-ABCF-4CE22D735B9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292473FA-1A03-154D-858A-A0F96A309321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64BC26C4-C9FF-E443-A7AF-39AAB05E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3FC8D55B-512C-6F4F-8AD0-7DAC05F7F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307E2E-D6A2-0A43-8305-50D9E6BDA5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12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E0B3B9-5526-9D45-8264-C7605049F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85A1AB-35AB-D140-A9F5-EF26637E0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7517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D76D9CF-B243-C141-8C55-987CED946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691563"/>
            <a:ext cx="8064000" cy="39188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18191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2264" y="598967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16E741B-7201-A746-97D3-5A423391F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15C0C0-65A8-5844-A2F5-F4C4C0155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CC7FED-77B9-704B-9468-669DDFEF3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8811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28FEFD9-0518-4245-890C-D227D9E058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582F7EF-59F5-E84B-A768-92AF650D776A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7277670-CD87-1544-A3FB-C54263374C2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7"/>
            <a:ext cx="3642230" cy="37959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C8FE014-1ED1-7242-9093-AD71D9D37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75FB52-0411-BE49-844D-C4B99C951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E48ACC7-A9DB-4044-96F4-E31C179F1FE4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91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67257D-34B0-9E4B-A856-4E762C5BF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A8B49B-5A4B-C448-AB7A-EC9D58953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6162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B76FC8-FE7B-A44E-BB29-71062D1D82A0}"/>
              </a:ext>
            </a:extLst>
          </p:cNvPr>
          <p:cNvSpPr txBox="1"/>
          <p:nvPr userDrawn="1"/>
        </p:nvSpPr>
        <p:spPr>
          <a:xfrm>
            <a:off x="2965454" y="3490158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>
                <a:solidFill>
                  <a:schemeClr val="accent1"/>
                </a:solidFill>
              </a:rPr>
              <a:t>http://</a:t>
            </a:r>
            <a:r>
              <a:rPr lang="de-DE" b="1" u="sng" dirty="0" err="1">
                <a:solidFill>
                  <a:schemeClr val="accent1"/>
                </a:solidFill>
              </a:rPr>
              <a:t>www.digitus.lmu.de</a:t>
            </a:r>
            <a:endParaRPr lang="de-DE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0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FB387A-49E7-0C49-A270-1468614A8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5DFA6C3-92CC-3949-B724-ECB5C519E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767148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31085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97C0B13-3912-6644-A8EE-F394D226A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FECCA05-1246-5146-9309-1FA0A7AA7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E3EDE402-82A3-2246-B61F-DF8A685B8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8017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46C439C-6011-A048-BE1B-53716FCAF3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E1B4626-5A48-1640-B349-722C8763ED5F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C42916E-6776-B845-ACA1-44B223F87DC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948F1DB-8B63-2841-BFA4-72654A22F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AFCF51-A26B-B142-A6FD-B5F942393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5EC132F-8770-8B4A-B23D-4F389796298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480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AD7E91-04EF-6F4A-AF52-8DAB39ACA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E946B8-E765-674D-BF6E-67389F5C8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913006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75D452-9A66-BC48-87C2-68019632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108476-A215-BE44-B34B-462D03984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47043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0ADCD9-DF2A-954E-967A-D61A0568E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1626ED-77E4-7D4C-9402-836BE7313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763487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1D78778-7388-3240-B5F4-0FCAF2E5C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4094A62-D695-4545-9D2E-E764350B2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DE4828C-EE64-CC43-AFD7-49E9B1917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3402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EAA1F49-3DEF-B843-A7BB-93F48E9AF3C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3404C27-C58B-A245-816F-19B8E5B6A303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B371D72-5932-9746-83EF-82CF6CEB8763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BB1681-25BC-4547-B87E-FAB9060F3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587A85-DD2E-2F46-B770-2B0A88933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F515A42-9186-0040-9B86-FCBFD04B66C6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990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EBA1F2-07C5-0446-A4EC-E02ED6AB4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E09CEA-B7AA-E04A-950B-E641FC7D7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08671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3" name="Titel 4">
            <a:extLst>
              <a:ext uri="{FF2B5EF4-FFF2-40B4-BE49-F238E27FC236}">
                <a16:creationId xmlns:a16="http://schemas.microsoft.com/office/drawing/2014/main" id="{6E7D6C9E-9E89-6740-8EFA-47942CA62065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20">
            <a:extLst>
              <a:ext uri="{FF2B5EF4-FFF2-40B4-BE49-F238E27FC236}">
                <a16:creationId xmlns:a16="http://schemas.microsoft.com/office/drawing/2014/main" id="{8F55360D-BADB-FA46-B99C-D5125FCA3E6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5513C06-150E-434F-B2AB-2F88179A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AB88AC3-00FC-9C44-902F-BF2501363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63A6CB9-A1AA-1740-9E0C-18F86C8295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68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C56C401-9894-2749-BC90-51BF2CF32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7B8DEE-C782-754D-9043-8C68D594A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796335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F7AA5A-408F-2B43-A098-95BF06EC9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1ECCB8-CCA5-B54A-97B6-BCA251396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998030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A7750A4-8FEE-0A45-80B4-7B577D116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38C01FA-EF2B-9B4B-BBAB-5782D12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250A6EF6-F78D-1C48-B02E-677404D22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8883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C83C19D-826F-8447-B734-E90ADF332D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CCE7978-F9CB-8D47-8140-42B2460BA15C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09B5ABE-F89C-6B47-AF9E-36052055098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F54F3F-45D0-A546-A922-ED2A927AF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04FE7-9963-8544-8B3A-FD85A1198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C7F2F2B-769E-504B-99DA-230EB7C85012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198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F37DAE-CBC0-B742-A3F1-1F7DFEFEB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96A3DB-316E-8C4B-9A2D-6689889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633462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5A0D921-48E7-E843-B161-8637C51A8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01ED47-E20A-284C-84B9-B2404C791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002272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9CB97A-0DFE-134F-A11C-287B56E92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FA427-4749-404C-97C3-0DF6B94BB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169265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D67899B-05F9-B64D-ADC1-C7251A3EE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35F4A0A-8020-EA45-910A-87C932AAD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BF39802-83D3-2940-9082-66CEB4F7D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7870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292B106-9D08-2D41-BC5C-B9BAF001AE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09CA43D-5F2F-504B-A8ED-71ACBC869790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554E1B5-A782-7642-917E-27CC82ADD95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7EDBD4-550B-6947-AB37-696C71110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43CBC40-2BB5-F24B-8757-72D3FCCF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A387E3D-47F4-2144-A6D3-A638AE406C6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197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6FD29-6299-4D4E-B95A-B7B2C63C3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345177-B38C-A24C-B14A-FB0EF5441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ACFBEAA5-C693-C540-A4D2-4873DDF1D4D2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id="{E4894260-DA93-3145-8D94-A6418311E61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7" name="Titel 10">
            <a:extLst>
              <a:ext uri="{FF2B5EF4-FFF2-40B4-BE49-F238E27FC236}">
                <a16:creationId xmlns:a16="http://schemas.microsoft.com/office/drawing/2014/main" id="{267A4DCC-AFC4-D94F-AE56-12D8F95B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24A90963-86B5-554D-BFF1-4BC770245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B520B91-737F-AA44-85D4-C2A3C70E72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28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71F5CC-067B-C147-9D51-F8B0A3E111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612000"/>
            <a:ext cx="8064000" cy="38108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1000"/>
            </a:lvl1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Verlag oder Affiliation der Verfasser oder Einrichtung, die die Aufgabe eines Verlages übernimmt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Straße, Postleitzahl, Ort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Telefonkontakt, E-Mail-Kontakt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Verfasser (inkl. CC-BY-SA 4.0 Angabe)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Email (optional)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 (optional)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Herausgeber (optional bei Beiträgen in Herausgeberwerk oder zu Konferenz)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in einem Herausgeberband Titel und Herausgeber des Herausgeberwerkes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einer Konferenz auch Name, Ort und Zeitraum der Konferenz, ggf. 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Name der Druckerei (optional bei Druckerzeugnissen)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Anschrift der Druckerei mit Straße, Postleitzahl und Ort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Urheberrechtsnachweise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CC-BY-SA 4.0  Lizenzgeber für das Grafik Design: © </a:t>
            </a:r>
            <a:r>
              <a:rPr lang="de-DE" dirty="0" err="1">
                <a:effectLst/>
                <a:latin typeface="Arial" panose="020B0604020202020204" pitchFamily="34" charset="0"/>
              </a:rPr>
              <a:t>Graphic</a:t>
            </a:r>
            <a:r>
              <a:rPr lang="de-DE" dirty="0">
                <a:effectLst/>
                <a:latin typeface="Arial" panose="020B0604020202020204" pitchFamily="34" charset="0"/>
              </a:rPr>
              <a:t> Design Christina Mayer, Christina Mayer, 2020; überarbeitet durch Karsten Stegmann, 2020</a:t>
            </a:r>
          </a:p>
          <a:p>
            <a:r>
              <a:rPr lang="de-DE" dirty="0" err="1">
                <a:effectLst/>
                <a:latin typeface="Arial" panose="020B0604020202020204" pitchFamily="34" charset="0"/>
              </a:rPr>
              <a:t>DigitUS</a:t>
            </a:r>
            <a:r>
              <a:rPr lang="de-DE" dirty="0">
                <a:effectLst/>
                <a:latin typeface="Arial" panose="020B0604020202020204" pitchFamily="34" charset="0"/>
              </a:rPr>
              <a:t>-Logo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Logos der Universitäten, andere verwendete Logos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Weitere Nachweise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Erscheinungsjahr </a:t>
            </a:r>
            <a:r>
              <a:rPr lang="de-DE" dirty="0">
                <a:effectLst/>
                <a:latin typeface="Arial" panose="020B0604020202020204" pitchFamily="34" charset="0"/>
              </a:rPr>
              <a:t>(bei Präsentationen auch vollständiges Datum des Vortrages)</a:t>
            </a:r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33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tere An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‹#›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C8585D-4C90-2041-8A14-9259E0E19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0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9525" indent="-9525">
              <a:buFont typeface="Arial" panose="020B0604020202020204" pitchFamily="34" charset="0"/>
              <a:buNone/>
              <a:tabLst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buFont typeface="Arial" panose="020B0604020202020204" pitchFamily="34" charset="0"/>
              <a:buNone/>
              <a:defRPr lang="de-DE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24495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D20068A1-4BCB-F743-AED9-DB0D080F1383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6A31D0D2-209C-B246-BBA7-38D43369B06F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3E2063FC-22C4-C243-95C7-52ACF95D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27830E0-CC18-C54B-9043-B6497CE8B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2E76739-3CFF-A84D-8CF2-3A5CD3831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7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A4CA65EC-7BAF-584E-A0FF-DEDAE9E2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343" b="671"/>
          <a:stretch/>
        </p:blipFill>
        <p:spPr bwMode="auto">
          <a:xfrm>
            <a:off x="-4461" y="1"/>
            <a:ext cx="9148461" cy="5094513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40A5F2ED-2E55-0D47-993B-8B6E190BD00A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F4D6A32-ABDD-B647-B6E2-152E8732174E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72876A6D-25F6-CB4F-ADC3-7C385BF8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372ED0DE-A415-9641-ABA8-3876DD628C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4182D05-B921-8E49-BEC7-B1BA5809FB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2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FCDC90C6-E563-7543-A889-2273FAF05E46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FB318D36-534E-7E49-B87A-B313D9ECD95B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C4E0E2F3-A1FD-C04B-AC66-37CB11CD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11DB59D-143A-C44A-AF5E-EEEAECE2F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0C932CC-4FF4-084F-97FD-15F320A0E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9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3BA2961-C343-EF45-AAFC-2208E3B6CCAC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14E0D721-3862-AD4C-90EB-A14202485260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DDA69671-0D90-1041-8069-1692C46E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37066D2-E9A8-3D47-B7C8-0E596FD45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85EE801-EB2F-2748-B3C9-6351305349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D5374C52-99EE-6543-9A50-A56587939B10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78CA6518-802F-FE47-BB3B-032623D72D13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3258054D-BD41-0440-8A5B-4F65B599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BAC7A867-F2BD-9C4F-A992-D6D05FA08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C57C48-DB19-C348-8F52-A8C23408BF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0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0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675" r:id="rId2"/>
    <p:sldLayoutId id="2147483676" r:id="rId3"/>
    <p:sldLayoutId id="2147483742" r:id="rId4"/>
    <p:sldLayoutId id="214748367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9" r:id="rId4"/>
    <p:sldLayoutId id="2147483747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0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3" r:id="rId4"/>
    <p:sldLayoutId id="2147483761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2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6" r:id="rId4"/>
    <p:sldLayoutId id="2147483754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1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70" r:id="rId4"/>
    <p:sldLayoutId id="214748376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5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6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7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de" TargetMode="External"/><Relationship Id="rId3" Type="http://schemas.openxmlformats.org/officeDocument/2006/relationships/hyperlink" Target="http://www.digitus.lmu.de/" TargetMode="External"/><Relationship Id="rId7" Type="http://schemas.openxmlformats.org/officeDocument/2006/relationships/hyperlink" Target="https://nbn-resolving.org/urn:nbn:de:bvb:19-epub-93577-3" TargetMode="External"/><Relationship Id="rId2" Type="http://schemas.openxmlformats.org/officeDocument/2006/relationships/hyperlink" Target="mailto:digitus-lldm@edu.tum.de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orcid.org/0000-0001-7045-2764" TargetMode="External"/><Relationship Id="rId5" Type="http://schemas.openxmlformats.org/officeDocument/2006/relationships/hyperlink" Target="https://orcid.org/0000-0003-4537-1932" TargetMode="External"/><Relationship Id="rId4" Type="http://schemas.openxmlformats.org/officeDocument/2006/relationships/hyperlink" Target="https://orcid.org/0000-0002-6524-496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54DE5F-D998-3C49-9F21-8F5E8099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300" dirty="0">
                <a:latin typeface="+mn-lt"/>
              </a:rPr>
              <a:t>Selbstreguliertes Lernen mit digitalen Medien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177B5F2-EE5F-574A-9C7B-78BE573E0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in der Schule und im </a:t>
            </a:r>
            <a:r>
              <a:rPr lang="de-DE" dirty="0" err="1"/>
              <a:t>Homeschooling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460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Impressum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000" b="1" dirty="0"/>
              <a:t>Herausgeber</a:t>
            </a:r>
          </a:p>
          <a:p>
            <a:pPr marL="0" indent="0">
              <a:buNone/>
            </a:pPr>
            <a:r>
              <a:rPr lang="de-DE" sz="1000" dirty="0"/>
              <a:t>Technische Universität München</a:t>
            </a:r>
          </a:p>
          <a:p>
            <a:pPr marL="0" indent="0">
              <a:buNone/>
            </a:pPr>
            <a:r>
              <a:rPr lang="de-DE" sz="1000" dirty="0"/>
              <a:t>Lehrstuhl für Lehren und Lernen mit Digitalen Medien</a:t>
            </a:r>
          </a:p>
          <a:p>
            <a:pPr marL="0" indent="0">
              <a:buNone/>
            </a:pPr>
            <a:r>
              <a:rPr lang="de-DE" sz="1000" dirty="0"/>
              <a:t>BMBF-Verbundprojekt „Digitalisierung von Unterricht in der Schule“ (</a:t>
            </a:r>
            <a:r>
              <a:rPr lang="de-DE" sz="1000" dirty="0" err="1"/>
              <a:t>DigitUS</a:t>
            </a:r>
            <a:r>
              <a:rPr lang="de-DE" sz="1000" dirty="0"/>
              <a:t>)</a:t>
            </a:r>
          </a:p>
          <a:p>
            <a:pPr marL="0" indent="0">
              <a:buNone/>
            </a:pPr>
            <a:r>
              <a:rPr lang="de-DE" sz="1000" dirty="0" err="1"/>
              <a:t>Arcisstraße</a:t>
            </a:r>
            <a:r>
              <a:rPr lang="de-DE" sz="1000" dirty="0"/>
              <a:t> 21</a:t>
            </a:r>
          </a:p>
          <a:p>
            <a:pPr marL="0" indent="0">
              <a:buNone/>
            </a:pPr>
            <a:r>
              <a:rPr lang="de-DE" sz="1000" dirty="0"/>
              <a:t>80333 München</a:t>
            </a:r>
          </a:p>
          <a:p>
            <a:pPr marL="0" indent="0">
              <a:buNone/>
            </a:pPr>
            <a:r>
              <a:rPr lang="de-DE" sz="1000" dirty="0">
                <a:hlinkClick r:id="rId2"/>
              </a:rPr>
              <a:t>digitus-lldm@edu.tum.de</a:t>
            </a:r>
            <a:r>
              <a:rPr lang="de-DE" sz="1000" dirty="0"/>
              <a:t> </a:t>
            </a:r>
          </a:p>
          <a:p>
            <a:pPr marL="0" indent="0">
              <a:buNone/>
            </a:pPr>
            <a:r>
              <a:rPr lang="de-DE" sz="1000" dirty="0">
                <a:hlinkClick r:id="rId3"/>
              </a:rPr>
              <a:t>www.digitus.lmu.de</a:t>
            </a:r>
            <a:endParaRPr lang="de-DE" sz="1000" dirty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Lizenzhinweis</a:t>
            </a:r>
            <a:r>
              <a:rPr lang="de-DE" sz="1000" dirty="0"/>
              <a:t>: „Selbstreguliertes Lernen mit digitalen Medien – in der Schule und im </a:t>
            </a:r>
            <a:r>
              <a:rPr lang="de-DE" sz="1000" dirty="0" err="1"/>
              <a:t>Homeschooling</a:t>
            </a:r>
            <a:r>
              <a:rPr lang="de-DE" sz="1000" dirty="0"/>
              <a:t>“, erstellt von </a:t>
            </a:r>
            <a:r>
              <a:rPr lang="de-DE" sz="1000" dirty="0">
                <a:hlinkClick r:id="rId4"/>
              </a:rPr>
              <a:t>S. Reith</a:t>
            </a:r>
            <a:r>
              <a:rPr lang="de-DE" sz="1000" dirty="0"/>
              <a:t>, </a:t>
            </a:r>
            <a:r>
              <a:rPr lang="de-DE" sz="1000" dirty="0">
                <a:hlinkClick r:id="rId5"/>
              </a:rPr>
              <a:t>B. Arvaneh</a:t>
            </a:r>
            <a:r>
              <a:rPr lang="de-DE" sz="1000" dirty="0"/>
              <a:t> </a:t>
            </a:r>
            <a:r>
              <a:rPr lang="de-DE" sz="1000"/>
              <a:t>und </a:t>
            </a:r>
            <a:br>
              <a:rPr lang="de-DE" sz="1000"/>
            </a:br>
            <a:r>
              <a:rPr lang="de-DE" sz="1000">
                <a:hlinkClick r:id="rId6"/>
              </a:rPr>
              <a:t>M</a:t>
            </a:r>
            <a:r>
              <a:rPr lang="de-DE" sz="1000" dirty="0">
                <a:hlinkClick r:id="rId6"/>
              </a:rPr>
              <a:t>. Bannert</a:t>
            </a:r>
            <a:r>
              <a:rPr lang="de-DE" sz="1000" dirty="0"/>
              <a:t> im Projekt </a:t>
            </a:r>
            <a:r>
              <a:rPr lang="de-DE" sz="1000" dirty="0" err="1">
                <a:hlinkClick r:id="rId7"/>
              </a:rPr>
              <a:t>DigitUS</a:t>
            </a:r>
            <a:r>
              <a:rPr lang="de-DE" sz="1000" dirty="0"/>
              <a:t> und lizenziert als </a:t>
            </a:r>
            <a:r>
              <a:rPr lang="de-DE" sz="1000" dirty="0">
                <a:hlinkClick r:id="rId8"/>
              </a:rPr>
              <a:t>CC BY-SA 4.0</a:t>
            </a:r>
            <a:r>
              <a:rPr lang="de-DE" sz="1000" dirty="0"/>
              <a:t>.</a:t>
            </a:r>
          </a:p>
          <a:p>
            <a:pPr marL="0" indent="0">
              <a:buNone/>
            </a:pPr>
            <a:endParaRPr lang="de-DE" sz="1000" b="1" dirty="0"/>
          </a:p>
          <a:p>
            <a:pPr marL="0" indent="0">
              <a:buNone/>
            </a:pPr>
            <a:r>
              <a:rPr lang="de-DE" sz="1000" b="1" dirty="0"/>
              <a:t>Hinweis: </a:t>
            </a:r>
            <a:r>
              <a:rPr lang="de-DE" sz="1000" dirty="0"/>
              <a:t>Die Logos von </a:t>
            </a:r>
            <a:r>
              <a:rPr lang="de-DE" sz="1000" dirty="0" err="1"/>
              <a:t>DigitUS</a:t>
            </a:r>
            <a:r>
              <a:rPr lang="de-DE" sz="1000" dirty="0"/>
              <a:t> und seiner Projektpartner sind urheberrechtlich geschützt. Sie sind im Fall einer Bearbeitung des Materials zu entfernen.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2021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10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99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endParaRPr lang="de-DE" sz="1400" i="1" dirty="0"/>
          </a:p>
          <a:p>
            <a:pPr marL="0" indent="0" algn="ctr">
              <a:lnSpc>
                <a:spcPct val="150000"/>
              </a:lnSpc>
              <a:buNone/>
            </a:pPr>
            <a:endParaRPr lang="de-DE" sz="1400" i="1" dirty="0"/>
          </a:p>
          <a:p>
            <a:pPr marL="0" indent="0" algn="ctr">
              <a:lnSpc>
                <a:spcPct val="150000"/>
              </a:lnSpc>
              <a:buNone/>
            </a:pPr>
            <a:endParaRPr lang="de-DE" sz="1400" i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de-DE" sz="1600" i="1" dirty="0"/>
              <a:t>„Selbstreguliertes Lernen ist eine Form des Lernens,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1600" i="1" dirty="0"/>
              <a:t>bei der die Person in Abhängigkeit von der Art der Lernmotivation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1600" i="1" dirty="0"/>
              <a:t>selbstbestimmt eine oder mehrere Selbststeuerungsmaßnahmen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1600" i="1" dirty="0"/>
              <a:t>(kognitiver, motivationaler, volitionaler und verhaltensmäßiger Art)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1600" i="1" dirty="0"/>
              <a:t>ergreift und den Fortgang des Lernprozesses selbst überwacht.“ </a:t>
            </a:r>
          </a:p>
          <a:p>
            <a:pPr marL="0" indent="0" algn="r">
              <a:lnSpc>
                <a:spcPct val="150000"/>
              </a:lnSpc>
              <a:buNone/>
            </a:pPr>
            <a:endParaRPr lang="de-DE" sz="2000" dirty="0"/>
          </a:p>
          <a:p>
            <a:pPr marL="0" indent="0" algn="r">
              <a:lnSpc>
                <a:spcPct val="150000"/>
              </a:lnSpc>
              <a:buNone/>
            </a:pPr>
            <a:r>
              <a:rPr lang="de-DE" sz="1200" dirty="0"/>
              <a:t>(</a:t>
            </a:r>
            <a:r>
              <a:rPr lang="de-DE" sz="1200" dirty="0" err="1"/>
              <a:t>Schiefele</a:t>
            </a:r>
            <a:r>
              <a:rPr lang="de-DE" sz="1200" dirty="0"/>
              <a:t> &amp; </a:t>
            </a:r>
            <a:r>
              <a:rPr lang="de-DE" sz="1200" dirty="0" err="1"/>
              <a:t>Pekrun</a:t>
            </a:r>
            <a:r>
              <a:rPr lang="de-DE" sz="1200" dirty="0"/>
              <a:t>, 1996, S. 258)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4725223"/>
            <a:ext cx="3086100" cy="273844"/>
          </a:xfrm>
        </p:spPr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7950" y="4725223"/>
            <a:ext cx="1966050" cy="273844"/>
          </a:xfrm>
        </p:spPr>
        <p:txBody>
          <a:bodyPr/>
          <a:lstStyle/>
          <a:p>
            <a:fld id="{4FD62E59-44CE-9347-897F-B4508D454FCF}" type="slidenum">
              <a:rPr lang="de-DE" smtClean="0"/>
              <a:pPr/>
              <a:t>2</a:t>
            </a:fld>
            <a:endParaRPr lang="de-DE" b="0" dirty="0"/>
          </a:p>
        </p:txBody>
      </p:sp>
      <p:pic>
        <p:nvPicPr>
          <p:cNvPr id="7" name="Foli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7600" y="7146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9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Chancen des selbstregulierten Lernens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Erhöhung des Lernerfolgs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Verknüpfung von Unterricht in der Schule und </a:t>
            </a:r>
            <a:r>
              <a:rPr lang="de-DE" sz="1600" dirty="0" err="1"/>
              <a:t>Homeschooling</a:t>
            </a:r>
            <a:endParaRPr lang="de-D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Erhöhung der individuellen Entscheidungsfreiheit der Schülerinnen und Schüler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sz="1200" dirty="0"/>
              <a:t>eigene Entscheidung bezüglich Lernzeit, Lerninhalten, Lernort, Lernpartner/in oder Hilfsmitteln zum Lernen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Unterstützung der Persönlichkeitsentwicklung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sz="1200" dirty="0"/>
              <a:t>Selbstkompetenz, Methodenkompetenz, Medienkompetenz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Veränderung der Rolle der Lehrkraft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sz="1200" dirty="0"/>
              <a:t>Lehrkraft als Organisator/in der Lernumgebung, Berater/in, Ansprechpartner/in, Tutor/in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sz="1200" dirty="0"/>
              <a:t>Mittel- und langfristige erleichterte Wissensvermittlung auf Seiten der Lehrkräfte durch zunehmende Selbststeuerung der Schülerinnen und Schüler</a:t>
            </a:r>
          </a:p>
          <a:p>
            <a:pPr marL="0" indent="0" algn="r">
              <a:lnSpc>
                <a:spcPct val="150000"/>
              </a:lnSpc>
              <a:buNone/>
            </a:pPr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4725223"/>
            <a:ext cx="3086100" cy="273844"/>
          </a:xfrm>
        </p:spPr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7950" y="4725223"/>
            <a:ext cx="1966050" cy="273844"/>
          </a:xfrm>
        </p:spPr>
        <p:txBody>
          <a:bodyPr/>
          <a:lstStyle/>
          <a:p>
            <a:fld id="{4FD62E59-44CE-9347-897F-B4508D454FCF}" type="slidenum">
              <a:rPr lang="de-DE" smtClean="0"/>
              <a:pPr/>
              <a:t>3</a:t>
            </a:fld>
            <a:endParaRPr lang="de-DE" b="0" dirty="0"/>
          </a:p>
        </p:txBody>
      </p:sp>
      <p:pic>
        <p:nvPicPr>
          <p:cNvPr id="7" name="Foli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7600" y="714615"/>
            <a:ext cx="406400" cy="4064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2260F80-013A-4C9A-A948-D9CEBF187304}"/>
              </a:ext>
            </a:extLst>
          </p:cNvPr>
          <p:cNvSpPr txBox="1"/>
          <p:nvPr/>
        </p:nvSpPr>
        <p:spPr>
          <a:xfrm>
            <a:off x="7284464" y="4529322"/>
            <a:ext cx="1260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(Schulze, 2011)</a:t>
            </a:r>
          </a:p>
        </p:txBody>
      </p:sp>
    </p:spTree>
    <p:extLst>
      <p:ext uri="{BB962C8B-B14F-4D97-AF65-F5344CB8AC3E}">
        <p14:creationId xmlns:p14="http://schemas.microsoft.com/office/powerpoint/2010/main" val="319195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1530" y="0"/>
            <a:ext cx="8155259" cy="540000"/>
          </a:xfrm>
        </p:spPr>
        <p:txBody>
          <a:bodyPr/>
          <a:lstStyle/>
          <a:p>
            <a:r>
              <a:rPr lang="de-DE" sz="2100" dirty="0"/>
              <a:t>Zyklisches Phasenmodell des selbstregulierten Lernens</a:t>
            </a:r>
            <a:endParaRPr lang="de-DE" sz="2100" dirty="0">
              <a:latin typeface="+mj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7950" y="4723641"/>
            <a:ext cx="1966050" cy="273844"/>
          </a:xfrm>
        </p:spPr>
        <p:txBody>
          <a:bodyPr/>
          <a:lstStyle/>
          <a:p>
            <a:fld id="{4FD62E59-44CE-9347-897F-B4508D454FCF}" type="slidenum">
              <a:rPr lang="de-DE" smtClean="0"/>
              <a:pPr/>
              <a:t>4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– nach Zimmerman (2008)</a:t>
            </a:r>
          </a:p>
        </p:txBody>
      </p:sp>
      <p:graphicFrame>
        <p:nvGraphicFramePr>
          <p:cNvPr id="12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043545"/>
              </p:ext>
            </p:extLst>
          </p:nvPr>
        </p:nvGraphicFramePr>
        <p:xfrm>
          <a:off x="3078980" y="1572096"/>
          <a:ext cx="3121098" cy="3290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6058829" y="2072412"/>
            <a:ext cx="2545171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dirty="0">
                <a:solidFill>
                  <a:prstClr val="black"/>
                </a:solidFill>
              </a:rPr>
              <a:t>Selbstbeurteilungen und selbstbezogene Reaktionen im </a:t>
            </a:r>
            <a:r>
              <a:rPr lang="de-DE" sz="1200" b="1" dirty="0">
                <a:solidFill>
                  <a:prstClr val="black"/>
                </a:solidFill>
              </a:rPr>
              <a:t>Anschluss an die Lernhandlung </a:t>
            </a: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de-DE" sz="1050" dirty="0">
                <a:solidFill>
                  <a:prstClr val="black"/>
                </a:solidFill>
              </a:rPr>
              <a:t>z.B. der Lernende reflektiert, ob er seine Lernziele erreicht hat und überlegt, ob er im nächsten Lernprozess etwas anders machen sollte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94732" y="1666331"/>
            <a:ext cx="2839844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b="1" dirty="0">
                <a:solidFill>
                  <a:prstClr val="black"/>
                </a:solidFill>
              </a:rPr>
              <a:t>Stattfinden der Lernhandlung </a:t>
            </a:r>
            <a:r>
              <a:rPr lang="de-DE" sz="1200" dirty="0">
                <a:solidFill>
                  <a:prstClr val="black"/>
                </a:solidFill>
              </a:rPr>
              <a:t>mit Selbstkontrolle und Selbstbeobachtung </a:t>
            </a: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de-DE" sz="1050" dirty="0">
                <a:solidFill>
                  <a:prstClr val="black"/>
                </a:solidFill>
              </a:rPr>
              <a:t>z.B. der Lernende wählt eine geeignete Lernstrategie und überwacht seinen Lernprozess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12234" y="3443707"/>
            <a:ext cx="246155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b="1" dirty="0">
                <a:solidFill>
                  <a:prstClr val="black"/>
                </a:solidFill>
              </a:rPr>
              <a:t>Vorbereitung auf Lernhandlung </a:t>
            </a:r>
            <a:r>
              <a:rPr lang="de-DE" sz="1200" dirty="0">
                <a:solidFill>
                  <a:prstClr val="black"/>
                </a:solidFill>
              </a:rPr>
              <a:t>mit Aufgabenanalyse und motivationalen Überzeugungen</a:t>
            </a: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de-DE" sz="1050" dirty="0">
                <a:solidFill>
                  <a:prstClr val="black"/>
                </a:solidFill>
              </a:rPr>
              <a:t>z.B. der Lernende setzt sich Lernziele </a:t>
            </a:r>
          </a:p>
        </p:txBody>
      </p:sp>
      <p:cxnSp>
        <p:nvCxnSpPr>
          <p:cNvPr id="16" name="Gekrümmter Verbinder 15"/>
          <p:cNvCxnSpPr>
            <a:stCxn id="13" idx="2"/>
          </p:cNvCxnSpPr>
          <p:nvPr/>
        </p:nvCxnSpPr>
        <p:spPr>
          <a:xfrm rot="5400000">
            <a:off x="6651959" y="3156564"/>
            <a:ext cx="309365" cy="1049548"/>
          </a:xfrm>
          <a:prstGeom prst="curved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krümmter Verbinder 25"/>
          <p:cNvCxnSpPr/>
          <p:nvPr/>
        </p:nvCxnSpPr>
        <p:spPr>
          <a:xfrm rot="16200000" flipH="1">
            <a:off x="2125330" y="3027307"/>
            <a:ext cx="461665" cy="1294464"/>
          </a:xfrm>
          <a:prstGeom prst="curvedConnector4">
            <a:avLst>
              <a:gd name="adj1" fmla="val -49516"/>
              <a:gd name="adj2" fmla="val 95151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krümmter Verbinder 26"/>
          <p:cNvCxnSpPr/>
          <p:nvPr/>
        </p:nvCxnSpPr>
        <p:spPr>
          <a:xfrm flipV="1">
            <a:off x="3196683" y="2155902"/>
            <a:ext cx="698810" cy="208157"/>
          </a:xfrm>
          <a:prstGeom prst="curvedConnector3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Foli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7600" y="7759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3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8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>
                <a:latin typeface="+mj-lt"/>
              </a:rPr>
              <a:t>Bedeutung des selbstregulierten Lernens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Positiver Zusammenhang zwischen dem Einsatz metakognitiver Strategien </a:t>
            </a:r>
            <a:br>
              <a:rPr lang="de-DE" sz="1600" dirty="0"/>
            </a:br>
            <a:r>
              <a:rPr lang="de-DE" sz="1600" dirty="0"/>
              <a:t>(v.a. dem Planen) bzw. dem Einsatz kognitiver Strategien (v.a. dem Herausarbeiten zentraler Ideen) und dem Lernerfolg </a:t>
            </a:r>
            <a:r>
              <a:rPr lang="de-DE" sz="1200" dirty="0"/>
              <a:t>(</a:t>
            </a:r>
            <a:r>
              <a:rPr lang="de-DE" sz="1200" dirty="0" err="1"/>
              <a:t>Dent</a:t>
            </a:r>
            <a:r>
              <a:rPr lang="de-DE" sz="1200" dirty="0"/>
              <a:t> &amp; </a:t>
            </a:r>
            <a:r>
              <a:rPr lang="de-DE" sz="1200" dirty="0" err="1"/>
              <a:t>Koenka</a:t>
            </a:r>
            <a:r>
              <a:rPr lang="de-DE" sz="1200" dirty="0"/>
              <a:t>, 2016)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Die Förderung des selbstregulierten Lernens hat eine positive Auswirkung auf den Lernerfolg </a:t>
            </a:r>
            <a:r>
              <a:rPr lang="de-DE" sz="1200" dirty="0"/>
              <a:t>(</a:t>
            </a:r>
            <a:r>
              <a:rPr lang="de-DE" sz="1200" dirty="0" err="1"/>
              <a:t>Dignath</a:t>
            </a:r>
            <a:r>
              <a:rPr lang="de-DE" sz="1200" dirty="0"/>
              <a:t> et al., 2008)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Vergleichsweise größte Steigerung des Lernerfolgs über die Förderung von </a:t>
            </a:r>
            <a:br>
              <a:rPr lang="de-DE" sz="1600" dirty="0"/>
            </a:br>
            <a:r>
              <a:rPr lang="de-DE" sz="1600" dirty="0"/>
              <a:t>metakognitivem Wissen </a:t>
            </a:r>
            <a:r>
              <a:rPr lang="de-DE" sz="1200" dirty="0"/>
              <a:t>(</a:t>
            </a:r>
            <a:r>
              <a:rPr lang="de-DE" sz="1200" dirty="0" err="1"/>
              <a:t>Donker</a:t>
            </a:r>
            <a:r>
              <a:rPr lang="de-DE" sz="1200" dirty="0"/>
              <a:t> et al., 2014)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Instruktionen bezüglich warum und wie metakognitive Strategien verwendet werden, können zu besseren Transferleistungen führen </a:t>
            </a:r>
            <a:r>
              <a:rPr lang="de-DE" sz="1200" dirty="0"/>
              <a:t>(</a:t>
            </a:r>
            <a:r>
              <a:rPr lang="de-DE" sz="1200" dirty="0" err="1"/>
              <a:t>Bannert</a:t>
            </a:r>
            <a:r>
              <a:rPr lang="de-DE" sz="1200" dirty="0"/>
              <a:t> et al., 2009)</a:t>
            </a:r>
          </a:p>
          <a:p>
            <a:pPr marL="0" indent="0" algn="r">
              <a:lnSpc>
                <a:spcPct val="150000"/>
              </a:lnSpc>
              <a:buNone/>
            </a:pPr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5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– das sagt die Forschung</a:t>
            </a:r>
          </a:p>
        </p:txBody>
      </p:sp>
      <p:pic>
        <p:nvPicPr>
          <p:cNvPr id="7" name="Foli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6084" y="7993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Potenziale von digitalen Medien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de-DE" sz="1400" i="1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500" dirty="0"/>
              <a:t>Möglichkeit schnell auf eine Vielzahl von Lernquellen und Informationen unabhängig von Ort und Zeit zuzugreifen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500" dirty="0"/>
              <a:t>Vielfältige Möglichkeiten Lerninhalte zu gestalten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500" dirty="0"/>
              <a:t>Lernende können die Lerninhalte dank Hypertext und Hypermedia in unterschiedlicher Reihenfolge abrufen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500" dirty="0"/>
              <a:t>Individuelle (persönliche) bzw. elektronische Rückmeldung über den Lernerfolg in jeder </a:t>
            </a:r>
            <a:br>
              <a:rPr lang="de-DE" sz="1500" dirty="0"/>
            </a:br>
            <a:r>
              <a:rPr lang="de-DE" sz="1500" dirty="0"/>
              <a:t>Phase des Lernprozesses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500" dirty="0"/>
              <a:t>Digitale Medien können zur aktiven Auseinandersetzung mit Lerninhalten anregen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500" dirty="0"/>
              <a:t>Das Internet kann als Kommunikations- und Kooperationsmedium genutzt werden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500" b="1" dirty="0">
                <a:sym typeface="Wingdings" panose="05000000000000000000" pitchFamily="2" charset="2"/>
              </a:rPr>
              <a:t></a:t>
            </a:r>
            <a:r>
              <a:rPr lang="de-DE" sz="1500" b="1" dirty="0"/>
              <a:t> ABER</a:t>
            </a:r>
            <a:r>
              <a:rPr lang="de-DE" sz="1500" dirty="0"/>
              <a:t>: Der Mehrwert des Einsatzes digitaler Medien für den Lernerfolg der Schülerinnen und Schüler </a:t>
            </a:r>
            <a:br>
              <a:rPr lang="de-DE" sz="1500" dirty="0"/>
            </a:br>
            <a:r>
              <a:rPr lang="de-DE" sz="1500" dirty="0"/>
              <a:t>	  ist abhängig von der (sinnvollen) Einbindung der Medien in das Lehr-Lern-Geschehen</a:t>
            </a:r>
          </a:p>
          <a:p>
            <a:pPr marL="0" indent="0" algn="r">
              <a:lnSpc>
                <a:spcPct val="150000"/>
              </a:lnSpc>
              <a:buNone/>
            </a:pPr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6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-7684" y="591548"/>
            <a:ext cx="7292148" cy="398463"/>
          </a:xfrm>
        </p:spPr>
        <p:txBody>
          <a:bodyPr/>
          <a:lstStyle/>
          <a:p>
            <a:r>
              <a:rPr lang="de-DE" dirty="0"/>
              <a:t>für das selbstregulierte Lernen</a:t>
            </a:r>
          </a:p>
        </p:txBody>
      </p:sp>
      <p:pic>
        <p:nvPicPr>
          <p:cNvPr id="7" name="Foli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9645" y="790779"/>
            <a:ext cx="406400" cy="4064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3C5853A-17B2-499D-ACDD-3D0E8159BBDB}"/>
              </a:ext>
            </a:extLst>
          </p:cNvPr>
          <p:cNvSpPr txBox="1"/>
          <p:nvPr/>
        </p:nvSpPr>
        <p:spPr>
          <a:xfrm>
            <a:off x="7284464" y="4529322"/>
            <a:ext cx="1492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(Schulze, 2011)</a:t>
            </a:r>
          </a:p>
        </p:txBody>
      </p:sp>
    </p:spTree>
    <p:extLst>
      <p:ext uri="{BB962C8B-B14F-4D97-AF65-F5344CB8AC3E}">
        <p14:creationId xmlns:p14="http://schemas.microsoft.com/office/powerpoint/2010/main" val="5213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Verwendete Literatur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de-DE" sz="1400" i="1" dirty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400" dirty="0" err="1"/>
              <a:t>Bannert</a:t>
            </a:r>
            <a:r>
              <a:rPr lang="de-DE" sz="1400" dirty="0"/>
              <a:t>, M., Hildebrand, M. &amp; </a:t>
            </a:r>
            <a:r>
              <a:rPr lang="de-DE" sz="1400" dirty="0" err="1"/>
              <a:t>Mengelkamp</a:t>
            </a:r>
            <a:r>
              <a:rPr lang="de-DE" sz="1400" dirty="0"/>
              <a:t>, C. (2009). </a:t>
            </a:r>
            <a:r>
              <a:rPr lang="de-DE" sz="1400" dirty="0" err="1"/>
              <a:t>Effects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a </a:t>
            </a:r>
            <a:r>
              <a:rPr lang="de-DE" sz="1400" dirty="0" err="1"/>
              <a:t>metacognitive</a:t>
            </a:r>
            <a:r>
              <a:rPr lang="de-DE" sz="1400" dirty="0"/>
              <a:t> </a:t>
            </a:r>
            <a:r>
              <a:rPr lang="de-DE" sz="1400" dirty="0" err="1"/>
              <a:t>support</a:t>
            </a:r>
            <a:r>
              <a:rPr lang="de-DE" sz="1400" dirty="0"/>
              <a:t> </a:t>
            </a:r>
            <a:r>
              <a:rPr lang="de-DE" sz="1400" dirty="0" err="1"/>
              <a:t>device</a:t>
            </a:r>
            <a:r>
              <a:rPr lang="de-DE" sz="1400" dirty="0"/>
              <a:t> in </a:t>
            </a:r>
            <a:r>
              <a:rPr lang="de-DE" sz="1400" dirty="0" err="1"/>
              <a:t>learning</a:t>
            </a:r>
            <a:r>
              <a:rPr lang="de-DE" sz="1400" dirty="0"/>
              <a:t> </a:t>
            </a:r>
            <a:r>
              <a:rPr lang="de-DE" sz="1400" dirty="0" err="1"/>
              <a:t>environments</a:t>
            </a:r>
            <a:r>
              <a:rPr lang="de-DE" sz="1400" dirty="0"/>
              <a:t>. </a:t>
            </a:r>
            <a:r>
              <a:rPr lang="de-DE" sz="1400" i="1" dirty="0"/>
              <a:t>Computers in Human </a:t>
            </a:r>
            <a:r>
              <a:rPr lang="de-DE" sz="1400" i="1" dirty="0" err="1"/>
              <a:t>Behavior</a:t>
            </a:r>
            <a:r>
              <a:rPr lang="de-DE" sz="1400" i="1" dirty="0"/>
              <a:t>, 25</a:t>
            </a:r>
            <a:r>
              <a:rPr lang="de-DE" sz="1400" dirty="0"/>
              <a:t>(4), 829–835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400" dirty="0" err="1"/>
              <a:t>Dent</a:t>
            </a:r>
            <a:r>
              <a:rPr lang="de-DE" sz="1400" dirty="0"/>
              <a:t>, A. L., &amp; </a:t>
            </a:r>
            <a:r>
              <a:rPr lang="de-DE" sz="1400" dirty="0" err="1"/>
              <a:t>Koenka</a:t>
            </a:r>
            <a:r>
              <a:rPr lang="de-DE" sz="1400" dirty="0"/>
              <a:t>, A. C. (2016). The </a:t>
            </a:r>
            <a:r>
              <a:rPr lang="de-DE" sz="1400" dirty="0" err="1"/>
              <a:t>relation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self-regulated</a:t>
            </a:r>
            <a:r>
              <a:rPr lang="de-DE" sz="1400" dirty="0"/>
              <a:t> </a:t>
            </a:r>
            <a:r>
              <a:rPr lang="de-DE" sz="1400" dirty="0" err="1"/>
              <a:t>learning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academic</a:t>
            </a:r>
            <a:r>
              <a:rPr lang="de-DE" sz="1400" dirty="0"/>
              <a:t> </a:t>
            </a:r>
            <a:r>
              <a:rPr lang="de-DE" sz="1400" dirty="0" err="1"/>
              <a:t>achievement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 err="1"/>
              <a:t>across</a:t>
            </a:r>
            <a:r>
              <a:rPr lang="de-DE" sz="1400" dirty="0"/>
              <a:t> </a:t>
            </a:r>
            <a:r>
              <a:rPr lang="de-DE" sz="1400" dirty="0" err="1"/>
              <a:t>childhood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adolescence</a:t>
            </a:r>
            <a:r>
              <a:rPr lang="de-DE" sz="1400" dirty="0"/>
              <a:t>: A meta-analysis. </a:t>
            </a:r>
            <a:r>
              <a:rPr lang="de-DE" sz="1400" i="1" dirty="0"/>
              <a:t>Educational </a:t>
            </a:r>
            <a:r>
              <a:rPr lang="de-DE" sz="1400" i="1" dirty="0" err="1"/>
              <a:t>Psychology</a:t>
            </a:r>
            <a:r>
              <a:rPr lang="de-DE" sz="1400" i="1" dirty="0"/>
              <a:t> Review, 28</a:t>
            </a:r>
            <a:r>
              <a:rPr lang="de-DE" sz="1400" dirty="0"/>
              <a:t>(3), 425–474.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400" dirty="0" err="1"/>
              <a:t>Dignath</a:t>
            </a:r>
            <a:r>
              <a:rPr lang="de-DE" sz="1400" dirty="0"/>
              <a:t>, C., Büttner, G. &amp; </a:t>
            </a:r>
            <a:r>
              <a:rPr lang="de-DE" sz="1400" dirty="0" err="1"/>
              <a:t>Langfeldt</a:t>
            </a:r>
            <a:r>
              <a:rPr lang="de-DE" sz="1400" dirty="0"/>
              <a:t>, H.-P. (2008). </a:t>
            </a:r>
            <a:r>
              <a:rPr lang="de-DE" sz="1400" dirty="0" err="1"/>
              <a:t>How</a:t>
            </a:r>
            <a:r>
              <a:rPr lang="de-DE" sz="1400" dirty="0"/>
              <a:t>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primary</a:t>
            </a:r>
            <a:r>
              <a:rPr lang="de-DE" sz="1400" dirty="0"/>
              <a:t> </a:t>
            </a:r>
            <a:r>
              <a:rPr lang="de-DE" sz="1400" dirty="0" err="1"/>
              <a:t>school</a:t>
            </a:r>
            <a:r>
              <a:rPr lang="de-DE" sz="1400" dirty="0"/>
              <a:t> </a:t>
            </a:r>
            <a:r>
              <a:rPr lang="de-DE" sz="1400" dirty="0" err="1"/>
              <a:t>students</a:t>
            </a:r>
            <a:r>
              <a:rPr lang="de-DE" sz="1400" dirty="0"/>
              <a:t> </a:t>
            </a:r>
            <a:r>
              <a:rPr lang="de-DE" sz="1400" dirty="0" err="1"/>
              <a:t>learn</a:t>
            </a:r>
            <a:r>
              <a:rPr lang="de-DE" sz="1400" dirty="0"/>
              <a:t> </a:t>
            </a:r>
            <a:r>
              <a:rPr lang="de-DE" sz="1400" dirty="0" err="1"/>
              <a:t>self-regulated</a:t>
            </a:r>
            <a:r>
              <a:rPr lang="de-DE" sz="1400" dirty="0"/>
              <a:t> </a:t>
            </a:r>
            <a:r>
              <a:rPr lang="de-DE" sz="1400" dirty="0" err="1"/>
              <a:t>strategies</a:t>
            </a:r>
            <a:r>
              <a:rPr lang="de-DE" sz="1400" dirty="0"/>
              <a:t> </a:t>
            </a:r>
            <a:r>
              <a:rPr lang="de-DE" sz="1400" dirty="0" err="1"/>
              <a:t>most</a:t>
            </a:r>
            <a:r>
              <a:rPr lang="de-DE" sz="1400" dirty="0"/>
              <a:t> </a:t>
            </a:r>
            <a:r>
              <a:rPr lang="de-DE" sz="1400" dirty="0" err="1"/>
              <a:t>effectively</a:t>
            </a:r>
            <a:r>
              <a:rPr lang="de-DE" sz="1400" dirty="0"/>
              <a:t>? A meta-analysis on </a:t>
            </a:r>
            <a:r>
              <a:rPr lang="de-DE" sz="1400" dirty="0" err="1"/>
              <a:t>self</a:t>
            </a:r>
            <a:r>
              <a:rPr lang="de-DE" sz="1400" dirty="0"/>
              <a:t>-regulation </a:t>
            </a:r>
            <a:r>
              <a:rPr lang="de-DE" sz="1400" dirty="0" err="1"/>
              <a:t>training</a:t>
            </a:r>
            <a:r>
              <a:rPr lang="de-DE" sz="1400" dirty="0"/>
              <a:t> </a:t>
            </a:r>
            <a:r>
              <a:rPr lang="de-DE" sz="1400" dirty="0" err="1"/>
              <a:t>programmes</a:t>
            </a:r>
            <a:r>
              <a:rPr lang="de-DE" sz="1400" dirty="0"/>
              <a:t>. </a:t>
            </a:r>
            <a:r>
              <a:rPr lang="de-DE" sz="1400" i="1" dirty="0"/>
              <a:t>Educational Research Review</a:t>
            </a:r>
            <a:r>
              <a:rPr lang="de-DE" sz="1400" dirty="0"/>
              <a:t>, </a:t>
            </a:r>
            <a:r>
              <a:rPr lang="de-DE" sz="1400" i="1" dirty="0"/>
              <a:t>3</a:t>
            </a:r>
            <a:r>
              <a:rPr lang="de-DE" sz="1400" dirty="0"/>
              <a:t>, </a:t>
            </a:r>
            <a:br>
              <a:rPr lang="de-DE" sz="1400" dirty="0"/>
            </a:br>
            <a:r>
              <a:rPr lang="de-DE" sz="1400" dirty="0"/>
              <a:t>101–129.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400" dirty="0" err="1"/>
              <a:t>Donker</a:t>
            </a:r>
            <a:r>
              <a:rPr lang="de-DE" sz="1400" dirty="0"/>
              <a:t>, A. S., de Boer, H., </a:t>
            </a:r>
            <a:r>
              <a:rPr lang="de-DE" sz="1400" dirty="0" err="1"/>
              <a:t>Kostons</a:t>
            </a:r>
            <a:r>
              <a:rPr lang="de-DE" sz="1400" dirty="0"/>
              <a:t>, D., van </a:t>
            </a:r>
            <a:r>
              <a:rPr lang="de-DE" sz="1400" dirty="0" err="1"/>
              <a:t>Ewijk</a:t>
            </a:r>
            <a:r>
              <a:rPr lang="de-DE" sz="1400" dirty="0"/>
              <a:t>, C. C. D., &amp; van der </a:t>
            </a:r>
            <a:r>
              <a:rPr lang="de-DE" sz="1400" dirty="0" err="1"/>
              <a:t>Werf</a:t>
            </a:r>
            <a:r>
              <a:rPr lang="de-DE" sz="1400" dirty="0"/>
              <a:t>, M. P. C. (2014). </a:t>
            </a:r>
            <a:r>
              <a:rPr lang="de-DE" sz="1400" dirty="0" err="1"/>
              <a:t>Effectiveness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learning</a:t>
            </a:r>
            <a:r>
              <a:rPr lang="de-DE" sz="1400" dirty="0"/>
              <a:t> </a:t>
            </a:r>
            <a:r>
              <a:rPr lang="de-DE" sz="1400" dirty="0" err="1"/>
              <a:t>strategy</a:t>
            </a:r>
            <a:r>
              <a:rPr lang="de-DE" sz="1400" dirty="0"/>
              <a:t> </a:t>
            </a:r>
            <a:r>
              <a:rPr lang="de-DE" sz="1400" dirty="0" err="1"/>
              <a:t>instruction</a:t>
            </a:r>
            <a:r>
              <a:rPr lang="de-DE" sz="1400" dirty="0"/>
              <a:t> on </a:t>
            </a:r>
            <a:r>
              <a:rPr lang="de-DE" sz="1400" dirty="0" err="1"/>
              <a:t>academic</a:t>
            </a:r>
            <a:r>
              <a:rPr lang="de-DE" sz="1400" dirty="0"/>
              <a:t> </a:t>
            </a:r>
            <a:r>
              <a:rPr lang="de-DE" sz="1400" dirty="0" err="1"/>
              <a:t>performance</a:t>
            </a:r>
            <a:r>
              <a:rPr lang="de-DE" sz="1400" dirty="0"/>
              <a:t>: A meta-analysis. </a:t>
            </a:r>
            <a:r>
              <a:rPr lang="de-DE" sz="1400" i="1" dirty="0"/>
              <a:t>Educational Research Review</a:t>
            </a:r>
            <a:r>
              <a:rPr lang="de-DE" sz="1400" dirty="0"/>
              <a:t>, </a:t>
            </a:r>
            <a:r>
              <a:rPr lang="de-DE" sz="1400" i="1" dirty="0"/>
              <a:t>11</a:t>
            </a:r>
            <a:r>
              <a:rPr lang="de-DE" sz="1400" dirty="0"/>
              <a:t>, 1–26.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400" dirty="0" err="1"/>
              <a:t>Schiefele</a:t>
            </a:r>
            <a:r>
              <a:rPr lang="de-DE" sz="1400" dirty="0"/>
              <a:t>, U. &amp; </a:t>
            </a:r>
            <a:r>
              <a:rPr lang="de-DE" sz="1400" dirty="0" err="1"/>
              <a:t>Pekrun</a:t>
            </a:r>
            <a:r>
              <a:rPr lang="de-DE" sz="1400" dirty="0"/>
              <a:t>, R. (1996). Psychologische Modelle des fremdgesteuerten und selbstgesteuerten Lernens. In F. E. Weinert (Hrsg.), </a:t>
            </a:r>
            <a:r>
              <a:rPr lang="de-DE" sz="1400" i="1" dirty="0"/>
              <a:t>Psychologie des Lernens und der Instruktion</a:t>
            </a:r>
            <a:r>
              <a:rPr lang="de-DE" sz="1400" dirty="0"/>
              <a:t> (S. 249-278). Hogrefe.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400" dirty="0"/>
              <a:t>Schulze, E. (2011). Selbstgesteuertes Lernen mit digitalen Medien und Internettechnologien unterstützen</a:t>
            </a:r>
            <a:r>
              <a:rPr lang="de-DE" sz="1400" i="1" dirty="0"/>
              <a:t>. </a:t>
            </a:r>
            <a:br>
              <a:rPr lang="de-DE" sz="1400" i="1" dirty="0"/>
            </a:br>
            <a:r>
              <a:rPr lang="de-DE" sz="1400" i="1" dirty="0"/>
              <a:t>Vortrag im Rahmen des Internationalen Symposiums </a:t>
            </a:r>
            <a:r>
              <a:rPr lang="de-DE" sz="1400" i="1" dirty="0" err="1"/>
              <a:t>ProLehreTUM</a:t>
            </a:r>
            <a:r>
              <a:rPr lang="de-DE" sz="1400" dirty="0"/>
              <a:t> an der Technischen Universität München.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1400" dirty="0"/>
              <a:t>Zimmerman, B. J. (2008). </a:t>
            </a:r>
            <a:r>
              <a:rPr lang="de-DE" sz="1400" dirty="0" err="1"/>
              <a:t>Investigating</a:t>
            </a:r>
            <a:r>
              <a:rPr lang="de-DE" sz="1400" dirty="0"/>
              <a:t> </a:t>
            </a:r>
            <a:r>
              <a:rPr lang="de-DE" sz="1400" dirty="0" err="1"/>
              <a:t>Self</a:t>
            </a:r>
            <a:r>
              <a:rPr lang="de-DE" sz="1400" dirty="0"/>
              <a:t>-Regulation </a:t>
            </a:r>
            <a:r>
              <a:rPr lang="de-DE" sz="1400" dirty="0" err="1"/>
              <a:t>and</a:t>
            </a:r>
            <a:r>
              <a:rPr lang="de-DE" sz="1400" dirty="0"/>
              <a:t> Motivation: Historical Background, </a:t>
            </a:r>
            <a:r>
              <a:rPr lang="de-DE" sz="1400" dirty="0" err="1"/>
              <a:t>Methodological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r>
              <a:rPr lang="de-DE" sz="1400" dirty="0"/>
              <a:t>, </a:t>
            </a:r>
            <a:r>
              <a:rPr lang="de-DE" sz="1400" dirty="0" err="1"/>
              <a:t>and</a:t>
            </a:r>
            <a:r>
              <a:rPr lang="de-DE" sz="1400" dirty="0"/>
              <a:t> Future </a:t>
            </a:r>
            <a:r>
              <a:rPr lang="de-DE" sz="1400" dirty="0" err="1"/>
              <a:t>Prospects</a:t>
            </a:r>
            <a:r>
              <a:rPr lang="de-DE" sz="1400" dirty="0"/>
              <a:t>. </a:t>
            </a:r>
            <a:r>
              <a:rPr lang="de-DE" sz="1400" i="1" dirty="0"/>
              <a:t>American Educational Research Journal, 45</a:t>
            </a:r>
            <a:r>
              <a:rPr lang="de-DE" sz="1400" dirty="0"/>
              <a:t>(1), 166–183. </a:t>
            </a:r>
          </a:p>
          <a:p>
            <a:pPr marL="0" indent="0" algn="r">
              <a:lnSpc>
                <a:spcPct val="150000"/>
              </a:lnSpc>
              <a:buNone/>
            </a:pPr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4725223"/>
            <a:ext cx="3086100" cy="273844"/>
          </a:xfrm>
        </p:spPr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7950" y="4725223"/>
            <a:ext cx="1966050" cy="273844"/>
          </a:xfrm>
        </p:spPr>
        <p:txBody>
          <a:bodyPr/>
          <a:lstStyle/>
          <a:p>
            <a:fld id="{4FD62E59-44CE-9347-897F-B4508D454FCF}" type="slidenum">
              <a:rPr lang="de-DE" smtClean="0"/>
              <a:pPr/>
              <a:t>7</a:t>
            </a:fld>
            <a:endParaRPr lang="de-DE" b="0" dirty="0"/>
          </a:p>
        </p:txBody>
      </p:sp>
      <p:pic>
        <p:nvPicPr>
          <p:cNvPr id="5" name="Foli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7600" y="7146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1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Literatur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de-DE" sz="1400" i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200" dirty="0" err="1"/>
              <a:t>Bannert</a:t>
            </a:r>
            <a:r>
              <a:rPr lang="de-DE" sz="1200" dirty="0"/>
              <a:t>, M. (2007). </a:t>
            </a:r>
            <a:r>
              <a:rPr lang="de-DE" sz="1200" i="1" dirty="0"/>
              <a:t>Metakognition beim Lernen mit Hypermedia. Erfassung, Beschreibung und Vermittlung wirksamer metakognitiver Lernstrategien und Regulationsaktivitäten</a:t>
            </a:r>
            <a:r>
              <a:rPr lang="de-DE" sz="1200" dirty="0"/>
              <a:t>. </a:t>
            </a:r>
            <a:r>
              <a:rPr lang="de-DE" sz="1200" dirty="0" err="1"/>
              <a:t>Waxmann</a:t>
            </a:r>
            <a:r>
              <a:rPr lang="de-DE" sz="1200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200" dirty="0"/>
              <a:t>Otto, B., </a:t>
            </a:r>
            <a:r>
              <a:rPr lang="de-DE" sz="1200" dirty="0" err="1"/>
              <a:t>Perels</a:t>
            </a:r>
            <a:r>
              <a:rPr lang="de-DE" sz="1200" dirty="0"/>
              <a:t>, F., Schmitz, B. (2011). Selbstreguliertes Lernen. In H. Reinders, H. </a:t>
            </a:r>
            <a:r>
              <a:rPr lang="de-DE" sz="1200" dirty="0" err="1"/>
              <a:t>Ditton</a:t>
            </a:r>
            <a:r>
              <a:rPr lang="de-DE" sz="1200" dirty="0"/>
              <a:t>, </a:t>
            </a:r>
            <a:br>
              <a:rPr lang="de-DE" sz="1200" dirty="0"/>
            </a:br>
            <a:r>
              <a:rPr lang="de-DE" sz="1200" dirty="0"/>
              <a:t>C. </a:t>
            </a:r>
            <a:r>
              <a:rPr lang="de-DE" sz="1200" dirty="0" err="1"/>
              <a:t>Gräsel</a:t>
            </a:r>
            <a:r>
              <a:rPr lang="de-DE" sz="1200" dirty="0"/>
              <a:t>, B. </a:t>
            </a:r>
            <a:r>
              <a:rPr lang="de-DE" sz="1200" dirty="0" err="1"/>
              <a:t>Gniewosz</a:t>
            </a:r>
            <a:r>
              <a:rPr lang="de-DE" sz="1200" dirty="0"/>
              <a:t> (Hrsg.), </a:t>
            </a:r>
            <a:r>
              <a:rPr lang="de-DE" sz="1200" i="1" dirty="0"/>
              <a:t>Empirische Bildungsforschung </a:t>
            </a:r>
            <a:r>
              <a:rPr lang="de-DE" sz="1200" dirty="0"/>
              <a:t>(S. 33-44). VS Verlag für Sozialwissenschaften.</a:t>
            </a:r>
          </a:p>
          <a:p>
            <a:pPr marL="0" indent="0" algn="r">
              <a:lnSpc>
                <a:spcPct val="150000"/>
              </a:lnSpc>
              <a:buNone/>
            </a:pPr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8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- zu Ihrer selbstgesteuerten Wissensvertiefung</a:t>
            </a:r>
          </a:p>
        </p:txBody>
      </p:sp>
      <p:pic>
        <p:nvPicPr>
          <p:cNvPr id="7" name="Foli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7600" y="7993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5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891959"/>
      </p:ext>
    </p:extLst>
  </p:cSld>
  <p:clrMapOvr>
    <a:masterClrMapping/>
  </p:clrMapOvr>
</p:sld>
</file>

<file path=ppt/theme/theme1.xml><?xml version="1.0" encoding="utf-8"?>
<a:theme xmlns:a="http://schemas.openxmlformats.org/drawingml/2006/main" name="START &amp; END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obe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 Mitt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ü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ange">
  <a:themeElements>
    <a:clrScheme name="DIGIT US 1">
      <a:dk1>
        <a:srgbClr val="000000"/>
      </a:dk1>
      <a:lt1>
        <a:srgbClr val="FFFFFF"/>
      </a:lt1>
      <a:dk2>
        <a:srgbClr val="1E6140"/>
      </a:dk2>
      <a:lt2>
        <a:srgbClr val="EEECE1"/>
      </a:lt2>
      <a:accent1>
        <a:srgbClr val="FF784C"/>
      </a:accent1>
      <a:accent2>
        <a:srgbClr val="FFD633"/>
      </a:accent2>
      <a:accent3>
        <a:srgbClr val="00CCA3"/>
      </a:accent3>
      <a:accent4>
        <a:srgbClr val="990099"/>
      </a:accent4>
      <a:accent5>
        <a:srgbClr val="0033C5"/>
      </a:accent5>
      <a:accent6>
        <a:srgbClr val="FF784C"/>
      </a:accent6>
      <a:hlink>
        <a:srgbClr val="1D6240"/>
      </a:hlink>
      <a:folHlink>
        <a:srgbClr val="0033C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ila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u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elb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mpressum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1051</Words>
  <Application>Microsoft Macintosh PowerPoint</Application>
  <PresentationFormat>On-screen Show (16:9)</PresentationFormat>
  <Paragraphs>99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Arial Black</vt:lpstr>
      <vt:lpstr>Calibri</vt:lpstr>
      <vt:lpstr>Systemschrift</vt:lpstr>
      <vt:lpstr>Wingdings</vt:lpstr>
      <vt:lpstr>START &amp; ENDE</vt:lpstr>
      <vt:lpstr>Titel oben</vt:lpstr>
      <vt:lpstr>Titel Mitte</vt:lpstr>
      <vt:lpstr>Grün</vt:lpstr>
      <vt:lpstr>Orange</vt:lpstr>
      <vt:lpstr>Lila</vt:lpstr>
      <vt:lpstr>Blau</vt:lpstr>
      <vt:lpstr>Gelb</vt:lpstr>
      <vt:lpstr>Impressum</vt:lpstr>
      <vt:lpstr>Selbstreguliertes Lernen mit digitalen Medien</vt:lpstr>
      <vt:lpstr>Definition</vt:lpstr>
      <vt:lpstr>Chancen des selbstregulierten Lernens</vt:lpstr>
      <vt:lpstr>Zyklisches Phasenmodell des selbstregulierten Lernens</vt:lpstr>
      <vt:lpstr>Bedeutung des selbstregulierten Lernens</vt:lpstr>
      <vt:lpstr>Potenziale von digitalen Medien</vt:lpstr>
      <vt:lpstr>Verwendete Literatur </vt:lpstr>
      <vt:lpstr>Weitere Literatur </vt:lpstr>
      <vt:lpstr>PowerPoint Presentation</vt:lpstr>
      <vt:lpstr>Impressum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Selbstreguliertes Lernen mit digitalen Medien - in der Schule und im Homeschooling</dc:title>
  <dc:creator>Sabrina Reith; Begüm Arvaneh; Maria Bannert</dc:creator>
  <cp:keywords>Selbstreguliertes Lernen; Digitale Medien, DigitUS Präsentation; Professionelle Lerngemeinschaft; Lehrkräfte; Lehren und Lernen; Digitale Werkzeuge/Tools</cp:keywords>
  <dc:description>Präsentation für einen Überblick über das selbstregulierte Lernen inklusive Definition, Chancen und Bedeutung für das Lernen, das zyklische Phasenmodell und die Potenziale von digitalen Medien.</dc:description>
  <cp:lastModifiedBy>ri47wer</cp:lastModifiedBy>
  <cp:revision>114</cp:revision>
  <dcterms:created xsi:type="dcterms:W3CDTF">2020-12-07T13:14:23Z</dcterms:created>
  <dcterms:modified xsi:type="dcterms:W3CDTF">2022-12-27T13:53:40Z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de</vt:lpwstr>
  </property>
  <property fmtid="{D5CDD505-2E9C-101B-9397-08002B2CF9AE}" pid="3" name="rights">
    <vt:lpwstr>CC BY-SA 4.0</vt:lpwstr>
  </property>
</Properties>
</file>