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33"/>
  </p:notesMasterIdLst>
  <p:sldIdLst>
    <p:sldId id="258" r:id="rId10"/>
    <p:sldId id="257" r:id="rId11"/>
    <p:sldId id="511" r:id="rId12"/>
    <p:sldId id="512" r:id="rId13"/>
    <p:sldId id="522" r:id="rId14"/>
    <p:sldId id="523" r:id="rId15"/>
    <p:sldId id="516" r:id="rId16"/>
    <p:sldId id="524" r:id="rId17"/>
    <p:sldId id="517" r:id="rId18"/>
    <p:sldId id="525" r:id="rId19"/>
    <p:sldId id="518" r:id="rId20"/>
    <p:sldId id="313" r:id="rId21"/>
    <p:sldId id="314" r:id="rId22"/>
    <p:sldId id="535" r:id="rId23"/>
    <p:sldId id="533" r:id="rId24"/>
    <p:sldId id="534" r:id="rId25"/>
    <p:sldId id="531" r:id="rId26"/>
    <p:sldId id="526" r:id="rId27"/>
    <p:sldId id="503" r:id="rId28"/>
    <p:sldId id="259" r:id="rId29"/>
    <p:sldId id="563" r:id="rId30"/>
    <p:sldId id="256" r:id="rId31"/>
    <p:sldId id="266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F6F4DA-805F-59B1-5436-2FCA339877A6}" name="Esterl, Nadine" initials="EN" userId="Esterl, Nadin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2"/>
    <p:restoredTop sz="94577"/>
  </p:normalViewPr>
  <p:slideViewPr>
    <p:cSldViewPr snapToGrid="0" snapToObjects="1" showGuides="1">
      <p:cViewPr varScale="1">
        <p:scale>
          <a:sx n="74" d="100"/>
          <a:sy n="74" d="100"/>
        </p:scale>
        <p:origin x="8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82804-252C-4C47-B593-F4FD686F17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0EA172-E18D-4CE3-A64A-CA99CED5D399}">
      <dgm:prSet/>
      <dgm:spPr/>
      <dgm:t>
        <a:bodyPr/>
        <a:lstStyle/>
        <a:p>
          <a:r>
            <a:rPr lang="de-DE" dirty="0"/>
            <a:t>Dekorative Animationen</a:t>
          </a:r>
          <a:endParaRPr lang="en-US" dirty="0"/>
        </a:p>
      </dgm:t>
    </dgm:pt>
    <dgm:pt modelId="{742485E5-F3FB-44B8-BA23-5AA2DCF8C08B}" type="parTrans" cxnId="{40CD9742-2A5D-49B5-97E1-070F16D21EC5}">
      <dgm:prSet/>
      <dgm:spPr/>
      <dgm:t>
        <a:bodyPr/>
        <a:lstStyle/>
        <a:p>
          <a:endParaRPr lang="en-US"/>
        </a:p>
      </dgm:t>
    </dgm:pt>
    <dgm:pt modelId="{D88BA0BA-7E69-469A-A5B7-184DE9C74496}" type="sibTrans" cxnId="{40CD9742-2A5D-49B5-97E1-070F16D21EC5}">
      <dgm:prSet/>
      <dgm:spPr/>
      <dgm:t>
        <a:bodyPr/>
        <a:lstStyle/>
        <a:p>
          <a:endParaRPr lang="en-US"/>
        </a:p>
      </dgm:t>
    </dgm:pt>
    <dgm:pt modelId="{E8B5B68D-09CC-44F2-AB57-93F4714029C4}">
      <dgm:prSet/>
      <dgm:spPr/>
      <dgm:t>
        <a:bodyPr/>
        <a:lstStyle/>
        <a:p>
          <a:r>
            <a:rPr lang="de-DE"/>
            <a:t>ES = -0.05</a:t>
          </a:r>
          <a:endParaRPr lang="en-US"/>
        </a:p>
      </dgm:t>
    </dgm:pt>
    <dgm:pt modelId="{7530D1CA-958D-4C01-80D3-B83B72B5A953}" type="parTrans" cxnId="{15DFA08D-DFC0-4B47-A03C-C390376CEE7E}">
      <dgm:prSet/>
      <dgm:spPr/>
      <dgm:t>
        <a:bodyPr/>
        <a:lstStyle/>
        <a:p>
          <a:endParaRPr lang="en-US"/>
        </a:p>
      </dgm:t>
    </dgm:pt>
    <dgm:pt modelId="{E6D42172-C0CC-41EF-BA40-67790CB74137}" type="sibTrans" cxnId="{15DFA08D-DFC0-4B47-A03C-C390376CEE7E}">
      <dgm:prSet/>
      <dgm:spPr/>
      <dgm:t>
        <a:bodyPr/>
        <a:lstStyle/>
        <a:p>
          <a:endParaRPr lang="en-US"/>
        </a:p>
      </dgm:t>
    </dgm:pt>
    <dgm:pt modelId="{53192227-5C15-4CD7-B175-FF3E4F9C8E20}">
      <dgm:prSet/>
      <dgm:spPr/>
      <dgm:t>
        <a:bodyPr/>
        <a:lstStyle/>
        <a:p>
          <a:r>
            <a:rPr lang="de-DE"/>
            <a:t>Digitale Präsentation</a:t>
          </a:r>
          <a:endParaRPr lang="en-US"/>
        </a:p>
      </dgm:t>
    </dgm:pt>
    <dgm:pt modelId="{31224EA8-9733-42A9-BD4A-7F5BC0C73A6B}" type="parTrans" cxnId="{9D8088A4-1F20-430A-8E2D-EEB391FBF868}">
      <dgm:prSet/>
      <dgm:spPr/>
      <dgm:t>
        <a:bodyPr/>
        <a:lstStyle/>
        <a:p>
          <a:endParaRPr lang="en-US"/>
        </a:p>
      </dgm:t>
    </dgm:pt>
    <dgm:pt modelId="{30658788-D2F8-4DFB-861F-3F57C5B8DACD}" type="sibTrans" cxnId="{9D8088A4-1F20-430A-8E2D-EEB391FBF868}">
      <dgm:prSet/>
      <dgm:spPr/>
      <dgm:t>
        <a:bodyPr/>
        <a:lstStyle/>
        <a:p>
          <a:endParaRPr lang="en-US"/>
        </a:p>
      </dgm:t>
    </dgm:pt>
    <dgm:pt modelId="{6F570294-0C0B-4B7D-84EC-87CFD288086B}">
      <dgm:prSet/>
      <dgm:spPr/>
      <dgm:t>
        <a:bodyPr/>
        <a:lstStyle/>
        <a:p>
          <a:r>
            <a:rPr lang="de-DE"/>
            <a:t>ES = 0.06 bis 0.11</a:t>
          </a:r>
          <a:endParaRPr lang="en-US"/>
        </a:p>
      </dgm:t>
    </dgm:pt>
    <dgm:pt modelId="{C0A5AB1E-8952-4C4D-990A-1151B8D7BB66}" type="parTrans" cxnId="{A0D3C758-A6BC-42F5-884B-D56E89DC7230}">
      <dgm:prSet/>
      <dgm:spPr/>
      <dgm:t>
        <a:bodyPr/>
        <a:lstStyle/>
        <a:p>
          <a:endParaRPr lang="en-US"/>
        </a:p>
      </dgm:t>
    </dgm:pt>
    <dgm:pt modelId="{3A01D0C5-B2B4-4E32-BDDA-2A5D6BDD6FE4}" type="sibTrans" cxnId="{A0D3C758-A6BC-42F5-884B-D56E89DC7230}">
      <dgm:prSet/>
      <dgm:spPr/>
      <dgm:t>
        <a:bodyPr/>
        <a:lstStyle/>
        <a:p>
          <a:endParaRPr lang="en-US"/>
        </a:p>
      </dgm:t>
    </dgm:pt>
    <dgm:pt modelId="{B5C519A0-6D22-49E6-85F8-AA96675CAA02}">
      <dgm:prSet/>
      <dgm:spPr/>
      <dgm:t>
        <a:bodyPr/>
        <a:lstStyle/>
        <a:p>
          <a:r>
            <a:rPr lang="de-DE"/>
            <a:t>Visualisierung</a:t>
          </a:r>
          <a:endParaRPr lang="en-US"/>
        </a:p>
      </dgm:t>
    </dgm:pt>
    <dgm:pt modelId="{D5BEB68B-A909-4E5A-A3A0-5EB2F9190038}" type="parTrans" cxnId="{8B1F718A-7043-4554-AC45-2DA700F048FC}">
      <dgm:prSet/>
      <dgm:spPr/>
      <dgm:t>
        <a:bodyPr/>
        <a:lstStyle/>
        <a:p>
          <a:endParaRPr lang="en-US"/>
        </a:p>
      </dgm:t>
    </dgm:pt>
    <dgm:pt modelId="{A806E769-06C4-4060-A38C-D3E7A0F24EC6}" type="sibTrans" cxnId="{8B1F718A-7043-4554-AC45-2DA700F048FC}">
      <dgm:prSet/>
      <dgm:spPr/>
      <dgm:t>
        <a:bodyPr/>
        <a:lstStyle/>
        <a:p>
          <a:endParaRPr lang="en-US"/>
        </a:p>
      </dgm:t>
    </dgm:pt>
    <dgm:pt modelId="{76FFE52A-EBA1-49F8-B020-EA8DEF99C34D}">
      <dgm:prSet/>
      <dgm:spPr/>
      <dgm:t>
        <a:bodyPr/>
        <a:lstStyle/>
        <a:p>
          <a:r>
            <a:rPr lang="de-DE"/>
            <a:t>ES = 0.24</a:t>
          </a:r>
          <a:endParaRPr lang="en-US"/>
        </a:p>
      </dgm:t>
    </dgm:pt>
    <dgm:pt modelId="{ED10CB23-1E0F-4B7B-BB5C-F361E36A2A52}" type="parTrans" cxnId="{2588177B-4C77-4315-9D64-F8B33927F018}">
      <dgm:prSet/>
      <dgm:spPr/>
      <dgm:t>
        <a:bodyPr/>
        <a:lstStyle/>
        <a:p>
          <a:endParaRPr lang="en-US"/>
        </a:p>
      </dgm:t>
    </dgm:pt>
    <dgm:pt modelId="{999D3A50-A4CC-48EB-BBFF-7C9CE3461F15}" type="sibTrans" cxnId="{2588177B-4C77-4315-9D64-F8B33927F018}">
      <dgm:prSet/>
      <dgm:spPr/>
      <dgm:t>
        <a:bodyPr/>
        <a:lstStyle/>
        <a:p>
          <a:endParaRPr lang="en-US"/>
        </a:p>
      </dgm:t>
    </dgm:pt>
    <dgm:pt modelId="{CE915B53-BB9A-41A1-B7D7-BC5195ED1EBD}">
      <dgm:prSet/>
      <dgm:spPr/>
      <dgm:t>
        <a:bodyPr/>
        <a:lstStyle/>
        <a:p>
          <a:r>
            <a:rPr lang="de-DE"/>
            <a:t>Instruktionale Animationen</a:t>
          </a:r>
          <a:endParaRPr lang="en-US"/>
        </a:p>
      </dgm:t>
    </dgm:pt>
    <dgm:pt modelId="{771F8BE2-3AA3-425B-9076-81FC401C6544}" type="parTrans" cxnId="{0470AAFA-2005-4B87-8170-D05ABEDA77FC}">
      <dgm:prSet/>
      <dgm:spPr/>
      <dgm:t>
        <a:bodyPr/>
        <a:lstStyle/>
        <a:p>
          <a:endParaRPr lang="en-US"/>
        </a:p>
      </dgm:t>
    </dgm:pt>
    <dgm:pt modelId="{553F3F27-1D92-4CDD-9504-1453D22078D0}" type="sibTrans" cxnId="{0470AAFA-2005-4B87-8170-D05ABEDA77FC}">
      <dgm:prSet/>
      <dgm:spPr/>
      <dgm:t>
        <a:bodyPr/>
        <a:lstStyle/>
        <a:p>
          <a:endParaRPr lang="en-US"/>
        </a:p>
      </dgm:t>
    </dgm:pt>
    <dgm:pt modelId="{374483AB-4948-42B1-9377-00FF5BC93105}">
      <dgm:prSet/>
      <dgm:spPr/>
      <dgm:t>
        <a:bodyPr/>
        <a:lstStyle/>
        <a:p>
          <a:r>
            <a:rPr lang="de-DE"/>
            <a:t>ES = 0.89</a:t>
          </a:r>
          <a:endParaRPr lang="en-US"/>
        </a:p>
      </dgm:t>
    </dgm:pt>
    <dgm:pt modelId="{63C54B9E-3433-4277-B453-B72D7A3B1D50}" type="parTrans" cxnId="{21122FE9-BE64-4DB1-B931-6B028DC183F0}">
      <dgm:prSet/>
      <dgm:spPr/>
      <dgm:t>
        <a:bodyPr/>
        <a:lstStyle/>
        <a:p>
          <a:endParaRPr lang="en-US"/>
        </a:p>
      </dgm:t>
    </dgm:pt>
    <dgm:pt modelId="{DDB345D9-B5AE-4DE0-86BF-ECECF3021232}" type="sibTrans" cxnId="{21122FE9-BE64-4DB1-B931-6B028DC183F0}">
      <dgm:prSet/>
      <dgm:spPr/>
      <dgm:t>
        <a:bodyPr/>
        <a:lstStyle/>
        <a:p>
          <a:endParaRPr lang="en-US"/>
        </a:p>
      </dgm:t>
    </dgm:pt>
    <dgm:pt modelId="{23DB66CE-89C4-364B-9DE9-7B8999471B47}" type="pres">
      <dgm:prSet presAssocID="{69082804-252C-4C47-B593-F4FD686F17D8}" presName="linear" presStyleCnt="0">
        <dgm:presLayoutVars>
          <dgm:animLvl val="lvl"/>
          <dgm:resizeHandles val="exact"/>
        </dgm:presLayoutVars>
      </dgm:prSet>
      <dgm:spPr/>
    </dgm:pt>
    <dgm:pt modelId="{C98EFFA9-2280-F44A-AF79-6B2292F5AC83}" type="pres">
      <dgm:prSet presAssocID="{290EA172-E18D-4CE3-A64A-CA99CED5D3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4FA427-2ED9-3243-908D-DC88F5228890}" type="pres">
      <dgm:prSet presAssocID="{290EA172-E18D-4CE3-A64A-CA99CED5D399}" presName="childText" presStyleLbl="revTx" presStyleIdx="0" presStyleCnt="4">
        <dgm:presLayoutVars>
          <dgm:bulletEnabled val="1"/>
        </dgm:presLayoutVars>
      </dgm:prSet>
      <dgm:spPr/>
    </dgm:pt>
    <dgm:pt modelId="{C1550A59-B6BC-C040-ABF1-B0FC0232D948}" type="pres">
      <dgm:prSet presAssocID="{53192227-5C15-4CD7-B175-FF3E4F9C8E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8C173A1-6B38-3340-83F7-100AE2D5FD56}" type="pres">
      <dgm:prSet presAssocID="{53192227-5C15-4CD7-B175-FF3E4F9C8E20}" presName="childText" presStyleLbl="revTx" presStyleIdx="1" presStyleCnt="4">
        <dgm:presLayoutVars>
          <dgm:bulletEnabled val="1"/>
        </dgm:presLayoutVars>
      </dgm:prSet>
      <dgm:spPr/>
    </dgm:pt>
    <dgm:pt modelId="{BDEFDF12-0481-024D-8947-686B4FB870F2}" type="pres">
      <dgm:prSet presAssocID="{B5C519A0-6D22-49E6-85F8-AA96675CAA0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A72736E-7B35-D04C-B6B3-471610C17B67}" type="pres">
      <dgm:prSet presAssocID="{B5C519A0-6D22-49E6-85F8-AA96675CAA02}" presName="childText" presStyleLbl="revTx" presStyleIdx="2" presStyleCnt="4">
        <dgm:presLayoutVars>
          <dgm:bulletEnabled val="1"/>
        </dgm:presLayoutVars>
      </dgm:prSet>
      <dgm:spPr/>
    </dgm:pt>
    <dgm:pt modelId="{1FA479CE-1B7C-E343-A36B-9CC03608BDEA}" type="pres">
      <dgm:prSet presAssocID="{CE915B53-BB9A-41A1-B7D7-BC5195ED1EB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D173B98-7DA8-9E4C-AE62-FBBECD2362D5}" type="pres">
      <dgm:prSet presAssocID="{CE915B53-BB9A-41A1-B7D7-BC5195ED1EBD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AC01404-3BB9-1648-9562-8405A130FD6E}" type="presOf" srcId="{53192227-5C15-4CD7-B175-FF3E4F9C8E20}" destId="{C1550A59-B6BC-C040-ABF1-B0FC0232D948}" srcOrd="0" destOrd="0" presId="urn:microsoft.com/office/officeart/2005/8/layout/vList2"/>
    <dgm:cxn modelId="{B67B7023-EF89-A44C-87A7-9DE065A4E905}" type="presOf" srcId="{76FFE52A-EBA1-49F8-B020-EA8DEF99C34D}" destId="{EA72736E-7B35-D04C-B6B3-471610C17B67}" srcOrd="0" destOrd="0" presId="urn:microsoft.com/office/officeart/2005/8/layout/vList2"/>
    <dgm:cxn modelId="{3E53122F-BCCD-1E45-BBC5-EED3A7BB6A12}" type="presOf" srcId="{69082804-252C-4C47-B593-F4FD686F17D8}" destId="{23DB66CE-89C4-364B-9DE9-7B8999471B47}" srcOrd="0" destOrd="0" presId="urn:microsoft.com/office/officeart/2005/8/layout/vList2"/>
    <dgm:cxn modelId="{40CD9742-2A5D-49B5-97E1-070F16D21EC5}" srcId="{69082804-252C-4C47-B593-F4FD686F17D8}" destId="{290EA172-E18D-4CE3-A64A-CA99CED5D399}" srcOrd="0" destOrd="0" parTransId="{742485E5-F3FB-44B8-BA23-5AA2DCF8C08B}" sibTransId="{D88BA0BA-7E69-469A-A5B7-184DE9C74496}"/>
    <dgm:cxn modelId="{A0D3C758-A6BC-42F5-884B-D56E89DC7230}" srcId="{53192227-5C15-4CD7-B175-FF3E4F9C8E20}" destId="{6F570294-0C0B-4B7D-84EC-87CFD288086B}" srcOrd="0" destOrd="0" parTransId="{C0A5AB1E-8952-4C4D-990A-1151B8D7BB66}" sibTransId="{3A01D0C5-B2B4-4E32-BDDA-2A5D6BDD6FE4}"/>
    <dgm:cxn modelId="{2588177B-4C77-4315-9D64-F8B33927F018}" srcId="{B5C519A0-6D22-49E6-85F8-AA96675CAA02}" destId="{76FFE52A-EBA1-49F8-B020-EA8DEF99C34D}" srcOrd="0" destOrd="0" parTransId="{ED10CB23-1E0F-4B7B-BB5C-F361E36A2A52}" sibTransId="{999D3A50-A4CC-48EB-BBFF-7C9CE3461F15}"/>
    <dgm:cxn modelId="{BEC66884-678C-E345-A8F3-DAD6546CC33C}" type="presOf" srcId="{6F570294-0C0B-4B7D-84EC-87CFD288086B}" destId="{B8C173A1-6B38-3340-83F7-100AE2D5FD56}" srcOrd="0" destOrd="0" presId="urn:microsoft.com/office/officeart/2005/8/layout/vList2"/>
    <dgm:cxn modelId="{8B1F718A-7043-4554-AC45-2DA700F048FC}" srcId="{69082804-252C-4C47-B593-F4FD686F17D8}" destId="{B5C519A0-6D22-49E6-85F8-AA96675CAA02}" srcOrd="2" destOrd="0" parTransId="{D5BEB68B-A909-4E5A-A3A0-5EB2F9190038}" sibTransId="{A806E769-06C4-4060-A38C-D3E7A0F24EC6}"/>
    <dgm:cxn modelId="{15DFA08D-DFC0-4B47-A03C-C390376CEE7E}" srcId="{290EA172-E18D-4CE3-A64A-CA99CED5D399}" destId="{E8B5B68D-09CC-44F2-AB57-93F4714029C4}" srcOrd="0" destOrd="0" parTransId="{7530D1CA-958D-4C01-80D3-B83B72B5A953}" sibTransId="{E6D42172-C0CC-41EF-BA40-67790CB74137}"/>
    <dgm:cxn modelId="{8BF65E9B-753D-1C4A-A072-790E19FB3671}" type="presOf" srcId="{CE915B53-BB9A-41A1-B7D7-BC5195ED1EBD}" destId="{1FA479CE-1B7C-E343-A36B-9CC03608BDEA}" srcOrd="0" destOrd="0" presId="urn:microsoft.com/office/officeart/2005/8/layout/vList2"/>
    <dgm:cxn modelId="{9D8088A4-1F20-430A-8E2D-EEB391FBF868}" srcId="{69082804-252C-4C47-B593-F4FD686F17D8}" destId="{53192227-5C15-4CD7-B175-FF3E4F9C8E20}" srcOrd="1" destOrd="0" parTransId="{31224EA8-9733-42A9-BD4A-7F5BC0C73A6B}" sibTransId="{30658788-D2F8-4DFB-861F-3F57C5B8DACD}"/>
    <dgm:cxn modelId="{B49EEDBC-C0EC-E743-BF1E-BBF61278FC6D}" type="presOf" srcId="{B5C519A0-6D22-49E6-85F8-AA96675CAA02}" destId="{BDEFDF12-0481-024D-8947-686B4FB870F2}" srcOrd="0" destOrd="0" presId="urn:microsoft.com/office/officeart/2005/8/layout/vList2"/>
    <dgm:cxn modelId="{0B6088C6-867E-2241-A2A0-97F0D6BD5F05}" type="presOf" srcId="{290EA172-E18D-4CE3-A64A-CA99CED5D399}" destId="{C98EFFA9-2280-F44A-AF79-6B2292F5AC83}" srcOrd="0" destOrd="0" presId="urn:microsoft.com/office/officeart/2005/8/layout/vList2"/>
    <dgm:cxn modelId="{240A8EE6-66F6-344F-8C0B-E78AED2421C3}" type="presOf" srcId="{374483AB-4948-42B1-9377-00FF5BC93105}" destId="{7D173B98-7DA8-9E4C-AE62-FBBECD2362D5}" srcOrd="0" destOrd="0" presId="urn:microsoft.com/office/officeart/2005/8/layout/vList2"/>
    <dgm:cxn modelId="{21122FE9-BE64-4DB1-B931-6B028DC183F0}" srcId="{CE915B53-BB9A-41A1-B7D7-BC5195ED1EBD}" destId="{374483AB-4948-42B1-9377-00FF5BC93105}" srcOrd="0" destOrd="0" parTransId="{63C54B9E-3433-4277-B453-B72D7A3B1D50}" sibTransId="{DDB345D9-B5AE-4DE0-86BF-ECECF3021232}"/>
    <dgm:cxn modelId="{312041F4-2815-EB43-AAFD-92D1258FFD15}" type="presOf" srcId="{E8B5B68D-09CC-44F2-AB57-93F4714029C4}" destId="{B54FA427-2ED9-3243-908D-DC88F5228890}" srcOrd="0" destOrd="0" presId="urn:microsoft.com/office/officeart/2005/8/layout/vList2"/>
    <dgm:cxn modelId="{0470AAFA-2005-4B87-8170-D05ABEDA77FC}" srcId="{69082804-252C-4C47-B593-F4FD686F17D8}" destId="{CE915B53-BB9A-41A1-B7D7-BC5195ED1EBD}" srcOrd="3" destOrd="0" parTransId="{771F8BE2-3AA3-425B-9076-81FC401C6544}" sibTransId="{553F3F27-1D92-4CDD-9504-1453D22078D0}"/>
    <dgm:cxn modelId="{92E5FD22-1863-704B-A90D-74693FAB57FF}" type="presParOf" srcId="{23DB66CE-89C4-364B-9DE9-7B8999471B47}" destId="{C98EFFA9-2280-F44A-AF79-6B2292F5AC83}" srcOrd="0" destOrd="0" presId="urn:microsoft.com/office/officeart/2005/8/layout/vList2"/>
    <dgm:cxn modelId="{6306228B-A4C9-E046-B337-537CDC49FE9C}" type="presParOf" srcId="{23DB66CE-89C4-364B-9DE9-7B8999471B47}" destId="{B54FA427-2ED9-3243-908D-DC88F5228890}" srcOrd="1" destOrd="0" presId="urn:microsoft.com/office/officeart/2005/8/layout/vList2"/>
    <dgm:cxn modelId="{2C0C886A-4432-3C49-8025-D9324D9E9D47}" type="presParOf" srcId="{23DB66CE-89C4-364B-9DE9-7B8999471B47}" destId="{C1550A59-B6BC-C040-ABF1-B0FC0232D948}" srcOrd="2" destOrd="0" presId="urn:microsoft.com/office/officeart/2005/8/layout/vList2"/>
    <dgm:cxn modelId="{B60787F2-4A4B-014E-8F7D-20FE21E34682}" type="presParOf" srcId="{23DB66CE-89C4-364B-9DE9-7B8999471B47}" destId="{B8C173A1-6B38-3340-83F7-100AE2D5FD56}" srcOrd="3" destOrd="0" presId="urn:microsoft.com/office/officeart/2005/8/layout/vList2"/>
    <dgm:cxn modelId="{9462C799-34D8-9741-9597-820A954AE004}" type="presParOf" srcId="{23DB66CE-89C4-364B-9DE9-7B8999471B47}" destId="{BDEFDF12-0481-024D-8947-686B4FB870F2}" srcOrd="4" destOrd="0" presId="urn:microsoft.com/office/officeart/2005/8/layout/vList2"/>
    <dgm:cxn modelId="{780FB830-7FBB-2240-8217-26A15406BD96}" type="presParOf" srcId="{23DB66CE-89C4-364B-9DE9-7B8999471B47}" destId="{EA72736E-7B35-D04C-B6B3-471610C17B67}" srcOrd="5" destOrd="0" presId="urn:microsoft.com/office/officeart/2005/8/layout/vList2"/>
    <dgm:cxn modelId="{EFB103C7-DB36-C045-826B-30A17E2EF89A}" type="presParOf" srcId="{23DB66CE-89C4-364B-9DE9-7B8999471B47}" destId="{1FA479CE-1B7C-E343-A36B-9CC03608BDEA}" srcOrd="6" destOrd="0" presId="urn:microsoft.com/office/officeart/2005/8/layout/vList2"/>
    <dgm:cxn modelId="{F0D835C5-0C94-8541-A2BE-DE4137F7C946}" type="presParOf" srcId="{23DB66CE-89C4-364B-9DE9-7B8999471B47}" destId="{7D173B98-7DA8-9E4C-AE62-FBBECD2362D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4CA6EE-37FF-4223-9468-EE4AB65E19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82CC52-752D-4261-9AF4-5F2151EDC854}">
      <dgm:prSet/>
      <dgm:spPr/>
      <dgm:t>
        <a:bodyPr/>
        <a:lstStyle/>
        <a:p>
          <a:r>
            <a:rPr lang="de-DE" dirty="0"/>
            <a:t>Ergänzender Einsatz</a:t>
          </a:r>
          <a:endParaRPr lang="en-US" dirty="0"/>
        </a:p>
      </dgm:t>
    </dgm:pt>
    <dgm:pt modelId="{9E137D8C-9692-4C3C-8F2E-BE5AB80E13F7}" type="parTrans" cxnId="{D65FB85A-4478-42C7-9FE0-6D3E009C9ED7}">
      <dgm:prSet/>
      <dgm:spPr/>
      <dgm:t>
        <a:bodyPr/>
        <a:lstStyle/>
        <a:p>
          <a:endParaRPr lang="en-US"/>
        </a:p>
      </dgm:t>
    </dgm:pt>
    <dgm:pt modelId="{C5AAB151-BDB0-4809-A646-7CFE79154595}" type="sibTrans" cxnId="{D65FB85A-4478-42C7-9FE0-6D3E009C9ED7}">
      <dgm:prSet/>
      <dgm:spPr/>
      <dgm:t>
        <a:bodyPr/>
        <a:lstStyle/>
        <a:p>
          <a:endParaRPr lang="en-US"/>
        </a:p>
      </dgm:t>
    </dgm:pt>
    <dgm:pt modelId="{6F1919EC-B47E-44FF-9948-CEC35B2AF7DC}">
      <dgm:prSet/>
      <dgm:spPr/>
      <dgm:t>
        <a:bodyPr/>
        <a:lstStyle/>
        <a:p>
          <a:r>
            <a:rPr lang="de-DE" dirty="0"/>
            <a:t>ES = 0.19</a:t>
          </a:r>
          <a:endParaRPr lang="en-US" dirty="0"/>
        </a:p>
      </dgm:t>
    </dgm:pt>
    <dgm:pt modelId="{18A62C46-357E-4256-BF75-FC281F44B3F5}" type="parTrans" cxnId="{BCA6A143-AA28-48C1-96FE-97F121E4E67F}">
      <dgm:prSet/>
      <dgm:spPr/>
      <dgm:t>
        <a:bodyPr/>
        <a:lstStyle/>
        <a:p>
          <a:endParaRPr lang="en-US"/>
        </a:p>
      </dgm:t>
    </dgm:pt>
    <dgm:pt modelId="{9F7BE593-BA81-4A71-8FF3-1578CF0CE521}" type="sibTrans" cxnId="{BCA6A143-AA28-48C1-96FE-97F121E4E67F}">
      <dgm:prSet/>
      <dgm:spPr/>
      <dgm:t>
        <a:bodyPr/>
        <a:lstStyle/>
        <a:p>
          <a:endParaRPr lang="en-US"/>
        </a:p>
      </dgm:t>
    </dgm:pt>
    <dgm:pt modelId="{AAFB984A-7B15-4575-ADFA-440B0E196DFC}">
      <dgm:prSet/>
      <dgm:spPr/>
      <dgm:t>
        <a:bodyPr/>
        <a:lstStyle/>
        <a:p>
          <a:r>
            <a:rPr lang="de-DE" dirty="0"/>
            <a:t>Verwaltender Einsatz</a:t>
          </a:r>
          <a:endParaRPr lang="en-US" dirty="0"/>
        </a:p>
      </dgm:t>
    </dgm:pt>
    <dgm:pt modelId="{EA49EE4C-4B04-4E45-BF7A-1BA4206E2052}" type="parTrans" cxnId="{ED210110-C718-45BB-8E80-DB90CB36D0E1}">
      <dgm:prSet/>
      <dgm:spPr/>
      <dgm:t>
        <a:bodyPr/>
        <a:lstStyle/>
        <a:p>
          <a:endParaRPr lang="en-US"/>
        </a:p>
      </dgm:t>
    </dgm:pt>
    <dgm:pt modelId="{13101B0B-0E4E-445F-9E5C-14A4EB9674A1}" type="sibTrans" cxnId="{ED210110-C718-45BB-8E80-DB90CB36D0E1}">
      <dgm:prSet/>
      <dgm:spPr/>
      <dgm:t>
        <a:bodyPr/>
        <a:lstStyle/>
        <a:p>
          <a:endParaRPr lang="en-US"/>
        </a:p>
      </dgm:t>
    </dgm:pt>
    <dgm:pt modelId="{77C7F7F3-EBBD-4A2F-A050-A1A447E1D3D2}">
      <dgm:prSet/>
      <dgm:spPr/>
      <dgm:t>
        <a:bodyPr/>
        <a:lstStyle/>
        <a:p>
          <a:r>
            <a:rPr lang="de-DE"/>
            <a:t>ES = 0.09</a:t>
          </a:r>
          <a:endParaRPr lang="en-US"/>
        </a:p>
      </dgm:t>
    </dgm:pt>
    <dgm:pt modelId="{F630BDEB-53AA-4B24-850B-181755442C7E}" type="parTrans" cxnId="{178FEEE9-3E3F-47E7-AD0D-1F511C2FC1AD}">
      <dgm:prSet/>
      <dgm:spPr/>
      <dgm:t>
        <a:bodyPr/>
        <a:lstStyle/>
        <a:p>
          <a:endParaRPr lang="en-US"/>
        </a:p>
      </dgm:t>
    </dgm:pt>
    <dgm:pt modelId="{453848BD-ADAD-4DC1-8354-62C6B0F8A6CB}" type="sibTrans" cxnId="{178FEEE9-3E3F-47E7-AD0D-1F511C2FC1AD}">
      <dgm:prSet/>
      <dgm:spPr/>
      <dgm:t>
        <a:bodyPr/>
        <a:lstStyle/>
        <a:p>
          <a:endParaRPr lang="en-US"/>
        </a:p>
      </dgm:t>
    </dgm:pt>
    <dgm:pt modelId="{0196B44F-0B1B-4CE9-9191-6D38F2807393}">
      <dgm:prSet/>
      <dgm:spPr/>
      <dgm:t>
        <a:bodyPr/>
        <a:lstStyle/>
        <a:p>
          <a:r>
            <a:rPr lang="de-DE" dirty="0"/>
            <a:t>Mittlere Intensität </a:t>
          </a:r>
          <a:br>
            <a:rPr lang="de-DE" dirty="0"/>
          </a:br>
          <a:r>
            <a:rPr lang="de-DE" dirty="0"/>
            <a:t>(1-2 Schulstunden p. Woche)</a:t>
          </a:r>
          <a:endParaRPr lang="en-US" dirty="0"/>
        </a:p>
      </dgm:t>
    </dgm:pt>
    <dgm:pt modelId="{40BAD01D-2EDF-4F59-B176-FCA04E792EA8}" type="parTrans" cxnId="{977AECE6-2A6F-458C-A4D9-8065E48D2055}">
      <dgm:prSet/>
      <dgm:spPr/>
      <dgm:t>
        <a:bodyPr/>
        <a:lstStyle/>
        <a:p>
          <a:endParaRPr lang="en-US"/>
        </a:p>
      </dgm:t>
    </dgm:pt>
    <dgm:pt modelId="{34DE53FD-AF9C-4209-9828-41E6B40D2F51}" type="sibTrans" cxnId="{977AECE6-2A6F-458C-A4D9-8065E48D2055}">
      <dgm:prSet/>
      <dgm:spPr/>
      <dgm:t>
        <a:bodyPr/>
        <a:lstStyle/>
        <a:p>
          <a:endParaRPr lang="en-US"/>
        </a:p>
      </dgm:t>
    </dgm:pt>
    <dgm:pt modelId="{3C2177C9-9109-482A-ABFF-D1C0C3821C58}">
      <dgm:prSet/>
      <dgm:spPr/>
      <dgm:t>
        <a:bodyPr/>
        <a:lstStyle/>
        <a:p>
          <a:r>
            <a:rPr lang="de-DE" dirty="0"/>
            <a:t>ES = 0.20</a:t>
          </a:r>
          <a:endParaRPr lang="en-US" dirty="0"/>
        </a:p>
      </dgm:t>
    </dgm:pt>
    <dgm:pt modelId="{42BC1D59-7004-4999-8666-21E1010CD5AA}" type="parTrans" cxnId="{879D67F0-B579-49ED-8CFF-B51590E04A24}">
      <dgm:prSet/>
      <dgm:spPr/>
      <dgm:t>
        <a:bodyPr/>
        <a:lstStyle/>
        <a:p>
          <a:endParaRPr lang="en-US"/>
        </a:p>
      </dgm:t>
    </dgm:pt>
    <dgm:pt modelId="{B1F65F61-F451-4B80-9348-C2732942621A}" type="sibTrans" cxnId="{879D67F0-B579-49ED-8CFF-B51590E04A24}">
      <dgm:prSet/>
      <dgm:spPr/>
      <dgm:t>
        <a:bodyPr/>
        <a:lstStyle/>
        <a:p>
          <a:endParaRPr lang="en-US"/>
        </a:p>
      </dgm:t>
    </dgm:pt>
    <dgm:pt modelId="{8B5D0ED5-4346-7E47-BC1F-B1157CCAE5E9}" type="pres">
      <dgm:prSet presAssocID="{884CA6EE-37FF-4223-9468-EE4AB65E1982}" presName="linear" presStyleCnt="0">
        <dgm:presLayoutVars>
          <dgm:animLvl val="lvl"/>
          <dgm:resizeHandles val="exact"/>
        </dgm:presLayoutVars>
      </dgm:prSet>
      <dgm:spPr/>
    </dgm:pt>
    <dgm:pt modelId="{1EBE78F0-57A5-814F-9ECD-B49358C4AE03}" type="pres">
      <dgm:prSet presAssocID="{CC82CC52-752D-4261-9AF4-5F2151EDC854}" presName="parentText" presStyleLbl="node1" presStyleIdx="0" presStyleCnt="3" custScaleY="41501">
        <dgm:presLayoutVars>
          <dgm:chMax val="0"/>
          <dgm:bulletEnabled val="1"/>
        </dgm:presLayoutVars>
      </dgm:prSet>
      <dgm:spPr/>
    </dgm:pt>
    <dgm:pt modelId="{8408CEFF-5A64-2640-9E8D-72EB9CB1019C}" type="pres">
      <dgm:prSet presAssocID="{CC82CC52-752D-4261-9AF4-5F2151EDC854}" presName="childText" presStyleLbl="revTx" presStyleIdx="0" presStyleCnt="3">
        <dgm:presLayoutVars>
          <dgm:bulletEnabled val="1"/>
        </dgm:presLayoutVars>
      </dgm:prSet>
      <dgm:spPr/>
    </dgm:pt>
    <dgm:pt modelId="{BF6CD0F8-9876-D148-AEEF-4CBD5961921C}" type="pres">
      <dgm:prSet presAssocID="{AAFB984A-7B15-4575-ADFA-440B0E196DFC}" presName="parentText" presStyleLbl="node1" presStyleIdx="1" presStyleCnt="3" custScaleY="38808">
        <dgm:presLayoutVars>
          <dgm:chMax val="0"/>
          <dgm:bulletEnabled val="1"/>
        </dgm:presLayoutVars>
      </dgm:prSet>
      <dgm:spPr/>
    </dgm:pt>
    <dgm:pt modelId="{B8A8D0D2-644C-B84A-B719-648E4E7DA2BC}" type="pres">
      <dgm:prSet presAssocID="{AAFB984A-7B15-4575-ADFA-440B0E196DFC}" presName="childText" presStyleLbl="revTx" presStyleIdx="1" presStyleCnt="3">
        <dgm:presLayoutVars>
          <dgm:bulletEnabled val="1"/>
        </dgm:presLayoutVars>
      </dgm:prSet>
      <dgm:spPr/>
    </dgm:pt>
    <dgm:pt modelId="{4B0E4937-23EE-F841-866C-66E6D39B3BFE}" type="pres">
      <dgm:prSet presAssocID="{0196B44F-0B1B-4CE9-9191-6D38F2807393}" presName="parentText" presStyleLbl="node1" presStyleIdx="2" presStyleCnt="3" custScaleY="57079">
        <dgm:presLayoutVars>
          <dgm:chMax val="0"/>
          <dgm:bulletEnabled val="1"/>
        </dgm:presLayoutVars>
      </dgm:prSet>
      <dgm:spPr/>
    </dgm:pt>
    <dgm:pt modelId="{A0165FDE-F57B-3344-9351-621249446DC2}" type="pres">
      <dgm:prSet presAssocID="{0196B44F-0B1B-4CE9-9191-6D38F280739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D210110-C718-45BB-8E80-DB90CB36D0E1}" srcId="{884CA6EE-37FF-4223-9468-EE4AB65E1982}" destId="{AAFB984A-7B15-4575-ADFA-440B0E196DFC}" srcOrd="1" destOrd="0" parTransId="{EA49EE4C-4B04-4E45-BF7A-1BA4206E2052}" sibTransId="{13101B0B-0E4E-445F-9E5C-14A4EB9674A1}"/>
    <dgm:cxn modelId="{8992F215-8657-CD43-B586-9610166134AA}" type="presOf" srcId="{77C7F7F3-EBBD-4A2F-A050-A1A447E1D3D2}" destId="{B8A8D0D2-644C-B84A-B719-648E4E7DA2BC}" srcOrd="0" destOrd="0" presId="urn:microsoft.com/office/officeart/2005/8/layout/vList2"/>
    <dgm:cxn modelId="{0463B72E-CAE2-3343-98B6-B429710086BA}" type="presOf" srcId="{CC82CC52-752D-4261-9AF4-5F2151EDC854}" destId="{1EBE78F0-57A5-814F-9ECD-B49358C4AE03}" srcOrd="0" destOrd="0" presId="urn:microsoft.com/office/officeart/2005/8/layout/vList2"/>
    <dgm:cxn modelId="{BCA6A143-AA28-48C1-96FE-97F121E4E67F}" srcId="{CC82CC52-752D-4261-9AF4-5F2151EDC854}" destId="{6F1919EC-B47E-44FF-9948-CEC35B2AF7DC}" srcOrd="0" destOrd="0" parTransId="{18A62C46-357E-4256-BF75-FC281F44B3F5}" sibTransId="{9F7BE593-BA81-4A71-8FF3-1578CF0CE521}"/>
    <dgm:cxn modelId="{B7950446-E552-B941-8D49-2229356D7A76}" type="presOf" srcId="{3C2177C9-9109-482A-ABFF-D1C0C3821C58}" destId="{A0165FDE-F57B-3344-9351-621249446DC2}" srcOrd="0" destOrd="0" presId="urn:microsoft.com/office/officeart/2005/8/layout/vList2"/>
    <dgm:cxn modelId="{CFFAFB70-9BE1-3343-AD93-02E65BC06DF9}" type="presOf" srcId="{0196B44F-0B1B-4CE9-9191-6D38F2807393}" destId="{4B0E4937-23EE-F841-866C-66E6D39B3BFE}" srcOrd="0" destOrd="0" presId="urn:microsoft.com/office/officeart/2005/8/layout/vList2"/>
    <dgm:cxn modelId="{D65FB85A-4478-42C7-9FE0-6D3E009C9ED7}" srcId="{884CA6EE-37FF-4223-9468-EE4AB65E1982}" destId="{CC82CC52-752D-4261-9AF4-5F2151EDC854}" srcOrd="0" destOrd="0" parTransId="{9E137D8C-9692-4C3C-8F2E-BE5AB80E13F7}" sibTransId="{C5AAB151-BDB0-4809-A646-7CFE79154595}"/>
    <dgm:cxn modelId="{E0E3EF81-8A73-5B49-BA51-746AAEDC09AD}" type="presOf" srcId="{AAFB984A-7B15-4575-ADFA-440B0E196DFC}" destId="{BF6CD0F8-9876-D148-AEEF-4CBD5961921C}" srcOrd="0" destOrd="0" presId="urn:microsoft.com/office/officeart/2005/8/layout/vList2"/>
    <dgm:cxn modelId="{80284DBE-E930-D746-8FAB-C2CEE1F169E1}" type="presOf" srcId="{884CA6EE-37FF-4223-9468-EE4AB65E1982}" destId="{8B5D0ED5-4346-7E47-BC1F-B1157CCAE5E9}" srcOrd="0" destOrd="0" presId="urn:microsoft.com/office/officeart/2005/8/layout/vList2"/>
    <dgm:cxn modelId="{9F9CFBDC-D7D8-7E45-AFA5-15ABCB3A5C83}" type="presOf" srcId="{6F1919EC-B47E-44FF-9948-CEC35B2AF7DC}" destId="{8408CEFF-5A64-2640-9E8D-72EB9CB1019C}" srcOrd="0" destOrd="0" presId="urn:microsoft.com/office/officeart/2005/8/layout/vList2"/>
    <dgm:cxn modelId="{977AECE6-2A6F-458C-A4D9-8065E48D2055}" srcId="{884CA6EE-37FF-4223-9468-EE4AB65E1982}" destId="{0196B44F-0B1B-4CE9-9191-6D38F2807393}" srcOrd="2" destOrd="0" parTransId="{40BAD01D-2EDF-4F59-B176-FCA04E792EA8}" sibTransId="{34DE53FD-AF9C-4209-9828-41E6B40D2F51}"/>
    <dgm:cxn modelId="{178FEEE9-3E3F-47E7-AD0D-1F511C2FC1AD}" srcId="{AAFB984A-7B15-4575-ADFA-440B0E196DFC}" destId="{77C7F7F3-EBBD-4A2F-A050-A1A447E1D3D2}" srcOrd="0" destOrd="0" parTransId="{F630BDEB-53AA-4B24-850B-181755442C7E}" sibTransId="{453848BD-ADAD-4DC1-8354-62C6B0F8A6CB}"/>
    <dgm:cxn modelId="{879D67F0-B579-49ED-8CFF-B51590E04A24}" srcId="{0196B44F-0B1B-4CE9-9191-6D38F2807393}" destId="{3C2177C9-9109-482A-ABFF-D1C0C3821C58}" srcOrd="0" destOrd="0" parTransId="{42BC1D59-7004-4999-8666-21E1010CD5AA}" sibTransId="{B1F65F61-F451-4B80-9348-C2732942621A}"/>
    <dgm:cxn modelId="{44A0BC2D-788D-2348-9890-CB1BB1BF7A76}" type="presParOf" srcId="{8B5D0ED5-4346-7E47-BC1F-B1157CCAE5E9}" destId="{1EBE78F0-57A5-814F-9ECD-B49358C4AE03}" srcOrd="0" destOrd="0" presId="urn:microsoft.com/office/officeart/2005/8/layout/vList2"/>
    <dgm:cxn modelId="{1E778ED4-400C-3F46-9299-2D8F9072C51E}" type="presParOf" srcId="{8B5D0ED5-4346-7E47-BC1F-B1157CCAE5E9}" destId="{8408CEFF-5A64-2640-9E8D-72EB9CB1019C}" srcOrd="1" destOrd="0" presId="urn:microsoft.com/office/officeart/2005/8/layout/vList2"/>
    <dgm:cxn modelId="{4656FBEF-7F46-824B-8B14-58A20E7C66E8}" type="presParOf" srcId="{8B5D0ED5-4346-7E47-BC1F-B1157CCAE5E9}" destId="{BF6CD0F8-9876-D148-AEEF-4CBD5961921C}" srcOrd="2" destOrd="0" presId="urn:microsoft.com/office/officeart/2005/8/layout/vList2"/>
    <dgm:cxn modelId="{0FEE5132-E26F-8347-9E9E-F1823578FCDB}" type="presParOf" srcId="{8B5D0ED5-4346-7E47-BC1F-B1157CCAE5E9}" destId="{B8A8D0D2-644C-B84A-B719-648E4E7DA2BC}" srcOrd="3" destOrd="0" presId="urn:microsoft.com/office/officeart/2005/8/layout/vList2"/>
    <dgm:cxn modelId="{2F58D68C-2728-A84B-8859-0C17284D48A3}" type="presParOf" srcId="{8B5D0ED5-4346-7E47-BC1F-B1157CCAE5E9}" destId="{4B0E4937-23EE-F841-866C-66E6D39B3BFE}" srcOrd="4" destOrd="0" presId="urn:microsoft.com/office/officeart/2005/8/layout/vList2"/>
    <dgm:cxn modelId="{045DBE5C-08F6-864C-B049-191A328005EF}" type="presParOf" srcId="{8B5D0ED5-4346-7E47-BC1F-B1157CCAE5E9}" destId="{A0165FDE-F57B-3344-9351-621249446DC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0F85D4-876C-4EAF-8CA9-7009E27F8D9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041C9F-8423-4C82-8359-2CD8413AE8A5}">
      <dgm:prSet/>
      <dgm:spPr/>
      <dgm:t>
        <a:bodyPr/>
        <a:lstStyle/>
        <a:p>
          <a:r>
            <a:rPr lang="de-DE" b="1"/>
            <a:t>Konstruktiv</a:t>
          </a:r>
          <a:endParaRPr lang="en-US"/>
        </a:p>
      </dgm:t>
    </dgm:pt>
    <dgm:pt modelId="{D517CCEA-F032-4EF8-96C9-897AE9E7AB83}" type="parTrans" cxnId="{6A83B77D-5773-47FB-99C3-E9D991692916}">
      <dgm:prSet/>
      <dgm:spPr/>
      <dgm:t>
        <a:bodyPr/>
        <a:lstStyle/>
        <a:p>
          <a:endParaRPr lang="en-US"/>
        </a:p>
      </dgm:t>
    </dgm:pt>
    <dgm:pt modelId="{7A6A2DDC-6642-4D72-846D-F98B4AE5DEC8}" type="sibTrans" cxnId="{6A83B77D-5773-47FB-99C3-E9D991692916}">
      <dgm:prSet/>
      <dgm:spPr/>
      <dgm:t>
        <a:bodyPr/>
        <a:lstStyle/>
        <a:p>
          <a:endParaRPr lang="en-US"/>
        </a:p>
      </dgm:t>
    </dgm:pt>
    <dgm:pt modelId="{4DF0077F-A59B-45FF-963D-F80E548D8497}">
      <dgm:prSet/>
      <dgm:spPr/>
      <dgm:t>
        <a:bodyPr/>
        <a:lstStyle/>
        <a:p>
          <a:r>
            <a:rPr lang="de-DE"/>
            <a:t>Textverarbeitungsprogramm</a:t>
          </a:r>
          <a:endParaRPr lang="en-US"/>
        </a:p>
      </dgm:t>
    </dgm:pt>
    <dgm:pt modelId="{6C60008B-96E0-44F4-91B2-0A0E244B8CD4}" type="parTrans" cxnId="{7C38A305-FFA6-4AEB-B33E-71292DEF1050}">
      <dgm:prSet/>
      <dgm:spPr/>
      <dgm:t>
        <a:bodyPr/>
        <a:lstStyle/>
        <a:p>
          <a:endParaRPr lang="en-US"/>
        </a:p>
      </dgm:t>
    </dgm:pt>
    <dgm:pt modelId="{866174FC-40DA-401F-9BA0-9030CA96C1B8}" type="sibTrans" cxnId="{7C38A305-FFA6-4AEB-B33E-71292DEF1050}">
      <dgm:prSet/>
      <dgm:spPr/>
      <dgm:t>
        <a:bodyPr/>
        <a:lstStyle/>
        <a:p>
          <a:endParaRPr lang="en-US"/>
        </a:p>
      </dgm:t>
    </dgm:pt>
    <dgm:pt modelId="{51A43DFF-DFDE-4B66-97DF-022151634E75}">
      <dgm:prSet/>
      <dgm:spPr/>
      <dgm:t>
        <a:bodyPr/>
        <a:lstStyle/>
        <a:p>
          <a:r>
            <a:rPr lang="de-DE" dirty="0"/>
            <a:t>ES = 0.41 bis 0.54</a:t>
          </a:r>
          <a:endParaRPr lang="en-US" dirty="0"/>
        </a:p>
      </dgm:t>
    </dgm:pt>
    <dgm:pt modelId="{FBE7EA01-1A7D-4CBC-8FDC-14E44F0FAA26}" type="parTrans" cxnId="{CD609FC4-438D-4564-805C-531A5AD65E5C}">
      <dgm:prSet/>
      <dgm:spPr/>
      <dgm:t>
        <a:bodyPr/>
        <a:lstStyle/>
        <a:p>
          <a:endParaRPr lang="en-US"/>
        </a:p>
      </dgm:t>
    </dgm:pt>
    <dgm:pt modelId="{8FB88B85-8196-42E5-8DFD-65D11F7188A1}" type="sibTrans" cxnId="{CD609FC4-438D-4564-805C-531A5AD65E5C}">
      <dgm:prSet/>
      <dgm:spPr/>
      <dgm:t>
        <a:bodyPr/>
        <a:lstStyle/>
        <a:p>
          <a:endParaRPr lang="en-US"/>
        </a:p>
      </dgm:t>
    </dgm:pt>
    <dgm:pt modelId="{20F32D2A-1891-4411-A408-F350C0F57EED}">
      <dgm:prSet/>
      <dgm:spPr/>
      <dgm:t>
        <a:bodyPr/>
        <a:lstStyle/>
        <a:p>
          <a:r>
            <a:rPr lang="de-DE" dirty="0" err="1"/>
            <a:t>Conceptmaps</a:t>
          </a:r>
          <a:endParaRPr lang="en-US" dirty="0"/>
        </a:p>
      </dgm:t>
    </dgm:pt>
    <dgm:pt modelId="{A0A7FD64-DB8B-45D0-84ED-2D628F86503D}" type="parTrans" cxnId="{946D625A-BA70-4A2B-85FD-C69A5A9D53F5}">
      <dgm:prSet/>
      <dgm:spPr/>
      <dgm:t>
        <a:bodyPr/>
        <a:lstStyle/>
        <a:p>
          <a:endParaRPr lang="en-US"/>
        </a:p>
      </dgm:t>
    </dgm:pt>
    <dgm:pt modelId="{6EAA1A95-8393-4D0F-B6CC-39EDF88750AE}" type="sibTrans" cxnId="{946D625A-BA70-4A2B-85FD-C69A5A9D53F5}">
      <dgm:prSet/>
      <dgm:spPr/>
      <dgm:t>
        <a:bodyPr/>
        <a:lstStyle/>
        <a:p>
          <a:endParaRPr lang="en-US"/>
        </a:p>
      </dgm:t>
    </dgm:pt>
    <dgm:pt modelId="{BD54A5F1-A550-4AF5-9E66-B8BA24CA7F9A}">
      <dgm:prSet/>
      <dgm:spPr/>
      <dgm:t>
        <a:bodyPr/>
        <a:lstStyle/>
        <a:p>
          <a:r>
            <a:rPr lang="de-DE" dirty="0"/>
            <a:t>ES = 0.74</a:t>
          </a:r>
          <a:endParaRPr lang="en-US" dirty="0"/>
        </a:p>
      </dgm:t>
    </dgm:pt>
    <dgm:pt modelId="{8AC2AE4C-02F5-4FD8-B96E-DBF8887E3E2F}" type="parTrans" cxnId="{41688716-8E3B-41B9-8BD2-815D68A15BD3}">
      <dgm:prSet/>
      <dgm:spPr/>
      <dgm:t>
        <a:bodyPr/>
        <a:lstStyle/>
        <a:p>
          <a:endParaRPr lang="en-US"/>
        </a:p>
      </dgm:t>
    </dgm:pt>
    <dgm:pt modelId="{5757D303-3431-4897-B696-645B8FE1EDD0}" type="sibTrans" cxnId="{41688716-8E3B-41B9-8BD2-815D68A15BD3}">
      <dgm:prSet/>
      <dgm:spPr/>
      <dgm:t>
        <a:bodyPr/>
        <a:lstStyle/>
        <a:p>
          <a:endParaRPr lang="en-US"/>
        </a:p>
      </dgm:t>
    </dgm:pt>
    <dgm:pt modelId="{AAD4629D-56B3-46B2-99F3-777A4D938241}">
      <dgm:prSet/>
      <dgm:spPr/>
      <dgm:t>
        <a:bodyPr/>
        <a:lstStyle/>
        <a:p>
          <a:r>
            <a:rPr lang="de-DE" dirty="0"/>
            <a:t>Intelligente Tutoren </a:t>
          </a:r>
          <a:endParaRPr lang="en-US" dirty="0"/>
        </a:p>
      </dgm:t>
    </dgm:pt>
    <dgm:pt modelId="{92EB5C54-D5F3-4E95-9D6A-EEA0D2C4415F}" type="parTrans" cxnId="{2C7CC918-E501-471B-A8E8-E358071AC7D6}">
      <dgm:prSet/>
      <dgm:spPr/>
      <dgm:t>
        <a:bodyPr/>
        <a:lstStyle/>
        <a:p>
          <a:endParaRPr lang="en-US"/>
        </a:p>
      </dgm:t>
    </dgm:pt>
    <dgm:pt modelId="{A9391759-7038-4646-B9C5-F085B0F3400D}" type="sibTrans" cxnId="{2C7CC918-E501-471B-A8E8-E358071AC7D6}">
      <dgm:prSet/>
      <dgm:spPr/>
      <dgm:t>
        <a:bodyPr/>
        <a:lstStyle/>
        <a:p>
          <a:endParaRPr lang="en-US"/>
        </a:p>
      </dgm:t>
    </dgm:pt>
    <dgm:pt modelId="{631D0FEA-5444-4E5D-B50A-6BDB6F5EB62B}">
      <dgm:prSet/>
      <dgm:spPr/>
      <dgm:t>
        <a:bodyPr/>
        <a:lstStyle/>
        <a:p>
          <a:r>
            <a:rPr lang="de-DE"/>
            <a:t>Kurzfristig: ES = 0.52</a:t>
          </a:r>
          <a:endParaRPr lang="en-US"/>
        </a:p>
      </dgm:t>
    </dgm:pt>
    <dgm:pt modelId="{6AB6960C-9662-499D-BB99-D8FA99A27A1B}" type="parTrans" cxnId="{450D1D1B-A519-4B08-8777-B9933931964C}">
      <dgm:prSet/>
      <dgm:spPr/>
      <dgm:t>
        <a:bodyPr/>
        <a:lstStyle/>
        <a:p>
          <a:endParaRPr lang="en-US"/>
        </a:p>
      </dgm:t>
    </dgm:pt>
    <dgm:pt modelId="{8EE5043F-410E-404F-B550-A2DEBEA6ED08}" type="sibTrans" cxnId="{450D1D1B-A519-4B08-8777-B9933931964C}">
      <dgm:prSet/>
      <dgm:spPr/>
      <dgm:t>
        <a:bodyPr/>
        <a:lstStyle/>
        <a:p>
          <a:endParaRPr lang="en-US"/>
        </a:p>
      </dgm:t>
    </dgm:pt>
    <dgm:pt modelId="{3D58C5FF-E07B-44D0-9B17-41664C5FF2E6}">
      <dgm:prSet/>
      <dgm:spPr/>
      <dgm:t>
        <a:bodyPr/>
        <a:lstStyle/>
        <a:p>
          <a:r>
            <a:rPr lang="de-DE"/>
            <a:t>vs. Problemlösen (PBL): ES = 0.40 bis 0.76</a:t>
          </a:r>
          <a:endParaRPr lang="en-US"/>
        </a:p>
      </dgm:t>
    </dgm:pt>
    <dgm:pt modelId="{8C4F6560-C8D1-49C6-BF56-312D33C0D557}" type="parTrans" cxnId="{AA2051F9-2CE4-45AD-A816-7DFCCCE027BA}">
      <dgm:prSet/>
      <dgm:spPr/>
      <dgm:t>
        <a:bodyPr/>
        <a:lstStyle/>
        <a:p>
          <a:endParaRPr lang="en-US"/>
        </a:p>
      </dgm:t>
    </dgm:pt>
    <dgm:pt modelId="{B318B011-E15D-4637-A52B-50621751A188}" type="sibTrans" cxnId="{AA2051F9-2CE4-45AD-A816-7DFCCCE027BA}">
      <dgm:prSet/>
      <dgm:spPr/>
      <dgm:t>
        <a:bodyPr/>
        <a:lstStyle/>
        <a:p>
          <a:endParaRPr lang="en-US"/>
        </a:p>
      </dgm:t>
    </dgm:pt>
    <dgm:pt modelId="{C6EDD885-3C54-4043-94C7-74B46F88E72B}">
      <dgm:prSet/>
      <dgm:spPr/>
      <dgm:t>
        <a:bodyPr/>
        <a:lstStyle/>
        <a:p>
          <a:r>
            <a:rPr lang="de-DE"/>
            <a:t>vs. PBL mit Tutor: ES = -0.12 bis 0.21</a:t>
          </a:r>
          <a:endParaRPr lang="en-US"/>
        </a:p>
      </dgm:t>
    </dgm:pt>
    <dgm:pt modelId="{18DBB17F-4588-4AD3-9ED9-E8243B6CE99C}" type="parTrans" cxnId="{5C217660-7713-41F1-AFED-51AC519B1CCC}">
      <dgm:prSet/>
      <dgm:spPr/>
      <dgm:t>
        <a:bodyPr/>
        <a:lstStyle/>
        <a:p>
          <a:endParaRPr lang="en-US"/>
        </a:p>
      </dgm:t>
    </dgm:pt>
    <dgm:pt modelId="{2FB41ABB-0FE1-4060-96EE-B1A29A536EE8}" type="sibTrans" cxnId="{5C217660-7713-41F1-AFED-51AC519B1CCC}">
      <dgm:prSet/>
      <dgm:spPr/>
      <dgm:t>
        <a:bodyPr/>
        <a:lstStyle/>
        <a:p>
          <a:endParaRPr lang="en-US"/>
        </a:p>
      </dgm:t>
    </dgm:pt>
    <dgm:pt modelId="{B377999F-3D15-824C-9620-07DF927C1258}">
      <dgm:prSet/>
      <dgm:spPr/>
      <dgm:t>
        <a:bodyPr/>
        <a:lstStyle/>
        <a:p>
          <a:endParaRPr lang="en-US" dirty="0"/>
        </a:p>
      </dgm:t>
    </dgm:pt>
    <dgm:pt modelId="{BF6C94B1-83A3-194D-919E-D0F1A6667E3D}" type="parTrans" cxnId="{8574B96A-5249-4C42-A454-3DCECF3F6AB6}">
      <dgm:prSet/>
      <dgm:spPr/>
      <dgm:t>
        <a:bodyPr/>
        <a:lstStyle/>
        <a:p>
          <a:endParaRPr lang="de-DE"/>
        </a:p>
      </dgm:t>
    </dgm:pt>
    <dgm:pt modelId="{B59FFF83-0638-0B4E-85BE-FC8B3C3275B0}" type="sibTrans" cxnId="{8574B96A-5249-4C42-A454-3DCECF3F6AB6}">
      <dgm:prSet/>
      <dgm:spPr/>
      <dgm:t>
        <a:bodyPr/>
        <a:lstStyle/>
        <a:p>
          <a:endParaRPr lang="de-DE"/>
        </a:p>
      </dgm:t>
    </dgm:pt>
    <dgm:pt modelId="{CDF4A0EB-F89A-A745-BB6E-E907E0E0DB43}">
      <dgm:prSet/>
      <dgm:spPr/>
      <dgm:t>
        <a:bodyPr/>
        <a:lstStyle/>
        <a:p>
          <a:endParaRPr lang="en-US" dirty="0"/>
        </a:p>
      </dgm:t>
    </dgm:pt>
    <dgm:pt modelId="{879ACFC6-1EC5-CF4F-989B-5956C47F09D5}" type="parTrans" cxnId="{1766455A-83AC-B442-A056-5BEA6E297B8C}">
      <dgm:prSet/>
      <dgm:spPr/>
      <dgm:t>
        <a:bodyPr/>
        <a:lstStyle/>
        <a:p>
          <a:endParaRPr lang="de-DE"/>
        </a:p>
      </dgm:t>
    </dgm:pt>
    <dgm:pt modelId="{C3894427-1905-6741-9931-787030747D68}" type="sibTrans" cxnId="{1766455A-83AC-B442-A056-5BEA6E297B8C}">
      <dgm:prSet/>
      <dgm:spPr/>
      <dgm:t>
        <a:bodyPr/>
        <a:lstStyle/>
        <a:p>
          <a:endParaRPr lang="de-DE"/>
        </a:p>
      </dgm:t>
    </dgm:pt>
    <dgm:pt modelId="{D0D38AA5-A891-1F4B-A72D-616823B481C9}" type="pres">
      <dgm:prSet presAssocID="{F20F85D4-876C-4EAF-8CA9-7009E27F8D9D}" presName="linear" presStyleCnt="0">
        <dgm:presLayoutVars>
          <dgm:dir/>
          <dgm:animLvl val="lvl"/>
          <dgm:resizeHandles val="exact"/>
        </dgm:presLayoutVars>
      </dgm:prSet>
      <dgm:spPr/>
    </dgm:pt>
    <dgm:pt modelId="{BE2B3314-0A54-1A42-A664-54126CB3FBB0}" type="pres">
      <dgm:prSet presAssocID="{20041C9F-8423-4C82-8359-2CD8413AE8A5}" presName="parentLin" presStyleCnt="0"/>
      <dgm:spPr/>
    </dgm:pt>
    <dgm:pt modelId="{B4F710E7-1066-BB44-991E-8198AD83E66E}" type="pres">
      <dgm:prSet presAssocID="{20041C9F-8423-4C82-8359-2CD8413AE8A5}" presName="parentLeftMargin" presStyleLbl="node1" presStyleIdx="0" presStyleCnt="1"/>
      <dgm:spPr/>
    </dgm:pt>
    <dgm:pt modelId="{AA00B4EB-A137-F045-B173-46E658D6F6CC}" type="pres">
      <dgm:prSet presAssocID="{20041C9F-8423-4C82-8359-2CD8413AE8A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BA3B4F1-0C2B-CD46-9041-7AE6C93EC247}" type="pres">
      <dgm:prSet presAssocID="{20041C9F-8423-4C82-8359-2CD8413AE8A5}" presName="negativeSpace" presStyleCnt="0"/>
      <dgm:spPr/>
    </dgm:pt>
    <dgm:pt modelId="{CB8CB68B-38F1-9D42-8651-C18984745427}" type="pres">
      <dgm:prSet presAssocID="{20041C9F-8423-4C82-8359-2CD8413AE8A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7C38A305-FFA6-4AEB-B33E-71292DEF1050}" srcId="{20041C9F-8423-4C82-8359-2CD8413AE8A5}" destId="{4DF0077F-A59B-45FF-963D-F80E548D8497}" srcOrd="0" destOrd="0" parTransId="{6C60008B-96E0-44F4-91B2-0A0E244B8CD4}" sibTransId="{866174FC-40DA-401F-9BA0-9030CA96C1B8}"/>
    <dgm:cxn modelId="{436E2107-1CFA-A442-B915-08109FA7B822}" type="presOf" srcId="{C6EDD885-3C54-4043-94C7-74B46F88E72B}" destId="{CB8CB68B-38F1-9D42-8651-C18984745427}" srcOrd="0" destOrd="9" presId="urn:microsoft.com/office/officeart/2005/8/layout/list1"/>
    <dgm:cxn modelId="{92664609-430F-514E-B3BB-546BD37074A0}" type="presOf" srcId="{3D58C5FF-E07B-44D0-9B17-41664C5FF2E6}" destId="{CB8CB68B-38F1-9D42-8651-C18984745427}" srcOrd="0" destOrd="8" presId="urn:microsoft.com/office/officeart/2005/8/layout/list1"/>
    <dgm:cxn modelId="{41688716-8E3B-41B9-8BD2-815D68A15BD3}" srcId="{20F32D2A-1891-4411-A408-F350C0F57EED}" destId="{BD54A5F1-A550-4AF5-9E66-B8BA24CA7F9A}" srcOrd="0" destOrd="0" parTransId="{8AC2AE4C-02F5-4FD8-B96E-DBF8887E3E2F}" sibTransId="{5757D303-3431-4897-B696-645B8FE1EDD0}"/>
    <dgm:cxn modelId="{2C7CC918-E501-471B-A8E8-E358071AC7D6}" srcId="{20041C9F-8423-4C82-8359-2CD8413AE8A5}" destId="{AAD4629D-56B3-46B2-99F3-777A4D938241}" srcOrd="2" destOrd="0" parTransId="{92EB5C54-D5F3-4E95-9D6A-EEA0D2C4415F}" sibTransId="{A9391759-7038-4646-B9C5-F085B0F3400D}"/>
    <dgm:cxn modelId="{450D1D1B-A519-4B08-8777-B9933931964C}" srcId="{AAD4629D-56B3-46B2-99F3-777A4D938241}" destId="{631D0FEA-5444-4E5D-B50A-6BDB6F5EB62B}" srcOrd="0" destOrd="0" parTransId="{6AB6960C-9662-499D-BB99-D8FA99A27A1B}" sibTransId="{8EE5043F-410E-404F-B550-A2DEBEA6ED08}"/>
    <dgm:cxn modelId="{22338524-3CE2-554B-BE6D-3EC228A64C92}" type="presOf" srcId="{BD54A5F1-A550-4AF5-9E66-B8BA24CA7F9A}" destId="{CB8CB68B-38F1-9D42-8651-C18984745427}" srcOrd="0" destOrd="4" presId="urn:microsoft.com/office/officeart/2005/8/layout/list1"/>
    <dgm:cxn modelId="{AD4F4527-69C0-9F45-912C-5DAE4FA3A168}" type="presOf" srcId="{AAD4629D-56B3-46B2-99F3-777A4D938241}" destId="{CB8CB68B-38F1-9D42-8651-C18984745427}" srcOrd="0" destOrd="6" presId="urn:microsoft.com/office/officeart/2005/8/layout/list1"/>
    <dgm:cxn modelId="{5295995B-1CD8-7F43-BEE2-A051215795F3}" type="presOf" srcId="{B377999F-3D15-824C-9620-07DF927C1258}" destId="{CB8CB68B-38F1-9D42-8651-C18984745427}" srcOrd="0" destOrd="2" presId="urn:microsoft.com/office/officeart/2005/8/layout/list1"/>
    <dgm:cxn modelId="{5C217660-7713-41F1-AFED-51AC519B1CCC}" srcId="{AAD4629D-56B3-46B2-99F3-777A4D938241}" destId="{C6EDD885-3C54-4043-94C7-74B46F88E72B}" srcOrd="2" destOrd="0" parTransId="{18DBB17F-4588-4AD3-9ED9-E8243B6CE99C}" sibTransId="{2FB41ABB-0FE1-4060-96EE-B1A29A536EE8}"/>
    <dgm:cxn modelId="{09B87466-E523-D64C-A9D0-04784AB5560A}" type="presOf" srcId="{20041C9F-8423-4C82-8359-2CD8413AE8A5}" destId="{B4F710E7-1066-BB44-991E-8198AD83E66E}" srcOrd="0" destOrd="0" presId="urn:microsoft.com/office/officeart/2005/8/layout/list1"/>
    <dgm:cxn modelId="{8574B96A-5249-4C42-A454-3DCECF3F6AB6}" srcId="{4DF0077F-A59B-45FF-963D-F80E548D8497}" destId="{B377999F-3D15-824C-9620-07DF927C1258}" srcOrd="1" destOrd="0" parTransId="{BF6C94B1-83A3-194D-919E-D0F1A6667E3D}" sibTransId="{B59FFF83-0638-0B4E-85BE-FC8B3C3275B0}"/>
    <dgm:cxn modelId="{C854CC72-63BD-D04E-AE76-F98FC2CBD8BE}" type="presOf" srcId="{20041C9F-8423-4C82-8359-2CD8413AE8A5}" destId="{AA00B4EB-A137-F045-B173-46E658D6F6CC}" srcOrd="1" destOrd="0" presId="urn:microsoft.com/office/officeart/2005/8/layout/list1"/>
    <dgm:cxn modelId="{16B0BF74-4BA9-064E-8A08-A2634915D5CF}" type="presOf" srcId="{CDF4A0EB-F89A-A745-BB6E-E907E0E0DB43}" destId="{CB8CB68B-38F1-9D42-8651-C18984745427}" srcOrd="0" destOrd="5" presId="urn:microsoft.com/office/officeart/2005/8/layout/list1"/>
    <dgm:cxn modelId="{946D625A-BA70-4A2B-85FD-C69A5A9D53F5}" srcId="{20041C9F-8423-4C82-8359-2CD8413AE8A5}" destId="{20F32D2A-1891-4411-A408-F350C0F57EED}" srcOrd="1" destOrd="0" parTransId="{A0A7FD64-DB8B-45D0-84ED-2D628F86503D}" sibTransId="{6EAA1A95-8393-4D0F-B6CC-39EDF88750AE}"/>
    <dgm:cxn modelId="{1766455A-83AC-B442-A056-5BEA6E297B8C}" srcId="{20F32D2A-1891-4411-A408-F350C0F57EED}" destId="{CDF4A0EB-F89A-A745-BB6E-E907E0E0DB43}" srcOrd="1" destOrd="0" parTransId="{879ACFC6-1EC5-CF4F-989B-5956C47F09D5}" sibTransId="{C3894427-1905-6741-9931-787030747D68}"/>
    <dgm:cxn modelId="{6A83B77D-5773-47FB-99C3-E9D991692916}" srcId="{F20F85D4-876C-4EAF-8CA9-7009E27F8D9D}" destId="{20041C9F-8423-4C82-8359-2CD8413AE8A5}" srcOrd="0" destOrd="0" parTransId="{D517CCEA-F032-4EF8-96C9-897AE9E7AB83}" sibTransId="{7A6A2DDC-6642-4D72-846D-F98B4AE5DEC8}"/>
    <dgm:cxn modelId="{6508EA8B-83B0-3748-8503-701C005ABA37}" type="presOf" srcId="{20F32D2A-1891-4411-A408-F350C0F57EED}" destId="{CB8CB68B-38F1-9D42-8651-C18984745427}" srcOrd="0" destOrd="3" presId="urn:microsoft.com/office/officeart/2005/8/layout/list1"/>
    <dgm:cxn modelId="{514F6A95-35E5-884D-B3E4-074BDF323A99}" type="presOf" srcId="{51A43DFF-DFDE-4B66-97DF-022151634E75}" destId="{CB8CB68B-38F1-9D42-8651-C18984745427}" srcOrd="0" destOrd="1" presId="urn:microsoft.com/office/officeart/2005/8/layout/list1"/>
    <dgm:cxn modelId="{94478D97-6DF7-934B-9A53-5233AD7F98EA}" type="presOf" srcId="{F20F85D4-876C-4EAF-8CA9-7009E27F8D9D}" destId="{D0D38AA5-A891-1F4B-A72D-616823B481C9}" srcOrd="0" destOrd="0" presId="urn:microsoft.com/office/officeart/2005/8/layout/list1"/>
    <dgm:cxn modelId="{A27A44A1-CA35-4147-BEF3-C57C087AAC8B}" type="presOf" srcId="{4DF0077F-A59B-45FF-963D-F80E548D8497}" destId="{CB8CB68B-38F1-9D42-8651-C18984745427}" srcOrd="0" destOrd="0" presId="urn:microsoft.com/office/officeart/2005/8/layout/list1"/>
    <dgm:cxn modelId="{D90D8EB4-30F8-A34E-9381-C8DFC663BF61}" type="presOf" srcId="{631D0FEA-5444-4E5D-B50A-6BDB6F5EB62B}" destId="{CB8CB68B-38F1-9D42-8651-C18984745427}" srcOrd="0" destOrd="7" presId="urn:microsoft.com/office/officeart/2005/8/layout/list1"/>
    <dgm:cxn modelId="{CD609FC4-438D-4564-805C-531A5AD65E5C}" srcId="{4DF0077F-A59B-45FF-963D-F80E548D8497}" destId="{51A43DFF-DFDE-4B66-97DF-022151634E75}" srcOrd="0" destOrd="0" parTransId="{FBE7EA01-1A7D-4CBC-8FDC-14E44F0FAA26}" sibTransId="{8FB88B85-8196-42E5-8DFD-65D11F7188A1}"/>
    <dgm:cxn modelId="{AA2051F9-2CE4-45AD-A816-7DFCCCE027BA}" srcId="{AAD4629D-56B3-46B2-99F3-777A4D938241}" destId="{3D58C5FF-E07B-44D0-9B17-41664C5FF2E6}" srcOrd="1" destOrd="0" parTransId="{8C4F6560-C8D1-49C6-BF56-312D33C0D557}" sibTransId="{B318B011-E15D-4637-A52B-50621751A188}"/>
    <dgm:cxn modelId="{76CC8A2C-6864-1243-884A-2B65B254C527}" type="presParOf" srcId="{D0D38AA5-A891-1F4B-A72D-616823B481C9}" destId="{BE2B3314-0A54-1A42-A664-54126CB3FBB0}" srcOrd="0" destOrd="0" presId="urn:microsoft.com/office/officeart/2005/8/layout/list1"/>
    <dgm:cxn modelId="{3966B81C-B69A-5748-8EB4-29846C1783BE}" type="presParOf" srcId="{BE2B3314-0A54-1A42-A664-54126CB3FBB0}" destId="{B4F710E7-1066-BB44-991E-8198AD83E66E}" srcOrd="0" destOrd="0" presId="urn:microsoft.com/office/officeart/2005/8/layout/list1"/>
    <dgm:cxn modelId="{D7380350-A862-8C42-957D-14E4D50E13AE}" type="presParOf" srcId="{BE2B3314-0A54-1A42-A664-54126CB3FBB0}" destId="{AA00B4EB-A137-F045-B173-46E658D6F6CC}" srcOrd="1" destOrd="0" presId="urn:microsoft.com/office/officeart/2005/8/layout/list1"/>
    <dgm:cxn modelId="{544978EE-1BD2-BD40-9843-FD5565B1CAF7}" type="presParOf" srcId="{D0D38AA5-A891-1F4B-A72D-616823B481C9}" destId="{0BA3B4F1-0C2B-CD46-9041-7AE6C93EC247}" srcOrd="1" destOrd="0" presId="urn:microsoft.com/office/officeart/2005/8/layout/list1"/>
    <dgm:cxn modelId="{836F4CDB-5477-FC49-A742-1F4AA42B24F6}" type="presParOf" srcId="{D0D38AA5-A891-1F4B-A72D-616823B481C9}" destId="{CB8CB68B-38F1-9D42-8651-C1898474542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EFFA9-2280-F44A-AF79-6B2292F5AC83}">
      <dsp:nvSpPr>
        <dsp:cNvPr id="0" name=""/>
        <dsp:cNvSpPr/>
      </dsp:nvSpPr>
      <dsp:spPr>
        <a:xfrm>
          <a:off x="0" y="35386"/>
          <a:ext cx="8064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Dekorative Animationen</a:t>
          </a:r>
          <a:endParaRPr lang="en-US" sz="2100" kern="1200" dirty="0"/>
        </a:p>
      </dsp:txBody>
      <dsp:txXfrm>
        <a:off x="23988" y="59374"/>
        <a:ext cx="8016524" cy="443423"/>
      </dsp:txXfrm>
    </dsp:sp>
    <dsp:sp modelId="{B54FA427-2ED9-3243-908D-DC88F5228890}">
      <dsp:nvSpPr>
        <dsp:cNvPr id="0" name=""/>
        <dsp:cNvSpPr/>
      </dsp:nvSpPr>
      <dsp:spPr>
        <a:xfrm>
          <a:off x="0" y="526786"/>
          <a:ext cx="80645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/>
            <a:t>ES = -0.05</a:t>
          </a:r>
          <a:endParaRPr lang="en-US" sz="1600" kern="1200"/>
        </a:p>
      </dsp:txBody>
      <dsp:txXfrm>
        <a:off x="0" y="526786"/>
        <a:ext cx="8064500" cy="347760"/>
      </dsp:txXfrm>
    </dsp:sp>
    <dsp:sp modelId="{C1550A59-B6BC-C040-ABF1-B0FC0232D948}">
      <dsp:nvSpPr>
        <dsp:cNvPr id="0" name=""/>
        <dsp:cNvSpPr/>
      </dsp:nvSpPr>
      <dsp:spPr>
        <a:xfrm>
          <a:off x="0" y="874546"/>
          <a:ext cx="8064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Digitale Präsentation</a:t>
          </a:r>
          <a:endParaRPr lang="en-US" sz="2100" kern="1200"/>
        </a:p>
      </dsp:txBody>
      <dsp:txXfrm>
        <a:off x="23988" y="898534"/>
        <a:ext cx="8016524" cy="443423"/>
      </dsp:txXfrm>
    </dsp:sp>
    <dsp:sp modelId="{B8C173A1-6B38-3340-83F7-100AE2D5FD56}">
      <dsp:nvSpPr>
        <dsp:cNvPr id="0" name=""/>
        <dsp:cNvSpPr/>
      </dsp:nvSpPr>
      <dsp:spPr>
        <a:xfrm>
          <a:off x="0" y="1365946"/>
          <a:ext cx="80645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/>
            <a:t>ES = 0.06 bis 0.11</a:t>
          </a:r>
          <a:endParaRPr lang="en-US" sz="1600" kern="1200"/>
        </a:p>
      </dsp:txBody>
      <dsp:txXfrm>
        <a:off x="0" y="1365946"/>
        <a:ext cx="8064500" cy="347760"/>
      </dsp:txXfrm>
    </dsp:sp>
    <dsp:sp modelId="{BDEFDF12-0481-024D-8947-686B4FB870F2}">
      <dsp:nvSpPr>
        <dsp:cNvPr id="0" name=""/>
        <dsp:cNvSpPr/>
      </dsp:nvSpPr>
      <dsp:spPr>
        <a:xfrm>
          <a:off x="0" y="1713706"/>
          <a:ext cx="8064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Visualisierung</a:t>
          </a:r>
          <a:endParaRPr lang="en-US" sz="2100" kern="1200"/>
        </a:p>
      </dsp:txBody>
      <dsp:txXfrm>
        <a:off x="23988" y="1737694"/>
        <a:ext cx="8016524" cy="443423"/>
      </dsp:txXfrm>
    </dsp:sp>
    <dsp:sp modelId="{EA72736E-7B35-D04C-B6B3-471610C17B67}">
      <dsp:nvSpPr>
        <dsp:cNvPr id="0" name=""/>
        <dsp:cNvSpPr/>
      </dsp:nvSpPr>
      <dsp:spPr>
        <a:xfrm>
          <a:off x="0" y="2205106"/>
          <a:ext cx="80645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/>
            <a:t>ES = 0.24</a:t>
          </a:r>
          <a:endParaRPr lang="en-US" sz="1600" kern="1200"/>
        </a:p>
      </dsp:txBody>
      <dsp:txXfrm>
        <a:off x="0" y="2205106"/>
        <a:ext cx="8064500" cy="347760"/>
      </dsp:txXfrm>
    </dsp:sp>
    <dsp:sp modelId="{1FA479CE-1B7C-E343-A36B-9CC03608BDEA}">
      <dsp:nvSpPr>
        <dsp:cNvPr id="0" name=""/>
        <dsp:cNvSpPr/>
      </dsp:nvSpPr>
      <dsp:spPr>
        <a:xfrm>
          <a:off x="0" y="2552866"/>
          <a:ext cx="80645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Instruktionale Animationen</a:t>
          </a:r>
          <a:endParaRPr lang="en-US" sz="2100" kern="1200"/>
        </a:p>
      </dsp:txBody>
      <dsp:txXfrm>
        <a:off x="23988" y="2576854"/>
        <a:ext cx="8016524" cy="443423"/>
      </dsp:txXfrm>
    </dsp:sp>
    <dsp:sp modelId="{7D173B98-7DA8-9E4C-AE62-FBBECD2362D5}">
      <dsp:nvSpPr>
        <dsp:cNvPr id="0" name=""/>
        <dsp:cNvSpPr/>
      </dsp:nvSpPr>
      <dsp:spPr>
        <a:xfrm>
          <a:off x="0" y="3044266"/>
          <a:ext cx="80645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600" kern="1200"/>
            <a:t>ES = 0.89</a:t>
          </a:r>
          <a:endParaRPr lang="en-US" sz="1600" kern="1200"/>
        </a:p>
      </dsp:txBody>
      <dsp:txXfrm>
        <a:off x="0" y="3044266"/>
        <a:ext cx="8064500" cy="347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E78F0-57A5-814F-9ECD-B49358C4AE03}">
      <dsp:nvSpPr>
        <dsp:cNvPr id="0" name=""/>
        <dsp:cNvSpPr/>
      </dsp:nvSpPr>
      <dsp:spPr>
        <a:xfrm>
          <a:off x="0" y="31996"/>
          <a:ext cx="8064500" cy="5207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Ergänzender Einsatz</a:t>
          </a:r>
          <a:endParaRPr lang="en-US" sz="1900" kern="1200" dirty="0"/>
        </a:p>
      </dsp:txBody>
      <dsp:txXfrm>
        <a:off x="25422" y="57418"/>
        <a:ext cx="8013656" cy="469920"/>
      </dsp:txXfrm>
    </dsp:sp>
    <dsp:sp modelId="{8408CEFF-5A64-2640-9E8D-72EB9CB1019C}">
      <dsp:nvSpPr>
        <dsp:cNvPr id="0" name=""/>
        <dsp:cNvSpPr/>
      </dsp:nvSpPr>
      <dsp:spPr>
        <a:xfrm>
          <a:off x="0" y="552761"/>
          <a:ext cx="80645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ES = 0.19</a:t>
          </a:r>
          <a:endParaRPr lang="en-US" sz="1500" kern="1200" dirty="0"/>
        </a:p>
      </dsp:txBody>
      <dsp:txXfrm>
        <a:off x="0" y="552761"/>
        <a:ext cx="8064500" cy="546480"/>
      </dsp:txXfrm>
    </dsp:sp>
    <dsp:sp modelId="{BF6CD0F8-9876-D148-AEEF-4CBD5961921C}">
      <dsp:nvSpPr>
        <dsp:cNvPr id="0" name=""/>
        <dsp:cNvSpPr/>
      </dsp:nvSpPr>
      <dsp:spPr>
        <a:xfrm>
          <a:off x="0" y="1099241"/>
          <a:ext cx="8064500" cy="486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Verwaltender Einsatz</a:t>
          </a:r>
          <a:endParaRPr lang="en-US" sz="1900" kern="1200" dirty="0"/>
        </a:p>
      </dsp:txBody>
      <dsp:txXfrm>
        <a:off x="23772" y="1123013"/>
        <a:ext cx="8016956" cy="439428"/>
      </dsp:txXfrm>
    </dsp:sp>
    <dsp:sp modelId="{B8A8D0D2-644C-B84A-B719-648E4E7DA2BC}">
      <dsp:nvSpPr>
        <dsp:cNvPr id="0" name=""/>
        <dsp:cNvSpPr/>
      </dsp:nvSpPr>
      <dsp:spPr>
        <a:xfrm>
          <a:off x="0" y="1586213"/>
          <a:ext cx="80645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/>
            <a:t>ES = 0.09</a:t>
          </a:r>
          <a:endParaRPr lang="en-US" sz="1500" kern="1200"/>
        </a:p>
      </dsp:txBody>
      <dsp:txXfrm>
        <a:off x="0" y="1586213"/>
        <a:ext cx="8064500" cy="546480"/>
      </dsp:txXfrm>
    </dsp:sp>
    <dsp:sp modelId="{4B0E4937-23EE-F841-866C-66E6D39B3BFE}">
      <dsp:nvSpPr>
        <dsp:cNvPr id="0" name=""/>
        <dsp:cNvSpPr/>
      </dsp:nvSpPr>
      <dsp:spPr>
        <a:xfrm>
          <a:off x="0" y="2132693"/>
          <a:ext cx="8064500" cy="716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Mittlere Intensität </a:t>
          </a:r>
          <a:br>
            <a:rPr lang="de-DE" sz="1900" kern="1200" dirty="0"/>
          </a:br>
          <a:r>
            <a:rPr lang="de-DE" sz="1900" kern="1200" dirty="0"/>
            <a:t>(1-2 Schulstunden p. Woche)</a:t>
          </a:r>
          <a:endParaRPr lang="en-US" sz="1900" kern="1200" dirty="0"/>
        </a:p>
      </dsp:txBody>
      <dsp:txXfrm>
        <a:off x="34964" y="2167657"/>
        <a:ext cx="7994572" cy="646313"/>
      </dsp:txXfrm>
    </dsp:sp>
    <dsp:sp modelId="{A0165FDE-F57B-3344-9351-621249446DC2}">
      <dsp:nvSpPr>
        <dsp:cNvPr id="0" name=""/>
        <dsp:cNvSpPr/>
      </dsp:nvSpPr>
      <dsp:spPr>
        <a:xfrm>
          <a:off x="0" y="2848935"/>
          <a:ext cx="806450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48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DE" sz="1500" kern="1200" dirty="0"/>
            <a:t>ES = 0.20</a:t>
          </a:r>
          <a:endParaRPr lang="en-US" sz="1500" kern="1200" dirty="0"/>
        </a:p>
      </dsp:txBody>
      <dsp:txXfrm>
        <a:off x="0" y="2848935"/>
        <a:ext cx="8064500" cy="546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CB68B-38F1-9D42-8651-C18984745427}">
      <dsp:nvSpPr>
        <dsp:cNvPr id="0" name=""/>
        <dsp:cNvSpPr/>
      </dsp:nvSpPr>
      <dsp:spPr>
        <a:xfrm>
          <a:off x="0" y="312990"/>
          <a:ext cx="8064500" cy="305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5895" tIns="354076" rIns="62589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/>
            <a:t>Textverarbeitungsprogramm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ES = 0.41 bis 0.54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 err="1"/>
            <a:t>Conceptmaps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ES = 0.74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 dirty="0"/>
            <a:t>Intelligente Tutoren </a:t>
          </a:r>
          <a:endParaRPr lang="en-U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/>
            <a:t>Kurzfristig: ES = 0.52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/>
            <a:t>vs. Problemlösen (PBL): ES = 0.40 bis 0.76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700" kern="1200"/>
            <a:t>vs. PBL mit Tutor: ES = -0.12 bis 0.21</a:t>
          </a:r>
          <a:endParaRPr lang="en-US" sz="1700" kern="1200"/>
        </a:p>
      </dsp:txBody>
      <dsp:txXfrm>
        <a:off x="0" y="312990"/>
        <a:ext cx="8064500" cy="3052350"/>
      </dsp:txXfrm>
    </dsp:sp>
    <dsp:sp modelId="{AA00B4EB-A137-F045-B173-46E658D6F6CC}">
      <dsp:nvSpPr>
        <dsp:cNvPr id="0" name=""/>
        <dsp:cNvSpPr/>
      </dsp:nvSpPr>
      <dsp:spPr>
        <a:xfrm>
          <a:off x="403225" y="62070"/>
          <a:ext cx="564515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73" tIns="0" rIns="21337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/>
            <a:t>Konstruktiv</a:t>
          </a:r>
          <a:endParaRPr lang="en-US" sz="1700" kern="1200"/>
        </a:p>
      </dsp:txBody>
      <dsp:txXfrm>
        <a:off x="427723" y="86568"/>
        <a:ext cx="559615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pixabay.com/de/service/license/" TargetMode="External"/><Relationship Id="rId5" Type="http://schemas.openxmlformats.org/officeDocument/2006/relationships/hyperlink" Target="https://pixabay.com/images/id-3448883/" TargetMode="Externa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pixabay.com/de/service/license/" TargetMode="External"/><Relationship Id="rId5" Type="http://schemas.openxmlformats.org/officeDocument/2006/relationships/hyperlink" Target="https://pixabay.com/images/id-3448883/" TargetMode="External"/><Relationship Id="rId4" Type="http://schemas.openxmlformats.org/officeDocument/2006/relationships/image" Target="../media/image10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rinnen, Person, Personen enthält.&#10;&#10;Automatisch generierte Beschreibung">
            <a:extLst>
              <a:ext uri="{FF2B5EF4-FFF2-40B4-BE49-F238E27FC236}">
                <a16:creationId xmlns:a16="http://schemas.microsoft.com/office/drawing/2014/main" id="{B6DAEA85-20D0-7C4E-BAD6-9B75E67AC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74" b="9488"/>
          <a:stretch/>
        </p:blipFill>
        <p:spPr>
          <a:xfrm>
            <a:off x="-7685" y="0"/>
            <a:ext cx="9180355" cy="5143500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3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Boden, haltend, Hand enthält.&#10;&#10;Automatisch generierte Beschreibung">
            <a:extLst>
              <a:ext uri="{FF2B5EF4-FFF2-40B4-BE49-F238E27FC236}">
                <a16:creationId xmlns:a16="http://schemas.microsoft.com/office/drawing/2014/main" id="{38586156-3AE2-994C-B851-69AD16AF8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934"/>
          <a:stretch/>
        </p:blipFill>
        <p:spPr>
          <a:xfrm flipH="1">
            <a:off x="-17923" y="-7684"/>
            <a:ext cx="9180354" cy="5143500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186F7A3-2560-DB40-A4FC-018266E8B6E0}"/>
              </a:ext>
            </a:extLst>
          </p:cNvPr>
          <p:cNvSpPr/>
          <p:nvPr userDrawn="1"/>
        </p:nvSpPr>
        <p:spPr>
          <a:xfrm>
            <a:off x="0" y="-23233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 algn="ctr">
              <a:tabLst/>
            </a:pPr>
            <a:r>
              <a:rPr lang="de-DE" sz="1000" dirty="0">
                <a:solidFill>
                  <a:schemeClr val="accent6"/>
                </a:solidFill>
              </a:rPr>
              <a:t>seedlings-3448883.jpg; </a:t>
            </a:r>
            <a:r>
              <a:rPr lang="de-DE" sz="1000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https://pixabay.com/images/id-3448883/</a:t>
            </a:r>
            <a:r>
              <a:rPr lang="de-DE" sz="1000" dirty="0">
                <a:solidFill>
                  <a:schemeClr val="accent6"/>
                </a:solidFill>
              </a:rPr>
              <a:t>; Myriams-Fotos/</a:t>
            </a:r>
            <a:r>
              <a:rPr lang="de-DE" sz="1000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 License</a:t>
            </a:r>
            <a:endParaRPr lang="de-DE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8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, Person, drinnen, Vorbereiten enthält.&#10;&#10;Automatisch generierte Beschreibung">
            <a:extLst>
              <a:ext uri="{FF2B5EF4-FFF2-40B4-BE49-F238E27FC236}">
                <a16:creationId xmlns:a16="http://schemas.microsoft.com/office/drawing/2014/main" id="{1314A9BE-1E1C-EC40-B6D0-3E6F755D9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05" b="10684"/>
          <a:stretch/>
        </p:blipFill>
        <p:spPr>
          <a:xfrm>
            <a:off x="-36355" y="-20450"/>
            <a:ext cx="9192594" cy="5170834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D0F5B471-2383-034B-9233-A78315F33D1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F54599B-C3AE-B243-83D8-64014907AFD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2BB9DBBE-4AB9-9A47-A72A-A036E06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A820F5CA-C269-9743-9431-498017583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DCB667-5D19-FD4E-9861-A67D0332A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4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F8DF62FD-F43F-B44D-A10A-1D0EC5E9C0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59" b="9671"/>
          <a:stretch/>
        </p:blipFill>
        <p:spPr>
          <a:xfrm>
            <a:off x="-24116" y="-23525"/>
            <a:ext cx="9180355" cy="5171995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2BC4E224-13FF-EF49-936A-84C8E8047B85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F4DF7CE8-3246-DE4F-A9DA-D04A1FBC8B54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CE0EEFFB-E816-2C42-A979-9E32D25D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CDF78A3-F7D4-7547-B0B3-5D5541DE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4E2FF-708B-8E43-8F5E-8110648D0F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Boden, Ziegelstein, Wand, Stein enthält.&#10;&#10;Automatisch generierte Beschreibung">
            <a:extLst>
              <a:ext uri="{FF2B5EF4-FFF2-40B4-BE49-F238E27FC236}">
                <a16:creationId xmlns:a16="http://schemas.microsoft.com/office/drawing/2014/main" id="{92CF63F6-4479-384E-82C2-FFB111842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07" r="2813"/>
          <a:stretch/>
        </p:blipFill>
        <p:spPr>
          <a:xfrm>
            <a:off x="-24117" y="-1"/>
            <a:ext cx="9180355" cy="458011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8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drinnen, Person, Personen enthält.&#10;&#10;Automatisch generierte Beschreibung">
            <a:extLst>
              <a:ext uri="{FF2B5EF4-FFF2-40B4-BE49-F238E27FC236}">
                <a16:creationId xmlns:a16="http://schemas.microsoft.com/office/drawing/2014/main" id="{2FB9FA91-FCDC-9742-AE9B-1EA3F284E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74" b="9488"/>
          <a:stretch/>
        </p:blipFill>
        <p:spPr>
          <a:xfrm>
            <a:off x="-7685" y="0"/>
            <a:ext cx="9180355" cy="5143500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3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Boden, haltend, Hand enthält.&#10;&#10;Automatisch generierte Beschreibung">
            <a:extLst>
              <a:ext uri="{FF2B5EF4-FFF2-40B4-BE49-F238E27FC236}">
                <a16:creationId xmlns:a16="http://schemas.microsoft.com/office/drawing/2014/main" id="{28C299AC-D57E-FA40-81B7-D55102D7D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6"/>
          <a:stretch/>
        </p:blipFill>
        <p:spPr>
          <a:xfrm flipH="1">
            <a:off x="-25607" y="-1277089"/>
            <a:ext cx="9180354" cy="6118030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5452323-D0CE-194A-8C3B-E8E295A0872C}"/>
              </a:ext>
            </a:extLst>
          </p:cNvPr>
          <p:cNvSpPr/>
          <p:nvPr userDrawn="1"/>
        </p:nvSpPr>
        <p:spPr>
          <a:xfrm>
            <a:off x="0" y="-1538616"/>
            <a:ext cx="91547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0" algn="ctr">
              <a:tabLst/>
            </a:pPr>
            <a:r>
              <a:rPr lang="de-DE" sz="1000" dirty="0">
                <a:solidFill>
                  <a:schemeClr val="accent6"/>
                </a:solidFill>
              </a:rPr>
              <a:t>seedlings-3448883.jpg; </a:t>
            </a:r>
            <a:r>
              <a:rPr lang="de-DE" sz="1000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https://pixabay.com/images/id-3448883/</a:t>
            </a:r>
            <a:r>
              <a:rPr lang="de-DE" sz="1000" dirty="0">
                <a:solidFill>
                  <a:schemeClr val="accent6"/>
                </a:solidFill>
              </a:rPr>
              <a:t>; Myriams-Fotos/</a:t>
            </a:r>
            <a:r>
              <a:rPr lang="de-DE" sz="1000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 License</a:t>
            </a:r>
            <a:endParaRPr lang="de-DE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16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6D9BA-54D8-A84F-B843-E11E4198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DFEBEC-1DC1-BA47-A9D0-90576E9AE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16ADA2-7094-B047-9B33-684CBB67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F16EC-3852-A14F-91A0-FAAF7616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988E8-72AE-A548-AEE9-347EF5B5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D518-49C7-D448-B9CA-E5C77D4FFD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231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155FC0F8-67E9-0549-AE21-1FA9F7914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6D9BA-54D8-A84F-B843-E11E4198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DFEBEC-1DC1-BA47-A9D0-90576E9AE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16ADA2-7094-B047-9B33-684CBB67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F16EC-3852-A14F-91A0-FAAF7616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988E8-72AE-A548-AEE9-347EF5B5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CD518-49C7-D448-B9CA-E5C77D4FFD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844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6E7D6C9E-9E89-6740-8EFA-47942CA62065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20">
            <a:extLst>
              <a:ext uri="{FF2B5EF4-FFF2-40B4-BE49-F238E27FC236}">
                <a16:creationId xmlns:a16="http://schemas.microsoft.com/office/drawing/2014/main" id="{8F55360D-BADB-FA46-B99C-D5125FCA3E6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5513C06-150E-434F-B2AB-2F88179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AB88AC3-00FC-9C44-902F-BF2501363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63A6CB9-A1AA-1740-9E0C-18F86C829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CAF8B6F6-F6F9-3140-A74C-F56635C8D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E54BC8B0-536C-554F-9B39-17F77A1A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ACFBEAA5-C693-C540-A4D2-4873DDF1D4D2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E4894260-DA93-3145-8D94-A6418311E61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267A4DCC-AFC4-D94F-AE56-12D8F95B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24A90963-86B5-554D-BFF1-4BC770245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520B91-737F-AA44-85D4-C2A3C70E72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14AE8787-E583-484D-B400-4EAABF6E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 lang="de-DE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2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312738" lvl="0" indent="-312738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tabLst/>
            </a:pPr>
            <a:r>
              <a:rPr lang="de-DE" dirty="0"/>
              <a:t>Mastertextformat bearbeiten</a:t>
            </a:r>
          </a:p>
          <a:p>
            <a:pPr marL="581025" lvl="1" indent="-365125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tabLst/>
            </a:pPr>
            <a:r>
              <a:rPr lang="de-DE" dirty="0"/>
              <a:t>Zweite Ebene</a:t>
            </a:r>
          </a:p>
          <a:p>
            <a:pPr marL="893763" lvl="2" indent="-4619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3"/>
              </a:buBlip>
              <a:tabLst/>
            </a:pPr>
            <a:r>
              <a:rPr lang="de-DE" dirty="0"/>
              <a:t>Dritte Ebene</a:t>
            </a:r>
          </a:p>
          <a:p>
            <a:pPr marL="1116013" lvl="3" indent="-4889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60000"/>
              <a:buFontTx/>
              <a:buBlip>
                <a:blip r:embed="rId4"/>
              </a:buBlip>
              <a:tabLst/>
            </a:pPr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E3A3128C-F050-9D47-83A9-1899D13F1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84" y="732185"/>
            <a:ext cx="4855756" cy="321885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20068A1-4BCB-F743-AED9-DB0D080F1383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A31D0D2-209C-B246-BBA7-38D43369B06F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3E2063FC-22C4-C243-95C7-52ACF95D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27830E0-CC18-C54B-9043-B6497CE8B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E76739-3CFF-A84D-8CF2-3A5CD3831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ratur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Literaturangaben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 marL="7938" indent="311150">
              <a:buNone/>
              <a:tabLst/>
              <a:defRPr lang="de-DE" sz="10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726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erson, drinnen, Vorbereiten enthält.&#10;&#10;Automatisch generierte Beschreibung">
            <a:extLst>
              <a:ext uri="{FF2B5EF4-FFF2-40B4-BE49-F238E27FC236}">
                <a16:creationId xmlns:a16="http://schemas.microsoft.com/office/drawing/2014/main" id="{3F88151B-3B70-8A4E-A795-622C49E7D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05" b="10684"/>
          <a:stretch/>
        </p:blipFill>
        <p:spPr>
          <a:xfrm>
            <a:off x="-36355" y="-20450"/>
            <a:ext cx="9192594" cy="5170834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0A5F2ED-2E55-0D47-993B-8B6E190BD00A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F4D6A32-ABDD-B647-B6E2-152E8732174E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72876A6D-25F6-CB4F-ADC3-7C385BF8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372ED0DE-A415-9641-ABA8-3876DD628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182D05-B921-8E49-BEC7-B1BA5809FB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93A455-814D-6E46-82CC-5EC6BB118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59" b="9671"/>
          <a:stretch/>
        </p:blipFill>
        <p:spPr>
          <a:xfrm>
            <a:off x="-24116" y="-23525"/>
            <a:ext cx="9180355" cy="5171995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FCDC90C6-E563-7543-A889-2273FAF05E46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FB318D36-534E-7E49-B87A-B313D9ECD95B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C4E0E2F3-A1FD-C04B-AC66-37CB11C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11DB59D-143A-C44A-AF5E-EEEAECE2F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0C932CC-4FF4-084F-97FD-15F320A0E9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oden, Ziegelstein, Wand, Stein enthält.&#10;&#10;Automatisch generierte Beschreibung">
            <a:extLst>
              <a:ext uri="{FF2B5EF4-FFF2-40B4-BE49-F238E27FC236}">
                <a16:creationId xmlns:a16="http://schemas.microsoft.com/office/drawing/2014/main" id="{14B03348-EBE0-AA49-8B5E-BE1E9E7F0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07" r="2813"/>
          <a:stretch/>
        </p:blipFill>
        <p:spPr>
          <a:xfrm>
            <a:off x="-24117" y="-1"/>
            <a:ext cx="9180355" cy="458011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5" Type="http://schemas.openxmlformats.org/officeDocument/2006/relationships/image" Target="../media/image10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83" r:id="rId7"/>
    <p:sldLayoutId id="2147483784" r:id="rId8"/>
    <p:sldLayoutId id="2147483785" r:id="rId9"/>
    <p:sldLayoutId id="2147483786" r:id="rId10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  <p:sldLayoutId id="2147483787" r:id="rId6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1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8" r:id="rId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arsten-stegmann.de/" TargetMode="External"/><Relationship Id="rId3" Type="http://schemas.openxmlformats.org/officeDocument/2006/relationships/hyperlink" Target="https://nbn-resolving.org/urn:nbn:de:bvb:19-epub-93577-3" TargetMode="External"/><Relationship Id="rId7" Type="http://schemas.openxmlformats.org/officeDocument/2006/relationships/hyperlink" Target="mailto:stegmann@lmu.de" TargetMode="External"/><Relationship Id="rId2" Type="http://schemas.openxmlformats.org/officeDocument/2006/relationships/hyperlink" Target="https://orcid.org/0000-0001-5393-0787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digitus.lmu.de/" TargetMode="External"/><Relationship Id="rId5" Type="http://schemas.openxmlformats.org/officeDocument/2006/relationships/hyperlink" Target="mailto:digitus@lmu.de" TargetMode="External"/><Relationship Id="rId4" Type="http://schemas.openxmlformats.org/officeDocument/2006/relationships/hyperlink" Target="https://creativecommons.org/licenses/by-sa/4.0/deed.d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nterricht.jpg" TargetMode="External"/><Relationship Id="rId2" Type="http://schemas.openxmlformats.org/officeDocument/2006/relationships/hyperlink" Target="https://creativecommons.org/licenses/by-sa/4.0/legalcode" TargetMode="Externa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creativecommons.org/licenses/by-sa/3.0/legalcod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73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0CE59-3AA7-494C-BD41-5F04D435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</p:spPr>
        <p:txBody>
          <a:bodyPr>
            <a:normAutofit/>
          </a:bodyPr>
          <a:lstStyle/>
          <a:p>
            <a:r>
              <a:rPr lang="de-DE" dirty="0"/>
              <a:t>Effekte digitaler 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971437-DCB1-454C-BF9F-CEBBA1061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</p:spPr>
        <p:txBody>
          <a:bodyPr anchor="t">
            <a:normAutofit/>
          </a:bodyPr>
          <a:lstStyle/>
          <a:p>
            <a:r>
              <a:rPr lang="de-DE" dirty="0"/>
              <a:t>Nutzung digitaler Medien für Förderung vertiefter Wissensstrukturen</a:t>
            </a:r>
          </a:p>
          <a:p>
            <a:pPr lvl="1"/>
            <a:r>
              <a:rPr lang="de-DE" dirty="0"/>
              <a:t>Forschendes/Entdeckendes Lernen </a:t>
            </a:r>
          </a:p>
          <a:p>
            <a:pPr lvl="2"/>
            <a:r>
              <a:rPr lang="de-DE" dirty="0"/>
              <a:t>Simulationen</a:t>
            </a:r>
          </a:p>
          <a:p>
            <a:pPr lvl="2"/>
            <a:r>
              <a:rPr lang="de-DE" dirty="0"/>
              <a:t>Zugriff auf Informationen im Internet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AB91F-053F-734D-8A6C-FFC8F7683C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</p:spPr>
        <p:txBody>
          <a:bodyPr/>
          <a:lstStyle/>
          <a:p>
            <a:r>
              <a:rPr lang="de-DE" dirty="0"/>
              <a:t>Potential Level „konstruktiv“/“interaktiv“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12786E5-B585-1C4D-BA42-A0DBBDAAA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C5A7440-509D-D047-9444-23F14544B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51457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>
                <a:solidFill>
                  <a:srgbClr val="FFFFFF"/>
                </a:solidFill>
              </a:rPr>
              <a:t>Effekte digitaler Medien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3457145-7461-4F90-895A-3F85F0193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53901"/>
              </p:ext>
            </p:extLst>
          </p:nvPr>
        </p:nvGraphicFramePr>
        <p:xfrm>
          <a:off x="539750" y="1182688"/>
          <a:ext cx="8064500" cy="342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12559A-F32B-D94A-AC44-EE79BA48E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Befunde </a:t>
            </a:r>
            <a:r>
              <a:rPr lang="de-DE" dirty="0">
                <a:solidFill>
                  <a:srgbClr val="FFFFFF"/>
                </a:solidFill>
              </a:rPr>
              <a:t>Level „konstruktiv“/“interaktiv“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66EA4-5601-D441-8571-1F9A658EE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E9B5ED-0D38-AB42-AF10-F612D954A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11</a:t>
            </a:fld>
            <a:endParaRPr lang="de-DE" b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6632E0-5BDB-223A-1A7F-4E49A0088B04}"/>
              </a:ext>
            </a:extLst>
          </p:cNvPr>
          <p:cNvSpPr txBox="1"/>
          <p:nvPr/>
        </p:nvSpPr>
        <p:spPr>
          <a:xfrm>
            <a:off x="5390997" y="4540557"/>
            <a:ext cx="32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Stegmann (2020)</a:t>
            </a:r>
          </a:p>
        </p:txBody>
      </p:sp>
    </p:spTree>
    <p:extLst>
      <p:ext uri="{BB962C8B-B14F-4D97-AF65-F5344CB8AC3E}">
        <p14:creationId xmlns:p14="http://schemas.microsoft.com/office/powerpoint/2010/main" val="310600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176" r="7475" b="4022"/>
          <a:stretch/>
        </p:blipFill>
        <p:spPr>
          <a:xfrm>
            <a:off x="1392705" y="663362"/>
            <a:ext cx="5677946" cy="429141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EC16CDB-6CB7-E74F-9CCC-EAE9F1CB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Bsp.: Forschendes Lernen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60CD518-49C7-D448-B9CA-E5C77D4FFD3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9093F9-F4E5-7243-BA34-FE2F36A10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603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67" y="640150"/>
            <a:ext cx="5441712" cy="408507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214859D-0330-9A47-9D3A-95766C5D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Bsp.: Forschendes Lernen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60CD518-49C7-D448-B9CA-E5C77D4FFD3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DE1BAF-A781-4D47-99EB-9C1C4ED68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15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0CE59-3AA7-494C-BD41-5F04D435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</p:spPr>
        <p:txBody>
          <a:bodyPr>
            <a:normAutofit/>
          </a:bodyPr>
          <a:lstStyle/>
          <a:p>
            <a:r>
              <a:rPr lang="de-DE" dirty="0"/>
              <a:t>Effekte digitaler 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971437-DCB1-454C-BF9F-CEBBA1061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Nutzung digitaler Medien für Förderung vertiefter Wissensstrukturen</a:t>
            </a:r>
          </a:p>
          <a:p>
            <a:pPr lvl="1"/>
            <a:r>
              <a:rPr lang="de-DE" dirty="0"/>
              <a:t>Forschendes/Entdeckendes Lernen </a:t>
            </a:r>
          </a:p>
          <a:p>
            <a:pPr lvl="2"/>
            <a:r>
              <a:rPr lang="de-DE" dirty="0"/>
              <a:t>Simulationen zum Testen</a:t>
            </a:r>
          </a:p>
          <a:p>
            <a:pPr lvl="2"/>
            <a:r>
              <a:rPr lang="de-DE" dirty="0"/>
              <a:t>Zugriff auf Informationen im Internet</a:t>
            </a:r>
          </a:p>
          <a:p>
            <a:pPr marL="431800" lvl="2" indent="0">
              <a:buNone/>
            </a:pPr>
            <a:endParaRPr lang="de-DE" dirty="0"/>
          </a:p>
          <a:p>
            <a:pPr lvl="1"/>
            <a:r>
              <a:rPr lang="de-DE" dirty="0"/>
              <a:t>Lernen mit Lösungsbeispielen/Problemlösendes Lernen</a:t>
            </a:r>
          </a:p>
          <a:p>
            <a:pPr lvl="2"/>
            <a:r>
              <a:rPr lang="de-DE" dirty="0"/>
              <a:t>Simulationen zum Problemlösen</a:t>
            </a:r>
          </a:p>
          <a:p>
            <a:pPr lvl="2"/>
            <a:r>
              <a:rPr lang="de-DE" dirty="0"/>
              <a:t>Videobasiert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D81A3C-C44E-1842-9561-01F235088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</p:spPr>
        <p:txBody>
          <a:bodyPr/>
          <a:lstStyle/>
          <a:p>
            <a:r>
              <a:rPr lang="de-DE" dirty="0"/>
              <a:t>Potential Level „konstruktiv“/“interaktiv“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AD6A2EB-F516-9148-9534-715F343A1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4523029-9F48-304E-9BE5-6816373F6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14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09487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DA5D6-AE6E-1E4D-9ACC-B9E301492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Bsp.: Videobasierte Lösungsbeispiele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31C9106-F230-6949-8236-575DBC35D2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640" y="692150"/>
            <a:ext cx="626872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BA1829-C59F-BD4F-9D63-9CEB2A1AF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8A6F50-48AE-434B-BE10-5D88D3C6B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15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00686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0CE59-3AA7-494C-BD41-5F04D435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</p:spPr>
        <p:txBody>
          <a:bodyPr>
            <a:normAutofit/>
          </a:bodyPr>
          <a:lstStyle/>
          <a:p>
            <a:r>
              <a:rPr lang="de-DE" dirty="0"/>
              <a:t>Effekte digitaler 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971437-DCB1-454C-BF9F-CEBBA1061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Nutzung digitaler Medien für Förderung vertiefter Wissensstrukturen</a:t>
            </a:r>
          </a:p>
          <a:p>
            <a:pPr lvl="1"/>
            <a:r>
              <a:rPr lang="de-DE" dirty="0"/>
              <a:t>Forschendes/Entdeckendes Lernen </a:t>
            </a:r>
          </a:p>
          <a:p>
            <a:pPr lvl="2"/>
            <a:r>
              <a:rPr lang="de-DE" dirty="0"/>
              <a:t>virtuelle Labore</a:t>
            </a:r>
          </a:p>
          <a:p>
            <a:pPr lvl="2"/>
            <a:r>
              <a:rPr lang="de-DE" dirty="0"/>
              <a:t>Zugriff auf Messwerte</a:t>
            </a:r>
          </a:p>
          <a:p>
            <a:pPr lvl="2"/>
            <a:endParaRPr lang="de-DE" dirty="0"/>
          </a:p>
          <a:p>
            <a:pPr lvl="1"/>
            <a:r>
              <a:rPr lang="de-DE" dirty="0"/>
              <a:t>Lernen mit Lösungsbeispielen/Problemlösendes Lernen</a:t>
            </a:r>
          </a:p>
          <a:p>
            <a:pPr lvl="2"/>
            <a:r>
              <a:rPr lang="de-DE" dirty="0"/>
              <a:t>Simulationen</a:t>
            </a:r>
          </a:p>
          <a:p>
            <a:pPr lvl="2"/>
            <a:r>
              <a:rPr lang="de-DE" dirty="0"/>
              <a:t>Videobasiert</a:t>
            </a:r>
          </a:p>
          <a:p>
            <a:pPr lvl="2"/>
            <a:endParaRPr lang="de-DE" dirty="0"/>
          </a:p>
          <a:p>
            <a:pPr lvl="1"/>
            <a:r>
              <a:rPr lang="de-DE" dirty="0"/>
              <a:t>Adaptives </a:t>
            </a:r>
            <a:r>
              <a:rPr lang="de-DE" dirty="0" err="1"/>
              <a:t>Scaffolding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5F3BB1-9703-E94F-9FB1-01CC706F96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</p:spPr>
        <p:txBody>
          <a:bodyPr/>
          <a:lstStyle/>
          <a:p>
            <a:r>
              <a:rPr lang="de-DE" dirty="0"/>
              <a:t>Potential Level „konstruktiv“/“interaktiv“</a:t>
            </a:r>
          </a:p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EE21116-DE70-C549-81EE-BBD077548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ADF1B0-4ED2-7841-85AA-309FA020A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16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50271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A9EE3-81FE-594E-822C-28A7DA0C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Bsp.: </a:t>
            </a:r>
            <a:r>
              <a:rPr lang="de-DE" dirty="0" err="1"/>
              <a:t>Scaffolding</a:t>
            </a:r>
            <a:r>
              <a:rPr lang="de-DE" dirty="0"/>
              <a:t> der Kooperation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A8F4A59-7463-4740-A487-DAD9E3BFA346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624663"/>
            <a:ext cx="6858000" cy="4114800"/>
            <a:chOff x="0" y="864"/>
            <a:chExt cx="5760" cy="3456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081B91CC-128B-1E41-B584-19EED0E75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5760" cy="3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83CD9FBD-40C6-F64C-85EF-88320291A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488"/>
              <a:ext cx="1968" cy="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de-DE" altLang="de-DE" sz="825" b="1" dirty="0">
                  <a:solidFill>
                    <a:schemeClr val="accent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Trefferseite</a:t>
              </a:r>
            </a:p>
            <a:p>
              <a:pPr>
                <a:spcBef>
                  <a:spcPct val="50000"/>
                </a:spcBef>
              </a:pPr>
              <a:r>
                <a:rPr lang="de-DE" altLang="de-DE" sz="825" dirty="0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Die </a:t>
              </a:r>
              <a:r>
                <a:rPr lang="de-DE" altLang="de-DE" sz="825" dirty="0">
                  <a:solidFill>
                    <a:schemeClr val="accent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Aufgabe Deines Lernpartners</a:t>
              </a:r>
              <a:r>
                <a:rPr lang="de-DE" altLang="de-DE" sz="825" dirty="0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 besteht darin, Dir vorzuschlagen, welche der aufgelisteten Seiten Ihr Euch gemeinsam anschauen wollt.</a:t>
              </a:r>
            </a:p>
            <a:p>
              <a:pPr>
                <a:spcBef>
                  <a:spcPct val="50000"/>
                </a:spcBef>
              </a:pPr>
              <a:r>
                <a:rPr lang="de-DE" altLang="de-DE" sz="825" dirty="0">
                  <a:solidFill>
                    <a:schemeClr val="accent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Deine Aufgabe</a:t>
              </a:r>
              <a:r>
                <a:rPr lang="de-DE" altLang="de-DE" sz="825" dirty="0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 besteht darin, Deinem Lernpartner eine Einschätzung über die Brauchbarkeit dieser Seite zu geben:</a:t>
              </a: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endParaRPr lang="de-DE" altLang="de-DE" sz="825" dirty="0">
                <a:solidFill>
                  <a:srgbClr val="5F5F5F"/>
                </a:solidFill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  <a:p>
              <a:pPr>
                <a:spcBef>
                  <a:spcPct val="50000"/>
                </a:spcBef>
              </a:pPr>
              <a:r>
                <a:rPr lang="de-DE" altLang="de-DE" sz="825" dirty="0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Entscheidet danach gemeinsam, ob Ihr die vorgeschlagene Seite anschauen wollt.</a:t>
              </a: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E22908C1-A634-D548-8052-388777CB4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00"/>
              <a:ext cx="1968" cy="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174625" indent="-1746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1. Ist die Seite </a:t>
              </a:r>
              <a:r>
                <a:rPr lang="de-DE" altLang="de-DE" sz="825" b="1">
                  <a:solidFill>
                    <a:schemeClr val="accent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einschlägig</a:t>
              </a: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 für Eure Suche, d. h. beantwortet sie Eure Ausgangsfrage?</a:t>
              </a:r>
              <a:b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</a:b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Beachte dazu u. a. den schwarzen Textauszug.</a:t>
              </a:r>
            </a:p>
            <a:p>
              <a:pPr>
                <a:spcBef>
                  <a:spcPct val="50000"/>
                </a:spcBef>
              </a:pP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2. Ist die Seite </a:t>
              </a:r>
              <a:r>
                <a:rPr lang="de-DE" altLang="de-DE" sz="825" b="1">
                  <a:solidFill>
                    <a:schemeClr val="accent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glaubwürdig</a:t>
              </a: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, d. h. enthält sie vermutlich glaubwürdige Informationen?</a:t>
              </a:r>
              <a:b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</a:b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Beachte dazu u. a. die grüne URL.</a:t>
              </a:r>
            </a:p>
            <a:p>
              <a:pPr>
                <a:spcBef>
                  <a:spcPct val="50000"/>
                </a:spcBef>
              </a:pP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3. Ist die Seite </a:t>
              </a:r>
              <a:r>
                <a:rPr lang="de-DE" altLang="de-DE" sz="825" b="1">
                  <a:solidFill>
                    <a:schemeClr val="accent2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neutral</a:t>
              </a: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, d. h. liefert sie vermutlich unparteiische Informationen?</a:t>
              </a:r>
              <a:b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</a:br>
              <a:r>
                <a:rPr lang="de-DE" altLang="de-DE" sz="825">
                  <a:solidFill>
                    <a:srgbClr val="5F5F5F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rPr>
                <a:t>Beachte dazu u. a. die grüne URL.</a:t>
              </a:r>
            </a:p>
          </p:txBody>
        </p:sp>
      </p:grp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3F4D66A9-60A2-C34C-96BA-B3F799724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45F3A1B-03DB-DD44-9EFD-96A8F7D13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17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54408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440B0-CF8B-EA43-97A2-1B97F78D9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</p:spPr>
        <p:txBody>
          <a:bodyPr>
            <a:normAutofit/>
          </a:bodyPr>
          <a:lstStyle/>
          <a:p>
            <a:r>
              <a:rPr lang="de-DE" dirty="0"/>
              <a:t>Effekte digitaler 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4741B-CF8C-4E4C-9088-6B690DC7C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</p:spPr>
        <p:txBody>
          <a:bodyPr anchor="ctr">
            <a:normAutofit fontScale="92500" lnSpcReduction="10000"/>
          </a:bodyPr>
          <a:lstStyle/>
          <a:p>
            <a:r>
              <a:rPr lang="de-DE" dirty="0"/>
              <a:t>Passiv -&gt; aktiv/konstruktiv</a:t>
            </a:r>
          </a:p>
          <a:p>
            <a:pPr lvl="1"/>
            <a:r>
              <a:rPr lang="de-DE" dirty="0"/>
              <a:t>z. B. Vortrag plus </a:t>
            </a:r>
            <a:r>
              <a:rPr lang="de-DE" dirty="0" err="1"/>
              <a:t>Voting</a:t>
            </a:r>
            <a:r>
              <a:rPr lang="de-DE" dirty="0"/>
              <a:t>, Quiz, </a:t>
            </a:r>
            <a:r>
              <a:rPr lang="de-DE" dirty="0" err="1"/>
              <a:t>Audience</a:t>
            </a:r>
            <a:r>
              <a:rPr lang="de-DE" dirty="0"/>
              <a:t> Response Systems</a:t>
            </a:r>
          </a:p>
          <a:p>
            <a:pPr lvl="1"/>
            <a:endParaRPr lang="de-DE" dirty="0"/>
          </a:p>
          <a:p>
            <a:r>
              <a:rPr lang="de-DE" dirty="0"/>
              <a:t>Aktiv -&gt; konstruktiv/interaktiv</a:t>
            </a:r>
          </a:p>
          <a:p>
            <a:pPr lvl="1"/>
            <a:r>
              <a:rPr lang="de-DE" dirty="0"/>
              <a:t>z. B. Erstellung von </a:t>
            </a:r>
            <a:r>
              <a:rPr lang="de-DE" dirty="0" err="1"/>
              <a:t>Erklärvideos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Konstruktiv -&gt; Interaktiv</a:t>
            </a:r>
          </a:p>
          <a:p>
            <a:pPr lvl="1"/>
            <a:r>
              <a:rPr lang="de-DE" dirty="0"/>
              <a:t>z. B. virtuelle verteilte Team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6D5EF3-DC78-A74A-9FDC-341375853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</p:spPr>
        <p:txBody>
          <a:bodyPr/>
          <a:lstStyle/>
          <a:p>
            <a:r>
              <a:rPr lang="de-DE" dirty="0"/>
              <a:t>Potential für die Erhöhung der Level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903345E-CAA5-C240-9E5F-0863ED901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A6DEF4C-9674-9A4B-8AE7-E57D90A7B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18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549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Effekte digitaler Medien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de-DE" dirty="0"/>
              <a:t>Passiv vs. Aktiv</a:t>
            </a:r>
          </a:p>
          <a:p>
            <a:pPr lvl="1"/>
            <a:r>
              <a:rPr lang="de-DE" dirty="0"/>
              <a:t>Keine Befunde</a:t>
            </a:r>
          </a:p>
          <a:p>
            <a:pPr lvl="1"/>
            <a:endParaRPr lang="de-DE" dirty="0"/>
          </a:p>
          <a:p>
            <a:r>
              <a:rPr lang="de-DE" dirty="0"/>
              <a:t>Aktiv vs. Konstruktiv</a:t>
            </a:r>
          </a:p>
          <a:p>
            <a:pPr lvl="1"/>
            <a:r>
              <a:rPr lang="de-DE" dirty="0"/>
              <a:t>ES = 0.28 bis 0.35</a:t>
            </a:r>
          </a:p>
          <a:p>
            <a:pPr lvl="1"/>
            <a:endParaRPr lang="de-DE" dirty="0"/>
          </a:p>
          <a:p>
            <a:r>
              <a:rPr lang="de-DE" dirty="0"/>
              <a:t>Konstruktiv/Aktiv vs. Konstruktiv</a:t>
            </a:r>
          </a:p>
          <a:p>
            <a:pPr lvl="1"/>
            <a:r>
              <a:rPr lang="de-DE" dirty="0"/>
              <a:t>ES = 0.27 bis 0.36</a:t>
            </a:r>
          </a:p>
          <a:p>
            <a:pPr lvl="1"/>
            <a:endParaRPr lang="de-DE" dirty="0"/>
          </a:p>
          <a:p>
            <a:r>
              <a:rPr lang="de-DE" dirty="0"/>
              <a:t>Konstruktiv/Aktiv vs. Interaktiv</a:t>
            </a:r>
          </a:p>
          <a:p>
            <a:pPr lvl="1"/>
            <a:r>
              <a:rPr lang="de-DE" dirty="0"/>
              <a:t>ES = 0.66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30BDE21-5F41-4649-AC3C-32967E2AEE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Befunde für die Erhöhung der Level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CC8E3B9-02AC-2647-9CA0-3953E8B3B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ADBDCE6-054E-B547-82D3-CA379D617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19</a:t>
            </a:fld>
            <a:endParaRPr lang="de-DE" b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8AF9312-D982-FBD5-BDC6-29E880A8F35B}"/>
              </a:ext>
            </a:extLst>
          </p:cNvPr>
          <p:cNvSpPr txBox="1"/>
          <p:nvPr/>
        </p:nvSpPr>
        <p:spPr>
          <a:xfrm>
            <a:off x="5390997" y="4425754"/>
            <a:ext cx="32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Stegmann (2020)</a:t>
            </a:r>
          </a:p>
        </p:txBody>
      </p:sp>
    </p:spTree>
    <p:extLst>
      <p:ext uri="{BB962C8B-B14F-4D97-AF65-F5344CB8AC3E}">
        <p14:creationId xmlns:p14="http://schemas.microsoft.com/office/powerpoint/2010/main" val="2273779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094614"/>
            <a:ext cx="6940692" cy="1067374"/>
          </a:xfrm>
        </p:spPr>
        <p:txBody>
          <a:bodyPr>
            <a:normAutofit/>
          </a:bodyPr>
          <a:lstStyle/>
          <a:p>
            <a:r>
              <a:rPr lang="de-DE" dirty="0"/>
              <a:t>Digitalisierung von Unterricht in der Schule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Potenziale und Befunde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89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8A3F99B-6FC0-1748-82A3-7AFB4A20B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FBCAA1F-B294-D04D-92B6-E676D1870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21</a:t>
            </a:fld>
            <a:endParaRPr lang="de-DE" b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F20116-FD90-3742-BD87-7C874E65E5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Chi, M. T. (2009). </a:t>
            </a:r>
            <a:r>
              <a:rPr lang="de-DE" dirty="0" err="1"/>
              <a:t>Active‐constructive‐interactive</a:t>
            </a:r>
            <a:r>
              <a:rPr lang="de-DE" dirty="0"/>
              <a:t>: A </a:t>
            </a:r>
            <a:r>
              <a:rPr lang="de-DE" dirty="0" err="1"/>
              <a:t>conceptual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differentiating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. </a:t>
            </a:r>
            <a:r>
              <a:rPr lang="de-DE" i="1" dirty="0"/>
              <a:t>Topics in </a:t>
            </a:r>
            <a:r>
              <a:rPr lang="de-DE" i="1" dirty="0" err="1"/>
              <a:t>cognitive</a:t>
            </a:r>
            <a:r>
              <a:rPr lang="de-DE" i="1" dirty="0"/>
              <a:t> </a:t>
            </a:r>
            <a:r>
              <a:rPr lang="de-DE" i="1" dirty="0" err="1"/>
              <a:t>science</a:t>
            </a:r>
            <a:r>
              <a:rPr lang="de-DE" dirty="0"/>
              <a:t>, </a:t>
            </a:r>
            <a:r>
              <a:rPr lang="de-DE" i="1" dirty="0"/>
              <a:t>1</a:t>
            </a:r>
            <a:r>
              <a:rPr lang="de-DE" dirty="0"/>
              <a:t>(1), 73-105.</a:t>
            </a:r>
          </a:p>
          <a:p>
            <a:r>
              <a:rPr lang="de-DE" dirty="0"/>
              <a:t>Clark, R. E. (1983). </a:t>
            </a:r>
            <a:r>
              <a:rPr lang="de-DE" dirty="0" err="1"/>
              <a:t>Reconsidering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on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. </a:t>
            </a:r>
            <a:r>
              <a:rPr lang="de-DE" i="1" dirty="0"/>
              <a:t>Review of </a:t>
            </a:r>
            <a:r>
              <a:rPr lang="de-DE" i="1" dirty="0" err="1"/>
              <a:t>educational</a:t>
            </a:r>
            <a:r>
              <a:rPr lang="de-DE" i="1" dirty="0"/>
              <a:t> </a:t>
            </a:r>
            <a:r>
              <a:rPr lang="de-DE" i="1" dirty="0" err="1"/>
              <a:t>research</a:t>
            </a:r>
            <a:r>
              <a:rPr lang="de-DE" dirty="0"/>
              <a:t>, </a:t>
            </a:r>
            <a:r>
              <a:rPr lang="de-DE" i="1" dirty="0"/>
              <a:t>53</a:t>
            </a:r>
            <a:r>
              <a:rPr lang="de-DE" dirty="0"/>
              <a:t>(4), 445-459.</a:t>
            </a:r>
          </a:p>
          <a:p>
            <a:r>
              <a:rPr lang="en-US" dirty="0"/>
              <a:t>Mayer, R. E. (2005). Cognitive theory of multimedia learning. In R. Mayer &amp; R. E. Mayer (Eds.), </a:t>
            </a:r>
            <a:r>
              <a:rPr lang="en-US" i="1" dirty="0"/>
              <a:t>The Cambridge handbook of multimedia learning </a:t>
            </a:r>
            <a:r>
              <a:rPr lang="en-US" dirty="0"/>
              <a:t>(S. 43-71). Cambridge: Cambridge university press.</a:t>
            </a:r>
            <a:endParaRPr lang="de-DE" dirty="0"/>
          </a:p>
          <a:p>
            <a:r>
              <a:rPr lang="de-DE" dirty="0"/>
              <a:t>Stegmann, K. (2020). Effekte digitalen Lernens auf den Wissens- und Kompetenzerwerb in der Schule: Eine Integration metaanalytischer Befunde. </a:t>
            </a:r>
            <a:r>
              <a:rPr lang="de-DE" i="1" dirty="0"/>
              <a:t>Zeitschrift für Pädagogik, 66</a:t>
            </a:r>
            <a:r>
              <a:rPr lang="de-DE" dirty="0"/>
              <a:t>(2), 174-190.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82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CDC58D9-B677-FC46-88F2-83563B48F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defTabSz="457200">
              <a:spcBef>
                <a:spcPts val="450"/>
              </a:spcBef>
              <a:spcAft>
                <a:spcPts val="225"/>
              </a:spcAft>
              <a:buSzTx/>
            </a:pPr>
            <a:r>
              <a:rPr lang="de-DE" altLang="de-DE" i="1" dirty="0">
                <a:solidFill>
                  <a:srgbClr val="000000"/>
                </a:solidFill>
                <a:latin typeface="Arial" panose="020B0604020202020204"/>
              </a:rPr>
              <a:t>Lizenzhinweis: </a:t>
            </a: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„Digitalisierung von Unterricht in der </a:t>
            </a:r>
            <a:r>
              <a:rPr lang="de-DE" altLang="de-DE" b="0" i="1" dirty="0" err="1">
                <a:solidFill>
                  <a:srgbClr val="000000"/>
                </a:solidFill>
                <a:latin typeface="Arial" panose="020B0604020202020204"/>
              </a:rPr>
              <a:t>Schul</a:t>
            </a: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. Potentiale und Befunde“, erstellt von </a:t>
            </a:r>
            <a:r>
              <a:rPr lang="de-DE" altLang="de-DE" b="0" i="1" dirty="0">
                <a:solidFill>
                  <a:srgbClr val="1E6240"/>
                </a:solidFill>
                <a:latin typeface="Arial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Stegmann </a:t>
            </a: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im Projekt </a:t>
            </a:r>
            <a:r>
              <a:rPr lang="de-DE" altLang="de-DE" b="0" i="1" u="sng" dirty="0">
                <a:solidFill>
                  <a:srgbClr val="1E62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DigitUS</a:t>
            </a:r>
            <a:r>
              <a:rPr lang="de-DE" altLang="de-DE" b="0" i="1" dirty="0">
                <a:solidFill>
                  <a:srgbClr val="1E6240"/>
                </a:solidFill>
                <a:latin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und </a:t>
            </a:r>
            <a:b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lizenziert als </a:t>
            </a:r>
            <a:r>
              <a:rPr lang="de-DE" altLang="de-DE" b="0" i="1" u="sng" dirty="0">
                <a:solidFill>
                  <a:srgbClr val="1E62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SA 4.0</a:t>
            </a: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. </a:t>
            </a:r>
            <a:b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de-DE" altLang="de-DE" i="1" dirty="0">
                <a:solidFill>
                  <a:srgbClr val="000000"/>
                </a:solidFill>
                <a:latin typeface="Arial" panose="020B0604020202020204"/>
              </a:rPr>
              <a:t>Hinweis: </a:t>
            </a:r>
            <a:r>
              <a:rPr lang="de-DE" altLang="de-DE" b="0" i="1" dirty="0">
                <a:solidFill>
                  <a:srgbClr val="000000"/>
                </a:solidFill>
                <a:latin typeface="Arial" panose="020B0604020202020204"/>
              </a:rPr>
              <a:t>Die Logos von DigitUS und seiner Projektpartner sind urheberrechtlich geschützt. Sie sind im Fall einer Bearbeitung des Materials zu entfernen.</a:t>
            </a:r>
          </a:p>
          <a:p>
            <a:endParaRPr lang="de-DE" dirty="0"/>
          </a:p>
          <a:p>
            <a:r>
              <a:rPr lang="de-DE" dirty="0"/>
              <a:t>Herausgeber</a:t>
            </a:r>
          </a:p>
          <a:p>
            <a:r>
              <a:rPr lang="de-DE" b="0" dirty="0"/>
              <a:t>LMU München</a:t>
            </a:r>
          </a:p>
          <a:p>
            <a:r>
              <a:rPr lang="de-DE" b="0" dirty="0"/>
              <a:t>Lehrstuhl für Empirische Pädagogik und Pädagogische Psychologie</a:t>
            </a:r>
          </a:p>
          <a:p>
            <a:r>
              <a:rPr lang="de-DE" b="0" dirty="0"/>
              <a:t>BMBF-Verbundprojekt „Digitalisierung von Unterricht in der Schule“ (DigitUS)</a:t>
            </a:r>
          </a:p>
          <a:p>
            <a:pPr lvl="1"/>
            <a:r>
              <a:rPr lang="de-DE" dirty="0"/>
              <a:t>Leopoldstrasse 13</a:t>
            </a:r>
          </a:p>
          <a:p>
            <a:pPr lvl="1"/>
            <a:r>
              <a:rPr lang="de-DE" dirty="0"/>
              <a:t>80802 München</a:t>
            </a:r>
          </a:p>
          <a:p>
            <a:pPr lvl="1"/>
            <a:r>
              <a:rPr lang="de-DE" dirty="0">
                <a:hlinkClick r:id="rId5"/>
              </a:rPr>
              <a:t>digitus@lmu.de</a:t>
            </a:r>
            <a:r>
              <a:rPr lang="de-DE" dirty="0"/>
              <a:t> </a:t>
            </a:r>
          </a:p>
          <a:p>
            <a:pPr lvl="1"/>
            <a:r>
              <a:rPr lang="de-DE" dirty="0">
                <a:hlinkClick r:id="rId6"/>
              </a:rPr>
              <a:t>https://www.digitus.lmu.de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Autor</a:t>
            </a:r>
          </a:p>
          <a:p>
            <a:pPr lvl="1"/>
            <a:r>
              <a:rPr lang="de-DE" b="0" dirty="0"/>
              <a:t>Karsten Stegmann (</a:t>
            </a:r>
            <a:r>
              <a:rPr lang="de-DE" dirty="0">
                <a:hlinkClick r:id="rId7"/>
              </a:rPr>
              <a:t>stegmann@lmu.de</a:t>
            </a:r>
            <a:r>
              <a:rPr lang="de-DE" dirty="0"/>
              <a:t>, </a:t>
            </a:r>
            <a:r>
              <a:rPr lang="de-DE" dirty="0">
                <a:hlinkClick r:id="rId8"/>
              </a:rPr>
              <a:t>https://karsten-stegmann.de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18. Dezember 2020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3C927C0-68FB-2040-98C7-60566A902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1D78CC-1F39-8C48-A2A7-19447FD44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22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59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CDC58D9-B677-FC46-88F2-83563B48F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Urheberrechtsnachweise</a:t>
            </a:r>
          </a:p>
          <a:p>
            <a:pPr lvl="1"/>
            <a:r>
              <a:rPr lang="de-DE" dirty="0">
                <a:hlinkClick r:id="rId2"/>
              </a:rPr>
              <a:t>CC-BY-SA 4.0</a:t>
            </a:r>
            <a:r>
              <a:rPr lang="de-DE" dirty="0"/>
              <a:t> Lizenzgeber für das Grafik Design: © </a:t>
            </a:r>
            <a:r>
              <a:rPr lang="de-DE" dirty="0" err="1"/>
              <a:t>Graphic</a:t>
            </a:r>
            <a:r>
              <a:rPr lang="de-DE" dirty="0"/>
              <a:t> Design Christina Mayer, Christina Mayer, 2020; </a:t>
            </a:r>
            <a:br>
              <a:rPr lang="de-DE" dirty="0"/>
            </a:br>
            <a:r>
              <a:rPr lang="de-DE" dirty="0"/>
              <a:t>überarbeitet durch Karsten Stegmann, 2020 (Änderung der Kopfzeile sowie Ergänzung von Titelfolien mit großflächigen Fotos und Folien mit mittig platzierten Folientiteln)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Die Logos von DigitUS und seiner Projektpartner (ALP Dillingen, Bergische Universität Wuppertal, Institut für Schulqualität und Bildungsforschung, LMU München, Martin-Luther Universität Hallen-Wittenberg, Technische Universität München) sind urheberrechtlich geschützt. Sie sind im Fall einer Bearbeitung des Materials zu entfernen.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Unterricht.jpg; </a:t>
            </a:r>
            <a:r>
              <a:rPr lang="de-DE" dirty="0">
                <a:hlinkClick r:id="rId3"/>
              </a:rPr>
              <a:t>https://commons.wikimedia.org/wiki/File:Unterricht.jpg</a:t>
            </a:r>
            <a:r>
              <a:rPr lang="de-DE" dirty="0"/>
              <a:t>; Metropolitan School/</a:t>
            </a:r>
            <a:r>
              <a:rPr lang="de-DE" dirty="0">
                <a:hlinkClick r:id="rId4"/>
              </a:rPr>
              <a:t>CC-BY-SA 3.0</a:t>
            </a:r>
            <a:r>
              <a:rPr lang="de-DE" dirty="0"/>
              <a:t> </a:t>
            </a:r>
          </a:p>
          <a:p>
            <a:endParaRPr lang="de-DE" b="0" dirty="0"/>
          </a:p>
          <a:p>
            <a:endParaRPr lang="de-DE" b="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3C927C0-68FB-2040-98C7-60566A902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1D78CC-1F39-8C48-A2A7-19447FD44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23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25970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</p:spPr>
        <p:txBody>
          <a:bodyPr>
            <a:normAutofit/>
          </a:bodyPr>
          <a:lstStyle/>
          <a:p>
            <a:r>
              <a:rPr lang="de-DE"/>
              <a:t>Was sind digitale Medien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dirty="0"/>
              <a:t>Computerbasierte Technologien, </a:t>
            </a:r>
          </a:p>
          <a:p>
            <a:pPr marL="0" indent="0">
              <a:buNone/>
            </a:pPr>
            <a:endParaRPr lang="de-DE" dirty="0"/>
          </a:p>
          <a:p>
            <a:pPr marL="317500" indent="-317500"/>
            <a:r>
              <a:rPr lang="de-DE" dirty="0"/>
              <a:t>die fachliche und überfachliche Inhalte präsentieren, </a:t>
            </a:r>
          </a:p>
          <a:p>
            <a:pPr marL="317500" indent="-317500"/>
            <a:endParaRPr lang="de-DE" dirty="0"/>
          </a:p>
          <a:p>
            <a:pPr marL="317500" indent="-317500"/>
            <a:r>
              <a:rPr lang="de-DE" dirty="0"/>
              <a:t>eine Interaktion mit oder über diese Inhalte ermöglichen und/oder </a:t>
            </a:r>
          </a:p>
          <a:p>
            <a:pPr marL="317500" indent="-317500"/>
            <a:endParaRPr lang="de-DE" dirty="0"/>
          </a:p>
          <a:p>
            <a:pPr marL="317500" indent="-317500"/>
            <a:r>
              <a:rPr lang="de-DE" dirty="0"/>
              <a:t>Lernende bei dieser Interaktion unterstützen.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E19FAF-6C1E-EC45-9A9C-B6A86119E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C726F5-AEC7-C149-805F-E34D447F7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9111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</p:spPr>
        <p:txBody>
          <a:bodyPr>
            <a:normAutofit/>
          </a:bodyPr>
          <a:lstStyle/>
          <a:p>
            <a:r>
              <a:rPr lang="de-DE"/>
              <a:t>„Media debate“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Clark (1983): </a:t>
            </a:r>
            <a:br>
              <a:rPr lang="de-DE" dirty="0"/>
            </a:br>
            <a:r>
              <a:rPr lang="de-DE" dirty="0"/>
              <a:t>Es gibt keinen guten Grund anzunehmen, dass Lernende, die das gleiche tun nur auf Grund des Mediums etwas anderes lernen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ABER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dirty="0"/>
              <a:t>Digitale Medien verändern die Lernsituation; Lernmaterial und Lernaktivitäten werden beeinflusst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44A9E7-C609-2A41-914E-F1201B917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D6D9DF-B575-184F-904E-2B2E24A13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10225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FD7AB-1488-4943-A254-48916965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ICAP-Modell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B0716E-FC9E-D045-B978-4AF8CD4F3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Potential zur kognitiven Aktivierung differenzierbar nach ICAP-Modell (Chi, 2009)</a:t>
            </a:r>
          </a:p>
          <a:p>
            <a:endParaRPr lang="de-DE" dirty="0"/>
          </a:p>
          <a:p>
            <a:r>
              <a:rPr lang="de-DE" dirty="0"/>
              <a:t>Interaktiv &gt; Konstruktiv &gt; Aktiv &gt; Passiv</a:t>
            </a:r>
          </a:p>
          <a:p>
            <a:pPr marL="581025" lvl="1" indent="-365125"/>
            <a:r>
              <a:rPr lang="de-DE" dirty="0"/>
              <a:t>Passiv: Rein rezeptiv</a:t>
            </a:r>
          </a:p>
          <a:p>
            <a:pPr marL="581025" lvl="1" indent="-365125"/>
            <a:r>
              <a:rPr lang="de-DE" dirty="0"/>
              <a:t>Aktiv: Aktivitäten zur Wiederholung oder Transformation der Lerninhalte</a:t>
            </a:r>
          </a:p>
          <a:p>
            <a:pPr marL="581025" lvl="1" indent="-365125"/>
            <a:r>
              <a:rPr lang="de-DE" dirty="0"/>
              <a:t>Konstruktiv: Aktivitäten zur Konstruktion von Wissen auf Basis der Lerninhalte</a:t>
            </a:r>
          </a:p>
          <a:p>
            <a:pPr marL="581025" lvl="1" indent="-365125"/>
            <a:r>
              <a:rPr lang="de-DE" dirty="0"/>
              <a:t>Interaktiv: Kollaborative Aktivitäten zur Konstruktion von Wissen auf Basis der Lerninhalte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7DFCCD6-4729-AC4C-8C1F-67111298E4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Differenzierung</a:t>
            </a:r>
            <a:r>
              <a:rPr lang="en-GB" dirty="0"/>
              <a:t> von </a:t>
            </a:r>
            <a:r>
              <a:rPr lang="en-GB" dirty="0" err="1"/>
              <a:t>Lernaktivitäten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85921FA-759A-F647-903A-7DBF2C0ED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47194CC-5F48-EF45-A2FD-B872FE2AA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61891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0CE59-3AA7-494C-BD41-5F04D435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rgbClr val="FFFFFF"/>
                </a:solidFill>
              </a:rPr>
              <a:t>Effekte digitaler Medien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971437-DCB1-454C-BF9F-CEBBA1061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dirty="0"/>
              <a:t>Nutzung digitaler Medien zur Optimierung der Lern- und Lehrmaterialien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Cognitive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Multimedia Learning</a:t>
            </a:r>
          </a:p>
          <a:p>
            <a:pPr lvl="2"/>
            <a:r>
              <a:rPr lang="de-DE" dirty="0"/>
              <a:t>Multiple Kanäle mit komplementärer Information</a:t>
            </a:r>
          </a:p>
          <a:p>
            <a:pPr lvl="2"/>
            <a:r>
              <a:rPr lang="de-DE" dirty="0" err="1"/>
              <a:t>Signaling</a:t>
            </a:r>
            <a:endParaRPr lang="de-DE" dirty="0"/>
          </a:p>
          <a:p>
            <a:pPr lvl="2"/>
            <a:r>
              <a:rPr lang="de-DE" dirty="0"/>
              <a:t>Vorwissens-</a:t>
            </a:r>
            <a:r>
              <a:rPr lang="de-DE" dirty="0" err="1"/>
              <a:t>Adaptivität</a:t>
            </a:r>
            <a:r>
              <a:rPr lang="de-DE" dirty="0"/>
              <a:t> -&gt; individualisierte Instruktion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6BBDB89-E204-9745-8DB6-2A2712502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Potential Level „passiv“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E85154-03D6-F94E-83E6-3F202A783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7F58A58-E976-C54F-A16D-B37A27D83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DFEF49-BF85-2E32-F871-081E94369937}"/>
              </a:ext>
            </a:extLst>
          </p:cNvPr>
          <p:cNvSpPr txBox="1"/>
          <p:nvPr/>
        </p:nvSpPr>
        <p:spPr>
          <a:xfrm>
            <a:off x="4977443" y="4425754"/>
            <a:ext cx="36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Mayer (2005), Stegmann (2020)</a:t>
            </a:r>
          </a:p>
        </p:txBody>
      </p:sp>
    </p:spTree>
    <p:extLst>
      <p:ext uri="{BB962C8B-B14F-4D97-AF65-F5344CB8AC3E}">
        <p14:creationId xmlns:p14="http://schemas.microsoft.com/office/powerpoint/2010/main" val="75820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>
                <a:solidFill>
                  <a:srgbClr val="FFFFFF"/>
                </a:solidFill>
              </a:rPr>
              <a:t>Effekte digitaler Medien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B6A51A07-7BE6-450A-827A-FD740B634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837765"/>
              </p:ext>
            </p:extLst>
          </p:nvPr>
        </p:nvGraphicFramePr>
        <p:xfrm>
          <a:off x="539750" y="1182688"/>
          <a:ext cx="8064500" cy="342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22FCC0-2E47-4444-A9DD-420164D73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Befunde Level „Passiv“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42A412-7C43-644C-9052-D934E53FB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AF4026-ABCC-C34C-A5CD-2A9A4249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BAAED3F-ABE1-EF0C-2E10-0862370095BF}"/>
              </a:ext>
            </a:extLst>
          </p:cNvPr>
          <p:cNvSpPr txBox="1"/>
          <p:nvPr/>
        </p:nvSpPr>
        <p:spPr>
          <a:xfrm>
            <a:off x="5390997" y="4425754"/>
            <a:ext cx="32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Stegmann (2020)</a:t>
            </a:r>
          </a:p>
        </p:txBody>
      </p:sp>
    </p:spTree>
    <p:extLst>
      <p:ext uri="{BB962C8B-B14F-4D97-AF65-F5344CB8AC3E}">
        <p14:creationId xmlns:p14="http://schemas.microsoft.com/office/powerpoint/2010/main" val="3345545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0CE59-3AA7-494C-BD41-5F04D435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FFFFFF"/>
                </a:solidFill>
              </a:rPr>
              <a:t>Effekte digitaler Medien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971437-DCB1-454C-BF9F-CEBBA1061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Nutzung digitaler Medien für die Optimierung von Festigungsprozessen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Verteiltes Üben</a:t>
            </a:r>
          </a:p>
          <a:p>
            <a:pPr lvl="2"/>
            <a:r>
              <a:rPr lang="de-DE" sz="1800" dirty="0">
                <a:solidFill>
                  <a:srgbClr val="000000"/>
                </a:solidFill>
              </a:rPr>
              <a:t>Adaptive Aufgabenschwierigkeit</a:t>
            </a:r>
          </a:p>
          <a:p>
            <a:pPr marL="431800" lvl="2" indent="0"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lvl="1"/>
            <a:r>
              <a:rPr lang="de-DE" dirty="0">
                <a:solidFill>
                  <a:srgbClr val="000000"/>
                </a:solidFill>
              </a:rPr>
              <a:t>Transformative Prozesse</a:t>
            </a:r>
          </a:p>
          <a:p>
            <a:pPr lvl="2"/>
            <a:r>
              <a:rPr lang="de-DE" sz="1800" dirty="0">
                <a:solidFill>
                  <a:srgbClr val="000000"/>
                </a:solidFill>
              </a:rPr>
              <a:t>Lerninhalte in andere Darstellungsformen transformieren</a:t>
            </a:r>
          </a:p>
          <a:p>
            <a:pPr lvl="3"/>
            <a:r>
              <a:rPr lang="de-DE" sz="1800" dirty="0" err="1">
                <a:solidFill>
                  <a:srgbClr val="000000"/>
                </a:solidFill>
              </a:rPr>
              <a:t>Lerntext</a:t>
            </a:r>
            <a:r>
              <a:rPr lang="de-DE" sz="1800" dirty="0">
                <a:solidFill>
                  <a:srgbClr val="000000"/>
                </a:solidFill>
              </a:rPr>
              <a:t> -&gt; </a:t>
            </a:r>
            <a:r>
              <a:rPr lang="de-DE" sz="1800" dirty="0" err="1">
                <a:solidFill>
                  <a:srgbClr val="000000"/>
                </a:solidFill>
              </a:rPr>
              <a:t>Mind</a:t>
            </a:r>
            <a:r>
              <a:rPr lang="de-DE" sz="1800" dirty="0">
                <a:solidFill>
                  <a:srgbClr val="000000"/>
                </a:solidFill>
              </a:rPr>
              <a:t>/</a:t>
            </a:r>
            <a:r>
              <a:rPr lang="de-DE" sz="1800" dirty="0" err="1">
                <a:solidFill>
                  <a:srgbClr val="000000"/>
                </a:solidFill>
              </a:rPr>
              <a:t>Concept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Map</a:t>
            </a:r>
            <a:r>
              <a:rPr lang="de-DE" sz="1800" dirty="0">
                <a:solidFill>
                  <a:srgbClr val="000000"/>
                </a:solidFill>
              </a:rPr>
              <a:t> -&gt; (Multimedia-Beitrag)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496DFC-FEBA-864C-B3A2-61F450BCA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Potential Level „aktiv“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CA8CE0-9774-1540-A67D-E1790788A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B09B94-F149-7242-8B0B-F8521A51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23190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FFFFFF"/>
                </a:solidFill>
              </a:rPr>
              <a:t>Effekte digitaler Medien</a:t>
            </a:r>
            <a:endParaRPr lang="de-DE" sz="3000" dirty="0">
              <a:solidFill>
                <a:srgbClr val="FFFFFF"/>
              </a:solidFill>
            </a:endParaRPr>
          </a:p>
        </p:txBody>
      </p:sp>
      <p:graphicFrame>
        <p:nvGraphicFramePr>
          <p:cNvPr id="14" name="Inhaltsplatzhalter 2">
            <a:extLst>
              <a:ext uri="{FF2B5EF4-FFF2-40B4-BE49-F238E27FC236}">
                <a16:creationId xmlns:a16="http://schemas.microsoft.com/office/drawing/2014/main" id="{3ED644C1-E6B1-44F3-B6B9-EBC45DA880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38252"/>
              </p:ext>
            </p:extLst>
          </p:nvPr>
        </p:nvGraphicFramePr>
        <p:xfrm>
          <a:off x="539750" y="1182688"/>
          <a:ext cx="8064500" cy="342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587347-ABD9-5A41-896D-C637E37D45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Befunde Level „</a:t>
            </a:r>
            <a:r>
              <a:rPr lang="de-DE" dirty="0" err="1"/>
              <a:t>Akttiv</a:t>
            </a:r>
            <a:r>
              <a:rPr lang="de-DE" dirty="0"/>
              <a:t>“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BEF4E4-404C-C043-9A6C-BCF36BD5C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Digitalisierung von Unterricht in der Schule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F8195B-FA4D-2B4B-9A6A-873FBC7AE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9</a:t>
            </a:fld>
            <a:endParaRPr lang="de-DE" b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0FB9A6-DAC6-076F-B08A-0506F3A6C89A}"/>
              </a:ext>
            </a:extLst>
          </p:cNvPr>
          <p:cNvSpPr txBox="1"/>
          <p:nvPr/>
        </p:nvSpPr>
        <p:spPr>
          <a:xfrm>
            <a:off x="5390997" y="4425754"/>
            <a:ext cx="321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Stegmann (2020)</a:t>
            </a:r>
          </a:p>
        </p:txBody>
      </p:sp>
    </p:spTree>
    <p:extLst>
      <p:ext uri="{BB962C8B-B14F-4D97-AF65-F5344CB8AC3E}">
        <p14:creationId xmlns:p14="http://schemas.microsoft.com/office/powerpoint/2010/main" val="707971705"/>
      </p:ext>
    </p:extLst>
  </p:cSld>
  <p:clrMapOvr>
    <a:masterClrMapping/>
  </p:clrMapOvr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1205</Words>
  <Application>Microsoft Office PowerPoint</Application>
  <PresentationFormat>Bildschirmpräsentation (16:9)</PresentationFormat>
  <Paragraphs>217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23</vt:i4>
      </vt:variant>
    </vt:vector>
  </HeadingPairs>
  <TitlesOfParts>
    <vt:vector size="37" baseType="lpstr">
      <vt:lpstr>Arial</vt:lpstr>
      <vt:lpstr>Arial Black</vt:lpstr>
      <vt:lpstr>Calibri</vt:lpstr>
      <vt:lpstr>Systemschrift</vt:lpstr>
      <vt:lpstr>Tahoma</vt:lpstr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PowerPoint-Präsentation</vt:lpstr>
      <vt:lpstr>Digitalisierung von Unterricht in der Schule</vt:lpstr>
      <vt:lpstr>Was sind digitale Medien</vt:lpstr>
      <vt:lpstr>„Media debate“</vt:lpstr>
      <vt:lpstr>ICAP-Modell </vt:lpstr>
      <vt:lpstr>Effekte digitaler Medien</vt:lpstr>
      <vt:lpstr>Effekte digitaler Medien</vt:lpstr>
      <vt:lpstr>Effekte digitaler Medien</vt:lpstr>
      <vt:lpstr>Effekte digitaler Medien</vt:lpstr>
      <vt:lpstr>Effekte digitaler Medien</vt:lpstr>
      <vt:lpstr>Effekte digitaler Medien</vt:lpstr>
      <vt:lpstr>Bsp.: Forschendes Lernen</vt:lpstr>
      <vt:lpstr>Bsp.: Forschendes Lernen</vt:lpstr>
      <vt:lpstr>Effekte digitaler Medien</vt:lpstr>
      <vt:lpstr>Bsp.: Videobasierte Lösungsbeispiele</vt:lpstr>
      <vt:lpstr>Effekte digitaler Medien</vt:lpstr>
      <vt:lpstr>Bsp.: Scaffolding der Kooperation</vt:lpstr>
      <vt:lpstr>Effekte digitaler Medien</vt:lpstr>
      <vt:lpstr>Effekte digitaler Medien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Digitalisierung von Unterricht in der Schule. Potentiale und Befunde</dc:title>
  <dc:subject/>
  <dc:creator>Karsten Stegmann</dc:creator>
  <cp:keywords>Präsentation; Lehrkräfte; Lehren und Lernen; Kognitive Aktivierung; Forschendes Lernen; Kooperation</cp:keywords>
  <dc:description>Die Gestaltung von Unterricht mit digitalen Medien, das ICAP-Modell, Effekte digitaler Medien (z.B. veränderte Lernsituationen, forschendes Lernen, Kooperation) werden erklärt.</dc:description>
  <cp:lastModifiedBy>Esterl, Nadine</cp:lastModifiedBy>
  <cp:revision>105</cp:revision>
  <dcterms:created xsi:type="dcterms:W3CDTF">2020-12-07T13:14:23Z</dcterms:created>
  <dcterms:modified xsi:type="dcterms:W3CDTF">2023-02-13T09:03:48Z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lpwstr>deutsch</vt:lpwstr>
  </property>
  <property fmtid="{D5CDD505-2E9C-101B-9397-08002B2CF9AE}" pid="3" name="Copyright">
    <vt:lpwstr>CC BY SA 4.0</vt:lpwstr>
  </property>
</Properties>
</file>