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3668" r:id="rId2"/>
    <p:sldMasterId id="2147483701" r:id="rId3"/>
    <p:sldMasterId id="2147483674" r:id="rId4"/>
    <p:sldMasterId id="2147483743" r:id="rId5"/>
    <p:sldMasterId id="2147483757" r:id="rId6"/>
    <p:sldMasterId id="2147483750" r:id="rId7"/>
    <p:sldMasterId id="2147483764" r:id="rId8"/>
    <p:sldMasterId id="2147483779" r:id="rId9"/>
    <p:sldMasterId id="2147483784" r:id="rId10"/>
  </p:sldMasterIdLst>
  <p:notesMasterIdLst>
    <p:notesMasterId r:id="rId34"/>
  </p:notesMasterIdLst>
  <p:sldIdLst>
    <p:sldId id="258" r:id="rId11"/>
    <p:sldId id="257" r:id="rId12"/>
    <p:sldId id="264" r:id="rId13"/>
    <p:sldId id="294" r:id="rId14"/>
    <p:sldId id="302" r:id="rId15"/>
    <p:sldId id="316" r:id="rId16"/>
    <p:sldId id="305" r:id="rId17"/>
    <p:sldId id="269" r:id="rId18"/>
    <p:sldId id="304" r:id="rId19"/>
    <p:sldId id="271" r:id="rId20"/>
    <p:sldId id="306" r:id="rId21"/>
    <p:sldId id="272" r:id="rId22"/>
    <p:sldId id="309" r:id="rId23"/>
    <p:sldId id="274" r:id="rId24"/>
    <p:sldId id="310" r:id="rId25"/>
    <p:sldId id="277" r:id="rId26"/>
    <p:sldId id="312" r:id="rId27"/>
    <p:sldId id="279" r:id="rId28"/>
    <p:sldId id="313" r:id="rId29"/>
    <p:sldId id="281" r:id="rId30"/>
    <p:sldId id="315" r:id="rId31"/>
    <p:sldId id="259" r:id="rId32"/>
    <p:sldId id="275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9"/>
    <p:restoredTop sz="94545"/>
  </p:normalViewPr>
  <p:slideViewPr>
    <p:cSldViewPr snapToGrid="0" snapToObjects="1" showGuides="1">
      <p:cViewPr varScale="1">
        <p:scale>
          <a:sx n="74" d="100"/>
          <a:sy n="74" d="100"/>
        </p:scale>
        <p:origin x="6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A1BC4-95A3-6C4C-9E5E-D35BE5EA3D54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31B27-36AC-5049-9F31-37B41391A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03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31B27-36AC-5049-9F31-37B41391ACE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73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Darstellung</a:t>
            </a:r>
            <a:r>
              <a:rPr lang="en-GB" dirty="0"/>
              <a:t> a</a:t>
            </a:r>
            <a:r>
              <a:rPr lang="en-DE" dirty="0"/>
              <a:t>us der Begleitpräsentation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31B27-36AC-5049-9F31-37B41391AC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2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Jetzt schauen wir genauer rein: die erste Phase: Vorbereitung der Lerngemeinschaft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31B27-36AC-5049-9F31-37B41391AC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8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C7285584-BE24-0840-AFDD-3C3FE84E033D}"/>
              </a:ext>
            </a:extLst>
          </p:cNvPr>
          <p:cNvCxnSpPr>
            <a:cxnSpLocks/>
          </p:cNvCxnSpPr>
          <p:nvPr userDrawn="1"/>
        </p:nvCxnSpPr>
        <p:spPr>
          <a:xfrm>
            <a:off x="540000" y="432908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08DB1604-8011-714F-829F-5EA7EEB4C042}"/>
              </a:ext>
            </a:extLst>
          </p:cNvPr>
          <p:cNvSpPr/>
          <p:nvPr userDrawn="1"/>
        </p:nvSpPr>
        <p:spPr>
          <a:xfrm>
            <a:off x="540000" y="3015395"/>
            <a:ext cx="806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60" b="1" i="0" dirty="0">
                <a:solidFill>
                  <a:srgbClr val="1E624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Digitalisierung von Unterricht in der Schule</a:t>
            </a:r>
            <a:endParaRPr lang="de-DE" sz="1760" b="1" i="0" dirty="0">
              <a:solidFill>
                <a:srgbClr val="1E624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2232B1-77B9-A446-A816-8D04510CD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179" y="1284010"/>
            <a:ext cx="5269643" cy="1619999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5DA11F1B-CF63-4548-8044-AF37EDD7FAB1}"/>
              </a:ext>
            </a:extLst>
          </p:cNvPr>
          <p:cNvCxnSpPr>
            <a:cxnSpLocks/>
          </p:cNvCxnSpPr>
          <p:nvPr userDrawn="1"/>
        </p:nvCxnSpPr>
        <p:spPr>
          <a:xfrm>
            <a:off x="540000" y="4214332"/>
            <a:ext cx="8064000" cy="0"/>
          </a:xfrm>
          <a:prstGeom prst="line">
            <a:avLst/>
          </a:prstGeom>
          <a:ln w="50800">
            <a:solidFill>
              <a:srgbClr val="1E6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2FB3D0B-C5A5-304D-8A2E-63A992B36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4706" y="4200443"/>
            <a:ext cx="1453792" cy="8057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FA08D7B-7601-E745-9C56-430028C4E5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8170" y="4448422"/>
            <a:ext cx="970840" cy="30618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076F43-67A7-A14A-A7C9-209143D360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09841" y="4445128"/>
            <a:ext cx="1267838" cy="3115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1FDB9AE-8E3A-7140-B70A-973E76E7D9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0001" y="4444505"/>
            <a:ext cx="648416" cy="3101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3612A27-93C5-C34D-B075-E56B548BF9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39319" y="4427170"/>
            <a:ext cx="518403" cy="3507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79F539-3628-BB4C-8051-568FE61B68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3142" y="4451599"/>
            <a:ext cx="945764" cy="306257"/>
          </a:xfrm>
          <a:prstGeom prst="rect">
            <a:avLst/>
          </a:prstGeom>
        </p:spPr>
      </p:pic>
      <p:pic>
        <p:nvPicPr>
          <p:cNvPr id="20" name="Grafik 1">
            <a:extLst>
              <a:ext uri="{FF2B5EF4-FFF2-40B4-BE49-F238E27FC236}">
                <a16:creationId xmlns:a16="http://schemas.microsoft.com/office/drawing/2014/main" id="{E12FDF38-F19A-D340-904A-79DD49FDF352}"/>
              </a:ext>
            </a:extLst>
          </p:cNvPr>
          <p:cNvPicPr/>
          <p:nvPr userDrawn="1"/>
        </p:nvPicPr>
        <p:blipFill>
          <a:blip r:embed="rId9"/>
          <a:stretch/>
        </p:blipFill>
        <p:spPr bwMode="auto">
          <a:xfrm>
            <a:off x="7712112" y="4459372"/>
            <a:ext cx="891887" cy="365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A5AFF72-58B0-4D4E-8405-8B464692835C}"/>
              </a:ext>
            </a:extLst>
          </p:cNvPr>
          <p:cNvSpPr txBox="1"/>
          <p:nvPr userDrawn="1"/>
        </p:nvSpPr>
        <p:spPr>
          <a:xfrm>
            <a:off x="7704837" y="4371420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</p:spTree>
    <p:extLst>
      <p:ext uri="{BB962C8B-B14F-4D97-AF65-F5344CB8AC3E}">
        <p14:creationId xmlns:p14="http://schemas.microsoft.com/office/powerpoint/2010/main" val="69702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hi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Wirbellose, Hohltiere, Quallen, Rippenquallen enthält.&#10;&#10;Automatisch generierte Beschreibung">
            <a:extLst>
              <a:ext uri="{FF2B5EF4-FFF2-40B4-BE49-F238E27FC236}">
                <a16:creationId xmlns:a16="http://schemas.microsoft.com/office/drawing/2014/main" id="{83A6EE32-48C0-284E-AF5C-7177260BD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/>
          <a:stretch/>
        </p:blipFill>
        <p:spPr>
          <a:xfrm>
            <a:off x="-24116" y="-6466"/>
            <a:ext cx="9180355" cy="4927049"/>
          </a:xfrm>
          <a:prstGeom prst="rect">
            <a:avLst/>
          </a:prstGeom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D5374C52-99EE-6543-9A50-A56587939B10}"/>
              </a:ext>
            </a:extLst>
          </p:cNvPr>
          <p:cNvSpPr txBox="1">
            <a:spLocks/>
          </p:cNvSpPr>
          <p:nvPr userDrawn="1"/>
        </p:nvSpPr>
        <p:spPr>
          <a:xfrm>
            <a:off x="2203309" y="2563014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7" name="Textplatzhalter 20">
            <a:extLst>
              <a:ext uri="{FF2B5EF4-FFF2-40B4-BE49-F238E27FC236}">
                <a16:creationId xmlns:a16="http://schemas.microsoft.com/office/drawing/2014/main" id="{78CA6518-802F-FE47-BB3B-032623D72D13}"/>
              </a:ext>
            </a:extLst>
          </p:cNvPr>
          <p:cNvSpPr txBox="1">
            <a:spLocks/>
          </p:cNvSpPr>
          <p:nvPr userDrawn="1"/>
        </p:nvSpPr>
        <p:spPr>
          <a:xfrm>
            <a:off x="2206292" y="3316775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8" name="Titel 10">
            <a:extLst>
              <a:ext uri="{FF2B5EF4-FFF2-40B4-BE49-F238E27FC236}">
                <a16:creationId xmlns:a16="http://schemas.microsoft.com/office/drawing/2014/main" id="{3258054D-BD41-0440-8A5B-4F65B599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2563014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BAC7A867-F2BD-9C4F-A992-D6D05FA0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3328501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C57C48-DB19-C348-8F52-A8C23408BF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hüler, Mann, Buch, Lesen, Dna, Blut, Biologie">
            <a:extLst>
              <a:ext uri="{FF2B5EF4-FFF2-40B4-BE49-F238E27FC236}">
                <a16:creationId xmlns:a16="http://schemas.microsoft.com/office/drawing/2014/main" id="{7D6F0F64-2681-494E-9381-F48A7CC038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l="-124" r="21073" b="12989"/>
          <a:stretch/>
        </p:blipFill>
        <p:spPr bwMode="auto">
          <a:xfrm>
            <a:off x="-39484" y="-9990"/>
            <a:ext cx="9199655" cy="5153490"/>
          </a:xfrm>
          <a:prstGeom prst="rect">
            <a:avLst/>
          </a:prstGeom>
          <a:noFill/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8A29F588-4FDD-BD42-BD53-0C3831045EA8}"/>
              </a:ext>
            </a:extLst>
          </p:cNvPr>
          <p:cNvSpPr txBox="1">
            <a:spLocks/>
          </p:cNvSpPr>
          <p:nvPr userDrawn="1"/>
        </p:nvSpPr>
        <p:spPr>
          <a:xfrm>
            <a:off x="2203309" y="2563014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A06FAE15-9924-044A-A605-F3226CBB8538}"/>
              </a:ext>
            </a:extLst>
          </p:cNvPr>
          <p:cNvSpPr txBox="1">
            <a:spLocks/>
          </p:cNvSpPr>
          <p:nvPr userDrawn="1"/>
        </p:nvSpPr>
        <p:spPr>
          <a:xfrm>
            <a:off x="2206292" y="3316775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72C89C88-784C-AE44-AA49-995E4A54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2563014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4D3DF82F-783B-EF4A-91A9-018859C29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3328501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FF313E6-AF22-034D-A4EF-417D4CFE6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1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Tisch, drinnen, Restaurant enthält.&#10;&#10;Automatisch generierte Beschreibung">
            <a:extLst>
              <a:ext uri="{FF2B5EF4-FFF2-40B4-BE49-F238E27FC236}">
                <a16:creationId xmlns:a16="http://schemas.microsoft.com/office/drawing/2014/main" id="{9B19AE16-06EA-3E46-A7CE-BC4261CC4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b="9654"/>
          <a:stretch/>
        </p:blipFill>
        <p:spPr>
          <a:xfrm flipH="1">
            <a:off x="-7685" y="-29318"/>
            <a:ext cx="9161715" cy="5172818"/>
          </a:xfrm>
          <a:prstGeom prst="rect">
            <a:avLst/>
          </a:prstGeom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3A5161CE-1BDC-B54A-94A2-E7BC814AEDE6}"/>
              </a:ext>
            </a:extLst>
          </p:cNvPr>
          <p:cNvSpPr txBox="1">
            <a:spLocks/>
          </p:cNvSpPr>
          <p:nvPr userDrawn="1"/>
        </p:nvSpPr>
        <p:spPr>
          <a:xfrm>
            <a:off x="2203309" y="2563014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ECDC7378-DC55-8D4B-BF50-297A382A5B2A}"/>
              </a:ext>
            </a:extLst>
          </p:cNvPr>
          <p:cNvSpPr txBox="1">
            <a:spLocks/>
          </p:cNvSpPr>
          <p:nvPr userDrawn="1"/>
        </p:nvSpPr>
        <p:spPr>
          <a:xfrm>
            <a:off x="2206292" y="3316775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B19E8A87-0361-3741-B1AB-723CCB6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2563014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1B0B21F0-4582-9644-BCEE-66EED56A2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3328501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4DFFDF-E1DE-3C41-A8E8-EAE6352262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7" descr="Ein Bild, das Person, drinnen, Tisch, Frau enthält.&#10;&#10;Automatisch generierte Beschreibung">
            <a:extLst>
              <a:ext uri="{FF2B5EF4-FFF2-40B4-BE49-F238E27FC236}">
                <a16:creationId xmlns:a16="http://schemas.microsoft.com/office/drawing/2014/main" id="{A4CA65EC-7BAF-584E-A0FF-DEDAE9E2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43" b="671"/>
          <a:stretch/>
        </p:blipFill>
        <p:spPr bwMode="auto">
          <a:xfrm>
            <a:off x="-4461" y="1"/>
            <a:ext cx="9148461" cy="5094513"/>
          </a:xfrm>
          <a:prstGeom prst="rect">
            <a:avLst/>
          </a:prstGeom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D0F5B471-2383-034B-9233-A78315F33D1D}"/>
              </a:ext>
            </a:extLst>
          </p:cNvPr>
          <p:cNvSpPr txBox="1">
            <a:spLocks/>
          </p:cNvSpPr>
          <p:nvPr userDrawn="1"/>
        </p:nvSpPr>
        <p:spPr>
          <a:xfrm>
            <a:off x="2203309" y="2563014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9F54599B-C3AE-B243-83D8-64014907AFD8}"/>
              </a:ext>
            </a:extLst>
          </p:cNvPr>
          <p:cNvSpPr txBox="1">
            <a:spLocks/>
          </p:cNvSpPr>
          <p:nvPr userDrawn="1"/>
        </p:nvSpPr>
        <p:spPr>
          <a:xfrm>
            <a:off x="2206292" y="3316775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2BB9DBBE-4AB9-9A47-A72A-A036E067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2563014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820F5CA-C269-9743-9431-498017583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3328501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8DCB667-5D19-FD4E-9861-A67D0332AD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7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eib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er Tisch Des Künstlers, Comics">
            <a:extLst>
              <a:ext uri="{FF2B5EF4-FFF2-40B4-BE49-F238E27FC236}">
                <a16:creationId xmlns:a16="http://schemas.microsoft.com/office/drawing/2014/main" id="{CC72D9FB-5197-C143-83DF-905A8281FA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b="18656"/>
          <a:stretch/>
        </p:blipFill>
        <p:spPr bwMode="auto">
          <a:xfrm>
            <a:off x="1" y="-8084"/>
            <a:ext cx="9144000" cy="5151584"/>
          </a:xfrm>
          <a:prstGeom prst="rect">
            <a:avLst/>
          </a:prstGeom>
          <a:noFill/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2BC4E224-13FF-EF49-936A-84C8E8047B85}"/>
              </a:ext>
            </a:extLst>
          </p:cNvPr>
          <p:cNvSpPr txBox="1">
            <a:spLocks/>
          </p:cNvSpPr>
          <p:nvPr userDrawn="1"/>
        </p:nvSpPr>
        <p:spPr>
          <a:xfrm>
            <a:off x="2203309" y="2563014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F4DF7CE8-3246-DE4F-A9DA-D04A1FBC8B54}"/>
              </a:ext>
            </a:extLst>
          </p:cNvPr>
          <p:cNvSpPr txBox="1">
            <a:spLocks/>
          </p:cNvSpPr>
          <p:nvPr userDrawn="1"/>
        </p:nvSpPr>
        <p:spPr>
          <a:xfrm>
            <a:off x="2206292" y="3316775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CE0EEFFB-E816-2C42-A979-9E32D25D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2563014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8CDF78A3-F7D4-7547-B0B3-5D5541DEB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3328501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4E2FF-708B-8E43-8F5E-8110648D0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4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87E1B53-E596-DD49-89FE-09A0B03A17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41" r="9304" b="-241"/>
          <a:stretch/>
        </p:blipFill>
        <p:spPr bwMode="auto">
          <a:xfrm>
            <a:off x="-19648" y="0"/>
            <a:ext cx="9195187" cy="52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8D19FDCC-8D12-0F40-ABCF-4CE22D735B9D}"/>
              </a:ext>
            </a:extLst>
          </p:cNvPr>
          <p:cNvSpPr txBox="1">
            <a:spLocks/>
          </p:cNvSpPr>
          <p:nvPr userDrawn="1"/>
        </p:nvSpPr>
        <p:spPr>
          <a:xfrm>
            <a:off x="2203309" y="2563014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292473FA-1A03-154D-858A-A0F96A309321}"/>
              </a:ext>
            </a:extLst>
          </p:cNvPr>
          <p:cNvSpPr txBox="1">
            <a:spLocks/>
          </p:cNvSpPr>
          <p:nvPr userDrawn="1"/>
        </p:nvSpPr>
        <p:spPr>
          <a:xfrm>
            <a:off x="2206292" y="3316775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64BC26C4-C9FF-E443-A7AF-39AAB05E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2563014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FC8D55B-512C-6F4F-8AD0-7DAC05F7F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3328501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07E2E-D6A2-0A43-8305-50D9E6BDA5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83879"/>
            <a:ext cx="8063999" cy="3782244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5500"/>
              </a:lnSpc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744C451-7312-A94A-8A06-3ED2521928C8}"/>
              </a:ext>
            </a:extLst>
          </p:cNvPr>
          <p:cNvCxnSpPr>
            <a:cxnSpLocks/>
          </p:cNvCxnSpPr>
          <p:nvPr userDrawn="1"/>
        </p:nvCxnSpPr>
        <p:spPr>
          <a:xfrm>
            <a:off x="540000" y="4536000"/>
            <a:ext cx="8064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E0B3B9-5526-9D45-8264-C7605049F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85A1AB-35AB-D140-A9F5-EF26637E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7517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56B167-B6CB-3149-AFD0-22D40520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76D9CF-B243-C141-8C55-987CED94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691563"/>
            <a:ext cx="8064000" cy="39188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E4A66-E347-9649-A44D-888BAFA3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6326D-885C-244C-AD66-68D3BABC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1819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D78C70-70EB-3E40-86C1-461E14D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33AB2E-CB9B-5A45-9B0E-1621273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3341"/>
            <a:ext cx="8064000" cy="3427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4BF06A-4C5A-214F-AB06-869536DF1030}"/>
              </a:ext>
            </a:extLst>
          </p:cNvPr>
          <p:cNvSpPr/>
          <p:nvPr userDrawn="1"/>
        </p:nvSpPr>
        <p:spPr>
          <a:xfrm>
            <a:off x="-2264" y="598967"/>
            <a:ext cx="7292148" cy="399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16E741B-7201-A746-97D3-5A423391F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915C0C0-65A8-5844-A2F5-F4C4C0155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CC7FED-77B9-704B-9468-669DDFEF3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84" y="600075"/>
            <a:ext cx="7292148" cy="398463"/>
          </a:xfrm>
          <a:prstGeom prst="rect">
            <a:avLst/>
          </a:prstGeom>
          <a:noFill/>
        </p:spPr>
        <p:txBody>
          <a:bodyPr/>
          <a:lstStyle>
            <a:lvl1pPr marL="454025" indent="0"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881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er Mit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28FEFD9-0518-4245-890C-D227D9E058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1" r="15276" b="11950"/>
          <a:stretch/>
        </p:blipFill>
        <p:spPr bwMode="auto">
          <a:xfrm>
            <a:off x="-7130" y="732185"/>
            <a:ext cx="4855756" cy="25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582F7EF-59F5-E84B-A768-92AF650D776A}"/>
              </a:ext>
            </a:extLst>
          </p:cNvPr>
          <p:cNvSpPr/>
          <p:nvPr userDrawn="1"/>
        </p:nvSpPr>
        <p:spPr>
          <a:xfrm>
            <a:off x="-7684" y="3085523"/>
            <a:ext cx="4710313" cy="487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7277670-CD87-1544-A3FB-C54263374C2B}"/>
              </a:ext>
            </a:extLst>
          </p:cNvPr>
          <p:cNvSpPr/>
          <p:nvPr userDrawn="1"/>
        </p:nvSpPr>
        <p:spPr>
          <a:xfrm>
            <a:off x="-7684" y="3573077"/>
            <a:ext cx="4710313" cy="976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3086093"/>
            <a:ext cx="4571999" cy="46294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450850" indent="0" algn="l"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3651871"/>
            <a:ext cx="4571999" cy="881709"/>
          </a:xfrm>
          <a:prstGeom prst="rect">
            <a:avLst/>
          </a:prstGeom>
        </p:spPr>
        <p:txBody>
          <a:bodyPr/>
          <a:lstStyle>
            <a:lvl1pPr marL="450850" indent="0">
              <a:buNone/>
              <a:tabLst/>
              <a:defRPr sz="2000" b="1"/>
            </a:lvl1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394BB6-F091-1840-8554-BCBF32FD8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204" y="737667"/>
            <a:ext cx="3642230" cy="37959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8FE014-1ED1-7242-9093-AD71D9D37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375FB52-0411-BE49-844D-C4B99C951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48ACC7-A9DB-4044-96F4-E31C179F1FE4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91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C7285584-BE24-0840-AFDD-3C3FE84E033D}"/>
              </a:ext>
            </a:extLst>
          </p:cNvPr>
          <p:cNvCxnSpPr>
            <a:cxnSpLocks/>
          </p:cNvCxnSpPr>
          <p:nvPr userDrawn="1"/>
        </p:nvCxnSpPr>
        <p:spPr>
          <a:xfrm>
            <a:off x="540000" y="432908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08DB1604-8011-714F-829F-5EA7EEB4C042}"/>
              </a:ext>
            </a:extLst>
          </p:cNvPr>
          <p:cNvSpPr/>
          <p:nvPr userDrawn="1"/>
        </p:nvSpPr>
        <p:spPr>
          <a:xfrm>
            <a:off x="540000" y="3015395"/>
            <a:ext cx="806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60" b="1" i="0" dirty="0">
                <a:solidFill>
                  <a:srgbClr val="1E624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Digitalisierung von Unterricht in der Schule</a:t>
            </a:r>
            <a:endParaRPr lang="de-DE" sz="1760" b="1" i="0" dirty="0">
              <a:solidFill>
                <a:srgbClr val="1E624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2232B1-77B9-A446-A816-8D04510CD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179" y="1284010"/>
            <a:ext cx="5269643" cy="1619999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5DA11F1B-CF63-4548-8044-AF37EDD7FAB1}"/>
              </a:ext>
            </a:extLst>
          </p:cNvPr>
          <p:cNvCxnSpPr>
            <a:cxnSpLocks/>
          </p:cNvCxnSpPr>
          <p:nvPr userDrawn="1"/>
        </p:nvCxnSpPr>
        <p:spPr>
          <a:xfrm>
            <a:off x="540000" y="4214332"/>
            <a:ext cx="8064000" cy="0"/>
          </a:xfrm>
          <a:prstGeom prst="line">
            <a:avLst/>
          </a:prstGeom>
          <a:ln w="50800">
            <a:solidFill>
              <a:srgbClr val="1E6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2FB3D0B-C5A5-304D-8A2E-63A992B36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4706" y="4200443"/>
            <a:ext cx="1453792" cy="8057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FA08D7B-7601-E745-9C56-430028C4E5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8170" y="4448422"/>
            <a:ext cx="970840" cy="30618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076F43-67A7-A14A-A7C9-209143D360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09841" y="4445128"/>
            <a:ext cx="1267838" cy="3115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1FDB9AE-8E3A-7140-B70A-973E76E7D9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0001" y="4444505"/>
            <a:ext cx="648416" cy="3101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3612A27-93C5-C34D-B075-E56B548BF9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39319" y="4427170"/>
            <a:ext cx="518403" cy="3507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79F539-3628-BB4C-8051-568FE61B68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3142" y="4451599"/>
            <a:ext cx="945764" cy="306257"/>
          </a:xfrm>
          <a:prstGeom prst="rect">
            <a:avLst/>
          </a:prstGeom>
        </p:spPr>
      </p:pic>
      <p:pic>
        <p:nvPicPr>
          <p:cNvPr id="20" name="Grafik 1">
            <a:extLst>
              <a:ext uri="{FF2B5EF4-FFF2-40B4-BE49-F238E27FC236}">
                <a16:creationId xmlns:a16="http://schemas.microsoft.com/office/drawing/2014/main" id="{E12FDF38-F19A-D340-904A-79DD49FDF352}"/>
              </a:ext>
            </a:extLst>
          </p:cNvPr>
          <p:cNvPicPr/>
          <p:nvPr userDrawn="1"/>
        </p:nvPicPr>
        <p:blipFill>
          <a:blip r:embed="rId9"/>
          <a:stretch/>
        </p:blipFill>
        <p:spPr bwMode="auto">
          <a:xfrm>
            <a:off x="7712112" y="4459372"/>
            <a:ext cx="891887" cy="365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A5AFF72-58B0-4D4E-8405-8B464692835C}"/>
              </a:ext>
            </a:extLst>
          </p:cNvPr>
          <p:cNvSpPr txBox="1"/>
          <p:nvPr userDrawn="1"/>
        </p:nvSpPr>
        <p:spPr>
          <a:xfrm>
            <a:off x="7704837" y="4371420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B76FC8-FE7B-A44E-BB29-71062D1D82A0}"/>
              </a:ext>
            </a:extLst>
          </p:cNvPr>
          <p:cNvSpPr txBox="1"/>
          <p:nvPr userDrawn="1"/>
        </p:nvSpPr>
        <p:spPr>
          <a:xfrm>
            <a:off x="2965454" y="3490158"/>
            <a:ext cx="298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chemeClr val="accent1"/>
                </a:solidFill>
              </a:rPr>
              <a:t>http://www.digitus.lmu.de</a:t>
            </a:r>
          </a:p>
        </p:txBody>
      </p:sp>
    </p:spTree>
    <p:extLst>
      <p:ext uri="{BB962C8B-B14F-4D97-AF65-F5344CB8AC3E}">
        <p14:creationId xmlns:p14="http://schemas.microsoft.com/office/powerpoint/2010/main" val="2520860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67257D-34B0-9E4B-A856-4E762C5BF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A8B49B-5A4B-C448-AB7A-EC9D58953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616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83879"/>
            <a:ext cx="8063999" cy="3782244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5500"/>
              </a:lnSpc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744C451-7312-A94A-8A06-3ED2521928C8}"/>
              </a:ext>
            </a:extLst>
          </p:cNvPr>
          <p:cNvCxnSpPr>
            <a:cxnSpLocks/>
          </p:cNvCxnSpPr>
          <p:nvPr userDrawn="1"/>
        </p:nvCxnSpPr>
        <p:spPr>
          <a:xfrm>
            <a:off x="540000" y="4536000"/>
            <a:ext cx="8064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FB387A-49E7-0C49-A270-1468614A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DFA6C3-92CC-3949-B724-ECB5C519E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67148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56B167-B6CB-3149-AFD0-22D40520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9822D8-511B-4B4D-8898-767005C9DF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714615"/>
            <a:ext cx="8064000" cy="3895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31085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D78C70-70EB-3E40-86C1-461E14D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33AB2E-CB9B-5A45-9B0E-1621273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3341"/>
            <a:ext cx="8064000" cy="3427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4BF06A-4C5A-214F-AB06-869536DF1030}"/>
              </a:ext>
            </a:extLst>
          </p:cNvPr>
          <p:cNvSpPr/>
          <p:nvPr userDrawn="1"/>
        </p:nvSpPr>
        <p:spPr>
          <a:xfrm>
            <a:off x="-7684" y="599353"/>
            <a:ext cx="7292148" cy="399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97C0B13-3912-6644-A8EE-F394D226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FECCA05-1246-5146-9309-1FA0A7A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3EDE402-82A3-2246-B61F-DF8A685B8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84" y="600075"/>
            <a:ext cx="7292148" cy="398463"/>
          </a:xfrm>
          <a:prstGeom prst="rect">
            <a:avLst/>
          </a:prstGeom>
          <a:noFill/>
        </p:spPr>
        <p:txBody>
          <a:bodyPr/>
          <a:lstStyle>
            <a:lvl1pPr marL="454025" indent="0">
              <a:buNone/>
              <a:tabLst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801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er Mit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46C439C-6011-A048-BE1B-53716FCAF3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1" r="15276" b="11950"/>
          <a:stretch/>
        </p:blipFill>
        <p:spPr bwMode="auto">
          <a:xfrm>
            <a:off x="-7130" y="732185"/>
            <a:ext cx="4855756" cy="25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E1B4626-5A48-1640-B349-722C8763ED5F}"/>
              </a:ext>
            </a:extLst>
          </p:cNvPr>
          <p:cNvSpPr/>
          <p:nvPr userDrawn="1"/>
        </p:nvSpPr>
        <p:spPr>
          <a:xfrm>
            <a:off x="-7684" y="3085523"/>
            <a:ext cx="4710313" cy="487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42916E-6776-B845-ACA1-44B223F87DCB}"/>
              </a:ext>
            </a:extLst>
          </p:cNvPr>
          <p:cNvSpPr/>
          <p:nvPr userDrawn="1"/>
        </p:nvSpPr>
        <p:spPr>
          <a:xfrm>
            <a:off x="-7684" y="3573077"/>
            <a:ext cx="4710313" cy="976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3086093"/>
            <a:ext cx="4571999" cy="46294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450850" indent="0" algn="l">
              <a:tabLst/>
              <a:defRPr sz="2800" b="1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3651871"/>
            <a:ext cx="4571999" cy="881709"/>
          </a:xfrm>
          <a:prstGeom prst="rect">
            <a:avLst/>
          </a:prstGeom>
        </p:spPr>
        <p:txBody>
          <a:bodyPr/>
          <a:lstStyle>
            <a:lvl1pPr marL="450850" indent="0">
              <a:buNone/>
              <a:tabLst/>
              <a:defRPr sz="2000" b="1"/>
            </a:lvl1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394BB6-F091-1840-8554-BCBF32FD8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204" y="737666"/>
            <a:ext cx="3642230" cy="379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48F1DB-8B63-2841-BFA4-72654A22F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AFCF51-A26B-B142-A6FD-B5F942393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5EC132F-8770-8B4A-B23D-4F389796298E}"/>
              </a:ext>
            </a:extLst>
          </p:cNvPr>
          <p:cNvSpPr/>
          <p:nvPr userDrawn="1"/>
        </p:nvSpPr>
        <p:spPr bwMode="auto">
          <a:xfrm>
            <a:off x="-7684" y="-15368"/>
            <a:ext cx="7292148" cy="55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48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AD7E91-04EF-6F4A-AF52-8DAB39ACA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946B8-E765-674D-BF6E-67389F5C8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13006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83879"/>
            <a:ext cx="8063999" cy="3782244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5500"/>
              </a:lnSpc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744C451-7312-A94A-8A06-3ED2521928C8}"/>
              </a:ext>
            </a:extLst>
          </p:cNvPr>
          <p:cNvCxnSpPr>
            <a:cxnSpLocks/>
          </p:cNvCxnSpPr>
          <p:nvPr userDrawn="1"/>
        </p:nvCxnSpPr>
        <p:spPr>
          <a:xfrm>
            <a:off x="540000" y="4536000"/>
            <a:ext cx="806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75D452-9A66-BC48-87C2-68019632B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108476-A215-BE44-B34B-462D03984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4704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56B167-B6CB-3149-AFD0-22D40520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9822D8-511B-4B4D-8898-767005C9DF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714615"/>
            <a:ext cx="8064000" cy="3895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ADCD9-DF2A-954E-967A-D61A0568E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1626ED-77E4-7D4C-9402-836BE7313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63487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D78C70-70EB-3E40-86C1-461E14D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33AB2E-CB9B-5A45-9B0E-1621273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3341"/>
            <a:ext cx="8064000" cy="3427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4BF06A-4C5A-214F-AB06-869536DF1030}"/>
              </a:ext>
            </a:extLst>
          </p:cNvPr>
          <p:cNvSpPr/>
          <p:nvPr userDrawn="1"/>
        </p:nvSpPr>
        <p:spPr>
          <a:xfrm>
            <a:off x="-7684" y="599353"/>
            <a:ext cx="7292148" cy="39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D78778-7388-3240-B5F4-0FCAF2E5C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094A62-D695-4545-9D2E-E764350B2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DE4828C-EE64-CC43-AFD7-49E9B1917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84" y="600075"/>
            <a:ext cx="7292148" cy="398463"/>
          </a:xfrm>
          <a:prstGeom prst="rect">
            <a:avLst/>
          </a:prstGeom>
          <a:noFill/>
        </p:spPr>
        <p:txBody>
          <a:bodyPr/>
          <a:lstStyle>
            <a:lvl1pPr marL="454025" indent="0"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3402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er Mit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EAA1F49-3DEF-B843-A7BB-93F48E9AF3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1" r="15276" b="11950"/>
          <a:stretch/>
        </p:blipFill>
        <p:spPr bwMode="auto">
          <a:xfrm>
            <a:off x="-7130" y="732185"/>
            <a:ext cx="4855756" cy="25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3404C27-C58B-A245-816F-19B8E5B6A303}"/>
              </a:ext>
            </a:extLst>
          </p:cNvPr>
          <p:cNvSpPr/>
          <p:nvPr userDrawn="1"/>
        </p:nvSpPr>
        <p:spPr>
          <a:xfrm>
            <a:off x="-7684" y="3085523"/>
            <a:ext cx="4710313" cy="487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B371D72-5932-9746-83EF-82CF6CEB8763}"/>
              </a:ext>
            </a:extLst>
          </p:cNvPr>
          <p:cNvSpPr/>
          <p:nvPr userDrawn="1"/>
        </p:nvSpPr>
        <p:spPr>
          <a:xfrm>
            <a:off x="-7684" y="3573077"/>
            <a:ext cx="4710313" cy="976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3086093"/>
            <a:ext cx="4571999" cy="46294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450850" indent="0" algn="l"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3651871"/>
            <a:ext cx="4571999" cy="881709"/>
          </a:xfrm>
          <a:prstGeom prst="rect">
            <a:avLst/>
          </a:prstGeom>
        </p:spPr>
        <p:txBody>
          <a:bodyPr/>
          <a:lstStyle>
            <a:lvl1pPr marL="450850" indent="0">
              <a:buNone/>
              <a:tabLst/>
              <a:defRPr sz="2000" b="1"/>
            </a:lvl1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394BB6-F091-1840-8554-BCBF32FD8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204" y="737666"/>
            <a:ext cx="3642230" cy="379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BB1681-25BC-4547-B87E-FAB9060F3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587A85-DD2E-2F46-B770-2B0A88933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515A42-9186-0040-9B86-FCBFD04B66C6}"/>
              </a:ext>
            </a:extLst>
          </p:cNvPr>
          <p:cNvSpPr/>
          <p:nvPr userDrawn="1"/>
        </p:nvSpPr>
        <p:spPr bwMode="auto">
          <a:xfrm>
            <a:off x="-7684" y="-15368"/>
            <a:ext cx="7292148" cy="55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99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Weitere Anga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r>
              <a:rPr lang="de-DE" dirty="0"/>
              <a:t>DigitUS CD, 14.12.2020 v1.1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fld id="{4FD62E59-44CE-9347-897F-B4508D454FCF}" type="slidenum">
              <a:rPr lang="de-DE"/>
              <a:t>‹Nr.›</a:t>
            </a:fld>
            <a:endParaRPr lang="de-DE" b="0"/>
          </a:p>
        </p:txBody>
      </p:sp>
      <p:sp>
        <p:nvSpPr>
          <p:cNvPr id="6" name="Textfeld 1"/>
          <p:cNvSpPr>
            <a:spLocks noAdjustHandles="1"/>
          </p:cNvSpPr>
          <p:nvPr userDrawn="1"/>
        </p:nvSpPr>
        <p:spPr bwMode="auto">
          <a:xfrm>
            <a:off x="0" y="0"/>
            <a:ext cx="72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0">
              <a:defRPr/>
            </a:pPr>
            <a:r>
              <a:rPr lang="de-DE" sz="2800" b="1">
                <a:solidFill>
                  <a:schemeClr val="bg1"/>
                </a:solidFill>
                <a:latin typeface="+mj-lt"/>
              </a:rPr>
              <a:t>Impressum</a:t>
            </a:r>
            <a:endParaRPr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755650"/>
            <a:ext cx="8064500" cy="376396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10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9525" indent="-9525"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4358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EBA1F2-07C5-0446-A4EC-E02ED6AB4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09CEA-B7AA-E04A-950B-E641FC7D7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08671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83879"/>
            <a:ext cx="8063999" cy="3782244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5500"/>
              </a:lnSpc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744C451-7312-A94A-8A06-3ED2521928C8}"/>
              </a:ext>
            </a:extLst>
          </p:cNvPr>
          <p:cNvCxnSpPr>
            <a:cxnSpLocks/>
          </p:cNvCxnSpPr>
          <p:nvPr userDrawn="1"/>
        </p:nvCxnSpPr>
        <p:spPr>
          <a:xfrm>
            <a:off x="540000" y="4536000"/>
            <a:ext cx="8064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C56C401-9894-2749-BC90-51BF2CF32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7B8DEE-C782-754D-9043-8C68D594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796335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56B167-B6CB-3149-AFD0-22D40520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9822D8-511B-4B4D-8898-767005C9DF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714615"/>
            <a:ext cx="8064000" cy="3895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7AA5A-408F-2B43-A098-95BF06EC9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ECCB8-CCA5-B54A-97B6-BCA25139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98030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D78C70-70EB-3E40-86C1-461E14D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33AB2E-CB9B-5A45-9B0E-1621273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3341"/>
            <a:ext cx="8064000" cy="3427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4BF06A-4C5A-214F-AB06-869536DF1030}"/>
              </a:ext>
            </a:extLst>
          </p:cNvPr>
          <p:cNvSpPr/>
          <p:nvPr userDrawn="1"/>
        </p:nvSpPr>
        <p:spPr>
          <a:xfrm>
            <a:off x="-7684" y="599353"/>
            <a:ext cx="7292148" cy="399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A7750A4-8FEE-0A45-80B4-7B577D11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8C01FA-EF2B-9B4B-BBAB-5782D12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50A6EF6-F78D-1C48-B02E-677404D22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84" y="600075"/>
            <a:ext cx="7292148" cy="398463"/>
          </a:xfrm>
          <a:prstGeom prst="rect">
            <a:avLst/>
          </a:prstGeom>
          <a:noFill/>
        </p:spPr>
        <p:txBody>
          <a:bodyPr/>
          <a:lstStyle>
            <a:lvl1pPr marL="454025" indent="0"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8883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er Mit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C83C19D-826F-8447-B734-E90ADF332D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1" r="15276" b="11950"/>
          <a:stretch/>
        </p:blipFill>
        <p:spPr bwMode="auto">
          <a:xfrm>
            <a:off x="-7130" y="732185"/>
            <a:ext cx="4855756" cy="25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CCE7978-F9CB-8D47-8140-42B2460BA15C}"/>
              </a:ext>
            </a:extLst>
          </p:cNvPr>
          <p:cNvSpPr/>
          <p:nvPr userDrawn="1"/>
        </p:nvSpPr>
        <p:spPr>
          <a:xfrm>
            <a:off x="-7684" y="3085523"/>
            <a:ext cx="4710313" cy="487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09B5ABE-F89C-6B47-AF9E-360520550988}"/>
              </a:ext>
            </a:extLst>
          </p:cNvPr>
          <p:cNvSpPr/>
          <p:nvPr userDrawn="1"/>
        </p:nvSpPr>
        <p:spPr>
          <a:xfrm>
            <a:off x="-7684" y="3573077"/>
            <a:ext cx="4710313" cy="976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3086093"/>
            <a:ext cx="4571999" cy="46294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450850" indent="0" algn="l"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3651871"/>
            <a:ext cx="4571999" cy="881709"/>
          </a:xfrm>
          <a:prstGeom prst="rect">
            <a:avLst/>
          </a:prstGeom>
        </p:spPr>
        <p:txBody>
          <a:bodyPr/>
          <a:lstStyle>
            <a:lvl1pPr marL="450850" indent="0">
              <a:buNone/>
              <a:tabLst/>
              <a:defRPr sz="2000" b="1"/>
            </a:lvl1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394BB6-F091-1840-8554-BCBF32FD8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204" y="737666"/>
            <a:ext cx="3642230" cy="379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F54F3F-45D0-A546-A922-ED2A927AF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04FE7-9963-8544-8B3A-FD85A1198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7F2F2B-769E-504B-99DA-230EB7C85012}"/>
              </a:ext>
            </a:extLst>
          </p:cNvPr>
          <p:cNvSpPr/>
          <p:nvPr userDrawn="1"/>
        </p:nvSpPr>
        <p:spPr bwMode="auto">
          <a:xfrm>
            <a:off x="-7684" y="-15368"/>
            <a:ext cx="7292148" cy="55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98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F37DAE-CBC0-B742-A3F1-1F7DFEFEB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96A3DB-316E-8C4B-9A2D-6689889D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33462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83879"/>
            <a:ext cx="8063999" cy="3782244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5500"/>
              </a:lnSpc>
              <a:defRPr sz="5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744C451-7312-A94A-8A06-3ED2521928C8}"/>
              </a:ext>
            </a:extLst>
          </p:cNvPr>
          <p:cNvCxnSpPr>
            <a:cxnSpLocks/>
          </p:cNvCxnSpPr>
          <p:nvPr userDrawn="1"/>
        </p:nvCxnSpPr>
        <p:spPr>
          <a:xfrm>
            <a:off x="540000" y="4536000"/>
            <a:ext cx="8064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A0D921-48E7-E843-B161-8637C51A8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501ED47-E20A-284C-84B9-B2404C791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002272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56B167-B6CB-3149-AFD0-22D40520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9822D8-511B-4B4D-8898-767005C9DF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714615"/>
            <a:ext cx="8064000" cy="3895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9CB97A-0DFE-134F-A11C-287B56E92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FA427-4749-404C-97C3-0DF6B94BB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169265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D78C70-70EB-3E40-86C1-461E14D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464" cy="54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534988" indent="0" algn="l">
              <a:lnSpc>
                <a:spcPct val="100000"/>
              </a:lnSpc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33AB2E-CB9B-5A45-9B0E-1621273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3341"/>
            <a:ext cx="8064000" cy="3427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66700" indent="-266700"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4BF06A-4C5A-214F-AB06-869536DF1030}"/>
              </a:ext>
            </a:extLst>
          </p:cNvPr>
          <p:cNvSpPr/>
          <p:nvPr userDrawn="1"/>
        </p:nvSpPr>
        <p:spPr>
          <a:xfrm>
            <a:off x="-7684" y="599353"/>
            <a:ext cx="7292148" cy="399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D67899B-05F9-B64D-ADC1-C7251A3EE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5F4A0A-8020-EA45-910A-87C932AAD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BF39802-83D3-2940-9082-66CEB4F7D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84" y="600075"/>
            <a:ext cx="7292148" cy="398463"/>
          </a:xfrm>
          <a:prstGeom prst="rect">
            <a:avLst/>
          </a:prstGeom>
          <a:noFill/>
        </p:spPr>
        <p:txBody>
          <a:bodyPr/>
          <a:lstStyle>
            <a:lvl1pPr marL="454025" indent="0">
              <a:buNone/>
              <a:tabLst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787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er Mit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292B106-9D08-2D41-BC5C-B9BAF001AE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1" r="15276" b="11950"/>
          <a:stretch/>
        </p:blipFill>
        <p:spPr bwMode="auto">
          <a:xfrm>
            <a:off x="-7130" y="732185"/>
            <a:ext cx="4855756" cy="25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09CA43D-5F2F-504B-A8ED-71ACBC869790}"/>
              </a:ext>
            </a:extLst>
          </p:cNvPr>
          <p:cNvSpPr/>
          <p:nvPr userDrawn="1"/>
        </p:nvSpPr>
        <p:spPr>
          <a:xfrm>
            <a:off x="-7684" y="3085523"/>
            <a:ext cx="4710313" cy="487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54E1B5-A782-7642-917E-27CC82ADD958}"/>
              </a:ext>
            </a:extLst>
          </p:cNvPr>
          <p:cNvSpPr/>
          <p:nvPr userDrawn="1"/>
        </p:nvSpPr>
        <p:spPr>
          <a:xfrm>
            <a:off x="-7684" y="3573077"/>
            <a:ext cx="4710313" cy="976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3086093"/>
            <a:ext cx="4571999" cy="46294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450850" indent="0" algn="l"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3651871"/>
            <a:ext cx="4571999" cy="881709"/>
          </a:xfrm>
          <a:prstGeom prst="rect">
            <a:avLst/>
          </a:prstGeom>
        </p:spPr>
        <p:txBody>
          <a:bodyPr/>
          <a:lstStyle>
            <a:lvl1pPr marL="450850" indent="0">
              <a:buNone/>
              <a:tabLst/>
              <a:defRPr sz="2000" b="1"/>
            </a:lvl1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394BB6-F091-1840-8554-BCBF32FD8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204" y="737666"/>
            <a:ext cx="3642230" cy="379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7EDBD4-550B-6947-AB37-696C71110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3CBC40-2BB5-F24B-8757-72D3FCCF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A387E3D-47F4-2144-A6D3-A638AE406C6E}"/>
              </a:ext>
            </a:extLst>
          </p:cNvPr>
          <p:cNvSpPr/>
          <p:nvPr userDrawn="1"/>
        </p:nvSpPr>
        <p:spPr bwMode="auto">
          <a:xfrm>
            <a:off x="-7684" y="-15368"/>
            <a:ext cx="7292148" cy="55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hi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Wirbellose, Hohltiere, Quallen, Rippenquallen enthält.&#10;&#10;Automatisch generierte Beschreibung">
            <a:extLst>
              <a:ext uri="{FF2B5EF4-FFF2-40B4-BE49-F238E27FC236}">
                <a16:creationId xmlns:a16="http://schemas.microsoft.com/office/drawing/2014/main" id="{83A6EE32-48C0-284E-AF5C-7177260BD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/>
          <a:stretch/>
        </p:blipFill>
        <p:spPr>
          <a:xfrm>
            <a:off x="-24116" y="-6466"/>
            <a:ext cx="9180355" cy="4927049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6E7D6C9E-9E89-6740-8EFA-47942CA62065}"/>
              </a:ext>
            </a:extLst>
          </p:cNvPr>
          <p:cNvSpPr txBox="1">
            <a:spLocks/>
          </p:cNvSpPr>
          <p:nvPr userDrawn="1"/>
        </p:nvSpPr>
        <p:spPr>
          <a:xfrm>
            <a:off x="2203309" y="617247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20">
            <a:extLst>
              <a:ext uri="{FF2B5EF4-FFF2-40B4-BE49-F238E27FC236}">
                <a16:creationId xmlns:a16="http://schemas.microsoft.com/office/drawing/2014/main" id="{8F55360D-BADB-FA46-B99C-D5125FCA3E63}"/>
              </a:ext>
            </a:extLst>
          </p:cNvPr>
          <p:cNvSpPr txBox="1">
            <a:spLocks/>
          </p:cNvSpPr>
          <p:nvPr userDrawn="1"/>
        </p:nvSpPr>
        <p:spPr>
          <a:xfrm>
            <a:off x="2206292" y="1371008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5513C06-150E-434F-B2AB-2F88179A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617247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AB88AC3-00FC-9C44-902F-BF2501363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1382734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63A6CB9-A1AA-1740-9E0C-18F86C829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6FD29-6299-4D4E-B95A-B7B2C63C3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45177-B38C-A24C-B14A-FB0EF5441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929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E4A66-E347-9649-A44D-888BAFA3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6326D-885C-244C-AD66-68D3BABC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05E086E-3A62-7D4C-B734-04D4F6CE6E89}"/>
              </a:ext>
            </a:extLst>
          </p:cNvPr>
          <p:cNvSpPr txBox="1"/>
          <p:nvPr userDrawn="1"/>
        </p:nvSpPr>
        <p:spPr>
          <a:xfrm>
            <a:off x="0" y="0"/>
            <a:ext cx="72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0">
              <a:tabLst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Impressum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71F5CC-067B-C147-9D51-F8B0A3E111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612000"/>
            <a:ext cx="8064000" cy="3810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000"/>
            </a:lvl1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Verlag oder Affiliation der Verfasser oder Einrichtung, die die Aufgabe eines Verlages übernimmt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Straße, Postleitzahl, Ort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Telefonkontakt, E-Mail-Kontakt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Webseite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Verfasser (inkl. CC-BY-SA 4.0 Angabe)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Email (optional)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Webseite (optional)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Herausgeber (optional bei Beiträgen in Herausgeberwerk oder zu Konferenz)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bei Beiträgen in einem Herausgeberband Titel und Herausgeber des Herausgeberwerkes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bei Beiträgen einer Konferenz auch Name, Ort und Zeitraum der Konferenz, ggf. Webseite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Name der Druckerei (optional bei Druckerzeugnissen)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Anschrift der Druckerei mit Straße, Postleitzahl und Ort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Urheberrechtsnachweise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CC-BY-SA 4.0  Lizenzgeber für das Grafik Design: © </a:t>
            </a:r>
            <a:r>
              <a:rPr lang="de-DE" dirty="0" err="1">
                <a:effectLst/>
                <a:latin typeface="Arial" panose="020B0604020202020204" pitchFamily="34" charset="0"/>
              </a:rPr>
              <a:t>Graphic</a:t>
            </a:r>
            <a:r>
              <a:rPr lang="de-DE" dirty="0">
                <a:effectLst/>
                <a:latin typeface="Arial" panose="020B0604020202020204" pitchFamily="34" charset="0"/>
              </a:rPr>
              <a:t> Design Christina Mayer, Christina Mayer, 2020; überarbeitet durch Karsten Stegmann, 2020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DigitUS</a:t>
            </a:r>
            <a:r>
              <a:rPr lang="de-DE" dirty="0">
                <a:effectLst/>
                <a:latin typeface="Arial" panose="020B0604020202020204" pitchFamily="34" charset="0"/>
              </a:rPr>
              <a:t>-Logo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Logos der Universitäten, andere verwendete Logos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Weitere Nachweise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Erscheinungsjahr </a:t>
            </a:r>
            <a:r>
              <a:rPr lang="de-DE" dirty="0">
                <a:effectLst/>
                <a:latin typeface="Arial" panose="020B0604020202020204" pitchFamily="34" charset="0"/>
              </a:rPr>
              <a:t>(bei Präsentationen auch vollständiges Datum des Vortrages)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endParaRPr lang="de-DE" dirty="0">
              <a:effectLst/>
              <a:latin typeface="Arial" panose="020B0604020202020204" pitchFamily="34" charset="0"/>
            </a:endParaRPr>
          </a:p>
          <a:p>
            <a:br>
              <a:rPr lang="de-DE" dirty="0">
                <a:effectLst/>
                <a:latin typeface="Arial" panose="020B0604020202020204" pitchFamily="34" charset="0"/>
              </a:rPr>
            </a:br>
            <a:endParaRPr lang="de-DE" dirty="0">
              <a:effectLst/>
              <a:latin typeface="Arial" panose="020B0604020202020204" pitchFamily="34" charset="0"/>
            </a:endParaRPr>
          </a:p>
          <a:p>
            <a:br>
              <a:rPr lang="de-DE" dirty="0">
                <a:effectLst/>
                <a:latin typeface="Arial" panose="020B0604020202020204" pitchFamily="34" charset="0"/>
              </a:rPr>
            </a:b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3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tere An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E4A66-E347-9649-A44D-888BAFA3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DigitUS CD, 14.12.2020 v1.1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6326D-885C-244C-AD66-68D3BABC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4FD62E59-44CE-9347-897F-B4508D454FCF}" type="slidenum">
              <a:rPr lang="de-DE" smtClean="0"/>
              <a:pPr/>
              <a:t>‹Nr.›</a:t>
            </a:fld>
            <a:endParaRPr lang="de-DE" b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05E086E-3A62-7D4C-B734-04D4F6CE6E89}"/>
              </a:ext>
            </a:extLst>
          </p:cNvPr>
          <p:cNvSpPr txBox="1"/>
          <p:nvPr userDrawn="1"/>
        </p:nvSpPr>
        <p:spPr>
          <a:xfrm>
            <a:off x="0" y="0"/>
            <a:ext cx="72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0">
              <a:tabLst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Impressum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C8585D-4C90-2041-8A14-9259E0E19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55650"/>
            <a:ext cx="8064500" cy="376396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1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9525" indent="-9525">
              <a:buFont typeface="Arial" panose="020B0604020202020204" pitchFamily="34" charset="0"/>
              <a:buNone/>
              <a:tabLst/>
              <a:defRPr lang="de-DE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buFont typeface="Arial" panose="020B0604020202020204" pitchFamily="34" charset="0"/>
              <a:buNone/>
              <a:defRPr lang="de-DE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buFont typeface="Arial" panose="020B0604020202020204" pitchFamily="34" charset="0"/>
              <a:buNone/>
              <a:defRPr lang="de-DE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buFont typeface="Arial" panose="020B0604020202020204" pitchFamily="34" charset="0"/>
              <a:buNone/>
              <a:defRPr lang="de-DE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44958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orl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r>
              <a:rPr lang="de-DE" dirty="0"/>
              <a:t>DigitUS CD, 14.12.2020 v1.1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fld id="{4FD62E59-44CE-9347-897F-B4508D454FCF}" type="slidenum">
              <a:rPr lang="de-DE"/>
              <a:t>‹Nr.›</a:t>
            </a:fld>
            <a:endParaRPr lang="de-DE" b="0"/>
          </a:p>
        </p:txBody>
      </p:sp>
      <p:sp>
        <p:nvSpPr>
          <p:cNvPr id="6" name="Textfeld 1"/>
          <p:cNvSpPr>
            <a:spLocks noAdjustHandles="1"/>
          </p:cNvSpPr>
          <p:nvPr userDrawn="1"/>
        </p:nvSpPr>
        <p:spPr bwMode="auto">
          <a:xfrm>
            <a:off x="0" y="0"/>
            <a:ext cx="72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0">
              <a:defRPr/>
            </a:pPr>
            <a:r>
              <a:rPr lang="de-DE" sz="2800" b="1">
                <a:solidFill>
                  <a:schemeClr val="bg1"/>
                </a:solidFill>
                <a:latin typeface="+mj-lt"/>
              </a:rPr>
              <a:t>Impressum</a:t>
            </a:r>
            <a:endParaRPr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40000" y="612000"/>
            <a:ext cx="8064000" cy="3810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 b="1">
                <a:latin typeface="Arial"/>
              </a:rPr>
              <a:t>Verlag oder Affiliation der Verfasser oder Einrichtung, die die Aufgabe eines Verlages übernimmt</a:t>
            </a:r>
            <a:endParaRPr lang="de-DE">
              <a:latin typeface="Arial"/>
            </a:endParaRPr>
          </a:p>
          <a:p>
            <a:pPr>
              <a:defRPr/>
            </a:pPr>
            <a:r>
              <a:rPr lang="de-DE">
                <a:latin typeface="Arial"/>
              </a:rPr>
              <a:t>Straße, Postleitzahl, Ort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Telefonkontakt, E-Mail-Kontakt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Webseite</a:t>
            </a:r>
            <a:endParaRPr/>
          </a:p>
          <a:p>
            <a:pPr>
              <a:defRPr/>
            </a:pPr>
            <a:endParaRPr lang="de-DE">
              <a:latin typeface="Arial"/>
            </a:endParaRPr>
          </a:p>
          <a:p>
            <a:pPr>
              <a:defRPr/>
            </a:pPr>
            <a:r>
              <a:rPr lang="de-DE" b="1">
                <a:latin typeface="Arial"/>
              </a:rPr>
              <a:t>Verfasser (inkl. CC-BY-SA 4.0 Angabe)</a:t>
            </a:r>
            <a:endParaRPr lang="de-DE">
              <a:latin typeface="Arial"/>
            </a:endParaRPr>
          </a:p>
          <a:p>
            <a:pPr>
              <a:defRPr/>
            </a:pPr>
            <a:r>
              <a:rPr lang="de-DE">
                <a:latin typeface="Arial"/>
              </a:rPr>
              <a:t>Email (optional)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Webseite (optional)</a:t>
            </a:r>
            <a:endParaRPr/>
          </a:p>
          <a:p>
            <a:pPr>
              <a:defRPr/>
            </a:pPr>
            <a:endParaRPr lang="de-DE">
              <a:latin typeface="Arial"/>
            </a:endParaRPr>
          </a:p>
          <a:p>
            <a:pPr>
              <a:defRPr/>
            </a:pPr>
            <a:r>
              <a:rPr lang="de-DE" b="1">
                <a:latin typeface="Arial"/>
              </a:rPr>
              <a:t>Herausgeber (optional bei Beiträgen in Herausgeberwerk oder zu Konferenz)</a:t>
            </a:r>
            <a:endParaRPr lang="de-DE">
              <a:latin typeface="Arial"/>
            </a:endParaRPr>
          </a:p>
          <a:p>
            <a:pPr>
              <a:defRPr/>
            </a:pPr>
            <a:r>
              <a:rPr lang="de-DE">
                <a:latin typeface="Arial"/>
              </a:rPr>
              <a:t>bei Beiträgen in einem Herausgeberband Titel und Herausgeber des Herausgeberwerkes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bei Beiträgen einer Konferenz auch Name, Ort und Zeitraum der Konferenz, ggf. Webseite</a:t>
            </a:r>
            <a:endParaRPr/>
          </a:p>
          <a:p>
            <a:pPr>
              <a:defRPr/>
            </a:pPr>
            <a:endParaRPr lang="de-DE">
              <a:latin typeface="Arial"/>
            </a:endParaRPr>
          </a:p>
          <a:p>
            <a:pPr>
              <a:defRPr/>
            </a:pPr>
            <a:r>
              <a:rPr lang="de-DE" b="1">
                <a:latin typeface="Arial"/>
              </a:rPr>
              <a:t>Name der Druckerei (optional bei Druckerzeugnissen)</a:t>
            </a:r>
            <a:endParaRPr lang="de-DE">
              <a:latin typeface="Arial"/>
            </a:endParaRPr>
          </a:p>
          <a:p>
            <a:pPr>
              <a:defRPr/>
            </a:pPr>
            <a:r>
              <a:rPr lang="de-DE">
                <a:latin typeface="Arial"/>
              </a:rPr>
              <a:t>Anschrift der Druckerei mit Straße, Postleitzahl und Ort</a:t>
            </a:r>
            <a:endParaRPr/>
          </a:p>
          <a:p>
            <a:pPr>
              <a:defRPr/>
            </a:pPr>
            <a:endParaRPr lang="de-DE">
              <a:latin typeface="Arial"/>
            </a:endParaRPr>
          </a:p>
          <a:p>
            <a:pPr>
              <a:defRPr/>
            </a:pPr>
            <a:r>
              <a:rPr lang="de-DE" b="1">
                <a:latin typeface="Arial"/>
              </a:rPr>
              <a:t>Urheberrechtsnachweise</a:t>
            </a:r>
            <a:endParaRPr lang="de-DE">
              <a:latin typeface="Arial"/>
            </a:endParaRPr>
          </a:p>
          <a:p>
            <a:pPr>
              <a:defRPr/>
            </a:pPr>
            <a:r>
              <a:rPr lang="de-DE">
                <a:latin typeface="Arial"/>
              </a:rPr>
              <a:t>CC-BY-SA 4.0  Lizenzgeber für das Grafik Design: © Graphic Design Christina Mayer, Christina Mayer, 2020; überarbeitet durch Karsten Stegmann, 2020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DigitUS-Logo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Logos der Universitäten, andere verwendete Logos</a:t>
            </a:r>
            <a:endParaRPr/>
          </a:p>
          <a:p>
            <a:pPr>
              <a:defRPr/>
            </a:pPr>
            <a:r>
              <a:rPr lang="de-DE">
                <a:latin typeface="Arial"/>
              </a:rPr>
              <a:t>Weitere Nachweise</a:t>
            </a:r>
            <a:endParaRPr/>
          </a:p>
          <a:p>
            <a:pPr>
              <a:defRPr/>
            </a:pPr>
            <a:endParaRPr lang="de-DE">
              <a:latin typeface="Arial"/>
            </a:endParaRPr>
          </a:p>
          <a:p>
            <a:pPr>
              <a:defRPr/>
            </a:pPr>
            <a:r>
              <a:rPr lang="de-DE" b="1">
                <a:latin typeface="Arial"/>
              </a:rPr>
              <a:t>Erscheinungsjahr </a:t>
            </a:r>
            <a:r>
              <a:rPr lang="de-DE">
                <a:latin typeface="Arial"/>
              </a:rPr>
              <a:t>(bei Präsentationen auch vollständiges Datum des Vortrages)</a:t>
            </a:r>
            <a:br>
              <a:rPr lang="de-DE">
                <a:latin typeface="Arial"/>
              </a:rPr>
            </a:br>
            <a:endParaRPr lang="de-DE">
              <a:latin typeface="Arial"/>
            </a:endParaRPr>
          </a:p>
          <a:p>
            <a:pPr>
              <a:defRPr/>
            </a:pPr>
            <a:br>
              <a:rPr lang="de-DE">
                <a:latin typeface="Arial"/>
              </a:rPr>
            </a:br>
            <a:endParaRPr lang="de-DE">
              <a:latin typeface="Arial"/>
            </a:endParaRPr>
          </a:p>
          <a:p>
            <a:pPr>
              <a:defRPr/>
            </a:pPr>
            <a:br>
              <a:rPr lang="de-DE">
                <a:latin typeface="Arial"/>
              </a:rPr>
            </a:br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652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itere Anga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r>
              <a:rPr lang="de-DE" dirty="0"/>
              <a:t>DigitUS CD, 14.12.2020 v1.1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fld id="{4FD62E59-44CE-9347-897F-B4508D454FCF}" type="slidenum">
              <a:rPr lang="de-DE"/>
              <a:t>‹Nr.›</a:t>
            </a:fld>
            <a:endParaRPr lang="de-DE" b="0"/>
          </a:p>
        </p:txBody>
      </p:sp>
      <p:sp>
        <p:nvSpPr>
          <p:cNvPr id="6" name="Textfeld 1"/>
          <p:cNvSpPr>
            <a:spLocks noAdjustHandles="1"/>
          </p:cNvSpPr>
          <p:nvPr userDrawn="1"/>
        </p:nvSpPr>
        <p:spPr bwMode="auto">
          <a:xfrm>
            <a:off x="0" y="0"/>
            <a:ext cx="72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0">
              <a:defRPr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Impressum</a:t>
            </a:r>
            <a:endParaRPr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755650"/>
            <a:ext cx="8064500" cy="376396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10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9525" indent="-9525"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6664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Weitere Anga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40000" y="4725223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r>
              <a:rPr lang="de-DE" dirty="0"/>
              <a:t>DigitUS CD, 14.12.2020 v1.1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637950" y="4725223"/>
            <a:ext cx="19660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cs typeface="Arial Black"/>
              </a:defRPr>
            </a:lvl1pPr>
          </a:lstStyle>
          <a:p>
            <a:pPr>
              <a:defRPr/>
            </a:pPr>
            <a:fld id="{4FD62E59-44CE-9347-897F-B4508D454FCF}" type="slidenum">
              <a:rPr lang="de-DE"/>
              <a:t>‹Nr.›</a:t>
            </a:fld>
            <a:endParaRPr lang="de-DE" b="0"/>
          </a:p>
        </p:txBody>
      </p:sp>
      <p:sp>
        <p:nvSpPr>
          <p:cNvPr id="6" name="Textfeld 1"/>
          <p:cNvSpPr>
            <a:spLocks noAdjustHandles="1"/>
          </p:cNvSpPr>
          <p:nvPr userDrawn="1"/>
        </p:nvSpPr>
        <p:spPr bwMode="auto">
          <a:xfrm>
            <a:off x="0" y="0"/>
            <a:ext cx="72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0">
              <a:defRPr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Quellennachweise</a:t>
            </a:r>
            <a:endParaRPr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755650"/>
            <a:ext cx="8064500" cy="376396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10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9525" indent="-9525"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>
              <a:buFont typeface="Arial"/>
              <a:buNone/>
              <a:defRPr lang="de-DE"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062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hüler, Mann, Buch, Lesen, Dna, Blut, Biologie">
            <a:extLst>
              <a:ext uri="{FF2B5EF4-FFF2-40B4-BE49-F238E27FC236}">
                <a16:creationId xmlns:a16="http://schemas.microsoft.com/office/drawing/2014/main" id="{7D6F0F64-2681-494E-9381-F48A7CC038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l="-124" r="21073" b="12989"/>
          <a:stretch/>
        </p:blipFill>
        <p:spPr bwMode="auto">
          <a:xfrm>
            <a:off x="-39484" y="-9990"/>
            <a:ext cx="9199655" cy="5153490"/>
          </a:xfrm>
          <a:prstGeom prst="rect">
            <a:avLst/>
          </a:prstGeom>
          <a:noFill/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ACFBEAA5-C693-C540-A4D2-4873DDF1D4D2}"/>
              </a:ext>
            </a:extLst>
          </p:cNvPr>
          <p:cNvSpPr txBox="1">
            <a:spLocks/>
          </p:cNvSpPr>
          <p:nvPr userDrawn="1"/>
        </p:nvSpPr>
        <p:spPr>
          <a:xfrm>
            <a:off x="2203309" y="617247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0">
            <a:extLst>
              <a:ext uri="{FF2B5EF4-FFF2-40B4-BE49-F238E27FC236}">
                <a16:creationId xmlns:a16="http://schemas.microsoft.com/office/drawing/2014/main" id="{E4894260-DA93-3145-8D94-A6418311E613}"/>
              </a:ext>
            </a:extLst>
          </p:cNvPr>
          <p:cNvSpPr txBox="1">
            <a:spLocks/>
          </p:cNvSpPr>
          <p:nvPr userDrawn="1"/>
        </p:nvSpPr>
        <p:spPr>
          <a:xfrm>
            <a:off x="2206292" y="1371008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7" name="Titel 10">
            <a:extLst>
              <a:ext uri="{FF2B5EF4-FFF2-40B4-BE49-F238E27FC236}">
                <a16:creationId xmlns:a16="http://schemas.microsoft.com/office/drawing/2014/main" id="{267A4DCC-AFC4-D94F-AE56-12D8F95B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617247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24A90963-86B5-554D-BFF1-4BC770245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1382734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B520B91-737F-AA44-85D4-C2A3C70E72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Tisch, drinnen, Restaurant enthält.&#10;&#10;Automatisch generierte Beschreibung">
            <a:extLst>
              <a:ext uri="{FF2B5EF4-FFF2-40B4-BE49-F238E27FC236}">
                <a16:creationId xmlns:a16="http://schemas.microsoft.com/office/drawing/2014/main" id="{9B19AE16-06EA-3E46-A7CE-BC4261CC4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b="9654"/>
          <a:stretch/>
        </p:blipFill>
        <p:spPr>
          <a:xfrm flipH="1">
            <a:off x="-7685" y="-29318"/>
            <a:ext cx="9161715" cy="5172818"/>
          </a:xfrm>
          <a:prstGeom prst="rect">
            <a:avLst/>
          </a:prstGeom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D20068A1-4BCB-F743-AED9-DB0D080F1383}"/>
              </a:ext>
            </a:extLst>
          </p:cNvPr>
          <p:cNvSpPr txBox="1">
            <a:spLocks/>
          </p:cNvSpPr>
          <p:nvPr userDrawn="1"/>
        </p:nvSpPr>
        <p:spPr>
          <a:xfrm>
            <a:off x="2203309" y="617247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6A31D0D2-209C-B246-BBA7-38D43369B06F}"/>
              </a:ext>
            </a:extLst>
          </p:cNvPr>
          <p:cNvSpPr txBox="1">
            <a:spLocks/>
          </p:cNvSpPr>
          <p:nvPr userDrawn="1"/>
        </p:nvSpPr>
        <p:spPr>
          <a:xfrm>
            <a:off x="2206292" y="1371008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3E2063FC-22C4-C243-95C7-52ACF95D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617247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27830E0-CC18-C54B-9043-B6497CE8B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1382734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2E76739-3CFF-A84D-8CF2-3A5CD38315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7" descr="Ein Bild, das Person, drinnen, Tisch, Frau enthält.&#10;&#10;Automatisch generierte Beschreibung">
            <a:extLst>
              <a:ext uri="{FF2B5EF4-FFF2-40B4-BE49-F238E27FC236}">
                <a16:creationId xmlns:a16="http://schemas.microsoft.com/office/drawing/2014/main" id="{A4CA65EC-7BAF-584E-A0FF-DEDAE9E2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43" b="671"/>
          <a:stretch/>
        </p:blipFill>
        <p:spPr bwMode="auto">
          <a:xfrm>
            <a:off x="-4461" y="1"/>
            <a:ext cx="9148461" cy="5094513"/>
          </a:xfrm>
          <a:prstGeom prst="rect">
            <a:avLst/>
          </a:prstGeom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40A5F2ED-2E55-0D47-993B-8B6E190BD00A}"/>
              </a:ext>
            </a:extLst>
          </p:cNvPr>
          <p:cNvSpPr txBox="1">
            <a:spLocks/>
          </p:cNvSpPr>
          <p:nvPr userDrawn="1"/>
        </p:nvSpPr>
        <p:spPr>
          <a:xfrm>
            <a:off x="2203309" y="617247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BF4D6A32-ABDD-B647-B6E2-152E8732174E}"/>
              </a:ext>
            </a:extLst>
          </p:cNvPr>
          <p:cNvSpPr txBox="1">
            <a:spLocks/>
          </p:cNvSpPr>
          <p:nvPr userDrawn="1"/>
        </p:nvSpPr>
        <p:spPr>
          <a:xfrm>
            <a:off x="2206292" y="1371008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72876A6D-25F6-CB4F-ADC3-7C385BF8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617247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372ED0DE-A415-9641-ABA8-3876DD628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1382734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4182D05-B921-8E49-BEC7-B1BA5809FB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eib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er Tisch Des Künstlers, Comics">
            <a:extLst>
              <a:ext uri="{FF2B5EF4-FFF2-40B4-BE49-F238E27FC236}">
                <a16:creationId xmlns:a16="http://schemas.microsoft.com/office/drawing/2014/main" id="{CC72D9FB-5197-C143-83DF-905A8281FA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b="18656"/>
          <a:stretch/>
        </p:blipFill>
        <p:spPr bwMode="auto">
          <a:xfrm>
            <a:off x="1" y="-8084"/>
            <a:ext cx="9144000" cy="5151584"/>
          </a:xfrm>
          <a:prstGeom prst="rect">
            <a:avLst/>
          </a:prstGeom>
          <a:noFill/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FCDC90C6-E563-7543-A889-2273FAF05E46}"/>
              </a:ext>
            </a:extLst>
          </p:cNvPr>
          <p:cNvSpPr txBox="1">
            <a:spLocks/>
          </p:cNvSpPr>
          <p:nvPr userDrawn="1"/>
        </p:nvSpPr>
        <p:spPr>
          <a:xfrm>
            <a:off x="2203309" y="617247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FB318D36-534E-7E49-B87A-B313D9ECD95B}"/>
              </a:ext>
            </a:extLst>
          </p:cNvPr>
          <p:cNvSpPr txBox="1">
            <a:spLocks/>
          </p:cNvSpPr>
          <p:nvPr userDrawn="1"/>
        </p:nvSpPr>
        <p:spPr>
          <a:xfrm>
            <a:off x="2206292" y="1371008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C4E0E2F3-A1FD-C04B-AC66-37CB11CD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617247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11DB59D-143A-C44A-AF5E-EEEAECE2F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1382734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C932CC-4FF4-084F-97FD-15F320A0E9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87E1B53-E596-DD49-89FE-09A0B03A17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41" r="9304" b="-241"/>
          <a:stretch/>
        </p:blipFill>
        <p:spPr bwMode="auto">
          <a:xfrm>
            <a:off x="-19648" y="0"/>
            <a:ext cx="9195187" cy="52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B7B26656-C91B-7143-8F98-8E16A81300A2}"/>
              </a:ext>
            </a:extLst>
          </p:cNvPr>
          <p:cNvSpPr/>
          <p:nvPr userDrawn="1"/>
        </p:nvSpPr>
        <p:spPr bwMode="auto">
          <a:xfrm>
            <a:off x="-24116" y="4538622"/>
            <a:ext cx="9180355" cy="60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286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4CBEB59-E47E-924A-A528-A5951585B71D}"/>
              </a:ext>
            </a:extLst>
          </p:cNvPr>
          <p:cNvPicPr/>
          <p:nvPr userDrawn="1"/>
        </p:nvPicPr>
        <p:blipFill>
          <a:blip r:embed="rId3"/>
          <a:stretch/>
        </p:blipFill>
        <p:spPr bwMode="auto">
          <a:xfrm>
            <a:off x="7935400" y="4640129"/>
            <a:ext cx="1079946" cy="4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539C1DD-A730-B14D-B0EF-DEA2692FC0D8}"/>
              </a:ext>
            </a:extLst>
          </p:cNvPr>
          <p:cNvSpPr txBox="1"/>
          <p:nvPr userDrawn="1"/>
        </p:nvSpPr>
        <p:spPr>
          <a:xfrm>
            <a:off x="7928125" y="4552177"/>
            <a:ext cx="60803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0" b="1" i="0" dirty="0">
                <a:latin typeface="Arial" panose="020B0604020202020204" pitchFamily="34" charset="0"/>
                <a:cs typeface="Arial" panose="020B0604020202020204" pitchFamily="34" charset="0"/>
              </a:rPr>
              <a:t>gefördert durch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83BA2961-C343-EF45-AAFC-2208E3B6CCAC}"/>
              </a:ext>
            </a:extLst>
          </p:cNvPr>
          <p:cNvSpPr txBox="1">
            <a:spLocks/>
          </p:cNvSpPr>
          <p:nvPr userDrawn="1"/>
        </p:nvSpPr>
        <p:spPr>
          <a:xfrm>
            <a:off x="2203309" y="617247"/>
            <a:ext cx="6952930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kern="120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4E0D721-3862-AD4C-90EB-A14202485260}"/>
              </a:ext>
            </a:extLst>
          </p:cNvPr>
          <p:cNvSpPr txBox="1">
            <a:spLocks/>
          </p:cNvSpPr>
          <p:nvPr userDrawn="1"/>
        </p:nvSpPr>
        <p:spPr>
          <a:xfrm>
            <a:off x="2206292" y="1371008"/>
            <a:ext cx="6949947" cy="3263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DDA69671-0D90-1041-8069-1692C46E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08" y="617247"/>
            <a:ext cx="6940692" cy="59897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31775" indent="0" algn="l">
              <a:lnSpc>
                <a:spcPct val="100000"/>
              </a:lnSpc>
              <a:tabLst/>
              <a:defRPr lang="de-DE" sz="3200" b="1" i="0" kern="1200" smtClean="0">
                <a:solidFill>
                  <a:schemeClr val="accent1"/>
                </a:solidFill>
                <a:effectLst/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37066D2-E9A8-3D47-B7C8-0E596FD45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799" y="1382734"/>
            <a:ext cx="6952931" cy="3256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638" indent="0">
              <a:buNone/>
              <a:tabLst/>
              <a:defRPr lang="de-DE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85EE801-EB2F-2748-B3C9-6351305349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654" y="4618707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83" r:id="rId3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2000" b="1" i="0" kern="1200" smtClean="0">
          <a:solidFill>
            <a:schemeClr val="tx1"/>
          </a:solidFill>
          <a:effectLst/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 userDrawn="1"/>
        </p:nvSpPr>
        <p:spPr bwMode="auto">
          <a:xfrm>
            <a:off x="-7684" y="-15368"/>
            <a:ext cx="7292148" cy="55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1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p:hf hdr="0" ftr="0" dt="0"/>
  <p:txStyles>
    <p:titleStyle>
      <a:lvl1pPr algn="ctr" defTabSz="685800">
        <a:lnSpc>
          <a:spcPct val="90000"/>
        </a:lnSpc>
        <a:spcBef>
          <a:spcPts val="0"/>
        </a:spcBef>
        <a:buNone/>
        <a:defRPr sz="2700" b="1" i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66700" indent="-266700" algn="l" defTabSz="685800">
        <a:lnSpc>
          <a:spcPct val="100000"/>
        </a:lnSpc>
        <a:spcBef>
          <a:spcPts val="0"/>
        </a:spcBef>
        <a:buSzPct val="140000"/>
        <a:buFont typeface="Systemschrift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31799" indent="-215899" algn="l" defTabSz="685800">
        <a:lnSpc>
          <a:spcPct val="100000"/>
        </a:lnSpc>
        <a:spcBef>
          <a:spcPts val="0"/>
        </a:spcBef>
        <a:buSzPct val="60000"/>
        <a:buFontTx/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668337" indent="-236538" algn="l" defTabSz="685800">
        <a:lnSpc>
          <a:spcPct val="100000"/>
        </a:lnSpc>
        <a:spcBef>
          <a:spcPts val="0"/>
        </a:spcBef>
        <a:buSzPct val="60000"/>
        <a:buFontTx/>
        <a:buChar char="*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>
        <a:lnSpc>
          <a:spcPct val="100000"/>
        </a:lnSpc>
        <a:spcBef>
          <a:spcPts val="0"/>
        </a:spcBef>
        <a:buSzPct val="60000"/>
        <a:buFontTx/>
        <a:buChar char="*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>
        <a:lnSpc>
          <a:spcPts val="1300"/>
        </a:lnSpc>
        <a:spcBef>
          <a:spcPts val="375"/>
        </a:spcBef>
        <a:buFont typeface="Arial"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5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2000" b="1" i="0" kern="1200" smtClean="0">
          <a:solidFill>
            <a:schemeClr val="tx1"/>
          </a:solidFill>
          <a:effectLst/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20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2000" b="1" i="0" kern="1200" smtClean="0">
          <a:solidFill>
            <a:schemeClr val="tx1"/>
          </a:solidFill>
          <a:effectLst/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FB51746-AF84-1A41-80EE-314FD0C3AA9B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9F7905-20BC-3D41-9A0A-D3F6EB007F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75" r:id="rId2"/>
    <p:sldLayoutId id="2147483676" r:id="rId3"/>
    <p:sldLayoutId id="2147483742" r:id="rId4"/>
    <p:sldLayoutId id="2147483678" r:id="rId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SzPct val="140000"/>
        <a:buFont typeface="Systemschrift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8"/>
        </a:buBlip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8338" indent="-236538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9"/>
        </a:buBlip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10"/>
        </a:buBlip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300"/>
        </a:lnSpc>
        <a:spcBef>
          <a:spcPts val="375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FB51746-AF84-1A41-80EE-314FD0C3AA9B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9F7905-20BC-3D41-9A0A-D3F6EB007F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9" r:id="rId4"/>
    <p:sldLayoutId id="2147483747" r:id="rId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SzPct val="140000"/>
        <a:buFont typeface="Systemschrift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8"/>
        </a:buBlip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8338" indent="-236538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9"/>
        </a:buBlip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10"/>
        </a:buBlip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300"/>
        </a:lnSpc>
        <a:spcBef>
          <a:spcPts val="375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FB51746-AF84-1A41-80EE-314FD0C3AA9B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9F7905-20BC-3D41-9A0A-D3F6EB007F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3" r:id="rId4"/>
    <p:sldLayoutId id="2147483761" r:id="rId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SzPct val="140000"/>
        <a:buFont typeface="Systemschrift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8"/>
        </a:buBlip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8338" indent="-236538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9"/>
        </a:buBlip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10"/>
        </a:buBlip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300"/>
        </a:lnSpc>
        <a:spcBef>
          <a:spcPts val="375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FB51746-AF84-1A41-80EE-314FD0C3AA9B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9F7905-20BC-3D41-9A0A-D3F6EB007F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6" r:id="rId4"/>
    <p:sldLayoutId id="2147483754" r:id="rId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SzPct val="140000"/>
        <a:buFont typeface="Systemschrift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8"/>
        </a:buBlip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8338" indent="-236538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9"/>
        </a:buBlip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10"/>
        </a:buBlip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300"/>
        </a:lnSpc>
        <a:spcBef>
          <a:spcPts val="375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FB51746-AF84-1A41-80EE-314FD0C3AA9B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9F7905-20BC-3D41-9A0A-D3F6EB007F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1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70" r:id="rId4"/>
    <p:sldLayoutId id="2147483768" r:id="rId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SzPct val="140000"/>
        <a:buFont typeface="Systemschrift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8"/>
        </a:buBlip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8338" indent="-236538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9"/>
        </a:buBlip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10"/>
        </a:buBlip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300"/>
        </a:lnSpc>
        <a:spcBef>
          <a:spcPts val="375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FB51746-AF84-1A41-80EE-314FD0C3AA9B}"/>
              </a:ext>
            </a:extLst>
          </p:cNvPr>
          <p:cNvSpPr/>
          <p:nvPr userDrawn="1"/>
        </p:nvSpPr>
        <p:spPr>
          <a:xfrm>
            <a:off x="-7684" y="-15368"/>
            <a:ext cx="7292148" cy="555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9F7905-20BC-3D41-9A0A-D3F6EB007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409468" y="53796"/>
            <a:ext cx="1589523" cy="4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0"/>
        </a:spcBef>
        <a:buSzPct val="140000"/>
        <a:buFont typeface="Systemschrift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5"/>
        </a:buBlip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8338" indent="-236538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6"/>
        </a:buBlip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8213" indent="-311150" algn="l" defTabSz="685800" rtl="0" eaLnBrk="1" latinLnBrk="0" hangingPunct="1">
        <a:lnSpc>
          <a:spcPct val="100000"/>
        </a:lnSpc>
        <a:spcBef>
          <a:spcPts val="0"/>
        </a:spcBef>
        <a:buSzPct val="60000"/>
        <a:buFontTx/>
        <a:buBlip>
          <a:blip r:embed="rId7"/>
        </a:buBlip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300"/>
        </a:lnSpc>
        <a:spcBef>
          <a:spcPts val="375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bn-resolving.org/urn:nbn:de:bvb:19-epub-93577-3" TargetMode="External"/><Relationship Id="rId7" Type="http://schemas.openxmlformats.org/officeDocument/2006/relationships/hyperlink" Target="mailto:sonja.berger@lmu.de" TargetMode="External"/><Relationship Id="rId2" Type="http://schemas.openxmlformats.org/officeDocument/2006/relationships/hyperlink" Target="https://orcid.org/0000-0002-0723-4104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digitus.lmu.de/" TargetMode="External"/><Relationship Id="rId5" Type="http://schemas.openxmlformats.org/officeDocument/2006/relationships/hyperlink" Target="mailto:digitus@lmu.de" TargetMode="External"/><Relationship Id="rId4" Type="http://schemas.openxmlformats.org/officeDocument/2006/relationships/hyperlink" Target="https://creativecommons.org/licenses/by-sa/4.0/deed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73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3: Charta unserer Lerngemeinschaft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10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1876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11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A3F04EE-79B0-8E4F-AC16-F659B7C8B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D414E-AA9C-A346-BBC4-525265665918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54364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4: Digitale Tools im Unterricht nutzen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12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01455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13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4AF3B94-0D00-134F-86C3-09B922D79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BB61A-001B-BF4E-B224-0456DD6E4265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131326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5: Reflektierender Dialog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14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9298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15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7F90E9E-F6C9-634F-AAB3-4BC3D4402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65B788-DA00-B148-AB11-0051F56217A3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115583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6: Sharing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caring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16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18090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17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0138D13-5CC6-E448-B49F-89F2A97B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23E7A-77B7-0249-8B49-52680F32C802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365516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7: Technical </a:t>
            </a:r>
            <a:r>
              <a:rPr lang="de-DE" dirty="0" err="1"/>
              <a:t>Recap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18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95948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19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D45D6A4-1D9F-554E-A7C4-07A620C7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BB18F-D632-8544-BC1C-D560A9B4C466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41232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54DE5F-D998-3C49-9F21-8F5E8099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DigitUS 1. Klausurtag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177B5F2-EE5F-574A-9C7B-78BE573E0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Begleitpräsentation</a:t>
            </a:r>
          </a:p>
        </p:txBody>
      </p:sp>
    </p:spTree>
    <p:extLst>
      <p:ext uri="{BB962C8B-B14F-4D97-AF65-F5344CB8AC3E}">
        <p14:creationId xmlns:p14="http://schemas.microsoft.com/office/powerpoint/2010/main" val="13546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8: Interimsziele &amp; Abschluss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20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6451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21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887A626-28A4-B543-BF41-7ACE494DB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E9F413-9E1E-D646-A334-5B4B2BF694ED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338342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89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 defTabSz="457200">
              <a:spcBef>
                <a:spcPts val="450"/>
              </a:spcBef>
              <a:spcAft>
                <a:spcPts val="225"/>
              </a:spcAft>
              <a:buSzTx/>
              <a:defRPr/>
            </a:pPr>
            <a:r>
              <a:rPr lang="de-DE" dirty="0"/>
              <a:t>Lizenzhinweis</a:t>
            </a:r>
            <a:r>
              <a:rPr lang="de-DE" b="0" dirty="0"/>
              <a:t>:</a:t>
            </a:r>
          </a:p>
          <a:p>
            <a:pPr marL="0" indent="0" defTabSz="457200">
              <a:buSzTx/>
              <a:defRPr/>
            </a:pPr>
            <a:r>
              <a:rPr lang="de-DE" b="0" dirty="0"/>
              <a:t>„DigitUS 1. Klausurtag. Begleitpräsentation“, erstellt </a:t>
            </a:r>
            <a:r>
              <a:rPr lang="de-DE" b="0" i="1" dirty="0"/>
              <a:t>von </a:t>
            </a:r>
            <a:r>
              <a:rPr lang="de-DE" b="0" i="1" dirty="0">
                <a:solidFill>
                  <a:srgbClr val="1E624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 Berger </a:t>
            </a:r>
            <a:r>
              <a:rPr lang="de-DE" b="0" i="1" dirty="0"/>
              <a:t>im Projekt </a:t>
            </a:r>
            <a:r>
              <a:rPr lang="de-DE" b="0" i="1" dirty="0">
                <a:solidFill>
                  <a:srgbClr val="1E62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DigitUS</a:t>
            </a:r>
            <a:r>
              <a:rPr lang="de-DE" b="0" i="1" dirty="0"/>
              <a:t> und lizenziert als </a:t>
            </a:r>
            <a:r>
              <a:rPr lang="de-DE" b="0" i="1" dirty="0">
                <a:solidFill>
                  <a:srgbClr val="1E624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 4.0</a:t>
            </a:r>
            <a:r>
              <a:rPr lang="de-DE" b="0" i="1" dirty="0"/>
              <a:t>.  </a:t>
            </a:r>
          </a:p>
          <a:p>
            <a:pPr marL="0" indent="0" defTabSz="457200">
              <a:buSzTx/>
              <a:defRPr/>
            </a:pPr>
            <a:r>
              <a:rPr lang="de-DE" i="1" dirty="0">
                <a:solidFill>
                  <a:srgbClr val="000000"/>
                </a:solidFill>
              </a:rPr>
              <a:t>Hinweis: </a:t>
            </a:r>
            <a:r>
              <a:rPr lang="de-DE" b="0" i="1" dirty="0">
                <a:solidFill>
                  <a:srgbClr val="000000"/>
                </a:solidFill>
              </a:rPr>
              <a:t>Die Logos von DigitUS und seiner Projektpartner sind urheberrechtlich geschützt. Sie sind im Fall einer Bearbeitung des Materials zu entfernen.</a:t>
            </a:r>
          </a:p>
          <a:p>
            <a:pPr marL="0" indent="0" defTabSz="457200">
              <a:spcBef>
                <a:spcPts val="450"/>
              </a:spcBef>
              <a:spcAft>
                <a:spcPts val="225"/>
              </a:spcAft>
              <a:buSzTx/>
              <a:defRPr/>
            </a:pPr>
            <a:endParaRPr lang="de-DE" b="0" i="1" u="sng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de-DE" dirty="0"/>
              <a:t>Grafik Design:</a:t>
            </a:r>
          </a:p>
          <a:p>
            <a:pPr lvl="1">
              <a:defRPr/>
            </a:pPr>
            <a:r>
              <a:rPr lang="de-DE" dirty="0" err="1"/>
              <a:t>Graphic</a:t>
            </a:r>
            <a:r>
              <a:rPr lang="de-DE" dirty="0"/>
              <a:t> Design Christina Mayer, 2020, überarbeitet durch K. Stegmann, 2021</a:t>
            </a:r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Herausgeber</a:t>
            </a:r>
            <a:endParaRPr dirty="0"/>
          </a:p>
          <a:p>
            <a:r>
              <a:rPr lang="de-DE" b="0" dirty="0"/>
              <a:t>LMU München</a:t>
            </a:r>
          </a:p>
          <a:p>
            <a:r>
              <a:rPr lang="de-DE" b="0" dirty="0"/>
              <a:t>Lehrstuhl für Empirische Pädagogik und Pädagogische Psychologie</a:t>
            </a:r>
          </a:p>
          <a:p>
            <a:r>
              <a:rPr lang="de-DE" b="0" dirty="0"/>
              <a:t>BMBF-Verbundprojekt „Digitalisierung von Unterricht in der Schule“ (DigitUS)</a:t>
            </a:r>
          </a:p>
          <a:p>
            <a:pPr lvl="1"/>
            <a:r>
              <a:rPr lang="de-DE" dirty="0" err="1"/>
              <a:t>Leopoldstrasse</a:t>
            </a:r>
            <a:r>
              <a:rPr lang="de-DE" dirty="0"/>
              <a:t> 13</a:t>
            </a:r>
          </a:p>
          <a:p>
            <a:pPr lvl="1"/>
            <a:r>
              <a:rPr lang="de-DE" dirty="0"/>
              <a:t>80802 München</a:t>
            </a:r>
          </a:p>
          <a:p>
            <a:pPr lvl="1"/>
            <a:r>
              <a:rPr lang="de-DE" dirty="0">
                <a:hlinkClick r:id="rId5"/>
              </a:rPr>
              <a:t>digitus@lmu.de</a:t>
            </a:r>
            <a:r>
              <a:rPr lang="de-DE" dirty="0"/>
              <a:t> </a:t>
            </a:r>
          </a:p>
          <a:p>
            <a:pPr lvl="1"/>
            <a:r>
              <a:rPr lang="de-DE" dirty="0">
                <a:hlinkClick r:id="rId6"/>
              </a:rPr>
              <a:t>https://www.digitus.lmu.de</a:t>
            </a:r>
            <a:r>
              <a:rPr lang="de-DE" dirty="0"/>
              <a:t> 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Autorin</a:t>
            </a:r>
            <a:endParaRPr dirty="0"/>
          </a:p>
          <a:p>
            <a:pPr lvl="1">
              <a:defRPr/>
            </a:pPr>
            <a:r>
              <a:rPr lang="de-DE" b="0" dirty="0"/>
              <a:t>Sonja Berger (</a:t>
            </a:r>
            <a:r>
              <a:rPr lang="de-DE" u="sng" dirty="0">
                <a:hlinkClick r:id="rId7"/>
              </a:rPr>
              <a:t>sonja.berger@lmu.de</a:t>
            </a:r>
            <a:r>
              <a:rPr lang="de-DE" dirty="0"/>
              <a:t>)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07. Oktober 2021</a:t>
            </a:r>
            <a:endParaRPr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62E59-44CE-9347-897F-B4508D454FCF}" type="slidenum"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Black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Übersicht des Tages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3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27468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0999D-2786-D44D-A2BB-6B8F377B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Klausurtag 1 - Fahrplan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38CF47-0976-CE4C-B5DF-BF51A2BC7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4</a:t>
            </a:fld>
            <a:endParaRPr lang="de-DE" b="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9A94899-0B2E-6A4C-A497-1F55D1B6A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2"/>
          <a:stretch/>
        </p:blipFill>
        <p:spPr>
          <a:xfrm>
            <a:off x="1413382" y="794464"/>
            <a:ext cx="4457700" cy="36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5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Reflektierender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04237F0-C439-FE4E-AFDE-E1257DB2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3E919-6FB4-DB48-9F20-6F41440457B9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231203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1: Vorbereitung der Lerngemeinschaft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6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2275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7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A6BCD92-F1AC-FB42-B16D-BFF398D5A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09D90-EB62-0F49-ABB8-A298D309ED4E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173893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4B7E-6542-484D-951D-A0177C85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2: Kick-Off der Lerngemeinschaft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7DD5-9765-E04F-8483-16CA67464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62E59-44CE-9347-897F-B4508D454FCF}" type="slidenum">
              <a:rPr lang="de-DE" smtClean="0"/>
              <a:pPr/>
              <a:t>8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56559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96C8-B653-C34C-9D11-CEA2FF43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30A44B-4729-1C40-A5C6-0A25413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088" y="4725988"/>
            <a:ext cx="1966912" cy="273050"/>
          </a:xfrm>
          <a:prstGeom prst="rect">
            <a:avLst/>
          </a:prstGeom>
        </p:spPr>
        <p:txBody>
          <a:bodyPr/>
          <a:lstStyle/>
          <a:p>
            <a:fld id="{4FD62E59-44CE-9347-897F-B4508D454FCF}" type="slidenum">
              <a:rPr lang="de-DE" smtClean="0"/>
              <a:pPr/>
              <a:t>9</a:t>
            </a:fld>
            <a:endParaRPr lang="de-DE" b="0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ECB45DD-8BB1-9646-A562-8E5917B844B2}"/>
              </a:ext>
            </a:extLst>
          </p:cNvPr>
          <p:cNvGraphicFramePr>
            <a:graphicFrameLocks noGrp="1"/>
          </p:cNvGraphicFramePr>
          <p:nvPr/>
        </p:nvGraphicFramePr>
        <p:xfrm>
          <a:off x="809708" y="844204"/>
          <a:ext cx="6696323" cy="380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549">
                  <a:extLst>
                    <a:ext uri="{9D8B030D-6E8A-4147-A177-3AD203B41FA5}">
                      <a16:colId xmlns:a16="http://schemas.microsoft.com/office/drawing/2014/main" val="2930934940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3932275829"/>
                    </a:ext>
                  </a:extLst>
                </a:gridCol>
                <a:gridCol w="461175">
                  <a:extLst>
                    <a:ext uri="{9D8B030D-6E8A-4147-A177-3AD203B41FA5}">
                      <a16:colId xmlns:a16="http://schemas.microsoft.com/office/drawing/2014/main" val="481739124"/>
                    </a:ext>
                  </a:extLst>
                </a:gridCol>
              </a:tblGrid>
              <a:tr h="42235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+mj-lt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Dauer (ca.)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790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Vorbereitung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j-lt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1926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Kick-Off der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90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1279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 Charta unserer Lerngemeinschaft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26238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60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9314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de-DE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Reflektierender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Dialog: Digitale Tools im Unterricht nutzen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7445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 Sharing -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caring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40831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 Technical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Recap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1034"/>
                  </a:ext>
                </a:extLst>
              </a:tr>
              <a:tr h="42235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 Formulierung der Interimsziele &amp; Abschluss des Tages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30 Min.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85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80C220D-1C78-084A-B6EC-3DB4510FE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0" t="17827" r="57692" b="18695"/>
          <a:stretch/>
        </p:blipFill>
        <p:spPr>
          <a:xfrm>
            <a:off x="314793" y="1185159"/>
            <a:ext cx="329784" cy="277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40802-8893-154C-80B9-DA0A7973B00D}"/>
              </a:ext>
            </a:extLst>
          </p:cNvPr>
          <p:cNvSpPr txBox="1"/>
          <p:nvPr/>
        </p:nvSpPr>
        <p:spPr>
          <a:xfrm>
            <a:off x="74831" y="4003335"/>
            <a:ext cx="809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100" dirty="0"/>
              <a:t>Wo stehen wir jetzt?</a:t>
            </a:r>
          </a:p>
        </p:txBody>
      </p:sp>
    </p:spTree>
    <p:extLst>
      <p:ext uri="{BB962C8B-B14F-4D97-AF65-F5344CB8AC3E}">
        <p14:creationId xmlns:p14="http://schemas.microsoft.com/office/powerpoint/2010/main" val="3027560943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&amp; ENDE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73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Impressum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73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oben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73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 Mitte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73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ün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73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">
  <a:themeElements>
    <a:clrScheme name="DIGIT US 1">
      <a:dk1>
        <a:srgbClr val="000000"/>
      </a:dk1>
      <a:lt1>
        <a:srgbClr val="FFFFFF"/>
      </a:lt1>
      <a:dk2>
        <a:srgbClr val="1E6140"/>
      </a:dk2>
      <a:lt2>
        <a:srgbClr val="EEECE1"/>
      </a:lt2>
      <a:accent1>
        <a:srgbClr val="FF784C"/>
      </a:accent1>
      <a:accent2>
        <a:srgbClr val="FFD633"/>
      </a:accent2>
      <a:accent3>
        <a:srgbClr val="00CCA3"/>
      </a:accent3>
      <a:accent4>
        <a:srgbClr val="990099"/>
      </a:accent4>
      <a:accent5>
        <a:srgbClr val="0033C5"/>
      </a:accent5>
      <a:accent6>
        <a:srgbClr val="FF784C"/>
      </a:accent6>
      <a:hlink>
        <a:srgbClr val="1D6240"/>
      </a:hlink>
      <a:folHlink>
        <a:srgbClr val="0033C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ila">
  <a:themeElements>
    <a:clrScheme name="DigitUS">
      <a:dk1>
        <a:srgbClr val="000000"/>
      </a:dk1>
      <a:lt1>
        <a:srgbClr val="FFFFFF"/>
      </a:lt1>
      <a:dk2>
        <a:srgbClr val="1F497D"/>
      </a:dk2>
      <a:lt2>
        <a:srgbClr val="02C69B"/>
      </a:lt2>
      <a:accent1>
        <a:srgbClr val="00573A"/>
      </a:accent1>
      <a:accent2>
        <a:srgbClr val="AB1192"/>
      </a:accent2>
      <a:accent3>
        <a:srgbClr val="FE6934"/>
      </a:accent3>
      <a:accent4>
        <a:srgbClr val="FECB02"/>
      </a:accent4>
      <a:accent5>
        <a:srgbClr val="003993"/>
      </a:accent5>
      <a:accent6>
        <a:srgbClr val="02C69B"/>
      </a:accent6>
      <a:hlink>
        <a:srgbClr val="00573A"/>
      </a:hlink>
      <a:folHlink>
        <a:srgbClr val="02C6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au">
  <a:themeElements>
    <a:clrScheme name="DigitUS">
      <a:dk1>
        <a:srgbClr val="000000"/>
      </a:dk1>
      <a:lt1>
        <a:srgbClr val="FFFFFF"/>
      </a:lt1>
      <a:dk2>
        <a:srgbClr val="1F497D"/>
      </a:dk2>
      <a:lt2>
        <a:srgbClr val="02C69B"/>
      </a:lt2>
      <a:accent1>
        <a:srgbClr val="00573A"/>
      </a:accent1>
      <a:accent2>
        <a:srgbClr val="AB1192"/>
      </a:accent2>
      <a:accent3>
        <a:srgbClr val="FE6934"/>
      </a:accent3>
      <a:accent4>
        <a:srgbClr val="FECB02"/>
      </a:accent4>
      <a:accent5>
        <a:srgbClr val="003993"/>
      </a:accent5>
      <a:accent6>
        <a:srgbClr val="02C69B"/>
      </a:accent6>
      <a:hlink>
        <a:srgbClr val="00573A"/>
      </a:hlink>
      <a:folHlink>
        <a:srgbClr val="02C6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elb">
  <a:themeElements>
    <a:clrScheme name="DigitUS">
      <a:dk1>
        <a:srgbClr val="000000"/>
      </a:dk1>
      <a:lt1>
        <a:srgbClr val="FFFFFF"/>
      </a:lt1>
      <a:dk2>
        <a:srgbClr val="1F497D"/>
      </a:dk2>
      <a:lt2>
        <a:srgbClr val="02C69B"/>
      </a:lt2>
      <a:accent1>
        <a:srgbClr val="00573A"/>
      </a:accent1>
      <a:accent2>
        <a:srgbClr val="AB1192"/>
      </a:accent2>
      <a:accent3>
        <a:srgbClr val="FE6934"/>
      </a:accent3>
      <a:accent4>
        <a:srgbClr val="FECB02"/>
      </a:accent4>
      <a:accent5>
        <a:srgbClr val="003993"/>
      </a:accent5>
      <a:accent6>
        <a:srgbClr val="02C69B"/>
      </a:accent6>
      <a:hlink>
        <a:srgbClr val="00573A"/>
      </a:hlink>
      <a:folHlink>
        <a:srgbClr val="02C6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mpressum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73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1035</Words>
  <Application>Microsoft Office PowerPoint</Application>
  <PresentationFormat>Bildschirmpräsentation (16:9)</PresentationFormat>
  <Paragraphs>273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Calibri</vt:lpstr>
      <vt:lpstr>Systemschrift</vt:lpstr>
      <vt:lpstr>START &amp; ENDE</vt:lpstr>
      <vt:lpstr>Titel oben</vt:lpstr>
      <vt:lpstr>Titel Mitte</vt:lpstr>
      <vt:lpstr>Grün</vt:lpstr>
      <vt:lpstr>Orange</vt:lpstr>
      <vt:lpstr>Lila</vt:lpstr>
      <vt:lpstr>Blau</vt:lpstr>
      <vt:lpstr>Gelb</vt:lpstr>
      <vt:lpstr>Impressum</vt:lpstr>
      <vt:lpstr>1_Impressum</vt:lpstr>
      <vt:lpstr>PowerPoint-Präsentation</vt:lpstr>
      <vt:lpstr>DigitUS 1. Klausurtag</vt:lpstr>
      <vt:lpstr>Übersicht des Tages</vt:lpstr>
      <vt:lpstr>Klausurtag 1 - Fahrplan</vt:lpstr>
      <vt:lpstr>Überblick</vt:lpstr>
      <vt:lpstr>1: Vorbereitung der Lerngemeinschaft</vt:lpstr>
      <vt:lpstr>Überblick</vt:lpstr>
      <vt:lpstr>2: Kick-Off der Lerngemeinschaft</vt:lpstr>
      <vt:lpstr>Überblick</vt:lpstr>
      <vt:lpstr>3: Charta unserer Lerngemeinschaft</vt:lpstr>
      <vt:lpstr>Überblick</vt:lpstr>
      <vt:lpstr>4: Digitale Tools im Unterricht nutzen</vt:lpstr>
      <vt:lpstr>Überblick</vt:lpstr>
      <vt:lpstr>5: Reflektierender Dialog</vt:lpstr>
      <vt:lpstr>Überblick</vt:lpstr>
      <vt:lpstr>6: Sharing is caring</vt:lpstr>
      <vt:lpstr>Überblick</vt:lpstr>
      <vt:lpstr>7: Technical Recap</vt:lpstr>
      <vt:lpstr>Überblick</vt:lpstr>
      <vt:lpstr>8: Interimsziele &amp; Abschluss</vt:lpstr>
      <vt:lpstr>Überblick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DigitUS 1. Klausurtag. Begleitpräsentation</dc:title>
  <dc:creator>Sonja Berger</dc:creator>
  <cp:keywords>Präsentation; Lehrkräfte; Professionelle Lerngemeinschaft; Organisatorisches</cp:keywords>
  <dc:description>Diese Präsentation für den 1. Klausurtag im Projekt DigitUS dient als Begleitmaterial zur Übersicht und Organisation des ersten Klausurtages.</dc:description>
  <cp:lastModifiedBy>Esterl, Nadine</cp:lastModifiedBy>
  <cp:revision>96</cp:revision>
  <dcterms:created xsi:type="dcterms:W3CDTF">2020-12-07T13:14:23Z</dcterms:created>
  <dcterms:modified xsi:type="dcterms:W3CDTF">2023-01-18T09:14:26Z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deutsch</vt:lpwstr>
  </property>
  <property fmtid="{D5CDD505-2E9C-101B-9397-08002B2CF9AE}" pid="3" name="Copyright">
    <vt:lpwstr>CC BY SA 4.0</vt:lpwstr>
  </property>
</Properties>
</file>