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1" r:id="rId2"/>
    <p:sldMasterId id="2147483664" r:id="rId3"/>
    <p:sldMasterId id="214748367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9144000" cy="5143500" type="screen16x9"/>
  <p:notesSz cx="9144000" cy="51435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us Teubner" initials="MT" lastIdx="1" clrIdx="0"/>
  <p:cmAuthor id="2" name="Andrea Ludwig" initials="AL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8"/>
    <p:restoredTop sz="94624"/>
  </p:normalViewPr>
  <p:slideViewPr>
    <p:cSldViewPr>
      <p:cViewPr varScale="1">
        <p:scale>
          <a:sx n="74" d="100"/>
          <a:sy n="74" d="100"/>
        </p:scale>
        <p:origin x="106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pixabay.com/de/service/license/" TargetMode="External"/><Relationship Id="rId5" Type="http://schemas.openxmlformats.org/officeDocument/2006/relationships/hyperlink" Target="https://pixabay.com/images/id-3448883/" TargetMode="External"/><Relationship Id="rId4" Type="http://schemas.openxmlformats.org/officeDocument/2006/relationships/image" Target="../media/image10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pixabay.com/de/service/license/" TargetMode="External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pixabay.com/de/users/jagritparajuli99-8150243/" TargetMode="External"/><Relationship Id="rId5" Type="http://schemas.openxmlformats.org/officeDocument/2006/relationships/hyperlink" Target="https://pixabay.com/images/id-5162927/" TargetMode="External"/><Relationship Id="rId4" Type="http://schemas.openxmlformats.org/officeDocument/2006/relationships/image" Target="../media/image10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pixabay.com/de/service/license/" TargetMode="External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pixabay.com/de/users/geralt-9301/" TargetMode="External"/><Relationship Id="rId5" Type="http://schemas.openxmlformats.org/officeDocument/2006/relationships/hyperlink" Target="https://pixabay.com/images/id-4901591/" TargetMode="External"/><Relationship Id="rId4" Type="http://schemas.openxmlformats.org/officeDocument/2006/relationships/image" Target="../media/image10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pixabay.com/de/service/license/" TargetMode="External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pixabay.com/de/users/geralt-9301/" TargetMode="External"/><Relationship Id="rId5" Type="http://schemas.openxmlformats.org/officeDocument/2006/relationships/hyperlink" Target="https://pixabay.com/images/id-4901591/" TargetMode="External"/><Relationship Id="rId4" Type="http://schemas.openxmlformats.org/officeDocument/2006/relationships/image" Target="../media/image10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Gerade Verbindung 8"/>
          <p:cNvCxnSpPr>
            <a:cxnSpLocks/>
          </p:cNvCxnSpPr>
          <p:nvPr userDrawn="1"/>
        </p:nvCxnSpPr>
        <p:spPr bwMode="auto">
          <a:xfrm>
            <a:off x="540000" y="432908"/>
            <a:ext cx="806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eck 10"/>
          <p:cNvSpPr/>
          <p:nvPr userDrawn="1"/>
        </p:nvSpPr>
        <p:spPr bwMode="auto">
          <a:xfrm>
            <a:off x="540000" y="3015395"/>
            <a:ext cx="8064000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750" b="1" i="0">
                <a:solidFill>
                  <a:srgbClr val="1E6240"/>
                </a:solidFill>
                <a:latin typeface="Arial Black"/>
                <a:cs typeface="Arial Black"/>
              </a:rPr>
              <a:t>Digitalisierung von Unterricht in der Schule</a:t>
            </a:r>
            <a:endParaRPr/>
          </a:p>
        </p:txBody>
      </p:sp>
      <p:pic>
        <p:nvPicPr>
          <p:cNvPr id="6" name="Grafik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937179" y="1284010"/>
            <a:ext cx="5269643" cy="1619998"/>
          </a:xfrm>
          <a:prstGeom prst="rect">
            <a:avLst/>
          </a:prstGeom>
        </p:spPr>
      </p:pic>
      <p:cxnSp>
        <p:nvCxnSpPr>
          <p:cNvPr id="7" name="Gerade Verbindung 12"/>
          <p:cNvCxnSpPr>
            <a:cxnSpLocks/>
          </p:cNvCxnSpPr>
          <p:nvPr userDrawn="1"/>
        </p:nvCxnSpPr>
        <p:spPr bwMode="auto">
          <a:xfrm>
            <a:off x="540000" y="4214332"/>
            <a:ext cx="8064000" cy="0"/>
          </a:xfrm>
          <a:prstGeom prst="line">
            <a:avLst/>
          </a:prstGeom>
          <a:ln w="50800">
            <a:solidFill>
              <a:srgbClr val="1E6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1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614706" y="4200443"/>
            <a:ext cx="1453792" cy="805797"/>
          </a:xfrm>
          <a:prstGeom prst="rect">
            <a:avLst/>
          </a:prstGeom>
        </p:spPr>
      </p:pic>
      <p:pic>
        <p:nvPicPr>
          <p:cNvPr id="9" name="Grafik 1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2728170" y="4448422"/>
            <a:ext cx="970840" cy="306188"/>
          </a:xfrm>
          <a:prstGeom prst="rect">
            <a:avLst/>
          </a:prstGeom>
        </p:spPr>
      </p:pic>
      <p:pic>
        <p:nvPicPr>
          <p:cNvPr id="10" name="Grafik 15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6309841" y="4445128"/>
            <a:ext cx="1267838" cy="311588"/>
          </a:xfrm>
          <a:prstGeom prst="rect">
            <a:avLst/>
          </a:prstGeom>
        </p:spPr>
      </p:pic>
      <p:pic>
        <p:nvPicPr>
          <p:cNvPr id="11" name="Grafik 16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540001" y="4444505"/>
            <a:ext cx="648416" cy="310112"/>
          </a:xfrm>
          <a:prstGeom prst="rect">
            <a:avLst/>
          </a:prstGeom>
        </p:spPr>
      </p:pic>
      <p:pic>
        <p:nvPicPr>
          <p:cNvPr id="12" name="Grafik 17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3939319" y="4427170"/>
            <a:ext cx="518403" cy="350741"/>
          </a:xfrm>
          <a:prstGeom prst="rect">
            <a:avLst/>
          </a:prstGeom>
        </p:spPr>
      </p:pic>
      <p:pic>
        <p:nvPicPr>
          <p:cNvPr id="13" name="Grafik 18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1493142" y="4451599"/>
            <a:ext cx="945764" cy="306257"/>
          </a:xfrm>
          <a:prstGeom prst="rect">
            <a:avLst/>
          </a:prstGeom>
        </p:spPr>
      </p:pic>
      <p:pic>
        <p:nvPicPr>
          <p:cNvPr id="14" name="Grafik 1"/>
          <p:cNvPicPr/>
          <p:nvPr userDrawn="1"/>
        </p:nvPicPr>
        <p:blipFill>
          <a:blip r:embed="rId9"/>
          <a:stretch/>
        </p:blipFill>
        <p:spPr bwMode="auto">
          <a:xfrm>
            <a:off x="7712112" y="4459372"/>
            <a:ext cx="891887" cy="36528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feld 20"/>
          <p:cNvSpPr>
            <a:spLocks noAdjustHandles="1"/>
          </p:cNvSpPr>
          <p:nvPr userDrawn="1"/>
        </p:nvSpPr>
        <p:spPr bwMode="auto">
          <a:xfrm>
            <a:off x="7704837" y="4371420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Unterric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16" descr="Ein Bild, das Text, drinnen, Person, Personen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t="6174" b="9488"/>
          <a:stretch/>
        </p:blipFill>
        <p:spPr bwMode="auto">
          <a:xfrm>
            <a:off x="-7685" y="0"/>
            <a:ext cx="9180355" cy="5143500"/>
          </a:xfrm>
          <a:prstGeom prst="rect">
            <a:avLst/>
          </a:prstGeom>
        </p:spPr>
      </p:pic>
      <p:sp>
        <p:nvSpPr>
          <p:cNvPr id="5" name="Rechteck 11"/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00"/>
          </a:p>
        </p:txBody>
      </p:sp>
      <p:pic>
        <p:nvPicPr>
          <p:cNvPr id="6" name="Grafik 1"/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7"/>
          <p:cNvSpPr>
            <a:spLocks noAdjustHandles="1"/>
          </p:cNvSpPr>
          <p:nvPr userDrawn="1"/>
        </p:nvSpPr>
        <p:spPr bwMode="auto"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8" name="Titel 4"/>
          <p:cNvSpPr>
            <a:spLocks noAdjustHandles="1"/>
          </p:cNvSpPr>
          <p:nvPr userDrawn="1"/>
        </p:nvSpPr>
        <p:spPr bwMode="auto"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9" name="Textplatzhalter 20"/>
          <p:cNvSpPr>
            <a:spLocks noAdjustHandles="1"/>
          </p:cNvSpPr>
          <p:nvPr userDrawn="1"/>
        </p:nvSpPr>
        <p:spPr bwMode="auto"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" name="Titel 10"/>
          <p:cNvSpPr>
            <a:spLocks noGrp="1"/>
          </p:cNvSpPr>
          <p:nvPr>
            <p:ph type="title"/>
          </p:nvPr>
        </p:nvSpPr>
        <p:spPr bwMode="auto"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0"/>
          </p:nvPr>
        </p:nvSpPr>
        <p:spPr bwMode="auto"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defRPr lang="de-DE" sz="20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2" name="Grafik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8654" y="4618707"/>
            <a:ext cx="1589523" cy="486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tzlin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15" descr="Ein Bild, das Person, Boden, haltend, Hand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b="36"/>
          <a:stretch/>
        </p:blipFill>
        <p:spPr bwMode="auto">
          <a:xfrm flipH="1">
            <a:off x="-25607" y="-1277089"/>
            <a:ext cx="9180354" cy="6118030"/>
          </a:xfrm>
          <a:prstGeom prst="rect">
            <a:avLst/>
          </a:prstGeom>
        </p:spPr>
      </p:pic>
      <p:sp>
        <p:nvSpPr>
          <p:cNvPr id="5" name="Rechteck 11"/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00"/>
          </a:p>
        </p:txBody>
      </p:sp>
      <p:pic>
        <p:nvPicPr>
          <p:cNvPr id="6" name="Grafik 1"/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7"/>
          <p:cNvSpPr>
            <a:spLocks noAdjustHandles="1"/>
          </p:cNvSpPr>
          <p:nvPr userDrawn="1"/>
        </p:nvSpPr>
        <p:spPr bwMode="auto"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8" name="Titel 4"/>
          <p:cNvSpPr>
            <a:spLocks noAdjustHandles="1"/>
          </p:cNvSpPr>
          <p:nvPr userDrawn="1"/>
        </p:nvSpPr>
        <p:spPr bwMode="auto"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9" name="Textplatzhalter 20"/>
          <p:cNvSpPr>
            <a:spLocks noAdjustHandles="1"/>
          </p:cNvSpPr>
          <p:nvPr userDrawn="1"/>
        </p:nvSpPr>
        <p:spPr bwMode="auto"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" name="Titel 10"/>
          <p:cNvSpPr>
            <a:spLocks noGrp="1"/>
          </p:cNvSpPr>
          <p:nvPr>
            <p:ph type="title"/>
          </p:nvPr>
        </p:nvSpPr>
        <p:spPr bwMode="auto"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0"/>
          </p:nvPr>
        </p:nvSpPr>
        <p:spPr bwMode="auto"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defRPr lang="de-DE" sz="20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2" name="Grafik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8654" y="4618707"/>
            <a:ext cx="1589523" cy="486205"/>
          </a:xfrm>
          <a:prstGeom prst="rect">
            <a:avLst/>
          </a:prstGeom>
        </p:spPr>
      </p:pic>
      <p:sp>
        <p:nvSpPr>
          <p:cNvPr id="13" name="Rechteck 17"/>
          <p:cNvSpPr/>
          <p:nvPr userDrawn="1"/>
        </p:nvSpPr>
        <p:spPr bwMode="auto">
          <a:xfrm>
            <a:off x="0" y="-1538616"/>
            <a:ext cx="91547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lvl="1" indent="0" algn="ctr">
              <a:defRPr/>
            </a:pPr>
            <a:r>
              <a:rPr lang="de-DE" sz="1000">
                <a:solidFill>
                  <a:schemeClr val="accent6"/>
                </a:solidFill>
              </a:rPr>
              <a:t>seedlings-3448883.jpg; </a:t>
            </a:r>
            <a:r>
              <a:rPr lang="de-DE" sz="1000" u="sng">
                <a:solidFill>
                  <a:schemeClr val="accent6"/>
                </a:solidFill>
                <a:hlinkClick r:id="rId5" tooltip="https://pixabay.com/images/id-3448883/"/>
              </a:rPr>
              <a:t>https://pixabay.com/images/id-3448883/</a:t>
            </a:r>
            <a:r>
              <a:rPr lang="de-DE" sz="1000">
                <a:solidFill>
                  <a:schemeClr val="accent6"/>
                </a:solidFill>
              </a:rPr>
              <a:t>; Myriams-Fotos/</a:t>
            </a:r>
            <a:r>
              <a:rPr lang="de-DE" sz="1000" u="sng">
                <a:solidFill>
                  <a:schemeClr val="accent6"/>
                </a:solidFill>
                <a:hlinkClick r:id="rId6" tooltip="https://pixabay.com/de/service/license/"/>
              </a:rPr>
              <a:t>Pixabay License</a:t>
            </a:r>
            <a:endParaRPr lang="de-DE" sz="10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deokonferenz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16" descr="Ein Bild, das Text, Person, Tisch, drinnen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b="16114"/>
          <a:stretch/>
        </p:blipFill>
        <p:spPr bwMode="auto">
          <a:xfrm>
            <a:off x="-25607" y="-1545"/>
            <a:ext cx="9200104" cy="5145045"/>
          </a:xfrm>
          <a:prstGeom prst="rect">
            <a:avLst/>
          </a:prstGeom>
        </p:spPr>
      </p:pic>
      <p:sp>
        <p:nvSpPr>
          <p:cNvPr id="5" name="Rechteck 11"/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00"/>
          </a:p>
        </p:txBody>
      </p:sp>
      <p:pic>
        <p:nvPicPr>
          <p:cNvPr id="6" name="Grafik 1"/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7"/>
          <p:cNvSpPr>
            <a:spLocks noAdjustHandles="1"/>
          </p:cNvSpPr>
          <p:nvPr userDrawn="1"/>
        </p:nvSpPr>
        <p:spPr bwMode="auto"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8" name="Titel 4"/>
          <p:cNvSpPr>
            <a:spLocks noAdjustHandles="1"/>
          </p:cNvSpPr>
          <p:nvPr userDrawn="1"/>
        </p:nvSpPr>
        <p:spPr bwMode="auto"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9" name="Textplatzhalter 20"/>
          <p:cNvSpPr>
            <a:spLocks noAdjustHandles="1"/>
          </p:cNvSpPr>
          <p:nvPr userDrawn="1"/>
        </p:nvSpPr>
        <p:spPr bwMode="auto"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" name="Titel 10"/>
          <p:cNvSpPr>
            <a:spLocks noGrp="1"/>
          </p:cNvSpPr>
          <p:nvPr>
            <p:ph type="title"/>
          </p:nvPr>
        </p:nvSpPr>
        <p:spPr bwMode="auto"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0"/>
          </p:nvPr>
        </p:nvSpPr>
        <p:spPr bwMode="auto"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defRPr lang="de-DE" sz="20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2" name="Grafik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8654" y="4618707"/>
            <a:ext cx="1589523" cy="486205"/>
          </a:xfrm>
          <a:prstGeom prst="rect">
            <a:avLst/>
          </a:prstGeom>
        </p:spPr>
      </p:pic>
      <p:sp>
        <p:nvSpPr>
          <p:cNvPr id="13" name="Rechteck 18"/>
          <p:cNvSpPr/>
          <p:nvPr userDrawn="1"/>
        </p:nvSpPr>
        <p:spPr bwMode="auto">
          <a:xfrm>
            <a:off x="0" y="-232336"/>
            <a:ext cx="91547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lvl="1" indent="0" algn="ctr">
              <a:defRPr/>
            </a:pPr>
            <a:r>
              <a:rPr lang="de-DE" sz="1000">
                <a:solidFill>
                  <a:schemeClr val="accent6"/>
                </a:solidFill>
              </a:rPr>
              <a:t>video-conference-5162927.jpg; </a:t>
            </a:r>
            <a:r>
              <a:rPr lang="de-DE" sz="1000" u="sng">
                <a:solidFill>
                  <a:schemeClr val="accent6"/>
                </a:solidFill>
                <a:hlinkClick r:id="rId5" tooltip="https://pixabay.com/images/id-5162927/"/>
              </a:rPr>
              <a:t>https://pixabay.com/images/id-5162927/</a:t>
            </a:r>
            <a:r>
              <a:rPr lang="de-DE" sz="1000">
                <a:solidFill>
                  <a:schemeClr val="accent6"/>
                </a:solidFill>
              </a:rPr>
              <a:t>; </a:t>
            </a:r>
            <a:r>
              <a:rPr lang="de-DE" sz="1000" u="sng">
                <a:solidFill>
                  <a:schemeClr val="accent6"/>
                </a:solidFill>
                <a:hlinkClick r:id="rId6" tooltip="https://pixabay.com/de/users/jagritparajuli99-8150243/"/>
              </a:rPr>
              <a:t>jagritparajuli99</a:t>
            </a:r>
            <a:r>
              <a:rPr lang="de-DE" sz="1000">
                <a:solidFill>
                  <a:schemeClr val="accent6"/>
                </a:solidFill>
              </a:rPr>
              <a:t>/</a:t>
            </a:r>
            <a:r>
              <a:rPr lang="de-DE" sz="1000" u="sng">
                <a:solidFill>
                  <a:schemeClr val="accent6"/>
                </a:solidFill>
                <a:hlinkClick r:id="rId7" tooltip="https://pixabay.com/de/service/license/"/>
              </a:rPr>
              <a:t>Pixabay License</a:t>
            </a:r>
            <a:endParaRPr lang="de-DE" sz="10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orwar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2" descr="Ein Bild, das Text, Person, blau, Tennis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l="9691" r="14965"/>
          <a:stretch/>
        </p:blipFill>
        <p:spPr bwMode="auto">
          <a:xfrm>
            <a:off x="-25609" y="-7685"/>
            <a:ext cx="9180355" cy="5083490"/>
          </a:xfrm>
          <a:prstGeom prst="rect">
            <a:avLst/>
          </a:prstGeom>
        </p:spPr>
      </p:pic>
      <p:sp>
        <p:nvSpPr>
          <p:cNvPr id="5" name="Rechteck 11"/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00"/>
          </a:p>
        </p:txBody>
      </p:sp>
      <p:pic>
        <p:nvPicPr>
          <p:cNvPr id="6" name="Grafik 1"/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7"/>
          <p:cNvSpPr>
            <a:spLocks noAdjustHandles="1"/>
          </p:cNvSpPr>
          <p:nvPr userDrawn="1"/>
        </p:nvSpPr>
        <p:spPr bwMode="auto"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8" name="Titel 4"/>
          <p:cNvSpPr>
            <a:spLocks noAdjustHandles="1"/>
          </p:cNvSpPr>
          <p:nvPr userDrawn="1"/>
        </p:nvSpPr>
        <p:spPr bwMode="auto"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9" name="Textplatzhalter 20"/>
          <p:cNvSpPr>
            <a:spLocks noAdjustHandles="1"/>
          </p:cNvSpPr>
          <p:nvPr userDrawn="1"/>
        </p:nvSpPr>
        <p:spPr bwMode="auto"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" name="Titel 10"/>
          <p:cNvSpPr>
            <a:spLocks noGrp="1"/>
          </p:cNvSpPr>
          <p:nvPr>
            <p:ph type="title"/>
          </p:nvPr>
        </p:nvSpPr>
        <p:spPr bwMode="auto"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0"/>
          </p:nvPr>
        </p:nvSpPr>
        <p:spPr bwMode="auto"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defRPr lang="de-DE" sz="20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2" name="Grafik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8654" y="4618707"/>
            <a:ext cx="1589523" cy="486205"/>
          </a:xfrm>
          <a:prstGeom prst="rect">
            <a:avLst/>
          </a:prstGeom>
        </p:spPr>
      </p:pic>
      <p:sp>
        <p:nvSpPr>
          <p:cNvPr id="13" name="Rechteck 18"/>
          <p:cNvSpPr/>
          <p:nvPr userDrawn="1"/>
        </p:nvSpPr>
        <p:spPr bwMode="auto">
          <a:xfrm>
            <a:off x="0" y="-232336"/>
            <a:ext cx="91547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marR="0" lvl="1" indent="-9525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/>
              <a:buNone/>
              <a:defRPr/>
            </a:pPr>
            <a:r>
              <a:rPr lang="de-DE" sz="1000" b="0" i="0" u="none" strike="noStrike" cap="none" spc="0">
                <a:ln>
                  <a:noFill/>
                </a:ln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network-4901591.jpg; </a:t>
            </a:r>
            <a:r>
              <a:rPr lang="de-DE" sz="1000" b="0" i="0" u="sng" strike="noStrike" cap="none" spc="0">
                <a:ln>
                  <a:noFill/>
                </a:ln>
                <a:solidFill>
                  <a:schemeClr val="accent6"/>
                </a:solidFill>
                <a:latin typeface="Arial"/>
                <a:ea typeface="+mn-ea"/>
                <a:cs typeface="+mn-cs"/>
                <a:hlinkClick r:id="rId5" tooltip="https://pixabay.com/images/id-4901591/"/>
              </a:rPr>
              <a:t>https://pixabay.com/images/id-4901591/</a:t>
            </a:r>
            <a:r>
              <a:rPr lang="de-DE" sz="1000" b="0" i="0" u="none" strike="noStrike" cap="none" spc="0">
                <a:ln>
                  <a:noFill/>
                </a:ln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; </a:t>
            </a:r>
            <a:r>
              <a:rPr lang="de-DE" sz="1000" b="0" i="0" u="sng" strike="noStrike" cap="none" spc="0">
                <a:ln>
                  <a:noFill/>
                </a:ln>
                <a:solidFill>
                  <a:schemeClr val="accent6"/>
                </a:solidFill>
                <a:latin typeface="Arial"/>
                <a:ea typeface="+mn-ea"/>
                <a:cs typeface="+mn-cs"/>
                <a:hlinkClick r:id="rId6" tooltip="https://pixabay.com/de/users/geralt-9301/"/>
              </a:rPr>
              <a:t>geralt</a:t>
            </a:r>
            <a:r>
              <a:rPr lang="de-DE" sz="1000" b="0" i="0" u="none" strike="noStrike" cap="none" spc="0">
                <a:ln>
                  <a:noFill/>
                </a:ln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/</a:t>
            </a:r>
            <a:r>
              <a:rPr lang="de-DE" sz="1000" b="0" i="0" u="sng" strike="noStrike" cap="none" spc="0">
                <a:ln>
                  <a:noFill/>
                </a:ln>
                <a:solidFill>
                  <a:schemeClr val="accent6"/>
                </a:solidFill>
                <a:latin typeface="Arial"/>
                <a:ea typeface="+mn-ea"/>
                <a:cs typeface="+mn-cs"/>
                <a:hlinkClick r:id="rId7" tooltip="https://pixabay.com/de/service/license/"/>
              </a:rPr>
              <a:t>Pixabay License</a:t>
            </a:r>
            <a:endParaRPr lang="de-DE" sz="1000" b="0" i="0" u="none" strike="noStrike" cap="none" spc="0">
              <a:ln>
                <a:noFill/>
              </a:ln>
              <a:solidFill>
                <a:schemeClr val="accent6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etzwer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15" descr="Ein Bild, das Outdoorobjekt, Nachthimmel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t="8061" b="7897"/>
          <a:stretch/>
        </p:blipFill>
        <p:spPr bwMode="auto">
          <a:xfrm>
            <a:off x="-25607" y="-7685"/>
            <a:ext cx="9180354" cy="5143501"/>
          </a:xfrm>
          <a:prstGeom prst="rect">
            <a:avLst/>
          </a:prstGeom>
        </p:spPr>
      </p:pic>
      <p:sp>
        <p:nvSpPr>
          <p:cNvPr id="5" name="Rechteck 11"/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00"/>
          </a:p>
        </p:txBody>
      </p:sp>
      <p:pic>
        <p:nvPicPr>
          <p:cNvPr id="6" name="Grafik 1"/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7"/>
          <p:cNvSpPr>
            <a:spLocks noAdjustHandles="1"/>
          </p:cNvSpPr>
          <p:nvPr userDrawn="1"/>
        </p:nvSpPr>
        <p:spPr bwMode="auto"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8" name="Titel 4"/>
          <p:cNvSpPr>
            <a:spLocks noAdjustHandles="1"/>
          </p:cNvSpPr>
          <p:nvPr userDrawn="1"/>
        </p:nvSpPr>
        <p:spPr bwMode="auto"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9" name="Textplatzhalter 20"/>
          <p:cNvSpPr>
            <a:spLocks noAdjustHandles="1"/>
          </p:cNvSpPr>
          <p:nvPr userDrawn="1"/>
        </p:nvSpPr>
        <p:spPr bwMode="auto"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" name="Titel 10"/>
          <p:cNvSpPr>
            <a:spLocks noGrp="1"/>
          </p:cNvSpPr>
          <p:nvPr>
            <p:ph type="title"/>
          </p:nvPr>
        </p:nvSpPr>
        <p:spPr bwMode="auto"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0"/>
          </p:nvPr>
        </p:nvSpPr>
        <p:spPr bwMode="auto"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defRPr lang="de-DE" sz="20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2" name="Grafik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8654" y="4618707"/>
            <a:ext cx="1589523" cy="486205"/>
          </a:xfrm>
          <a:prstGeom prst="rect">
            <a:avLst/>
          </a:prstGeom>
        </p:spPr>
      </p:pic>
      <p:sp>
        <p:nvSpPr>
          <p:cNvPr id="13" name="Rechteck 18"/>
          <p:cNvSpPr/>
          <p:nvPr userDrawn="1"/>
        </p:nvSpPr>
        <p:spPr bwMode="auto">
          <a:xfrm>
            <a:off x="0" y="-232336"/>
            <a:ext cx="91547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marR="0" lvl="1" indent="-9525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Arial"/>
              <a:buNone/>
              <a:defRPr/>
            </a:pPr>
            <a:r>
              <a:rPr lang="de-DE" sz="1000" b="0" i="0" u="none" strike="noStrike" cap="none" spc="0">
                <a:ln>
                  <a:noFill/>
                </a:ln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network-4901591.jpg; </a:t>
            </a:r>
            <a:r>
              <a:rPr lang="de-DE" sz="1000" b="0" i="0" u="sng" strike="noStrike" cap="none" spc="0">
                <a:ln>
                  <a:noFill/>
                </a:ln>
                <a:solidFill>
                  <a:schemeClr val="accent6"/>
                </a:solidFill>
                <a:latin typeface="Arial"/>
                <a:ea typeface="+mn-ea"/>
                <a:cs typeface="+mn-cs"/>
                <a:hlinkClick r:id="rId5" tooltip="https://pixabay.com/images/id-4901591/"/>
              </a:rPr>
              <a:t>https://pixabay.com/images/id-4901591/</a:t>
            </a:r>
            <a:r>
              <a:rPr lang="de-DE" sz="1000" b="0" i="0" u="none" strike="noStrike" cap="none" spc="0">
                <a:ln>
                  <a:noFill/>
                </a:ln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; </a:t>
            </a:r>
            <a:r>
              <a:rPr lang="de-DE" sz="1000" b="0" i="0" u="sng" strike="noStrike" cap="none" spc="0">
                <a:ln>
                  <a:noFill/>
                </a:ln>
                <a:solidFill>
                  <a:schemeClr val="accent6"/>
                </a:solidFill>
                <a:latin typeface="Arial"/>
                <a:ea typeface="+mn-ea"/>
                <a:cs typeface="+mn-cs"/>
                <a:hlinkClick r:id="rId6" tooltip="https://pixabay.com/de/users/geralt-9301/"/>
              </a:rPr>
              <a:t>geralt</a:t>
            </a:r>
            <a:r>
              <a:rPr lang="de-DE" sz="1000" b="0" i="0" u="none" strike="noStrike" cap="none" spc="0">
                <a:ln>
                  <a:noFill/>
                </a:ln>
                <a:solidFill>
                  <a:schemeClr val="accent6"/>
                </a:solidFill>
                <a:latin typeface="Arial"/>
                <a:ea typeface="+mn-ea"/>
                <a:cs typeface="+mn-cs"/>
              </a:rPr>
              <a:t>/</a:t>
            </a:r>
            <a:r>
              <a:rPr lang="de-DE" sz="1000" b="0" i="0" u="sng" strike="noStrike" cap="none" spc="0">
                <a:ln>
                  <a:noFill/>
                </a:ln>
                <a:solidFill>
                  <a:schemeClr val="accent6"/>
                </a:solidFill>
                <a:latin typeface="Arial"/>
                <a:ea typeface="+mn-ea"/>
                <a:cs typeface="+mn-cs"/>
                <a:hlinkClick r:id="rId7" tooltip="https://pixabay.com/de/service/license/"/>
              </a:rPr>
              <a:t>Pixabay License</a:t>
            </a:r>
            <a:endParaRPr lang="de-DE" sz="1000" b="0" i="0" u="none" strike="noStrike" cap="none" spc="0">
              <a:ln>
                <a:noFill/>
              </a:ln>
              <a:solidFill>
                <a:schemeClr val="accent6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cxnSp>
        <p:nvCxnSpPr>
          <p:cNvPr id="5" name="Gerade Verbindung 6"/>
          <p:cNvCxnSpPr>
            <a:cxnSpLocks/>
          </p:cNvCxnSpPr>
          <p:nvPr userDrawn="1"/>
        </p:nvCxnSpPr>
        <p:spPr bwMode="auto"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MINT-Unterricht als Schwerpunkt im Medienkonzept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7284464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 bwMode="auto">
          <a:xfrm>
            <a:off x="540000" y="691563"/>
            <a:ext cx="8064000" cy="391885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lnSpc>
                <a:spcPct val="100000"/>
              </a:lnSpc>
              <a:defRPr lang="de-DE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1025" indent="-365125">
              <a:lnSpc>
                <a:spcPct val="100000"/>
              </a:lnSpc>
              <a:defRPr lang="de-DE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461963">
              <a:lnSpc>
                <a:spcPct val="100000"/>
              </a:lnSpc>
              <a:defRPr lang="de-DE"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defRPr lang="de-DE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marL="312738" lvl="0" indent="-312738" algn="l" defTabSz="685800">
              <a:lnSpc>
                <a:spcPct val="100000"/>
              </a:lnSpc>
              <a:spcBef>
                <a:spcPts val="0"/>
              </a:spcBef>
              <a:buSzPct val="140000"/>
              <a:buFont typeface="Systemschrift"/>
              <a:buChar char="•"/>
              <a:defRPr/>
            </a:pPr>
            <a:r>
              <a:rPr lang="de-DE"/>
              <a:t>Mastertextformat bearbeiten</a:t>
            </a:r>
            <a:endParaRPr/>
          </a:p>
          <a:p>
            <a:pPr marL="581025" lvl="1" indent="-365125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Zweite Ebene</a:t>
            </a:r>
            <a:endParaRPr/>
          </a:p>
          <a:p>
            <a:pPr marL="893763" lvl="2" indent="-461963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Dritte Ebene</a:t>
            </a:r>
            <a:endParaRPr/>
          </a:p>
          <a:p>
            <a:pPr marL="1116013" lvl="3" indent="-488950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MINT-Unterricht als Schwerpunkt im Medienkonzept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 bwMode="auto"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lnSpc>
                <a:spcPct val="100000"/>
              </a:lnSpc>
              <a:defRPr lang="de-DE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defRPr lang="de-DE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defRPr lang="de-DE"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defRPr lang="de-DE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marL="312738" lvl="0" indent="-312738" algn="l" defTabSz="685800">
              <a:lnSpc>
                <a:spcPct val="100000"/>
              </a:lnSpc>
              <a:spcBef>
                <a:spcPts val="0"/>
              </a:spcBef>
              <a:buSzPct val="140000"/>
              <a:buFont typeface="Systemschrift"/>
              <a:buChar char="•"/>
              <a:defRPr/>
            </a:pPr>
            <a:r>
              <a:rPr lang="de-DE"/>
              <a:t>Mastertextformat bearbeiten</a:t>
            </a:r>
            <a:endParaRPr/>
          </a:p>
          <a:p>
            <a:pPr marL="581025" lvl="1" indent="-365125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Zweite Ebene</a:t>
            </a:r>
            <a:endParaRPr/>
          </a:p>
          <a:p>
            <a:pPr marL="893763" lvl="2" indent="-461963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Dritte Ebene</a:t>
            </a:r>
            <a:endParaRPr/>
          </a:p>
          <a:p>
            <a:pPr marL="1116013" lvl="3" indent="-488950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6" name="Rechteck 11"/>
          <p:cNvSpPr/>
          <p:nvPr userDrawn="1"/>
        </p:nvSpPr>
        <p:spPr bwMode="auto">
          <a:xfrm>
            <a:off x="-2264" y="598967"/>
            <a:ext cx="7292148" cy="399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MINT-Unterricht als Schwerpunkt im Medienkonzept</a:t>
            </a: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15" descr="Ein Bild, das Person, drinnen, Personen enthält.&#10;&#10;Automatisch generierte Beschreibun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7684" y="732185"/>
            <a:ext cx="4855756" cy="3218852"/>
          </a:xfrm>
          <a:prstGeom prst="rect">
            <a:avLst/>
          </a:prstGeom>
        </p:spPr>
      </p:pic>
      <p:sp>
        <p:nvSpPr>
          <p:cNvPr id="5" name="Rechteck 10"/>
          <p:cNvSpPr/>
          <p:nvPr userDrawn="1"/>
        </p:nvSpPr>
        <p:spPr bwMode="auto">
          <a:xfrm>
            <a:off x="-7684" y="3085523"/>
            <a:ext cx="4710313" cy="487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11"/>
          <p:cNvSpPr/>
          <p:nvPr userDrawn="1"/>
        </p:nvSpPr>
        <p:spPr bwMode="auto"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defRPr sz="2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0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defRPr sz="2000" b="1"/>
            </a:lvl1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2"/>
          </p:nvPr>
        </p:nvSpPr>
        <p:spPr bwMode="auto">
          <a:xfrm>
            <a:off x="4956204" y="737667"/>
            <a:ext cx="3642230" cy="379591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lang="de-DE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7725" indent="-415925"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 lang="de-DE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marL="581025" lvl="1" indent="-365125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marL="1069975" lvl="3" indent="-442913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MINT-Unterricht als Schwerpunkt im Medienkonzept</a:t>
            </a:r>
            <a:endParaRPr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  <p:sp>
        <p:nvSpPr>
          <p:cNvPr id="12" name="Rechteck 14"/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MINT-Unterricht als Schwerpunkt im Medienkonzept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mit UR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Gerade Verbindung 8"/>
          <p:cNvCxnSpPr>
            <a:cxnSpLocks/>
          </p:cNvCxnSpPr>
          <p:nvPr userDrawn="1"/>
        </p:nvCxnSpPr>
        <p:spPr bwMode="auto">
          <a:xfrm>
            <a:off x="540000" y="432908"/>
            <a:ext cx="806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eck 10"/>
          <p:cNvSpPr/>
          <p:nvPr userDrawn="1"/>
        </p:nvSpPr>
        <p:spPr bwMode="auto">
          <a:xfrm>
            <a:off x="540000" y="3015395"/>
            <a:ext cx="8064000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750" b="1" i="0">
                <a:solidFill>
                  <a:srgbClr val="1E6240"/>
                </a:solidFill>
                <a:latin typeface="Arial Black"/>
                <a:cs typeface="Arial Black"/>
              </a:rPr>
              <a:t>Digitalisierung von Unterricht in der Schule</a:t>
            </a:r>
            <a:endParaRPr/>
          </a:p>
        </p:txBody>
      </p:sp>
      <p:pic>
        <p:nvPicPr>
          <p:cNvPr id="6" name="Grafik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937179" y="1284010"/>
            <a:ext cx="5269643" cy="1619998"/>
          </a:xfrm>
          <a:prstGeom prst="rect">
            <a:avLst/>
          </a:prstGeom>
        </p:spPr>
      </p:pic>
      <p:cxnSp>
        <p:nvCxnSpPr>
          <p:cNvPr id="7" name="Gerade Verbindung 12"/>
          <p:cNvCxnSpPr>
            <a:cxnSpLocks/>
          </p:cNvCxnSpPr>
          <p:nvPr userDrawn="1"/>
        </p:nvCxnSpPr>
        <p:spPr bwMode="auto">
          <a:xfrm>
            <a:off x="540000" y="4214332"/>
            <a:ext cx="8064000" cy="0"/>
          </a:xfrm>
          <a:prstGeom prst="line">
            <a:avLst/>
          </a:prstGeom>
          <a:ln w="50800">
            <a:solidFill>
              <a:srgbClr val="1E6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1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614706" y="4200443"/>
            <a:ext cx="1453792" cy="805797"/>
          </a:xfrm>
          <a:prstGeom prst="rect">
            <a:avLst/>
          </a:prstGeom>
        </p:spPr>
      </p:pic>
      <p:pic>
        <p:nvPicPr>
          <p:cNvPr id="9" name="Grafik 1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2728170" y="4448422"/>
            <a:ext cx="970840" cy="306188"/>
          </a:xfrm>
          <a:prstGeom prst="rect">
            <a:avLst/>
          </a:prstGeom>
        </p:spPr>
      </p:pic>
      <p:pic>
        <p:nvPicPr>
          <p:cNvPr id="10" name="Grafik 15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6309841" y="4445128"/>
            <a:ext cx="1267838" cy="311588"/>
          </a:xfrm>
          <a:prstGeom prst="rect">
            <a:avLst/>
          </a:prstGeom>
        </p:spPr>
      </p:pic>
      <p:pic>
        <p:nvPicPr>
          <p:cNvPr id="11" name="Grafik 16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540001" y="4444505"/>
            <a:ext cx="648416" cy="310112"/>
          </a:xfrm>
          <a:prstGeom prst="rect">
            <a:avLst/>
          </a:prstGeom>
        </p:spPr>
      </p:pic>
      <p:pic>
        <p:nvPicPr>
          <p:cNvPr id="12" name="Grafik 17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3939319" y="4427170"/>
            <a:ext cx="518403" cy="350741"/>
          </a:xfrm>
          <a:prstGeom prst="rect">
            <a:avLst/>
          </a:prstGeom>
        </p:spPr>
      </p:pic>
      <p:pic>
        <p:nvPicPr>
          <p:cNvPr id="13" name="Grafik 18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1493142" y="4451599"/>
            <a:ext cx="945764" cy="306257"/>
          </a:xfrm>
          <a:prstGeom prst="rect">
            <a:avLst/>
          </a:prstGeom>
        </p:spPr>
      </p:pic>
      <p:pic>
        <p:nvPicPr>
          <p:cNvPr id="14" name="Grafik 1"/>
          <p:cNvPicPr/>
          <p:nvPr userDrawn="1"/>
        </p:nvPicPr>
        <p:blipFill>
          <a:blip r:embed="rId9"/>
          <a:stretch/>
        </p:blipFill>
        <p:spPr bwMode="auto">
          <a:xfrm>
            <a:off x="7712112" y="4459372"/>
            <a:ext cx="891887" cy="36528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feld 20"/>
          <p:cNvSpPr>
            <a:spLocks noAdjustHandles="1"/>
          </p:cNvSpPr>
          <p:nvPr userDrawn="1"/>
        </p:nvSpPr>
        <p:spPr bwMode="auto">
          <a:xfrm>
            <a:off x="7704837" y="4371420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16" name="Textfeld 1"/>
          <p:cNvSpPr>
            <a:spLocks noAdjustHandles="1"/>
          </p:cNvSpPr>
          <p:nvPr userDrawn="1"/>
        </p:nvSpPr>
        <p:spPr bwMode="auto">
          <a:xfrm>
            <a:off x="2965454" y="3490158"/>
            <a:ext cx="2984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b="1" u="sng">
                <a:solidFill>
                  <a:schemeClr val="accent1"/>
                </a:solidFill>
              </a:rPr>
              <a:t>http://www.digitus.lmu.de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orl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MINT-Unterricht als Schwerpunkt im Medienkonzept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  <p:sp>
        <p:nvSpPr>
          <p:cNvPr id="6" name="Textfeld 1"/>
          <p:cNvSpPr>
            <a:spLocks noAdjustHandles="1"/>
          </p:cNvSpPr>
          <p:nvPr userDrawn="1"/>
        </p:nvSpPr>
        <p:spPr bwMode="auto">
          <a:xfrm>
            <a:off x="0" y="0"/>
            <a:ext cx="728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025" indent="0">
              <a:defRPr/>
            </a:pPr>
            <a:r>
              <a:rPr lang="de-DE" sz="2800" b="1">
                <a:solidFill>
                  <a:schemeClr val="bg1"/>
                </a:solidFill>
                <a:latin typeface="+mj-lt"/>
              </a:rPr>
              <a:t>Impressum</a:t>
            </a:r>
            <a:endParaRPr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540000" y="612000"/>
            <a:ext cx="8064000" cy="381084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1000"/>
            </a:lvl1pPr>
          </a:lstStyle>
          <a:p>
            <a:pPr>
              <a:defRPr/>
            </a:pPr>
            <a:r>
              <a:rPr lang="de-DE" b="1">
                <a:latin typeface="Arial"/>
              </a:rPr>
              <a:t>Verlag oder Affiliation der Verfasser oder Einrichtung, die die Aufgabe eines Verlages übernimmt</a:t>
            </a:r>
            <a:endParaRPr lang="de-DE">
              <a:latin typeface="Arial"/>
            </a:endParaRPr>
          </a:p>
          <a:p>
            <a:pPr>
              <a:defRPr/>
            </a:pPr>
            <a:r>
              <a:rPr lang="de-DE">
                <a:latin typeface="Arial"/>
              </a:rPr>
              <a:t>Straße, Postleitzahl, Ort</a:t>
            </a:r>
            <a:endParaRPr/>
          </a:p>
          <a:p>
            <a:pPr>
              <a:defRPr/>
            </a:pPr>
            <a:r>
              <a:rPr lang="de-DE">
                <a:latin typeface="Arial"/>
              </a:rPr>
              <a:t>Telefonkontakt, E-Mail-Kontakt</a:t>
            </a:r>
            <a:endParaRPr/>
          </a:p>
          <a:p>
            <a:pPr>
              <a:defRPr/>
            </a:pPr>
            <a:r>
              <a:rPr lang="de-DE">
                <a:latin typeface="Arial"/>
              </a:rPr>
              <a:t>Webseite</a:t>
            </a:r>
            <a:endParaRPr/>
          </a:p>
          <a:p>
            <a:pPr>
              <a:defRPr/>
            </a:pPr>
            <a:endParaRPr lang="de-DE">
              <a:latin typeface="Arial"/>
            </a:endParaRPr>
          </a:p>
          <a:p>
            <a:pPr>
              <a:defRPr/>
            </a:pPr>
            <a:r>
              <a:rPr lang="de-DE" b="1">
                <a:latin typeface="Arial"/>
              </a:rPr>
              <a:t>Verfasser (inkl. CC-BY-SA 4.0 Angabe)</a:t>
            </a:r>
            <a:endParaRPr lang="de-DE">
              <a:latin typeface="Arial"/>
            </a:endParaRPr>
          </a:p>
          <a:p>
            <a:pPr>
              <a:defRPr/>
            </a:pPr>
            <a:r>
              <a:rPr lang="de-DE">
                <a:latin typeface="Arial"/>
              </a:rPr>
              <a:t>Email (optional)</a:t>
            </a:r>
            <a:endParaRPr/>
          </a:p>
          <a:p>
            <a:pPr>
              <a:defRPr/>
            </a:pPr>
            <a:r>
              <a:rPr lang="de-DE">
                <a:latin typeface="Arial"/>
              </a:rPr>
              <a:t>Webseite (optional)</a:t>
            </a:r>
            <a:endParaRPr/>
          </a:p>
          <a:p>
            <a:pPr>
              <a:defRPr/>
            </a:pPr>
            <a:endParaRPr lang="de-DE">
              <a:latin typeface="Arial"/>
            </a:endParaRPr>
          </a:p>
          <a:p>
            <a:pPr>
              <a:defRPr/>
            </a:pPr>
            <a:r>
              <a:rPr lang="de-DE" b="1">
                <a:latin typeface="Arial"/>
              </a:rPr>
              <a:t>Herausgeber (optional bei Beiträgen in Herausgeberwerk oder zu Konferenz)</a:t>
            </a:r>
            <a:endParaRPr lang="de-DE">
              <a:latin typeface="Arial"/>
            </a:endParaRPr>
          </a:p>
          <a:p>
            <a:pPr>
              <a:defRPr/>
            </a:pPr>
            <a:r>
              <a:rPr lang="de-DE">
                <a:latin typeface="Arial"/>
              </a:rPr>
              <a:t>bei Beiträgen in einem Herausgeberband Titel und Herausgeber des Herausgeberwerkes</a:t>
            </a:r>
            <a:endParaRPr/>
          </a:p>
          <a:p>
            <a:pPr>
              <a:defRPr/>
            </a:pPr>
            <a:r>
              <a:rPr lang="de-DE">
                <a:latin typeface="Arial"/>
              </a:rPr>
              <a:t>bei Beiträgen einer Konferenz auch Name, Ort und Zeitraum der Konferenz, ggf. Webseite</a:t>
            </a:r>
            <a:endParaRPr/>
          </a:p>
          <a:p>
            <a:pPr>
              <a:defRPr/>
            </a:pPr>
            <a:endParaRPr lang="de-DE">
              <a:latin typeface="Arial"/>
            </a:endParaRPr>
          </a:p>
          <a:p>
            <a:pPr>
              <a:defRPr/>
            </a:pPr>
            <a:r>
              <a:rPr lang="de-DE" b="1">
                <a:latin typeface="Arial"/>
              </a:rPr>
              <a:t>Name der Druckerei (optional bei Druckerzeugnissen)</a:t>
            </a:r>
            <a:endParaRPr lang="de-DE">
              <a:latin typeface="Arial"/>
            </a:endParaRPr>
          </a:p>
          <a:p>
            <a:pPr>
              <a:defRPr/>
            </a:pPr>
            <a:r>
              <a:rPr lang="de-DE">
                <a:latin typeface="Arial"/>
              </a:rPr>
              <a:t>Anschrift der Druckerei mit Straße, Postleitzahl und Ort</a:t>
            </a:r>
            <a:endParaRPr/>
          </a:p>
          <a:p>
            <a:pPr>
              <a:defRPr/>
            </a:pPr>
            <a:endParaRPr lang="de-DE">
              <a:latin typeface="Arial"/>
            </a:endParaRPr>
          </a:p>
          <a:p>
            <a:pPr>
              <a:defRPr/>
            </a:pPr>
            <a:r>
              <a:rPr lang="de-DE" b="1">
                <a:latin typeface="Arial"/>
              </a:rPr>
              <a:t>Urheberrechtsnachweise</a:t>
            </a:r>
            <a:endParaRPr lang="de-DE">
              <a:latin typeface="Arial"/>
            </a:endParaRPr>
          </a:p>
          <a:p>
            <a:pPr>
              <a:defRPr/>
            </a:pPr>
            <a:r>
              <a:rPr lang="de-DE">
                <a:latin typeface="Arial"/>
              </a:rPr>
              <a:t>CC-BY-SA 4.0  Lizenzgeber für das Grafik Design: © Graphic Design Christina Mayer, Christina Mayer, 2020; überarbeitet durch Karsten Stegmann, 2020</a:t>
            </a:r>
            <a:endParaRPr/>
          </a:p>
          <a:p>
            <a:pPr>
              <a:defRPr/>
            </a:pPr>
            <a:r>
              <a:rPr lang="de-DE">
                <a:latin typeface="Arial"/>
              </a:rPr>
              <a:t>DigitUS-Logo</a:t>
            </a:r>
            <a:endParaRPr/>
          </a:p>
          <a:p>
            <a:pPr>
              <a:defRPr/>
            </a:pPr>
            <a:r>
              <a:rPr lang="de-DE">
                <a:latin typeface="Arial"/>
              </a:rPr>
              <a:t>Logos der Universitäten, andere verwendete Logos</a:t>
            </a:r>
            <a:endParaRPr/>
          </a:p>
          <a:p>
            <a:pPr>
              <a:defRPr/>
            </a:pPr>
            <a:r>
              <a:rPr lang="de-DE">
                <a:latin typeface="Arial"/>
              </a:rPr>
              <a:t>Weitere Nachweise</a:t>
            </a:r>
            <a:endParaRPr/>
          </a:p>
          <a:p>
            <a:pPr>
              <a:defRPr/>
            </a:pPr>
            <a:endParaRPr lang="de-DE">
              <a:latin typeface="Arial"/>
            </a:endParaRPr>
          </a:p>
          <a:p>
            <a:pPr>
              <a:defRPr/>
            </a:pPr>
            <a:r>
              <a:rPr lang="de-DE" b="1">
                <a:latin typeface="Arial"/>
              </a:rPr>
              <a:t>Erscheinungsjahr </a:t>
            </a:r>
            <a:r>
              <a:rPr lang="de-DE">
                <a:latin typeface="Arial"/>
              </a:rPr>
              <a:t>(bei Präsentationen auch vollständiges Datum des Vortrages)</a:t>
            </a:r>
            <a:br>
              <a:rPr lang="de-DE">
                <a:latin typeface="Arial"/>
              </a:rPr>
            </a:br>
            <a:endParaRPr lang="de-DE">
              <a:latin typeface="Arial"/>
            </a:endParaRPr>
          </a:p>
          <a:p>
            <a:pPr>
              <a:defRPr/>
            </a:pPr>
            <a:br>
              <a:rPr lang="de-DE">
                <a:latin typeface="Arial"/>
              </a:rPr>
            </a:br>
            <a:endParaRPr lang="de-DE">
              <a:latin typeface="Arial"/>
            </a:endParaRPr>
          </a:p>
          <a:p>
            <a:pPr>
              <a:defRPr/>
            </a:pPr>
            <a:br>
              <a:rPr lang="de-DE">
                <a:latin typeface="Arial"/>
              </a:rPr>
            </a:br>
            <a:endParaRPr lang="de-DE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Weitere Angabe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MINT-Unterricht als Schwerpunkt im Medienkonzept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  <p:sp>
        <p:nvSpPr>
          <p:cNvPr id="6" name="Textfeld 1"/>
          <p:cNvSpPr>
            <a:spLocks noAdjustHandles="1"/>
          </p:cNvSpPr>
          <p:nvPr userDrawn="1"/>
        </p:nvSpPr>
        <p:spPr bwMode="auto">
          <a:xfrm>
            <a:off x="0" y="0"/>
            <a:ext cx="728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025" indent="0">
              <a:defRPr/>
            </a:pPr>
            <a:r>
              <a:rPr lang="de-DE" sz="2800" b="1">
                <a:solidFill>
                  <a:schemeClr val="bg1"/>
                </a:solidFill>
                <a:latin typeface="+mj-lt"/>
              </a:rPr>
              <a:t>Impressum</a:t>
            </a:r>
            <a:endParaRPr/>
          </a:p>
        </p:txBody>
      </p:sp>
      <p:sp>
        <p:nvSpPr>
          <p:cNvPr id="7" name="Textplatzhalter 8"/>
          <p:cNvSpPr>
            <a:spLocks noGrp="1"/>
          </p:cNvSpPr>
          <p:nvPr>
            <p:ph type="body" sz="quarter" idx="10"/>
          </p:nvPr>
        </p:nvSpPr>
        <p:spPr bwMode="auto">
          <a:xfrm>
            <a:off x="539750" y="755650"/>
            <a:ext cx="8064500" cy="3763963"/>
          </a:xfrm>
          <a:prstGeom prst="rect">
            <a:avLst/>
          </a:prstGeom>
        </p:spPr>
        <p:txBody>
          <a:bodyPr/>
          <a:lstStyle>
            <a:lvl1pPr>
              <a:buNone/>
              <a:defRPr lang="de-DE" sz="1000" b="1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9525" indent="-9525">
              <a:buFont typeface="Arial"/>
              <a:buNone/>
              <a:defRPr lang="de-DE" sz="1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>
              <a:buFont typeface="Arial"/>
              <a:buNone/>
              <a:defRPr lang="de-DE" sz="1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>
              <a:buFont typeface="Arial"/>
              <a:buNone/>
              <a:defRPr lang="de-DE" sz="1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>
              <a:buFont typeface="Arial"/>
              <a:buNone/>
              <a:defRPr lang="de-DE" sz="1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Weitere Angabe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MINT-Unterricht als Schwerpunkt im Medienkonzept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  <p:sp>
        <p:nvSpPr>
          <p:cNvPr id="6" name="Textfeld 1"/>
          <p:cNvSpPr>
            <a:spLocks noAdjustHandles="1"/>
          </p:cNvSpPr>
          <p:nvPr userDrawn="1"/>
        </p:nvSpPr>
        <p:spPr bwMode="auto">
          <a:xfrm>
            <a:off x="0" y="0"/>
            <a:ext cx="728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025" indent="0">
              <a:defRPr/>
            </a:pPr>
            <a:r>
              <a:rPr lang="de-DE" sz="2800" b="1" dirty="0">
                <a:solidFill>
                  <a:schemeClr val="bg1"/>
                </a:solidFill>
                <a:latin typeface="+mj-lt"/>
              </a:rPr>
              <a:t>Quellennachweis/Lizenzhinweis</a:t>
            </a:r>
            <a:endParaRPr dirty="0"/>
          </a:p>
        </p:txBody>
      </p:sp>
      <p:sp>
        <p:nvSpPr>
          <p:cNvPr id="7" name="Textplatzhalter 8"/>
          <p:cNvSpPr>
            <a:spLocks noGrp="1"/>
          </p:cNvSpPr>
          <p:nvPr>
            <p:ph type="body" sz="quarter" idx="10"/>
          </p:nvPr>
        </p:nvSpPr>
        <p:spPr bwMode="auto">
          <a:xfrm>
            <a:off x="539750" y="755650"/>
            <a:ext cx="8064500" cy="3763963"/>
          </a:xfrm>
          <a:prstGeom prst="rect">
            <a:avLst/>
          </a:prstGeom>
        </p:spPr>
        <p:txBody>
          <a:bodyPr/>
          <a:lstStyle>
            <a:lvl1pPr>
              <a:buNone/>
              <a:defRPr lang="de-DE" sz="1000" b="1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9525" indent="-9525">
              <a:buFont typeface="Arial"/>
              <a:buNone/>
              <a:defRPr lang="de-DE" sz="1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>
              <a:buFont typeface="Arial"/>
              <a:buNone/>
              <a:defRPr lang="de-DE" sz="1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>
              <a:buFont typeface="Arial"/>
              <a:buNone/>
              <a:defRPr lang="de-DE" sz="1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>
              <a:buFont typeface="Arial"/>
              <a:buNone/>
              <a:defRPr lang="de-DE" sz="1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Gehir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9" descr="Ein Bild, das Wirbellose, Hohltiere, Quallen, Rippenquallen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t="4966"/>
          <a:stretch/>
        </p:blipFill>
        <p:spPr bwMode="auto">
          <a:xfrm>
            <a:off x="-24116" y="-6466"/>
            <a:ext cx="9180355" cy="4927048"/>
          </a:xfrm>
          <a:prstGeom prst="rect">
            <a:avLst/>
          </a:prstGeom>
        </p:spPr>
      </p:pic>
      <p:sp>
        <p:nvSpPr>
          <p:cNvPr id="5" name="Rechteck 11"/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00"/>
          </a:p>
        </p:txBody>
      </p:sp>
      <p:pic>
        <p:nvPicPr>
          <p:cNvPr id="6" name="Grafik 1"/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7"/>
          <p:cNvSpPr>
            <a:spLocks noAdjustHandles="1"/>
          </p:cNvSpPr>
          <p:nvPr userDrawn="1"/>
        </p:nvSpPr>
        <p:spPr bwMode="auto"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8" name="Titel 4"/>
          <p:cNvSpPr>
            <a:spLocks noAdjustHandles="1"/>
          </p:cNvSpPr>
          <p:nvPr userDrawn="1"/>
        </p:nvSpPr>
        <p:spPr bwMode="auto"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9" name="Textplatzhalter 20"/>
          <p:cNvSpPr>
            <a:spLocks noAdjustHandles="1"/>
          </p:cNvSpPr>
          <p:nvPr userDrawn="1"/>
        </p:nvSpPr>
        <p:spPr bwMode="auto"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" name="Titel 10"/>
          <p:cNvSpPr>
            <a:spLocks noGrp="1"/>
          </p:cNvSpPr>
          <p:nvPr>
            <p:ph type="title"/>
          </p:nvPr>
        </p:nvSpPr>
        <p:spPr bwMode="auto"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0"/>
          </p:nvPr>
        </p:nvSpPr>
        <p:spPr bwMode="auto"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defRPr lang="de-DE" sz="20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2" name="Grafik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8654" y="4618707"/>
            <a:ext cx="1589523" cy="486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es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Schüler, Mann, Buch, Lesen, Dna, Blut, Biologie"/>
          <p:cNvPicPr>
            <a:picLocks noChangeAspect="1" noChangeArrowheads="1"/>
          </p:cNvPicPr>
          <p:nvPr userDrawn="1"/>
        </p:nvPicPr>
        <p:blipFill>
          <a:blip r:embed="rId2"/>
          <a:srcRect l="-124" r="21073" b="12989"/>
          <a:stretch/>
        </p:blipFill>
        <p:spPr bwMode="auto">
          <a:xfrm>
            <a:off x="-39484" y="-9990"/>
            <a:ext cx="9199655" cy="5153490"/>
          </a:xfrm>
          <a:prstGeom prst="rect">
            <a:avLst/>
          </a:prstGeom>
          <a:noFill/>
        </p:spPr>
      </p:pic>
      <p:sp>
        <p:nvSpPr>
          <p:cNvPr id="5" name="Rechteck 11"/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00"/>
          </a:p>
        </p:txBody>
      </p:sp>
      <p:pic>
        <p:nvPicPr>
          <p:cNvPr id="6" name="Grafik 1"/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7"/>
          <p:cNvSpPr>
            <a:spLocks noAdjustHandles="1"/>
          </p:cNvSpPr>
          <p:nvPr userDrawn="1"/>
        </p:nvSpPr>
        <p:spPr bwMode="auto"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8" name="Titel 4"/>
          <p:cNvSpPr>
            <a:spLocks noAdjustHandles="1"/>
          </p:cNvSpPr>
          <p:nvPr userDrawn="1"/>
        </p:nvSpPr>
        <p:spPr bwMode="auto"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9" name="Textplatzhalter 20"/>
          <p:cNvSpPr>
            <a:spLocks noAdjustHandles="1"/>
          </p:cNvSpPr>
          <p:nvPr userDrawn="1"/>
        </p:nvSpPr>
        <p:spPr bwMode="auto"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" name="Titel 10"/>
          <p:cNvSpPr>
            <a:spLocks noGrp="1"/>
          </p:cNvSpPr>
          <p:nvPr>
            <p:ph type="title"/>
          </p:nvPr>
        </p:nvSpPr>
        <p:spPr bwMode="auto"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0"/>
          </p:nvPr>
        </p:nvSpPr>
        <p:spPr bwMode="auto"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defRPr lang="de-DE" sz="20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2" name="Grafik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8654" y="4618707"/>
            <a:ext cx="1589523" cy="486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Grupp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9" descr="Ein Bild, das Person, Tisch, drinnen, Restaurant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l="2854" b="9653"/>
          <a:stretch/>
        </p:blipFill>
        <p:spPr bwMode="auto">
          <a:xfrm flipH="1">
            <a:off x="-7685" y="-29318"/>
            <a:ext cx="9161715" cy="5172818"/>
          </a:xfrm>
          <a:prstGeom prst="rect">
            <a:avLst/>
          </a:prstGeom>
        </p:spPr>
      </p:pic>
      <p:sp>
        <p:nvSpPr>
          <p:cNvPr id="5" name="Rechteck 11"/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00"/>
          </a:p>
        </p:txBody>
      </p:sp>
      <p:pic>
        <p:nvPicPr>
          <p:cNvPr id="6" name="Grafik 1"/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7"/>
          <p:cNvSpPr>
            <a:spLocks noAdjustHandles="1"/>
          </p:cNvSpPr>
          <p:nvPr userDrawn="1"/>
        </p:nvSpPr>
        <p:spPr bwMode="auto"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8" name="Titel 4"/>
          <p:cNvSpPr>
            <a:spLocks noAdjustHandles="1"/>
          </p:cNvSpPr>
          <p:nvPr userDrawn="1"/>
        </p:nvSpPr>
        <p:spPr bwMode="auto"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9" name="Textplatzhalter 20"/>
          <p:cNvSpPr>
            <a:spLocks noAdjustHandles="1"/>
          </p:cNvSpPr>
          <p:nvPr userDrawn="1"/>
        </p:nvSpPr>
        <p:spPr bwMode="auto"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" name="Titel 10"/>
          <p:cNvSpPr>
            <a:spLocks noGrp="1"/>
          </p:cNvSpPr>
          <p:nvPr>
            <p:ph type="title"/>
          </p:nvPr>
        </p:nvSpPr>
        <p:spPr bwMode="auto"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0"/>
          </p:nvPr>
        </p:nvSpPr>
        <p:spPr bwMode="auto"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defRPr lang="de-DE" sz="20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2" name="Grafik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8654" y="4618707"/>
            <a:ext cx="1589523" cy="486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olog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15" descr="Ein Bild, das Text, Person, drinnen, Vorbereiten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t="4805" b="10682"/>
          <a:stretch/>
        </p:blipFill>
        <p:spPr bwMode="auto">
          <a:xfrm>
            <a:off x="-36355" y="-20450"/>
            <a:ext cx="9192594" cy="5170834"/>
          </a:xfrm>
          <a:prstGeom prst="rect">
            <a:avLst/>
          </a:prstGeom>
        </p:spPr>
      </p:pic>
      <p:sp>
        <p:nvSpPr>
          <p:cNvPr id="5" name="Rechteck 11"/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00"/>
          </a:p>
        </p:txBody>
      </p:sp>
      <p:pic>
        <p:nvPicPr>
          <p:cNvPr id="6" name="Grafik 1"/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7"/>
          <p:cNvSpPr>
            <a:spLocks noAdjustHandles="1"/>
          </p:cNvSpPr>
          <p:nvPr userDrawn="1"/>
        </p:nvSpPr>
        <p:spPr bwMode="auto"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8" name="Titel 4"/>
          <p:cNvSpPr>
            <a:spLocks noAdjustHandles="1"/>
          </p:cNvSpPr>
          <p:nvPr userDrawn="1"/>
        </p:nvSpPr>
        <p:spPr bwMode="auto"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9" name="Textplatzhalter 20"/>
          <p:cNvSpPr>
            <a:spLocks noAdjustHandles="1"/>
          </p:cNvSpPr>
          <p:nvPr userDrawn="1"/>
        </p:nvSpPr>
        <p:spPr bwMode="auto"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" name="Titel 10"/>
          <p:cNvSpPr>
            <a:spLocks noGrp="1"/>
          </p:cNvSpPr>
          <p:nvPr>
            <p:ph type="title"/>
          </p:nvPr>
        </p:nvSpPr>
        <p:spPr bwMode="auto"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0"/>
          </p:nvPr>
        </p:nvSpPr>
        <p:spPr bwMode="auto"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defRPr lang="de-DE" sz="20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2" name="Grafik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8654" y="4618707"/>
            <a:ext cx="1589523" cy="486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chreibtis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15" descr="Ein Bild, das Text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t="9459" b="9670"/>
          <a:stretch/>
        </p:blipFill>
        <p:spPr bwMode="auto">
          <a:xfrm>
            <a:off x="-24116" y="-23525"/>
            <a:ext cx="9180355" cy="5171995"/>
          </a:xfrm>
          <a:prstGeom prst="rect">
            <a:avLst/>
          </a:prstGeom>
        </p:spPr>
      </p:pic>
      <p:sp>
        <p:nvSpPr>
          <p:cNvPr id="5" name="Rechteck 11"/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00"/>
          </a:p>
        </p:txBody>
      </p:sp>
      <p:pic>
        <p:nvPicPr>
          <p:cNvPr id="6" name="Grafik 1"/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7"/>
          <p:cNvSpPr>
            <a:spLocks noAdjustHandles="1"/>
          </p:cNvSpPr>
          <p:nvPr userDrawn="1"/>
        </p:nvSpPr>
        <p:spPr bwMode="auto"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8" name="Titel 4"/>
          <p:cNvSpPr>
            <a:spLocks noAdjustHandles="1"/>
          </p:cNvSpPr>
          <p:nvPr userDrawn="1"/>
        </p:nvSpPr>
        <p:spPr bwMode="auto"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9" name="Textplatzhalter 20"/>
          <p:cNvSpPr>
            <a:spLocks noAdjustHandles="1"/>
          </p:cNvSpPr>
          <p:nvPr userDrawn="1"/>
        </p:nvSpPr>
        <p:spPr bwMode="auto"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" name="Titel 10"/>
          <p:cNvSpPr>
            <a:spLocks noGrp="1"/>
          </p:cNvSpPr>
          <p:nvPr>
            <p:ph type="title"/>
          </p:nvPr>
        </p:nvSpPr>
        <p:spPr bwMode="auto"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0"/>
          </p:nvPr>
        </p:nvSpPr>
        <p:spPr bwMode="auto"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defRPr lang="de-DE" sz="20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2" name="Grafik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8654" y="4618707"/>
            <a:ext cx="1589523" cy="486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1"/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00"/>
          </a:p>
        </p:txBody>
      </p:sp>
      <p:pic>
        <p:nvPicPr>
          <p:cNvPr id="5" name="Grafik 1"/>
          <p:cNvPicPr/>
          <p:nvPr userDrawn="1"/>
        </p:nvPicPr>
        <p:blipFill>
          <a:blip r:embed="rId2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feld 7"/>
          <p:cNvSpPr>
            <a:spLocks noAdjustHandles="1"/>
          </p:cNvSpPr>
          <p:nvPr userDrawn="1"/>
        </p:nvSpPr>
        <p:spPr bwMode="auto"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7" name="Titel 4"/>
          <p:cNvSpPr>
            <a:spLocks noAdjustHandles="1"/>
          </p:cNvSpPr>
          <p:nvPr userDrawn="1"/>
        </p:nvSpPr>
        <p:spPr bwMode="auto"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8" name="Textplatzhalter 20"/>
          <p:cNvSpPr>
            <a:spLocks noAdjustHandles="1"/>
          </p:cNvSpPr>
          <p:nvPr userDrawn="1"/>
        </p:nvSpPr>
        <p:spPr bwMode="auto"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9" name="Titel 10"/>
          <p:cNvSpPr>
            <a:spLocks noGrp="1"/>
          </p:cNvSpPr>
          <p:nvPr>
            <p:ph type="title"/>
          </p:nvPr>
        </p:nvSpPr>
        <p:spPr bwMode="auto"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10"/>
          </p:nvPr>
        </p:nvSpPr>
        <p:spPr bwMode="auto"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defRPr lang="de-DE" sz="20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8654" y="4618707"/>
            <a:ext cx="1589523" cy="486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aragrap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15" descr="Ein Bild, das Boden, Ziegelstein, Wand, Stein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l="15007" r="2813"/>
          <a:stretch/>
        </p:blipFill>
        <p:spPr bwMode="auto">
          <a:xfrm>
            <a:off x="-24117" y="-1"/>
            <a:ext cx="9180355" cy="4580119"/>
          </a:xfrm>
          <a:prstGeom prst="rect">
            <a:avLst/>
          </a:prstGeom>
        </p:spPr>
      </p:pic>
      <p:sp>
        <p:nvSpPr>
          <p:cNvPr id="5" name="Rechteck 11"/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00"/>
          </a:p>
        </p:txBody>
      </p:sp>
      <p:pic>
        <p:nvPicPr>
          <p:cNvPr id="6" name="Grafik 1"/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7"/>
          <p:cNvSpPr>
            <a:spLocks noAdjustHandles="1"/>
          </p:cNvSpPr>
          <p:nvPr userDrawn="1"/>
        </p:nvSpPr>
        <p:spPr bwMode="auto"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8" name="Titel 4"/>
          <p:cNvSpPr>
            <a:spLocks noAdjustHandles="1"/>
          </p:cNvSpPr>
          <p:nvPr userDrawn="1"/>
        </p:nvSpPr>
        <p:spPr bwMode="auto"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9" name="Textplatzhalter 20"/>
          <p:cNvSpPr>
            <a:spLocks noAdjustHandles="1"/>
          </p:cNvSpPr>
          <p:nvPr userDrawn="1"/>
        </p:nvSpPr>
        <p:spPr bwMode="auto"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" name="Titel 10"/>
          <p:cNvSpPr>
            <a:spLocks noGrp="1"/>
          </p:cNvSpPr>
          <p:nvPr>
            <p:ph type="title"/>
          </p:nvPr>
        </p:nvSpPr>
        <p:spPr bwMode="auto"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0"/>
          </p:nvPr>
        </p:nvSpPr>
        <p:spPr bwMode="auto"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defRPr lang="de-DE" sz="20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2" name="Grafik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8654" y="4618707"/>
            <a:ext cx="1589523" cy="48620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.jp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dt="0"/>
  <p:txStyles>
    <p:titleStyle>
      <a:lvl1pPr marL="0" marR="0" indent="0" algn="ctr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lang="de-DE" sz="2000" b="1" i="0">
          <a:solidFill>
            <a:schemeClr val="tx1"/>
          </a:solidFill>
          <a:latin typeface="Arial Black"/>
          <a:ea typeface="+mj-ea"/>
          <a:cs typeface="Arial Black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hf hdr="0" dt="0"/>
  <p:txStyles>
    <p:titleStyle>
      <a:lvl1pPr marL="0" marR="0" indent="0" algn="ctr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lang="de-DE" sz="2000" b="1" i="0">
          <a:solidFill>
            <a:schemeClr val="tx1"/>
          </a:solidFill>
          <a:latin typeface="Arial Black"/>
          <a:ea typeface="+mj-ea"/>
          <a:cs typeface="Arial Black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4"/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5" name="Grafik 12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7409468" y="53796"/>
            <a:ext cx="1589523" cy="4862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p:hf hdr="0" dt="0"/>
  <p:txStyles>
    <p:titleStyle>
      <a:lvl1pPr algn="ctr" defTabSz="685800">
        <a:lnSpc>
          <a:spcPct val="90000"/>
        </a:lnSpc>
        <a:spcBef>
          <a:spcPts val="0"/>
        </a:spcBef>
        <a:buNone/>
        <a:defRPr sz="2700" b="1" i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66700" indent="-266700" algn="l" defTabSz="685800">
        <a:lnSpc>
          <a:spcPct val="100000"/>
        </a:lnSpc>
        <a:spcBef>
          <a:spcPts val="0"/>
        </a:spcBef>
        <a:buSzPct val="140000"/>
        <a:buFont typeface="Systemschrift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431799" indent="-215899" algn="l" defTabSz="685800">
        <a:lnSpc>
          <a:spcPct val="100000"/>
        </a:lnSpc>
        <a:spcBef>
          <a:spcPts val="0"/>
        </a:spcBef>
        <a:buSzPct val="60000"/>
        <a:buFontTx/>
        <a:buChar char="*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668337" indent="-236538" algn="l" defTabSz="685800">
        <a:lnSpc>
          <a:spcPct val="100000"/>
        </a:lnSpc>
        <a:spcBef>
          <a:spcPts val="0"/>
        </a:spcBef>
        <a:buSzPct val="60000"/>
        <a:buFontTx/>
        <a:buChar char="*"/>
        <a:defRPr sz="220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>
        <a:lnSpc>
          <a:spcPct val="100000"/>
        </a:lnSpc>
        <a:spcBef>
          <a:spcPts val="0"/>
        </a:spcBef>
        <a:buSzPct val="60000"/>
        <a:buFontTx/>
        <a:buChar char="*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>
        <a:lnSpc>
          <a:spcPts val="1300"/>
        </a:lnSpc>
        <a:spcBef>
          <a:spcPts val="375"/>
        </a:spcBef>
        <a:buFont typeface="Arial"/>
        <a:buNone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4"/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5" name="Grafik 12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7409468" y="53796"/>
            <a:ext cx="1589523" cy="4862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hf hdr="0" dt="0"/>
  <p:txStyles>
    <p:titleStyle>
      <a:lvl1pPr algn="ctr" defTabSz="685800">
        <a:lnSpc>
          <a:spcPct val="90000"/>
        </a:lnSpc>
        <a:spcBef>
          <a:spcPts val="0"/>
        </a:spcBef>
        <a:buNone/>
        <a:defRPr sz="2700" b="1" i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66700" indent="-266700" algn="l" defTabSz="685800">
        <a:lnSpc>
          <a:spcPct val="100000"/>
        </a:lnSpc>
        <a:spcBef>
          <a:spcPts val="0"/>
        </a:spcBef>
        <a:buSzPct val="140000"/>
        <a:buFont typeface="Systemschrift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431799" indent="-215899" algn="l" defTabSz="685800">
        <a:lnSpc>
          <a:spcPct val="100000"/>
        </a:lnSpc>
        <a:spcBef>
          <a:spcPts val="0"/>
        </a:spcBef>
        <a:buSzPct val="60000"/>
        <a:buFontTx/>
        <a:buChar char="*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668337" indent="-236538" algn="l" defTabSz="685800">
        <a:lnSpc>
          <a:spcPct val="100000"/>
        </a:lnSpc>
        <a:spcBef>
          <a:spcPts val="0"/>
        </a:spcBef>
        <a:buSzPct val="60000"/>
        <a:buFontTx/>
        <a:buChar char="*"/>
        <a:defRPr sz="220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>
        <a:lnSpc>
          <a:spcPct val="100000"/>
        </a:lnSpc>
        <a:spcBef>
          <a:spcPts val="0"/>
        </a:spcBef>
        <a:buSzPct val="60000"/>
        <a:buFontTx/>
        <a:buChar char="*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>
        <a:lnSpc>
          <a:spcPts val="1300"/>
        </a:lnSpc>
        <a:spcBef>
          <a:spcPts val="375"/>
        </a:spcBef>
        <a:buFont typeface="Arial"/>
        <a:buNone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mundo.schule/search?search=MINT" TargetMode="Externa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uche.oer.schule/edu-sharing/components/collections?scope=EDU_ALL&amp;id=5efb40da-8a8a-4737-907a-f720642005d8&amp;mainnav=true" TargetMode="External"/><Relationship Id="rId2" Type="http://schemas.openxmlformats.org/officeDocument/2006/relationships/hyperlink" Target="https://oer.schule/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lernplattform.mebis.bayern.de/blocks/mbsteachshare/templatesearch.php" TargetMode="Externa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mebis.bycs.de/beitrag/votum" TargetMode="Externa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mebis.bayern.de/medienkonzepte/" TargetMode="Externa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mebis.bayern.de/infoportal?s=MINT" TargetMode="Externa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legalcode" TargetMode="External"/><Relationship Id="rId2" Type="http://schemas.openxmlformats.org/officeDocument/2006/relationships/hyperlink" Target="https://commons.wikimedia.org/wiki/File:Unterricht.jpg" TargetMode="Externa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creativecommons.org/licenses/by-sa/4.0/deed.de" TargetMode="External"/><Relationship Id="rId5" Type="http://schemas.openxmlformats.org/officeDocument/2006/relationships/hyperlink" Target="https://nbn-resolving.org/html/urn:nbn:de:bvb:19-epub-93577-3" TargetMode="External"/><Relationship Id="rId4" Type="http://schemas.openxmlformats.org/officeDocument/2006/relationships/hyperlink" Target="https://orcid.org/0000-0002-5476-8723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b.bayern.de/" TargetMode="External"/><Relationship Id="rId2" Type="http://schemas.openxmlformats.org/officeDocument/2006/relationships/hyperlink" Target="mailto:kontakt@isb.bayern.de" TargetMode="External"/><Relationship Id="rId1" Type="http://schemas.openxmlformats.org/officeDocument/2006/relationships/slideLayout" Target="../slideLayouts/slideLayout21.xml"/><Relationship Id="rId4" Type="http://schemas.openxmlformats.org/officeDocument/2006/relationships/hyperlink" Target="mailto:vera.haldenwang@isb.bayern.de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mk-navi.mebis.bayern.de/mctool/schooltypes" TargetMode="Externa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 sz="2800"/>
              <a:t>Vorteile von Schwerpunktsetzungen</a:t>
            </a:r>
            <a:endParaRPr lang="de-DE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228600" lvl="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endParaRPr lang="de-DE" sz="1800">
              <a:solidFill>
                <a:schemeClr val="dk1"/>
              </a:solidFill>
              <a:latin typeface="Calibri"/>
            </a:endParaRPr>
          </a:p>
          <a:p>
            <a:pPr marL="228600" lvl="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lang="de-DE" sz="1800">
                <a:solidFill>
                  <a:schemeClr val="dk1"/>
                </a:solidFill>
                <a:latin typeface="Calibri"/>
              </a:rPr>
              <a:t>Rasche Erfassung der zentralen Inhalte des Mediencurriculums durch modulare Gliederung </a:t>
            </a:r>
            <a:endParaRPr/>
          </a:p>
          <a:p>
            <a:pPr marL="228600" lvl="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lang="de-DE" sz="1800">
                <a:solidFill>
                  <a:schemeClr val="dk1"/>
                </a:solidFill>
                <a:latin typeface="Calibri"/>
              </a:rPr>
              <a:t>Überschaubare Informationen über Unterrichtsziele im Bereich des digitalen Lernens im MINT-Unterricht für die gesamte Schulfamilie </a:t>
            </a:r>
            <a:endParaRPr/>
          </a:p>
          <a:p>
            <a:pPr marL="228600" lvl="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lang="de-DE" sz="1800">
                <a:solidFill>
                  <a:schemeClr val="dk1"/>
                </a:solidFill>
                <a:latin typeface="Calibri"/>
              </a:rPr>
              <a:t>Grundlage für die detaillierte inhaltliche Ausgestaltung des Mediencurriculums im Bereich der digital gestützten MINT-Förderung</a:t>
            </a:r>
            <a:endParaRPr/>
          </a:p>
          <a:p>
            <a:pPr marL="228600" lvl="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lang="de-DE" sz="1800">
                <a:solidFill>
                  <a:schemeClr val="dk1"/>
                </a:solidFill>
                <a:latin typeface="Calibri"/>
              </a:rPr>
              <a:t>Entlastung der Lehrkräfte bei der Unterrichtsplanung für die MINT-Fächer</a:t>
            </a:r>
            <a:endParaRPr/>
          </a:p>
          <a:p>
            <a:pPr marL="228600" lvl="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lang="de-DE" sz="1800">
                <a:solidFill>
                  <a:schemeClr val="dk1"/>
                </a:solidFill>
                <a:latin typeface="Calibri"/>
              </a:rPr>
              <a:t>Fokussierung auf zentrale Ziele, wie die digital gestützte MINT-Förderung, und Einbindung in das Schulentwicklungsprogramm </a:t>
            </a:r>
            <a:endParaRPr/>
          </a:p>
          <a:p>
            <a:pPr marL="228600" lvl="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lang="de-DE" sz="1800">
                <a:solidFill>
                  <a:schemeClr val="dk1"/>
                </a:solidFill>
                <a:latin typeface="Calibri"/>
              </a:rPr>
              <a:t>Gezielte Ableitung von Fortbildungsbedarfen im MINT-Bereich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MINT-Unterricht als Schwerpunkt im Medienkonzept</a:t>
            </a:r>
            <a:endParaRPr/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im Mediencurriculum am Beispiel „MINT-Förderung“</a:t>
            </a:r>
            <a:endParaRPr/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10</a:t>
            </a:fld>
            <a:endParaRPr lang="de-DE" b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800"/>
              <a:t>Erstellung eines Materialpools</a:t>
            </a:r>
            <a:endParaRPr lang="de-DE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de-DE" sz="2400"/>
              <a:t>z. B. mit Hilfe des Medienkompetenz-Navigators</a:t>
            </a:r>
            <a:endParaRPr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MINT-Unterricht als Schwerpunkt im Medienkonzept</a:t>
            </a:r>
            <a:endParaRPr/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zum digitalen Lernen im MINT-Unterricht</a:t>
            </a:r>
            <a:endParaRPr/>
          </a:p>
        </p:txBody>
      </p:sp>
      <p:sp>
        <p:nvSpPr>
          <p:cNvPr id="11" name="Foliennummernplatzhalter 13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11</a:t>
            </a:fld>
            <a:endParaRPr lang="de-DE" b="0"/>
          </a:p>
        </p:txBody>
      </p:sp>
      <p:sp>
        <p:nvSpPr>
          <p:cNvPr id="12" name="TextBox 11"/>
          <p:cNvSpPr txBox="1"/>
          <p:nvPr/>
        </p:nvSpPr>
        <p:spPr bwMode="auto">
          <a:xfrm>
            <a:off x="6660232" y="4585145"/>
            <a:ext cx="1403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sz="1200" dirty="0" err="1"/>
              <a:t>Bild</a:t>
            </a:r>
            <a:r>
              <a:rPr sz="1200" dirty="0"/>
              <a:t> 3</a:t>
            </a:r>
            <a:endParaRPr dirty="0"/>
          </a:p>
        </p:txBody>
      </p:sp>
      <p:sp>
        <p:nvSpPr>
          <p:cNvPr id="13" name="Rechteck 8"/>
          <p:cNvSpPr>
            <a:spLocks noGrp="1" noChangeShapeType="1"/>
          </p:cNvSpPr>
          <p:nvPr/>
        </p:nvSpPr>
        <p:spPr bwMode="auto">
          <a:xfrm>
            <a:off x="6644136" y="3832697"/>
            <a:ext cx="2608384" cy="960156"/>
          </a:xfrm>
          <a:prstGeom prst="rect">
            <a:avLst/>
          </a:prstGeom>
          <a:noFill/>
        </p:spPr>
        <p:txBody>
          <a:bodyPr wrap="square" lIns="68580" tIns="34290" rIns="68580" bIns="34290">
            <a:noAutofit/>
          </a:bodyPr>
          <a:lstStyle/>
          <a:p>
            <a:pPr lvl="0">
              <a:defRPr/>
            </a:pPr>
            <a:r>
              <a:rPr sz="1350" b="1" dirty="0" err="1">
                <a:latin typeface="Arial"/>
              </a:rPr>
              <a:t>Quelle</a:t>
            </a:r>
            <a:r>
              <a:rPr sz="1350" b="1" dirty="0">
                <a:latin typeface="Arial"/>
              </a:rPr>
              <a:t>:</a:t>
            </a:r>
            <a:br>
              <a:rPr sz="1350" b="1" dirty="0">
                <a:latin typeface="Arial"/>
              </a:rPr>
            </a:br>
            <a:r>
              <a:rPr sz="1500" b="1" u="sng" dirty="0" err="1">
                <a:solidFill>
                  <a:schemeClr val="hlink"/>
                </a:solidFill>
              </a:rPr>
              <a:t>mebis</a:t>
            </a:r>
            <a:r>
              <a:rPr sz="1500" b="1" u="sng" dirty="0">
                <a:solidFill>
                  <a:schemeClr val="hlink"/>
                </a:solidFill>
              </a:rPr>
              <a:t> </a:t>
            </a:r>
            <a:r>
              <a:rPr sz="1500" b="1" u="sng" dirty="0" err="1">
                <a:solidFill>
                  <a:schemeClr val="hlink"/>
                </a:solidFill>
              </a:rPr>
              <a:t>Medienkompetenz</a:t>
            </a:r>
            <a:r>
              <a:rPr sz="1500" b="1" u="sng" dirty="0">
                <a:solidFill>
                  <a:schemeClr val="hlink"/>
                </a:solidFill>
              </a:rPr>
              <a:t>-Navigator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558128"/>
            <a:ext cx="3728320" cy="3553384"/>
          </a:xfrm>
          <a:prstGeom prst="rect">
            <a:avLst/>
          </a:prstGeom>
          <a:ln>
            <a:noFill/>
          </a:ln>
        </p:spPr>
      </p:pic>
      <p:sp>
        <p:nvSpPr>
          <p:cNvPr id="3" name="Rechteck 2"/>
          <p:cNvSpPr/>
          <p:nvPr/>
        </p:nvSpPr>
        <p:spPr>
          <a:xfrm>
            <a:off x="3851920" y="2283718"/>
            <a:ext cx="928056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3851920" y="2283718"/>
            <a:ext cx="928056" cy="856148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 bwMode="auto">
          <a:xfrm>
            <a:off x="5724128" y="2283718"/>
            <a:ext cx="920008" cy="360040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800"/>
              <a:t>Erstellung eines Materialpools</a:t>
            </a:r>
            <a:endParaRPr lang="de-DE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de-DE" sz="2400"/>
              <a:t>z. B. mit Hilfe der Materialbörse MUNDO</a:t>
            </a:r>
            <a:endParaRPr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MINT-Unterricht als Schwerpunkt im Medienkonzept</a:t>
            </a:r>
            <a:endParaRPr/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zum digitalen Lernen im MINT-Unterricht</a:t>
            </a:r>
            <a:endParaRPr/>
          </a:p>
        </p:txBody>
      </p:sp>
      <p:sp>
        <p:nvSpPr>
          <p:cNvPr id="8" name="Rechteck 2"/>
          <p:cNvSpPr>
            <a:spLocks noGrp="1" noChangeShapeType="1"/>
          </p:cNvSpPr>
          <p:nvPr/>
        </p:nvSpPr>
        <p:spPr bwMode="auto">
          <a:xfrm>
            <a:off x="6652416" y="4516041"/>
            <a:ext cx="1079897" cy="459581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  <p:txBody>
          <a:bodyPr lIns="68580" tIns="34290" rIns="68580" bIns="34290" anchor="ctr" anchorCtr="0"/>
          <a:lstStyle/>
          <a:p>
            <a:pPr>
              <a:defRPr/>
            </a:pPr>
            <a:endParaRPr sz="1350"/>
          </a:p>
        </p:txBody>
      </p:sp>
      <p:sp>
        <p:nvSpPr>
          <p:cNvPr id="9" name="Textfeld 4"/>
          <p:cNvSpPr/>
          <p:nvPr/>
        </p:nvSpPr>
        <p:spPr bwMode="auto">
          <a:xfrm>
            <a:off x="7085916" y="3881182"/>
            <a:ext cx="2079844" cy="530915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lvl="0">
              <a:defRPr/>
            </a:pPr>
            <a:r>
              <a:rPr sz="1500" b="1"/>
              <a:t>Quelle: </a:t>
            </a:r>
            <a:r>
              <a:rPr lang="de-DE" sz="1500" b="1" u="sng">
                <a:solidFill>
                  <a:schemeClr val="hlink"/>
                </a:solidFill>
              </a:rPr>
              <a:t>https://mundo.schule</a:t>
            </a:r>
            <a:endParaRPr sz="1350"/>
          </a:p>
        </p:txBody>
      </p:sp>
      <p:sp>
        <p:nvSpPr>
          <p:cNvPr id="10" name="Foliennummernplatzhalter 6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12</a:t>
            </a:fld>
            <a:endParaRPr lang="de-DE" b="0"/>
          </a:p>
        </p:txBody>
      </p:sp>
      <p:sp>
        <p:nvSpPr>
          <p:cNvPr id="11" name="TextBox 12"/>
          <p:cNvSpPr txBox="1"/>
          <p:nvPr/>
        </p:nvSpPr>
        <p:spPr bwMode="auto">
          <a:xfrm>
            <a:off x="7109457" y="4448223"/>
            <a:ext cx="1403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sz="1200"/>
              <a:t>Bild 4</a:t>
            </a:r>
            <a:endParaRPr/>
          </a:p>
        </p:txBody>
      </p:sp>
      <p:sp>
        <p:nvSpPr>
          <p:cNvPr id="12" name=" 11"/>
          <p:cNvSpPr/>
          <p:nvPr/>
        </p:nvSpPr>
        <p:spPr bwMode="auto">
          <a:xfrm>
            <a:off x="3860676" y="3970193"/>
            <a:ext cx="214113" cy="297186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/>
          </a:p>
        </p:txBody>
      </p:sp>
      <p:pic>
        <p:nvPicPr>
          <p:cNvPr id="13" name="Grafik 12">
            <a:hlinkClick r:id="rId2"/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37182" y="1608873"/>
            <a:ext cx="6682759" cy="297784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800"/>
              <a:t>Erstellung eines Materialpools</a:t>
            </a:r>
            <a:endParaRPr lang="de-DE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de-DE" sz="2400"/>
              <a:t>z. B. mit Hilfe der Materialbörse OER Schule</a:t>
            </a:r>
            <a:endParaRPr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MINT-Unterricht als Schwerpunkt im Medienkonzept</a:t>
            </a:r>
            <a:endParaRPr/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zum digitalen Lernen im MINT-Unterricht</a:t>
            </a:r>
            <a:endParaRPr/>
          </a:p>
        </p:txBody>
      </p:sp>
      <p:sp>
        <p:nvSpPr>
          <p:cNvPr id="8" name="Rechteck 2"/>
          <p:cNvSpPr>
            <a:spLocks noGrp="1" noChangeShapeType="1"/>
          </p:cNvSpPr>
          <p:nvPr/>
        </p:nvSpPr>
        <p:spPr bwMode="auto">
          <a:xfrm>
            <a:off x="6652416" y="4516041"/>
            <a:ext cx="1079897" cy="459581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  <p:txBody>
          <a:bodyPr lIns="68580" tIns="34290" rIns="68580" bIns="34290" anchor="ctr" anchorCtr="0"/>
          <a:lstStyle/>
          <a:p>
            <a:pPr>
              <a:defRPr/>
            </a:pPr>
            <a:endParaRPr sz="1350"/>
          </a:p>
        </p:txBody>
      </p:sp>
      <p:sp>
        <p:nvSpPr>
          <p:cNvPr id="9" name="Textfeld 8"/>
          <p:cNvSpPr/>
          <p:nvPr/>
        </p:nvSpPr>
        <p:spPr bwMode="auto">
          <a:xfrm>
            <a:off x="6896136" y="4250583"/>
            <a:ext cx="1867910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0">
              <a:defRPr/>
            </a:pPr>
            <a:r>
              <a:rPr sz="1500" b="1"/>
              <a:t>Quelle: </a:t>
            </a:r>
            <a:r>
              <a:rPr lang="de-DE" sz="1500" b="1" u="sng">
                <a:solidFill>
                  <a:schemeClr val="hlink"/>
                </a:solidFill>
                <a:hlinkClick r:id="rId2" tooltip="https://oer.schule/"/>
              </a:rPr>
              <a:t>https://oer.schule</a:t>
            </a:r>
            <a:r>
              <a:rPr lang="de-DE" sz="1500" b="1" u="sng">
                <a:solidFill>
                  <a:schemeClr val="hlink"/>
                </a:solidFill>
              </a:rPr>
              <a:t> </a:t>
            </a:r>
            <a:endParaRPr sz="1350"/>
          </a:p>
        </p:txBody>
      </p:sp>
      <p:sp>
        <p:nvSpPr>
          <p:cNvPr id="10" name="Foliennummernplatzhalter 6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13</a:t>
            </a:fld>
            <a:endParaRPr lang="de-DE" b="0"/>
          </a:p>
        </p:txBody>
      </p:sp>
      <p:sp>
        <p:nvSpPr>
          <p:cNvPr id="11" name="TextBox 11"/>
          <p:cNvSpPr txBox="1"/>
          <p:nvPr/>
        </p:nvSpPr>
        <p:spPr bwMode="auto">
          <a:xfrm>
            <a:off x="6896136" y="4745831"/>
            <a:ext cx="1403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sz="1200"/>
              <a:t>Bild 5</a:t>
            </a:r>
            <a:endParaRPr/>
          </a:p>
        </p:txBody>
      </p:sp>
      <p:sp>
        <p:nvSpPr>
          <p:cNvPr id="12" name=" 11"/>
          <p:cNvSpPr/>
          <p:nvPr/>
        </p:nvSpPr>
        <p:spPr bwMode="auto">
          <a:xfrm>
            <a:off x="3251286" y="3424799"/>
            <a:ext cx="189951" cy="242992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/>
          </a:p>
        </p:txBody>
      </p:sp>
      <p:pic>
        <p:nvPicPr>
          <p:cNvPr id="13" name="Grafik 12">
            <a:hlinkClick r:id="rId3"/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54538" y="1638876"/>
            <a:ext cx="6343122" cy="304971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800"/>
              <a:t>Erstellung eines Materialpools</a:t>
            </a:r>
            <a:endParaRPr lang="de-DE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de-DE" sz="2400" dirty="0"/>
              <a:t>z. B. mit Hilfe der Austauschbörse </a:t>
            </a:r>
            <a:r>
              <a:rPr lang="de-DE" sz="2400" dirty="0" err="1"/>
              <a:t>teachSHARE</a:t>
            </a:r>
            <a:endParaRPr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MINT-Unterricht als Schwerpunkt im Medienkonzept</a:t>
            </a:r>
            <a:endParaRPr/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zum digitalen Lernen im MINT-Unterricht</a:t>
            </a:r>
            <a:endParaRPr/>
          </a:p>
        </p:txBody>
      </p:sp>
      <p:sp>
        <p:nvSpPr>
          <p:cNvPr id="8" name="Rechteck 2"/>
          <p:cNvSpPr>
            <a:spLocks noGrp="1" noChangeShapeType="1"/>
          </p:cNvSpPr>
          <p:nvPr/>
        </p:nvSpPr>
        <p:spPr bwMode="auto">
          <a:xfrm>
            <a:off x="6652416" y="4516041"/>
            <a:ext cx="1079897" cy="459581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  <p:txBody>
          <a:bodyPr lIns="68580" tIns="34290" rIns="68580" bIns="34290" anchor="ctr" anchorCtr="0"/>
          <a:lstStyle/>
          <a:p>
            <a:pPr>
              <a:defRPr/>
            </a:pPr>
            <a:endParaRPr sz="1350"/>
          </a:p>
        </p:txBody>
      </p:sp>
      <p:sp>
        <p:nvSpPr>
          <p:cNvPr id="9" name="Textfeld 8"/>
          <p:cNvSpPr/>
          <p:nvPr/>
        </p:nvSpPr>
        <p:spPr bwMode="auto">
          <a:xfrm>
            <a:off x="7020272" y="4250583"/>
            <a:ext cx="1966050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0">
              <a:defRPr/>
            </a:pPr>
            <a:r>
              <a:rPr sz="1500" b="1" dirty="0" err="1"/>
              <a:t>Quelle</a:t>
            </a:r>
            <a:r>
              <a:rPr sz="1500" b="1" dirty="0"/>
              <a:t>: </a:t>
            </a:r>
            <a:br>
              <a:rPr lang="de-DE" sz="1500" b="1" dirty="0"/>
            </a:br>
            <a:r>
              <a:rPr lang="de-DE" sz="1500" b="1" u="sng" dirty="0" err="1">
                <a:solidFill>
                  <a:schemeClr val="hlink"/>
                </a:solidFill>
              </a:rPr>
              <a:t>mebis</a:t>
            </a:r>
            <a:r>
              <a:rPr lang="de-DE" sz="1500" b="1" u="sng" dirty="0">
                <a:solidFill>
                  <a:schemeClr val="hlink"/>
                </a:solidFill>
              </a:rPr>
              <a:t> </a:t>
            </a:r>
            <a:r>
              <a:rPr lang="de-DE" sz="1500" b="1" u="sng" dirty="0" err="1">
                <a:solidFill>
                  <a:schemeClr val="hlink"/>
                </a:solidFill>
              </a:rPr>
              <a:t>teachSHARE</a:t>
            </a:r>
            <a:endParaRPr sz="1350" dirty="0"/>
          </a:p>
        </p:txBody>
      </p:sp>
      <p:pic>
        <p:nvPicPr>
          <p:cNvPr id="10" name="Grafik 1">
            <a:hlinkClick r:id="rId2"/>
          </p:cNvPr>
          <p:cNvPicPr>
            <a:picLocks noGrp="1" noChangeAspect="1"/>
          </p:cNvPicPr>
          <p:nvPr/>
        </p:nvPicPr>
        <p:blipFill>
          <a:blip r:embed="rId3"/>
          <a:srcRect b="14293"/>
          <a:stretch/>
        </p:blipFill>
        <p:spPr bwMode="auto">
          <a:xfrm>
            <a:off x="1907704" y="1607612"/>
            <a:ext cx="4769644" cy="3240882"/>
          </a:xfrm>
          <a:prstGeom prst="rect">
            <a:avLst/>
          </a:prstGeom>
          <a:noFill/>
        </p:spPr>
      </p:pic>
      <p:sp>
        <p:nvSpPr>
          <p:cNvPr id="11" name="Foliennummernplatzhalter 6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14</a:t>
            </a:fld>
            <a:endParaRPr lang="de-DE" b="0"/>
          </a:p>
        </p:txBody>
      </p:sp>
      <p:sp>
        <p:nvSpPr>
          <p:cNvPr id="12" name="TextBox 11"/>
          <p:cNvSpPr txBox="1"/>
          <p:nvPr/>
        </p:nvSpPr>
        <p:spPr bwMode="auto">
          <a:xfrm>
            <a:off x="6948264" y="4753752"/>
            <a:ext cx="1403683" cy="27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sz="1200" dirty="0"/>
              <a:t> </a:t>
            </a:r>
            <a:r>
              <a:rPr lang="de-DE" sz="1200" dirty="0"/>
              <a:t> </a:t>
            </a:r>
            <a:r>
              <a:rPr sz="1200" dirty="0" err="1"/>
              <a:t>Bild</a:t>
            </a:r>
            <a:r>
              <a:rPr sz="1200" dirty="0"/>
              <a:t> 6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 sz="2800"/>
              <a:t>Gezielte Fortbildungsplanung</a:t>
            </a:r>
            <a:endParaRPr lang="de-DE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228600" lvl="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endParaRPr lang="de-DE" sz="1800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lang="de-DE" sz="1800">
                <a:solidFill>
                  <a:schemeClr val="dk1"/>
                </a:solidFill>
                <a:latin typeface="Calibri"/>
              </a:rPr>
              <a:t>Orientierung an den für die Umsetzung des MINT- Schwerpunkts im Mediencurriculum notwendigen Kompetenzen</a:t>
            </a:r>
            <a:endParaRPr/>
          </a:p>
          <a:p>
            <a:pPr marL="22860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lang="de-DE" sz="1800">
                <a:solidFill>
                  <a:schemeClr val="dk1"/>
                </a:solidFill>
                <a:latin typeface="Calibri"/>
              </a:rPr>
              <a:t>Orientierung am Bedarf des Kollegiums zum Schwerpunkt MINT-Förderung unter Berücksichtigung verschiedener Zielgruppen</a:t>
            </a:r>
            <a:endParaRPr/>
          </a:p>
          <a:p>
            <a:pPr marL="22860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lang="de-DE" sz="1800">
                <a:solidFill>
                  <a:schemeClr val="dk1"/>
                </a:solidFill>
                <a:latin typeface="Calibri"/>
              </a:rPr>
              <a:t>Abdeckung verschiedener MINT-Themenbereiche</a:t>
            </a:r>
            <a:endParaRPr/>
          </a:p>
          <a:p>
            <a:pPr marL="22860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lang="de-DE" sz="1800">
                <a:solidFill>
                  <a:schemeClr val="dk1"/>
                </a:solidFill>
                <a:latin typeface="Calibri"/>
              </a:rPr>
              <a:t>Berücksichtigung fachspezifischer Besonderheiten in Mathematik, Informatik, Naturwissenschaften und Technik</a:t>
            </a:r>
            <a:endParaRPr/>
          </a:p>
          <a:p>
            <a:pPr marL="22860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endParaRPr lang="de-DE" sz="180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MINT-Unterricht als Schwerpunkt im Medienkonzept</a:t>
            </a:r>
            <a:endParaRPr/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„Digitales Lehren im MINT-Unterricht“ durch …</a:t>
            </a:r>
            <a:endParaRPr/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15</a:t>
            </a:fld>
            <a:endParaRPr lang="de-DE" b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 sz="2800"/>
              <a:t>Gezielte Fortbildungsplanung</a:t>
            </a:r>
            <a:endParaRPr lang="de-DE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22860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lang="de-DE" sz="1800">
                <a:solidFill>
                  <a:schemeClr val="dk1"/>
                </a:solidFill>
                <a:latin typeface="Calibri"/>
              </a:rPr>
              <a:t>Integration von kurzfristigen und langfristig angelegten Fortbildungsmaßnahmen</a:t>
            </a:r>
            <a:endParaRPr/>
          </a:p>
          <a:p>
            <a:pPr marL="22860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lang="de-DE" sz="1800">
                <a:solidFill>
                  <a:schemeClr val="dk1"/>
                </a:solidFill>
                <a:latin typeface="Calibri"/>
              </a:rPr>
              <a:t>Nutzung der im Kollegium vorhandenen Expertise im digital gestützten MINT-Unterricht für gegenseitige kollegiale Fortbildungen </a:t>
            </a:r>
          </a:p>
          <a:p>
            <a:pPr marL="228600" indent="-228600" defTabSz="914400">
              <a:lnSpc>
                <a:spcPct val="80000"/>
              </a:lnSpc>
              <a:spcBef>
                <a:spcPts val="448"/>
              </a:spcBef>
              <a:spcAft>
                <a:spcPts val="448"/>
              </a:spcAft>
              <a:buSzPct val="100000"/>
              <a:buFont typeface="Arial"/>
              <a:buChar char="•"/>
              <a:defRPr/>
            </a:pPr>
            <a:r>
              <a:rPr lang="de-DE" sz="1800" b="0" i="0" u="none" strike="noStrike" cap="none" spc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Einbindung verschiedene Angebote der Lehrerfortbildung und außerschulischer Anbieter zur MINT-Förderung</a:t>
            </a:r>
            <a:endParaRPr sz="1800"/>
          </a:p>
          <a:p>
            <a:pPr marL="228600" indent="-228600" defTabSz="914400">
              <a:lnSpc>
                <a:spcPct val="80000"/>
              </a:lnSpc>
              <a:spcBef>
                <a:spcPts val="448"/>
              </a:spcBef>
              <a:spcAft>
                <a:spcPts val="448"/>
              </a:spcAft>
              <a:buSzPct val="100000"/>
              <a:buFont typeface="Arial"/>
              <a:buChar char="•"/>
              <a:defRPr/>
            </a:pPr>
            <a:r>
              <a:rPr lang="de-DE" sz="1800" b="0" i="0" u="none" strike="noStrike" cap="none" spc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Nutzung von Unterstützungsangeboten und Ansprechpartnern des DigtUS-Projekts für die Erstellung bzw. Weiterentwicklung des Fortbildungsplans.</a:t>
            </a:r>
            <a:endParaRPr/>
          </a:p>
          <a:p>
            <a:pPr marL="22860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endParaRPr lang="de-DE" sz="1800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endParaRPr lang="de-DE" sz="180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MINT-Unterricht als Schwerpunkt im Medienkonzept</a:t>
            </a:r>
            <a:endParaRPr/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„Digitales Lehren im MINT-Unterricht“ durch …</a:t>
            </a:r>
            <a:endParaRPr/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16</a:t>
            </a:fld>
            <a:endParaRPr lang="de-DE" b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 sz="2800"/>
              <a:t>Gezielte Ausstattungsplanung</a:t>
            </a:r>
            <a:endParaRPr lang="de-DE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228600" lvl="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endParaRPr lang="de-DE" sz="1800" dirty="0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lang="de-DE" sz="1800" dirty="0">
                <a:solidFill>
                  <a:schemeClr val="dk1"/>
                </a:solidFill>
                <a:latin typeface="Calibri"/>
              </a:rPr>
              <a:t>Bezugnahme auf die Anforderungen des MINT-Schwerpunkts im Mediencurriculum</a:t>
            </a:r>
            <a:endParaRPr dirty="0"/>
          </a:p>
          <a:p>
            <a:pPr marL="22860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lang="de-DE" sz="1800" dirty="0">
                <a:solidFill>
                  <a:schemeClr val="dk1"/>
                </a:solidFill>
                <a:latin typeface="Calibri"/>
              </a:rPr>
              <a:t>Berücksichtigung der aktuell vorhandenen IT-Ausstattung und Prüfung von Optimierungsmöglichkeiten</a:t>
            </a:r>
            <a:endParaRPr dirty="0"/>
          </a:p>
          <a:p>
            <a:pPr marL="22860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lang="de-DE" sz="1800" dirty="0">
                <a:solidFill>
                  <a:schemeClr val="dk1"/>
                </a:solidFill>
                <a:latin typeface="Calibri"/>
              </a:rPr>
              <a:t>Integration notwendiger Neuanschaffungen zur Umsetzung des MINT-Schwerpunkts</a:t>
            </a:r>
            <a:endParaRPr dirty="0"/>
          </a:p>
          <a:p>
            <a:pPr marL="22860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lang="de-DE" sz="1800" dirty="0">
                <a:solidFill>
                  <a:schemeClr val="dk1"/>
                </a:solidFill>
                <a:latin typeface="Calibri"/>
              </a:rPr>
              <a:t>Berücksichtigung der Empfehlungen des </a:t>
            </a:r>
            <a:r>
              <a:rPr lang="de-DE" sz="1800" dirty="0">
                <a:solidFill>
                  <a:schemeClr val="dk1"/>
                </a:solidFill>
                <a:latin typeface="Calibri"/>
                <a:hlinkClick r:id="rId2"/>
              </a:rPr>
              <a:t>VOTUMs</a:t>
            </a:r>
            <a:r>
              <a:rPr lang="de-DE" sz="1800" dirty="0">
                <a:solidFill>
                  <a:schemeClr val="dk1"/>
                </a:solidFill>
                <a:latin typeface="Calibri"/>
              </a:rPr>
              <a:t>.</a:t>
            </a:r>
            <a:endParaRPr dirty="0"/>
          </a:p>
          <a:p>
            <a:pPr marL="22860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endParaRPr lang="de-DE" sz="1800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MINT-Unterricht als Schwerpunkt im Medienkonzept</a:t>
            </a:r>
            <a:endParaRPr/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„Digitales Lehren im MINT-Unterricht“ durch …</a:t>
            </a:r>
            <a:endParaRPr/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17</a:t>
            </a:fld>
            <a:endParaRPr lang="de-DE" b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 sz="2800"/>
              <a:t>Weitere Unterstützungsmaterialien</a:t>
            </a:r>
            <a:endParaRPr lang="de-DE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MINT-Unterricht als Schwerpunkt im Medienkonzept</a:t>
            </a:r>
            <a:endParaRPr/>
          </a:p>
        </p:txBody>
      </p:sp>
      <p:sp>
        <p:nvSpPr>
          <p:cNvPr id="6" name="Rechteck 8"/>
          <p:cNvSpPr>
            <a:spLocks noGrp="1" noChangeShapeType="1"/>
          </p:cNvSpPr>
          <p:nvPr/>
        </p:nvSpPr>
        <p:spPr bwMode="auto">
          <a:xfrm>
            <a:off x="6440122" y="3776221"/>
            <a:ext cx="1794957" cy="73155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0">
              <a:defRPr/>
            </a:pPr>
            <a:r>
              <a:rPr sz="1350" b="1" dirty="0" err="1">
                <a:latin typeface="Arial"/>
              </a:rPr>
              <a:t>Quelle</a:t>
            </a:r>
            <a:r>
              <a:rPr sz="1350" b="1" dirty="0">
                <a:latin typeface="Arial"/>
              </a:rPr>
              <a:t>:</a:t>
            </a:r>
            <a:br>
              <a:rPr sz="1350" b="1" dirty="0">
                <a:latin typeface="Arial"/>
              </a:rPr>
            </a:br>
            <a:r>
              <a:rPr sz="1500" b="1" u="sng" dirty="0" err="1">
                <a:solidFill>
                  <a:schemeClr val="hlink"/>
                </a:solidFill>
              </a:rPr>
              <a:t>mebis</a:t>
            </a:r>
            <a:r>
              <a:rPr sz="1500" b="1" u="sng" dirty="0">
                <a:solidFill>
                  <a:schemeClr val="hlink"/>
                </a:solidFill>
              </a:rPr>
              <a:t> </a:t>
            </a:r>
            <a:r>
              <a:rPr sz="1500" b="1" u="sng" dirty="0" err="1">
                <a:solidFill>
                  <a:schemeClr val="hlink"/>
                </a:solidFill>
              </a:rPr>
              <a:t>Medienkonzepte</a:t>
            </a:r>
            <a:endParaRPr sz="1500" b="1" u="sng" dirty="0">
              <a:solidFill>
                <a:schemeClr val="hlink"/>
              </a:solidFill>
            </a:endParaRPr>
          </a:p>
        </p:txBody>
      </p:sp>
      <p:sp>
        <p:nvSpPr>
          <p:cNvPr id="7" name="Foliennummernplatzhalter 10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18</a:t>
            </a:fld>
            <a:endParaRPr lang="de-DE" b="0"/>
          </a:p>
        </p:txBody>
      </p:sp>
      <p:sp>
        <p:nvSpPr>
          <p:cNvPr id="8" name="TextBox 8"/>
          <p:cNvSpPr txBox="1"/>
          <p:nvPr/>
        </p:nvSpPr>
        <p:spPr bwMode="auto">
          <a:xfrm>
            <a:off x="6442831" y="4585146"/>
            <a:ext cx="1403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sz="1200"/>
              <a:t>Bild 7</a:t>
            </a:r>
            <a:endParaRPr/>
          </a:p>
        </p:txBody>
      </p:sp>
      <p:sp>
        <p:nvSpPr>
          <p:cNvPr id="9" name=" 8"/>
          <p:cNvSpPr/>
          <p:nvPr/>
        </p:nvSpPr>
        <p:spPr bwMode="auto">
          <a:xfrm>
            <a:off x="4984559" y="2758053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10" name="Grafik 9">
            <a:hlinkClick r:id="rId2"/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961422" y="718043"/>
            <a:ext cx="4406423" cy="408002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 sz="2800"/>
              <a:t>Weitere Unterstützungsmaterialien</a:t>
            </a:r>
            <a:endParaRPr lang="de-DE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MINT-Unterricht als Schwerpunkt im Medienkonzept</a:t>
            </a:r>
            <a:endParaRPr/>
          </a:p>
        </p:txBody>
      </p:sp>
      <p:sp>
        <p:nvSpPr>
          <p:cNvPr id="6" name="Rechteck 8"/>
          <p:cNvSpPr>
            <a:spLocks noGrp="1" noChangeShapeType="1"/>
          </p:cNvSpPr>
          <p:nvPr/>
        </p:nvSpPr>
        <p:spPr bwMode="auto">
          <a:xfrm>
            <a:off x="6489802" y="3922759"/>
            <a:ext cx="1794850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0">
              <a:defRPr/>
            </a:pPr>
            <a:r>
              <a:rPr lang="de-DE" sz="1350" b="1" dirty="0"/>
              <a:t>Quelle:</a:t>
            </a:r>
            <a:r>
              <a:rPr lang="de-DE" sz="1350" dirty="0">
                <a:solidFill>
                  <a:schemeClr val="accent1"/>
                </a:solidFill>
              </a:rPr>
              <a:t> </a:t>
            </a:r>
            <a:br>
              <a:rPr lang="de-DE" sz="1350" dirty="0">
                <a:solidFill>
                  <a:schemeClr val="accent1"/>
                </a:solidFill>
              </a:rPr>
            </a:br>
            <a:r>
              <a:rPr lang="de-DE" sz="1350" b="1" u="sng" dirty="0" err="1">
                <a:solidFill>
                  <a:schemeClr val="hlink"/>
                </a:solidFill>
              </a:rPr>
              <a:t>mebis</a:t>
            </a:r>
            <a:r>
              <a:rPr lang="de-DE" sz="1350" b="1" u="sng" dirty="0">
                <a:solidFill>
                  <a:schemeClr val="hlink"/>
                </a:solidFill>
              </a:rPr>
              <a:t> Infoportal</a:t>
            </a:r>
            <a:endParaRPr lang="de-DE" sz="1350" b="1" dirty="0"/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19</a:t>
            </a:fld>
            <a:endParaRPr lang="de-DE" b="0"/>
          </a:p>
        </p:txBody>
      </p:sp>
      <p:sp>
        <p:nvSpPr>
          <p:cNvPr id="8" name="TextBox 8"/>
          <p:cNvSpPr txBox="1"/>
          <p:nvPr/>
        </p:nvSpPr>
        <p:spPr bwMode="auto">
          <a:xfrm>
            <a:off x="6489802" y="4421469"/>
            <a:ext cx="1403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sz="1200"/>
              <a:t>Bild 8</a:t>
            </a:r>
            <a:endParaRPr/>
          </a:p>
        </p:txBody>
      </p:sp>
      <p:sp>
        <p:nvSpPr>
          <p:cNvPr id="9" name=" 8"/>
          <p:cNvSpPr/>
          <p:nvPr/>
        </p:nvSpPr>
        <p:spPr bwMode="auto">
          <a:xfrm>
            <a:off x="5838597" y="3058738"/>
            <a:ext cx="213440" cy="329408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/>
          </a:p>
        </p:txBody>
      </p:sp>
      <p:pic>
        <p:nvPicPr>
          <p:cNvPr id="10" name="Grafik 9">
            <a:hlinkClick r:id="rId2"/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854729" y="693093"/>
            <a:ext cx="4469154" cy="400537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 noChangeShapeType="1"/>
          </p:cNvSpPr>
          <p:nvPr>
            <p:ph type="title"/>
          </p:nvPr>
        </p:nvSpPr>
        <p:spPr bwMode="auto"/>
        <p:txBody>
          <a:bodyPr lIns="68580" tIns="34290" rIns="68580" bIns="34290" anchor="ctr" anchorCtr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>
              <a:defRPr/>
            </a:pPr>
            <a:r>
              <a:t>Digitales Lehren und Lernen</a:t>
            </a:r>
            <a:endParaRPr lang="en-US"/>
          </a:p>
        </p:txBody>
      </p:sp>
      <p:sp>
        <p:nvSpPr>
          <p:cNvPr id="5" name="Textplatzhalter 1"/>
          <p:cNvSpPr>
            <a:spLocks noGrp="1"/>
          </p:cNvSpPr>
          <p:nvPr>
            <p:ph type="body" sz="quarter" idx="10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 sz="1700"/>
              <a:t>im MINT-Unterricht als Schwerpunkt im Medienkonzept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8676456" y="0"/>
            <a:ext cx="1403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sz="1200"/>
              <a:t>Bild 1</a:t>
            </a:r>
            <a:endParaRPr/>
          </a:p>
        </p:txBody>
      </p:sp>
      <p:sp>
        <p:nvSpPr>
          <p:cNvPr id="7" name="Textfeld 6"/>
          <p:cNvSpPr txBox="1"/>
          <p:nvPr/>
        </p:nvSpPr>
        <p:spPr bwMode="auto">
          <a:xfrm>
            <a:off x="6948264" y="4532819"/>
            <a:ext cx="675819" cy="27435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200" dirty="0" err="1"/>
              <a:t>Bild</a:t>
            </a:r>
            <a:r>
              <a:rPr sz="1200" dirty="0"/>
              <a:t> 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ußzeilenplatzhalter 8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MINT-Unterricht als Schwerpunkt im Medienkonzept</a:t>
            </a:r>
            <a:endParaRPr/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20</a:t>
            </a:fld>
            <a:endParaRPr lang="de-DE" b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 lvl="1">
              <a:defRPr/>
            </a:pPr>
            <a:r>
              <a:rPr lang="de-DE" sz="1000" b="1" i="0" u="none" strike="noStrike" cap="none" spc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Quellennachweis</a:t>
            </a:r>
            <a:endParaRPr sz="1000" dirty="0"/>
          </a:p>
          <a:p>
            <a:pPr algn="l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defRPr/>
            </a:pPr>
            <a:r>
              <a:rPr lang="de-DE" sz="1000" b="0" i="0" u="none" strike="noStrike" cap="none" spc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Bild 1: Unterricht.jpg; </a:t>
            </a:r>
            <a:r>
              <a:rPr lang="de-DE" sz="1000" b="0" i="0" u="sng" strike="noStrike" cap="none" spc="0" dirty="0">
                <a:solidFill>
                  <a:schemeClr val="tx1"/>
                </a:solidFill>
                <a:latin typeface="Arial"/>
                <a:ea typeface="+mn-ea"/>
                <a:cs typeface="+mn-cs"/>
                <a:hlinkClick r:id="rId2" tooltip="https://commons.wikimedia.org/wiki/File:Unterricht.jpg"/>
              </a:rPr>
              <a:t>https://commons.wikimedia.org/wiki/File:Unterricht.jpg</a:t>
            </a:r>
            <a:r>
              <a:rPr lang="de-DE" sz="1000" b="0" i="0" u="none" strike="noStrike" cap="none" spc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; </a:t>
            </a:r>
            <a:r>
              <a:rPr lang="de-DE" sz="1000" b="0" i="0" u="none" strike="noStrike" cap="none" spc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Metropolitan</a:t>
            </a:r>
            <a:r>
              <a:rPr lang="de-DE" sz="1000" b="0" i="0" u="none" strike="noStrike" cap="none" spc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School/</a:t>
            </a:r>
            <a:r>
              <a:rPr lang="de-DE" sz="1000" b="0" i="0" u="sng" strike="noStrike" cap="none" spc="0" dirty="0">
                <a:solidFill>
                  <a:schemeClr val="tx1"/>
                </a:solidFill>
                <a:latin typeface="Arial"/>
                <a:ea typeface="+mn-ea"/>
                <a:cs typeface="+mn-cs"/>
                <a:hlinkClick r:id="rId3" tooltip="https://creativecommons.org/licenses/by-sa/3.0/legalcode"/>
              </a:rPr>
              <a:t>CC-BY-SA 3.0</a:t>
            </a:r>
            <a:r>
              <a:rPr lang="de-DE" sz="1000" b="0" i="0" u="none" strike="noStrike" cap="none" spc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</a:t>
            </a:r>
            <a:endParaRPr sz="1000" b="0" dirty="0"/>
          </a:p>
          <a:p>
            <a:pPr>
              <a:defRPr/>
            </a:pPr>
            <a:r>
              <a:rPr lang="de-DE" sz="1000" b="0" i="0" u="none" strike="noStrike" cap="none" spc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Bild 2: Bildschirmfoto Beispielcurriculum Realschule, Stand: </a:t>
            </a:r>
            <a:r>
              <a:rPr lang="de-DE" sz="1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12. August 2021, alle Rechte vorbehalten</a:t>
            </a:r>
            <a:endParaRPr sz="1000" b="0" dirty="0"/>
          </a:p>
          <a:p>
            <a:pPr>
              <a:defRPr/>
            </a:pPr>
            <a:r>
              <a:rPr lang="de-DE" sz="1000" b="0" i="0" u="none" strike="noStrike" cap="none" spc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Bild 3: Bildschirmfoto Medienkompetenz-Navigator, Stand: 12. August 2021, alle Rechte vorbehalten</a:t>
            </a:r>
            <a:endParaRPr sz="1000" b="0" dirty="0"/>
          </a:p>
          <a:p>
            <a:pPr>
              <a:defRPr/>
            </a:pPr>
            <a:r>
              <a:rPr lang="de-DE" sz="1000" b="0" i="0" u="none" strike="noStrike" cap="none" spc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Bild 4: Bildschirmfoto </a:t>
            </a:r>
            <a:r>
              <a:rPr lang="de-DE" sz="1000" b="0" i="0" u="none" strike="noStrike" cap="none" spc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mundo.schule</a:t>
            </a:r>
            <a:r>
              <a:rPr lang="de-DE" sz="1000" b="0" i="0" u="none" strike="noStrike" cap="none" spc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, Stand: </a:t>
            </a:r>
            <a:r>
              <a:rPr lang="de-DE" sz="1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12. August 2021, alle Rechte vorbehalten</a:t>
            </a:r>
            <a:endParaRPr sz="1000" b="0" dirty="0"/>
          </a:p>
          <a:p>
            <a:pPr>
              <a:defRPr/>
            </a:pPr>
            <a:r>
              <a:rPr lang="de-DE" sz="1000" b="0" i="0" u="none" strike="noStrike" cap="none" spc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Bild 5: Bildschirmfoto </a:t>
            </a:r>
            <a:r>
              <a:rPr lang="de-DE" sz="1000" b="0" i="0" u="none" strike="noStrike" cap="none" spc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OER.schule</a:t>
            </a:r>
            <a:r>
              <a:rPr lang="de-DE" sz="1000" b="0" i="0" u="none" strike="noStrike" cap="none" spc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, Stand: </a:t>
            </a:r>
            <a:r>
              <a:rPr lang="de-DE" sz="1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12. August 2021, alle Rechte vorbehalten</a:t>
            </a:r>
            <a:endParaRPr sz="1000" b="0" dirty="0"/>
          </a:p>
          <a:p>
            <a:pPr>
              <a:defRPr/>
            </a:pPr>
            <a:r>
              <a:rPr lang="de-DE" sz="1000" b="0" i="0" u="none" strike="noStrike" cap="none" spc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Bild 6: Bildschirmfoto </a:t>
            </a:r>
            <a:r>
              <a:rPr lang="de-DE" sz="1000" b="0" i="0" u="none" strike="noStrike" cap="none" spc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mebis</a:t>
            </a:r>
            <a:r>
              <a:rPr lang="de-DE" sz="1000" b="0" i="0" u="none" strike="noStrike" cap="none" spc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</a:t>
            </a:r>
            <a:r>
              <a:rPr lang="de-DE" sz="1000" b="0" i="0" u="none" strike="noStrike" cap="none" spc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teachSHARE</a:t>
            </a:r>
            <a:r>
              <a:rPr lang="de-DE" sz="1000" b="0" i="0" u="none" strike="noStrike" cap="none" spc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, </a:t>
            </a:r>
            <a:r>
              <a:rPr lang="de-DE" sz="1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12. August 2021, alle Rechte vorbehalten</a:t>
            </a:r>
            <a:endParaRPr sz="1000" b="0" dirty="0"/>
          </a:p>
          <a:p>
            <a:pPr>
              <a:defRPr/>
            </a:pPr>
            <a:r>
              <a:rPr lang="de-DE" sz="1000" b="0" i="0" u="none" strike="noStrike" cap="none" spc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Bild 7: Bildschirmfoto </a:t>
            </a:r>
            <a:r>
              <a:rPr lang="de-DE" sz="1000" b="0" i="0" u="none" strike="noStrike" cap="none" spc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mebis</a:t>
            </a:r>
            <a:r>
              <a:rPr lang="de-DE" sz="1000" b="0" i="0" u="none" strike="noStrike" cap="none" spc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Medienkonzepte, Stand: 12. August 2021, alle Rechte vorbehalten.</a:t>
            </a:r>
            <a:endParaRPr sz="1000" b="0" dirty="0"/>
          </a:p>
          <a:p>
            <a:pPr>
              <a:defRPr/>
            </a:pPr>
            <a:r>
              <a:rPr lang="de-DE" sz="1000" b="0" i="0" u="none" strike="noStrike" cap="none" spc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Bild 8: Bildschirmfoto </a:t>
            </a:r>
            <a:r>
              <a:rPr lang="de-DE" sz="1000" b="0" i="0" u="none" strike="noStrike" cap="none" spc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mebis</a:t>
            </a:r>
            <a:r>
              <a:rPr lang="de-DE" sz="1000" b="0" i="0" u="none" strike="noStrike" cap="none" spc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Infoportal, Stand: </a:t>
            </a:r>
            <a:r>
              <a:rPr lang="de-DE" sz="1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12. August 2021, alle Rechte vorbehalten.</a:t>
            </a:r>
          </a:p>
          <a:p>
            <a:pPr>
              <a:defRPr/>
            </a:pPr>
            <a:endParaRPr sz="1000" b="0" dirty="0"/>
          </a:p>
          <a:p>
            <a:pPr>
              <a:defRPr/>
            </a:pPr>
            <a:r>
              <a:rPr lang="de-DE" sz="1000" b="1" i="0" u="none" strike="noStrike" cap="none" spc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Grafik Design</a:t>
            </a:r>
            <a:endParaRPr sz="1000" dirty="0"/>
          </a:p>
          <a:p>
            <a:pPr marL="0" indent="0" defTabSz="457200">
              <a:spcBef>
                <a:spcPts val="449"/>
              </a:spcBef>
              <a:spcAft>
                <a:spcPts val="224"/>
              </a:spcAft>
              <a:buSzTx/>
              <a:defRPr/>
            </a:pPr>
            <a:r>
              <a:rPr lang="de-DE" sz="1000" b="0" i="0" u="none" strike="noStrike" cap="none" spc="0" dirty="0" err="1">
                <a:solidFill>
                  <a:schemeClr val="tx1"/>
                </a:solidFill>
                <a:latin typeface="Arial"/>
                <a:ea typeface="+mn-ea"/>
                <a:cs typeface="+mn-cs"/>
              </a:rPr>
              <a:t>Graphic</a:t>
            </a:r>
            <a:r>
              <a:rPr lang="de-DE" sz="1000" b="0" i="0" u="none" strike="noStrike" cap="none" spc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Design Christina Mayer, 2020, überarbeitet durch K. Stegmann, 2021</a:t>
            </a:r>
            <a:endParaRPr sz="1000" b="0" dirty="0"/>
          </a:p>
          <a:p>
            <a: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endParaRPr sz="1000" dirty="0"/>
          </a:p>
          <a:p>
            <a:pPr marL="0" indent="0" defTabSz="457200">
              <a:spcBef>
                <a:spcPts val="449"/>
              </a:spcBef>
              <a:spcAft>
                <a:spcPts val="224"/>
              </a:spcAft>
              <a:buSzTx/>
              <a:defRPr/>
            </a:pPr>
            <a:r>
              <a:rPr lang="de-DE" sz="1000" b="1" i="0" u="none" strike="noStrike" cap="none" spc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Lizenzhinweis</a:t>
            </a:r>
            <a:endParaRPr sz="1000" dirty="0"/>
          </a:p>
          <a:p>
            <a:pPr marL="0" marR="0" indent="0">
              <a:defRPr/>
            </a:pPr>
            <a:r>
              <a:rPr lang="de-DE" sz="1000" b="0" i="0" u="none" strike="noStrike" cap="none" spc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„Digitales Lehren und Lernen im MINT-Unterricht als Schwerpunkt im Medienkonzept“, erstellt </a:t>
            </a:r>
            <a:r>
              <a:rPr lang="de-DE" sz="1000" b="0" i="1" u="none" strike="noStrike" cap="none" spc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von </a:t>
            </a:r>
            <a:r>
              <a:rPr lang="de-DE" sz="1000" b="0" i="1" u="none" strike="noStrike" cap="none" spc="0" dirty="0">
                <a:solidFill>
                  <a:schemeClr val="tx1"/>
                </a:solidFill>
                <a:latin typeface="Arial"/>
                <a:ea typeface="+mn-ea"/>
                <a:cs typeface="+mn-cs"/>
                <a:hlinkClick r:id="rId4"/>
              </a:rPr>
              <a:t>V. </a:t>
            </a:r>
            <a:r>
              <a:rPr lang="de-DE" sz="1000" b="0" i="1" u="none" strike="noStrike" cap="none" spc="0" dirty="0" err="1">
                <a:solidFill>
                  <a:schemeClr val="tx1"/>
                </a:solidFill>
                <a:latin typeface="Arial"/>
                <a:ea typeface="+mn-ea"/>
                <a:cs typeface="+mn-cs"/>
                <a:hlinkClick r:id="rId4"/>
              </a:rPr>
              <a:t>Haldenwang</a:t>
            </a:r>
            <a:r>
              <a:rPr lang="de-DE" sz="1000" b="0" i="1" u="none" strike="noStrike" cap="none" spc="0" dirty="0">
                <a:solidFill>
                  <a:schemeClr val="tx1"/>
                </a:solidFill>
                <a:latin typeface="Arial"/>
                <a:ea typeface="+mn-ea"/>
                <a:cs typeface="+mn-cs"/>
                <a:hlinkClick r:id="rId4"/>
              </a:rPr>
              <a:t> </a:t>
            </a:r>
            <a:r>
              <a:rPr lang="de-DE" sz="1000" b="0" i="1" u="none" strike="noStrike" cap="none" spc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im Projekt </a:t>
            </a:r>
            <a:r>
              <a:rPr lang="de-DE" sz="1000" b="0" i="1" u="sng" strike="noStrike" cap="none" spc="0" dirty="0" err="1">
                <a:solidFill>
                  <a:schemeClr val="hlink"/>
                </a:solidFill>
                <a:latin typeface="Arial"/>
                <a:ea typeface="+mn-ea"/>
                <a:cs typeface="+mn-cs"/>
                <a:hlinkClick r:id="rId5"/>
              </a:rPr>
              <a:t>DigitUS</a:t>
            </a:r>
            <a:r>
              <a:rPr lang="de-DE" sz="1000" b="0" i="1" u="sng" strike="noStrike" cap="none" spc="0" dirty="0">
                <a:solidFill>
                  <a:schemeClr val="hlink"/>
                </a:solidFill>
                <a:latin typeface="Arial"/>
                <a:ea typeface="+mn-ea"/>
                <a:cs typeface="+mn-cs"/>
                <a:hlinkClick r:id="rId5"/>
              </a:rPr>
              <a:t> </a:t>
            </a:r>
            <a:r>
              <a:rPr lang="de-DE" sz="1000" b="0" i="1" u="none" strike="noStrike" cap="none" spc="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und lizenziert als </a:t>
            </a:r>
            <a:r>
              <a:rPr lang="de-DE" sz="1000" b="0" i="1" u="sng" strike="noStrike" cap="none" spc="0" dirty="0">
                <a:solidFill>
                  <a:schemeClr val="hlink"/>
                </a:solidFill>
                <a:latin typeface="Arial"/>
                <a:ea typeface="+mn-ea"/>
                <a:cs typeface="+mn-cs"/>
                <a:hlinkClick r:id="rId6"/>
              </a:rPr>
              <a:t>CC BY-SA 4.0</a:t>
            </a:r>
            <a:r>
              <a:rPr lang="de-DE" sz="1000" b="0" i="1" u="sng" strike="noStrike" cap="none" spc="0" dirty="0">
                <a:solidFill>
                  <a:schemeClr val="hlink"/>
                </a:solidFill>
                <a:latin typeface="Arial"/>
                <a:ea typeface="+mn-ea"/>
                <a:cs typeface="+mn-cs"/>
              </a:rPr>
              <a:t>.</a:t>
            </a:r>
            <a:br>
              <a:rPr lang="de-DE" b="0" i="1" u="sng" dirty="0">
                <a:solidFill>
                  <a:schemeClr val="hlink"/>
                </a:solidFill>
                <a:cs typeface="Arial"/>
              </a:rPr>
            </a:br>
            <a:r>
              <a:rPr lang="de-DE" sz="1000" b="0" i="1" u="none" strike="noStrike" cap="none" spc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Hinweis: Die Logos von </a:t>
            </a:r>
            <a:r>
              <a:rPr lang="de-DE" sz="1000" b="0" i="1" u="none" strike="noStrike" cap="none" spc="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DigitUS</a:t>
            </a:r>
            <a:r>
              <a:rPr lang="de-DE" sz="1000" b="0" i="1" u="none" strike="noStrike" cap="none" spc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und seiner Projektpartner sind urheberrechtlich geschützt. Sie sind im Fall einer Bearbeitung des Materials zu entfernen.</a:t>
            </a:r>
            <a:endParaRPr sz="1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platzhalter 6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Herausgeber</a:t>
            </a:r>
            <a:endParaRPr/>
          </a:p>
          <a:p>
            <a:pPr>
              <a:defRPr/>
            </a:pPr>
            <a:r>
              <a:rPr lang="de-DE" b="0"/>
              <a:t>Staatsinstitut für Schulqualität und Bildungsforschung</a:t>
            </a:r>
            <a:endParaRPr/>
          </a:p>
          <a:p>
            <a:pPr>
              <a:defRPr/>
            </a:pPr>
            <a:r>
              <a:rPr lang="de-DE" b="0"/>
              <a:t>Medienabteilung</a:t>
            </a:r>
            <a:endParaRPr/>
          </a:p>
          <a:p>
            <a:pPr lvl="1">
              <a:defRPr/>
            </a:pPr>
            <a:r>
              <a:rPr lang="de-DE"/>
              <a:t>Schellingstr. 155</a:t>
            </a:r>
            <a:endParaRPr/>
          </a:p>
          <a:p>
            <a:pPr lvl="1">
              <a:defRPr/>
            </a:pPr>
            <a:r>
              <a:rPr lang="de-DE"/>
              <a:t>80797 München</a:t>
            </a:r>
            <a:endParaRPr/>
          </a:p>
          <a:p>
            <a:pPr lvl="1">
              <a:defRPr/>
            </a:pPr>
            <a:r>
              <a:rPr lang="de-DE" u="sng">
                <a:hlinkClick r:id="rId2" tooltip="mailto:kontakt@isb.bayern.de"/>
              </a:rPr>
              <a:t>kontakt@isb.bayern.de</a:t>
            </a:r>
            <a:r>
              <a:rPr lang="de-DE"/>
              <a:t> </a:t>
            </a:r>
            <a:endParaRPr/>
          </a:p>
          <a:p>
            <a:pPr lvl="1">
              <a:defRPr/>
            </a:pPr>
            <a:r>
              <a:rPr lang="de-DE" sz="1000" b="0" i="0" u="sng" strike="noStrike" cap="none" spc="0">
                <a:latin typeface="Arial"/>
                <a:ea typeface="Arial"/>
                <a:cs typeface="Arial"/>
                <a:hlinkClick r:id="rId3" tooltip="http://www.isb.bayern.de/"/>
              </a:rPr>
              <a:t>http://www.isb.bayern.de/</a:t>
            </a:r>
            <a:r>
              <a:rPr lang="de-DE" sz="10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Autorin</a:t>
            </a:r>
            <a:endParaRPr/>
          </a:p>
          <a:p>
            <a:pPr lvl="1">
              <a:defRPr/>
            </a:pPr>
            <a:r>
              <a:rPr lang="de-DE" b="0"/>
              <a:t>Dr. Vera Haldenwang </a:t>
            </a:r>
          </a:p>
          <a:p>
            <a:pPr lvl="1">
              <a:defRPr/>
            </a:pPr>
            <a:r>
              <a:rPr lang="de-DE" u="sng">
                <a:hlinkClick r:id="rId4" tooltip="mailto:vera.haldenwang@isb.bayern.de"/>
              </a:rPr>
              <a:t>vera.haldenwang@isb.bayern.de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12. August 2021</a:t>
            </a:r>
            <a:endParaRPr/>
          </a:p>
        </p:txBody>
      </p:sp>
      <p:sp>
        <p:nvSpPr>
          <p:cNvPr id="5" name="Fußzeilenplatzhalter 8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MINT-Unterricht als Schwerpunkt im Medienkonzept</a:t>
            </a:r>
            <a:endParaRPr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21</a:t>
            </a:fld>
            <a:endParaRPr lang="de-DE" b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 noChangeShapeType="1"/>
          </p:cNvSpPr>
          <p:nvPr>
            <p:ph type="title"/>
          </p:nvPr>
        </p:nvSpPr>
        <p:spPr bwMode="auto"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ctr" defTabSz="914400">
              <a:lnSpc>
                <a:spcPct val="100000"/>
              </a:lnSpc>
              <a:buNone/>
              <a:defRPr sz="4400">
                <a:solidFill>
                  <a:schemeClr val="dk1"/>
                </a:solidFill>
                <a:latin typeface="Calibri"/>
              </a:defRPr>
            </a:lvl1pPr>
            <a:lvl2pPr marL="0" indent="0" algn="ctr" defTabSz="914400">
              <a:lnSpc>
                <a:spcPct val="100000"/>
              </a:lnSpc>
              <a:buNone/>
              <a:defRPr sz="4400">
                <a:solidFill>
                  <a:schemeClr val="dk1"/>
                </a:solidFill>
                <a:latin typeface="Calibri"/>
              </a:defRPr>
            </a:lvl2pPr>
            <a:lvl3pPr marL="0" indent="0" algn="ctr" defTabSz="914400">
              <a:lnSpc>
                <a:spcPct val="100000"/>
              </a:lnSpc>
              <a:buNone/>
              <a:defRPr sz="4400">
                <a:solidFill>
                  <a:schemeClr val="dk1"/>
                </a:solidFill>
                <a:latin typeface="Calibri"/>
              </a:defRPr>
            </a:lvl3pPr>
            <a:lvl4pPr marL="0" indent="0" algn="ctr" defTabSz="914400">
              <a:lnSpc>
                <a:spcPct val="100000"/>
              </a:lnSpc>
              <a:buNone/>
              <a:defRPr sz="4400">
                <a:solidFill>
                  <a:schemeClr val="dk1"/>
                </a:solidFill>
                <a:latin typeface="Calibri"/>
              </a:defRPr>
            </a:lvl4pPr>
            <a:lvl5pPr marL="0" indent="0" algn="ctr" defTabSz="914400">
              <a:lnSpc>
                <a:spcPct val="100000"/>
              </a:lnSpc>
              <a:buNone/>
              <a:defRPr sz="4400">
                <a:solidFill>
                  <a:schemeClr val="dk1"/>
                </a:solidFill>
                <a:latin typeface="Calibri"/>
              </a:defRPr>
            </a:lvl5pPr>
          </a:lstStyle>
          <a:p>
            <a:pPr marL="625475" algn="l">
              <a:defRPr/>
            </a:pPr>
            <a:r>
              <a:rPr lang="de-DE" sz="2700">
                <a:solidFill>
                  <a:schemeClr val="bg1"/>
                </a:solidFill>
                <a:latin typeface="Arial"/>
              </a:rPr>
              <a:t>Gliederung</a:t>
            </a:r>
            <a:endParaRPr/>
          </a:p>
        </p:txBody>
      </p:sp>
      <p:sp>
        <p:nvSpPr>
          <p:cNvPr id="5" name="Inhaltsplatzhalter 2"/>
          <p:cNvSpPr>
            <a:spLocks noGrp="1" noChangeShapeType="1"/>
          </p:cNvSpPr>
          <p:nvPr>
            <p:ph idx="1"/>
          </p:nvPr>
        </p:nvSpPr>
        <p:spPr bwMode="auto"/>
        <p:txBody>
          <a:bodyPr vertOverflow="overflow" horzOverflow="clip" vert="horz" wrap="square" lIns="68580" tIns="34290" rIns="68580" bIns="34290" numCol="1" spcCol="0" rtlCol="0" fromWordArt="0" anchor="t" anchorCtr="0" forceAA="0" compatLnSpc="0">
            <a:normAutofit fontScale="87500" lnSpcReduction="20000"/>
          </a:bodyPr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buChar char="•"/>
              <a:defRPr sz="3200">
                <a:solidFill>
                  <a:schemeClr val="dk1"/>
                </a:solidFill>
                <a:latin typeface="Calibri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buChar char="–"/>
              <a:defRPr sz="2800">
                <a:solidFill>
                  <a:schemeClr val="dk1"/>
                </a:solidFill>
                <a:latin typeface="Calibri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buChar char="•"/>
              <a:defRPr sz="2400">
                <a:solidFill>
                  <a:schemeClr val="dk1"/>
                </a:solidFill>
                <a:latin typeface="Calibri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buChar char="–"/>
              <a:defRPr sz="2000">
                <a:solidFill>
                  <a:schemeClr val="dk1"/>
                </a:solidFill>
                <a:latin typeface="Calibri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buChar char="»"/>
              <a:defRPr sz="2000">
                <a:solidFill>
                  <a:schemeClr val="dk1"/>
                </a:solidFill>
                <a:latin typeface="Calibri"/>
              </a:defRPr>
            </a:lvl5pPr>
          </a:lstStyle>
          <a:p>
            <a:pPr>
              <a:defRPr/>
            </a:pPr>
            <a:r>
              <a:rPr lang="de-DE"/>
              <a:t>Ziele des Medienkonzepts und des Projekts DigitUS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Qualitätskriterien des Medienkonzepts und von DigitUS 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Merkmale des Medienkonzept-Teams und der DigitUS-Lerngemeinschaft </a:t>
            </a:r>
          </a:p>
          <a:p>
            <a:pPr marL="0" indent="0">
              <a:buSzPct val="140000"/>
              <a:buFont typeface="Systemschrift"/>
              <a:buNone/>
              <a:defRPr/>
            </a:pPr>
            <a:endParaRPr lang="de-DE"/>
          </a:p>
          <a:p>
            <a:pPr>
              <a:defRPr/>
            </a:pPr>
            <a:r>
              <a:rPr lang="de-DE"/>
              <a:t>Umsetzungsmöglichkeit: Schwerpunktsetzung „Digitales Lernen im MINT-Unterricht“ im Mediencurriculum</a:t>
            </a:r>
          </a:p>
          <a:p>
            <a:pPr marL="0" indent="0">
              <a:buSzPct val="140000"/>
              <a:buFont typeface="Systemschrift"/>
              <a:buNone/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MINT-Unterricht als Schwerpunkt im Medienkonzept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3</a:t>
            </a:fld>
            <a:endParaRPr lang="de-DE" b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 noChangeShapeType="1"/>
          </p:cNvSpPr>
          <p:nvPr>
            <p:ph type="title"/>
          </p:nvPr>
        </p:nvSpPr>
        <p:spPr bwMode="auto"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ctr" defTabSz="914400">
              <a:lnSpc>
                <a:spcPct val="100000"/>
              </a:lnSpc>
              <a:buNone/>
              <a:defRPr sz="4400">
                <a:solidFill>
                  <a:schemeClr val="dk1"/>
                </a:solidFill>
                <a:latin typeface="Calibri"/>
              </a:defRPr>
            </a:lvl1pPr>
            <a:lvl2pPr marL="0" indent="0" algn="ctr" defTabSz="914400">
              <a:lnSpc>
                <a:spcPct val="100000"/>
              </a:lnSpc>
              <a:buNone/>
              <a:defRPr sz="4400">
                <a:solidFill>
                  <a:schemeClr val="dk1"/>
                </a:solidFill>
                <a:latin typeface="Calibri"/>
              </a:defRPr>
            </a:lvl2pPr>
            <a:lvl3pPr marL="0" indent="0" algn="ctr" defTabSz="914400">
              <a:lnSpc>
                <a:spcPct val="100000"/>
              </a:lnSpc>
              <a:buNone/>
              <a:defRPr sz="4400">
                <a:solidFill>
                  <a:schemeClr val="dk1"/>
                </a:solidFill>
                <a:latin typeface="Calibri"/>
              </a:defRPr>
            </a:lvl3pPr>
            <a:lvl4pPr marL="0" indent="0" algn="ctr" defTabSz="914400">
              <a:lnSpc>
                <a:spcPct val="100000"/>
              </a:lnSpc>
              <a:buNone/>
              <a:defRPr sz="4400">
                <a:solidFill>
                  <a:schemeClr val="dk1"/>
                </a:solidFill>
                <a:latin typeface="Calibri"/>
              </a:defRPr>
            </a:lvl4pPr>
            <a:lvl5pPr marL="0" indent="0" algn="ctr" defTabSz="914400">
              <a:lnSpc>
                <a:spcPct val="100000"/>
              </a:lnSpc>
              <a:buNone/>
              <a:defRPr sz="4400">
                <a:solidFill>
                  <a:schemeClr val="dk1"/>
                </a:solidFill>
                <a:latin typeface="Calibri"/>
              </a:defRPr>
            </a:lvl5pPr>
          </a:lstStyle>
          <a:p>
            <a:pPr marL="625475" algn="l">
              <a:defRPr/>
            </a:pPr>
            <a:r>
              <a:rPr lang="de-DE" sz="2700">
                <a:solidFill>
                  <a:schemeClr val="bg1"/>
                </a:solidFill>
                <a:latin typeface="Arial"/>
              </a:rPr>
              <a:t>Gliederung</a:t>
            </a:r>
            <a:endParaRPr/>
          </a:p>
        </p:txBody>
      </p:sp>
      <p:sp>
        <p:nvSpPr>
          <p:cNvPr id="5" name="Inhaltsplatzhalter 2"/>
          <p:cNvSpPr>
            <a:spLocks noGrp="1" noChangeShapeType="1"/>
          </p:cNvSpPr>
          <p:nvPr>
            <p:ph idx="1"/>
          </p:nvPr>
        </p:nvSpPr>
        <p:spPr bwMode="auto"/>
        <p:txBody>
          <a:bodyPr lIns="68580" tIns="34290" rIns="68580" bIns="34290" anchor="t">
            <a:normAutofit fontScale="85000" lnSpcReduction="20000"/>
          </a:bodyPr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buChar char="•"/>
              <a:defRPr sz="3200">
                <a:solidFill>
                  <a:schemeClr val="dk1"/>
                </a:solidFill>
                <a:latin typeface="Calibri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buChar char="–"/>
              <a:defRPr sz="2800">
                <a:solidFill>
                  <a:schemeClr val="dk1"/>
                </a:solidFill>
                <a:latin typeface="Calibri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buChar char="•"/>
              <a:defRPr sz="2400">
                <a:solidFill>
                  <a:schemeClr val="dk1"/>
                </a:solidFill>
                <a:latin typeface="Calibri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buChar char="–"/>
              <a:defRPr sz="2000">
                <a:solidFill>
                  <a:schemeClr val="dk1"/>
                </a:solidFill>
                <a:latin typeface="Calibri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buChar char="»"/>
              <a:defRPr sz="2000">
                <a:solidFill>
                  <a:schemeClr val="dk1"/>
                </a:solidFill>
                <a:latin typeface="Calibri"/>
              </a:defRPr>
            </a:lvl5pPr>
          </a:lstStyle>
          <a:p>
            <a:pPr>
              <a:defRPr/>
            </a:pPr>
            <a:r>
              <a:rPr lang="de-DE"/>
              <a:t>Vorteile von Schwerpunktsetzungen im Mediencurriculum am Beispiel „MINT-Förderung“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Erstellung eines Materialpools zum digitalen Lernen im MINT-Unterricht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Gezielte Fortbildungs- und Ausstattungsplanung zum Schwerpunkt “Digitales Lehren und Lernen im MINT-Unterricht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Weitere Unterstützungsmaterialien </a:t>
            </a:r>
            <a:endParaRPr/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MINT-Unterricht als Schwerpunkt im Medienkonzept</a:t>
            </a:r>
            <a:endParaRPr/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4</a:t>
            </a:fld>
            <a:endParaRPr lang="de-DE" b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800">
                <a:ea typeface="Arial"/>
              </a:rPr>
              <a:t>Gemeinsame Ziele</a:t>
            </a:r>
            <a:endParaRPr lang="de-DE"/>
          </a:p>
        </p:txBody>
      </p:sp>
      <p:sp>
        <p:nvSpPr>
          <p:cNvPr id="5" name="Inhaltsplatzhalter 2"/>
          <p:cNvSpPr>
            <a:spLocks noGrp="1" noChangeShapeType="1"/>
          </p:cNvSpPr>
          <p:nvPr>
            <p:ph idx="1"/>
          </p:nvPr>
        </p:nvSpPr>
        <p:spPr bwMode="auto">
          <a:prstGeom prst="rect">
            <a:avLst/>
          </a:prstGeom>
        </p:spPr>
        <p:txBody>
          <a:bodyPr lIns="68580" tIns="34290" rIns="68580" bIns="34290" anchor="t"/>
          <a:lstStyle>
            <a:lvl1pPr marL="342900" indent="-342900" algn="l" defTabSz="914400">
              <a:lnSpc>
                <a:spcPct val="100000"/>
              </a:lnSpc>
              <a:spcBef>
                <a:spcPts val="0"/>
              </a:spcBef>
              <a:buChar char="•"/>
              <a:defRPr sz="3200">
                <a:solidFill>
                  <a:schemeClr val="dk1"/>
                </a:solidFill>
                <a:latin typeface="Calibri"/>
              </a:defRPr>
            </a:lvl1pPr>
            <a:lvl2pPr marL="742950" indent="-285750" algn="l" defTabSz="914400">
              <a:lnSpc>
                <a:spcPct val="100000"/>
              </a:lnSpc>
              <a:spcBef>
                <a:spcPts val="0"/>
              </a:spcBef>
              <a:buChar char="–"/>
              <a:defRPr sz="2800">
                <a:solidFill>
                  <a:schemeClr val="dk1"/>
                </a:solidFill>
                <a:latin typeface="Calibri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0"/>
              </a:spcBef>
              <a:buChar char="•"/>
              <a:defRPr sz="2400">
                <a:solidFill>
                  <a:schemeClr val="dk1"/>
                </a:solidFill>
                <a:latin typeface="Calibri"/>
              </a:defRPr>
            </a:lvl3pPr>
            <a:lvl4pPr marL="1600200" indent="-228600" algn="l" defTabSz="914400">
              <a:lnSpc>
                <a:spcPct val="100000"/>
              </a:lnSpc>
              <a:spcBef>
                <a:spcPts val="0"/>
              </a:spcBef>
              <a:buChar char="–"/>
              <a:defRPr sz="2000">
                <a:solidFill>
                  <a:schemeClr val="dk1"/>
                </a:solidFill>
                <a:latin typeface="Calibri"/>
              </a:defRPr>
            </a:lvl4pPr>
            <a:lvl5pPr marL="2057400" indent="-228600" algn="l" defTabSz="914400">
              <a:lnSpc>
                <a:spcPct val="100000"/>
              </a:lnSpc>
              <a:spcBef>
                <a:spcPts val="0"/>
              </a:spcBef>
              <a:buChar char="»"/>
              <a:defRPr sz="2000">
                <a:solidFill>
                  <a:schemeClr val="dk1"/>
                </a:solidFill>
                <a:latin typeface="Calibri"/>
              </a:defRPr>
            </a:lvl5pPr>
          </a:lstStyle>
          <a:p>
            <a:pPr marL="228600" indent="-2286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sz="1800">
                <a:ea typeface="Arial"/>
              </a:rPr>
              <a:t>die Medienkompetenz von Schülerinnen, Schülern und Lehrkräften nachhaltig </a:t>
            </a:r>
            <a:r>
              <a:rPr sz="1800" i="0">
                <a:ea typeface="Arial"/>
              </a:rPr>
              <a:t>(im MINT-Unterricht)</a:t>
            </a:r>
            <a:r>
              <a:rPr sz="1800">
                <a:ea typeface="Arial"/>
              </a:rPr>
              <a:t> zu fördern,</a:t>
            </a:r>
            <a:endParaRPr sz="3600"/>
          </a:p>
          <a:p>
            <a:pPr marL="228600" indent="-2286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sz="1800">
                <a:ea typeface="Arial"/>
              </a:rPr>
              <a:t>die Medienbildung bzw. das digitale Lehren und Lernen im (</a:t>
            </a:r>
            <a:r>
              <a:rPr sz="1800" i="1">
                <a:ea typeface="Arial"/>
              </a:rPr>
              <a:t>MINT-</a:t>
            </a:r>
            <a:br>
              <a:rPr sz="1800">
                <a:ea typeface="Arial"/>
              </a:rPr>
            </a:br>
            <a:r>
              <a:rPr sz="1800">
                <a:ea typeface="Arial"/>
              </a:rPr>
              <a:t>Unterricht fest in der pädagogischen Arbeit der Schule zu verankern,</a:t>
            </a:r>
            <a:r>
              <a:rPr sz="1200"/>
              <a:t> </a:t>
            </a:r>
            <a:endParaRPr sz="3600"/>
          </a:p>
          <a:p>
            <a:pPr marL="228600" indent="-2286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sz="1800">
                <a:ea typeface="Arial"/>
              </a:rPr>
              <a:t>die Medienbildun</a:t>
            </a:r>
            <a:r>
              <a:rPr sz="1800" i="0">
                <a:ea typeface="Arial"/>
              </a:rPr>
              <a:t>g (im Bereich der MINT-Förderung) auf die Bedürfnisse der Einzelschule abzustimmen, </a:t>
            </a:r>
            <a:endParaRPr sz="3600" i="0"/>
          </a:p>
          <a:p>
            <a:pPr marL="228600" indent="-2286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sz="1800" i="0">
                <a:ea typeface="Arial"/>
              </a:rPr>
              <a:t>einen Orientierungsrahmen für Medienbildung (im MINT-Unterricht) zu schaffen,</a:t>
            </a:r>
            <a:endParaRPr sz="3600" i="0"/>
          </a:p>
          <a:p>
            <a:pPr marL="228600" indent="-2286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sz="1800" i="0">
                <a:ea typeface="Arial"/>
              </a:rPr>
              <a:t>die Potenziale digitaler Medien für die Verbesserung der Unterrichtsqualität in den</a:t>
            </a:r>
            <a:r>
              <a:rPr sz="1800" i="0">
                <a:solidFill>
                  <a:srgbClr val="FF0000"/>
                </a:solidFill>
                <a:ea typeface="Arial"/>
              </a:rPr>
              <a:t> </a:t>
            </a:r>
            <a:br>
              <a:rPr lang="de-DE" sz="1800" i="0">
                <a:solidFill>
                  <a:srgbClr val="FF0000"/>
                </a:solidFill>
                <a:ea typeface="Arial"/>
              </a:rPr>
            </a:br>
            <a:r>
              <a:rPr sz="1800" i="0">
                <a:ea typeface="Arial"/>
              </a:rPr>
              <a:t>(MINT-)Fächern zu nutzen,</a:t>
            </a:r>
            <a:endParaRPr sz="3600" i="0"/>
          </a:p>
          <a:p>
            <a:pPr marL="228600" indent="-2286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sz="1800" i="0">
                <a:ea typeface="Arial"/>
              </a:rPr>
              <a:t>die Medienentwicklungsplanung (im Bereich der MINT-Förderung) als Aufgabe der Schulentwicklung zu begreifen. </a:t>
            </a:r>
            <a:endParaRPr sz="1400" i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0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/>
              <a:t>Medienkonzept und DigitUS</a:t>
            </a:r>
            <a:endParaRPr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MINT-Unterricht als Schwerpunkt im Medienkonzept</a:t>
            </a:r>
            <a:endParaRPr/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5</a:t>
            </a:fld>
            <a:endParaRPr lang="de-DE" b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>
                <a:ea typeface="Arial"/>
              </a:rPr>
              <a:t>Gemeinsame Qualitätskriterien</a:t>
            </a:r>
            <a:endParaRPr lang="de-DE"/>
          </a:p>
        </p:txBody>
      </p:sp>
      <p:sp>
        <p:nvSpPr>
          <p:cNvPr id="5" name="Inhaltsplatzhalter 6"/>
          <p:cNvSpPr>
            <a:spLocks noGrp="1"/>
          </p:cNvSpPr>
          <p:nvPr>
            <p:ph idx="1"/>
          </p:nvPr>
        </p:nvSpPr>
        <p:spPr bwMode="auto"/>
        <p:txBody>
          <a:bodyPr>
            <a:normAutofit fontScale="55000" lnSpcReduction="20000"/>
          </a:bodyPr>
          <a:lstStyle/>
          <a:p>
            <a:pPr marL="228600" indent="-228600" defTabSz="914400"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endParaRPr lang="de-DE" sz="3300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lang="de-DE" sz="3300">
                <a:solidFill>
                  <a:schemeClr val="dk1"/>
                </a:solidFill>
                <a:latin typeface="Calibri"/>
              </a:rPr>
              <a:t>die Berücksichtigung schulischer Besonderheiten und eine daraus resultierende Ableitung thematischer Schwerpunkte – wie z. B. das digitale Lehren und Lernen im MINT-Unterricht</a:t>
            </a:r>
            <a:endParaRPr/>
          </a:p>
          <a:p>
            <a:pPr marL="228600" indent="-228600" defTabSz="914400"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lang="de-DE" sz="3300">
                <a:solidFill>
                  <a:schemeClr val="dk1"/>
                </a:solidFill>
                <a:latin typeface="Calibri"/>
              </a:rPr>
              <a:t>eine feste Verzahnung der drei Bausteine Mediencurriculum, Fortbildungsplanung und Ausstattungsplan – unter besonderer Berücksichtigung der digital gestützten MINT-Förderung </a:t>
            </a:r>
            <a:endParaRPr/>
          </a:p>
          <a:p>
            <a:pPr marL="228600" indent="-228600" defTabSz="914400"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lang="de-DE" sz="3300">
                <a:solidFill>
                  <a:schemeClr val="dk1"/>
                </a:solidFill>
                <a:latin typeface="Calibri"/>
              </a:rPr>
              <a:t>die Systematisierung aller Aktivitäten der Medienbildung – insbesondere das Lehren und Lernen im MINT Unterricht</a:t>
            </a:r>
            <a:endParaRPr/>
          </a:p>
          <a:p>
            <a:pPr marL="228600" indent="-228600" defTabSz="914400"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lang="de-DE" sz="3300">
                <a:solidFill>
                  <a:schemeClr val="dk1"/>
                </a:solidFill>
                <a:latin typeface="Calibri"/>
              </a:rPr>
              <a:t>Die Orientierung am Kompetenzrahmen zur Medienbildung an bayerischen Schulen – unter besonderer Berücksichtigung des Beitrags der MINT-Fächer</a:t>
            </a:r>
            <a:endParaRPr/>
          </a:p>
          <a:p>
            <a:pPr marL="228600" indent="-228600" defTabSz="914400"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lang="de-DE" sz="3300">
                <a:solidFill>
                  <a:schemeClr val="dk1"/>
                </a:solidFill>
                <a:latin typeface="Calibri"/>
              </a:rPr>
              <a:t>die Ermöglichung einer breiten Beteiligung des Kollegiums – z. B. im Rahmen von DigitUS-Lerngemeinschaften</a:t>
            </a:r>
            <a:endParaRPr/>
          </a:p>
          <a:p>
            <a:pPr>
              <a:lnSpc>
                <a:spcPct val="120000"/>
              </a:lnSpc>
              <a:defRPr/>
            </a:pPr>
            <a:endParaRPr lang="de-DE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Medienkonzept und DigitUS</a:t>
            </a:r>
            <a:endParaRPr/>
          </a:p>
        </p:txBody>
      </p:sp>
      <p:sp>
        <p:nvSpPr>
          <p:cNvPr id="7" name="Fußzeilenplatzhalter 8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MINT-Unterricht als Schwerpunkt im Medienkonzept</a:t>
            </a:r>
            <a:endParaRPr/>
          </a:p>
        </p:txBody>
      </p:sp>
      <p:sp>
        <p:nvSpPr>
          <p:cNvPr id="8" name="Foliennummernplatzhalter 9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6</a:t>
            </a:fld>
            <a:endParaRPr lang="de-DE" b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>
                <a:ea typeface="Arial"/>
              </a:rPr>
              <a:t>Gemeinsame Qualitätskriterien</a:t>
            </a:r>
            <a:endParaRPr lang="de-DE"/>
          </a:p>
        </p:txBody>
      </p:sp>
      <p:sp>
        <p:nvSpPr>
          <p:cNvPr id="5" name="Inhaltsplatzhalter 6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pPr marL="228600" lvl="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endParaRPr lang="de-DE" sz="1800">
              <a:solidFill>
                <a:schemeClr val="dk1"/>
              </a:solidFill>
              <a:latin typeface="Calibri"/>
            </a:endParaRPr>
          </a:p>
          <a:p>
            <a:pPr marL="228600" lvl="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lang="de-DE" sz="1800">
                <a:solidFill>
                  <a:schemeClr val="dk1"/>
                </a:solidFill>
                <a:latin typeface="Calibri"/>
              </a:rPr>
              <a:t>die Verzahnung mit dem Schulentwicklungsprogramm und die kontinuierliche Fortschreibung des digitalen Lehrens und Lernens (im MINT-Unterricht) im Medienkonzept, </a:t>
            </a:r>
            <a:endParaRPr/>
          </a:p>
          <a:p>
            <a:pPr marL="228600" lvl="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lang="de-DE" sz="1800">
                <a:solidFill>
                  <a:schemeClr val="dk1"/>
                </a:solidFill>
                <a:latin typeface="Calibri"/>
              </a:rPr>
              <a:t>die Nutzung von Unterstützungsangeboten (z. B. mebis-Kurs der Lerngemeinschaften) und Ansprechpartnern (z. B. Multiplikatoren, wiss. DigitUS-Fachpersonal) für die Erstellung bzw. Weiterentwicklung des Medienkonzepts (mit dem Schwerpunkt „Digitales Lehren und Lernen im MINT-Unterricht),</a:t>
            </a:r>
            <a:endParaRPr/>
          </a:p>
          <a:p>
            <a:pPr marL="228600" lvl="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lang="de-DE" sz="1800">
                <a:solidFill>
                  <a:schemeClr val="dk1"/>
                </a:solidFill>
                <a:latin typeface="Calibri"/>
              </a:rPr>
              <a:t>die Überprüfung der angestrebten Ziele zum digitalen Lehren und Lernen (im MINT-Unterricht), z. B.  im Rahmen von DigitUS-Befragungen.</a:t>
            </a:r>
            <a:endParaRPr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Medienkonzept und DigitUS</a:t>
            </a:r>
            <a:endParaRPr/>
          </a:p>
        </p:txBody>
      </p:sp>
      <p:sp>
        <p:nvSpPr>
          <p:cNvPr id="7" name="Fußzeilenplatzhalter 1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MINT-Unterricht als Schwerpunkt im Medienkonzept</a:t>
            </a:r>
            <a:endParaRPr/>
          </a:p>
        </p:txBody>
      </p:sp>
      <p:sp>
        <p:nvSpPr>
          <p:cNvPr id="8" name="Foliennummernplatzhalter 3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7</a:t>
            </a:fld>
            <a:endParaRPr lang="de-DE" b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Gemeinsame Merkmale</a:t>
            </a:r>
            <a:endParaRPr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22860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endParaRPr lang="de-DE" sz="1800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lang="de-DE" sz="1800">
                <a:solidFill>
                  <a:schemeClr val="dk1"/>
                </a:solidFill>
                <a:latin typeface="Calibri"/>
              </a:rPr>
              <a:t>Zielfokussierung auf digital gestütztes Lehren und Lernen im (MINT-)Unterricht</a:t>
            </a:r>
            <a:endParaRPr/>
          </a:p>
          <a:p>
            <a:pPr marL="22860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lang="de-DE" sz="1800">
                <a:solidFill>
                  <a:schemeClr val="dk1"/>
                </a:solidFill>
                <a:latin typeface="Calibri"/>
              </a:rPr>
              <a:t>dynamische und synergetische Interaktion innerhalb des Medienkonzept-Teams/der DigitUS-Lerngemeinschaft (Ideenschmiede – selbst bei Kontroversen)</a:t>
            </a:r>
            <a:endParaRPr/>
          </a:p>
          <a:p>
            <a:pPr marL="22860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lang="de-DE" sz="1800">
                <a:solidFill>
                  <a:schemeClr val="dk1"/>
                </a:solidFill>
                <a:latin typeface="Calibri"/>
              </a:rPr>
              <a:t>Passung von Aufgaben und Strukturen (für effizienten Ressourceneinsatz)</a:t>
            </a:r>
            <a:endParaRPr/>
          </a:p>
          <a:p>
            <a:pPr marL="22860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lang="de-DE" sz="1800">
                <a:solidFill>
                  <a:schemeClr val="dk1"/>
                </a:solidFill>
                <a:latin typeface="Calibri"/>
              </a:rPr>
              <a:t>vertrauensvolles Gruppenklima (Offenheit, Anerkennung, Unterstützung)</a:t>
            </a:r>
            <a:endParaRPr/>
          </a:p>
          <a:p>
            <a:pPr marL="228600" indent="-22860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Char char="•"/>
              <a:defRPr/>
            </a:pPr>
            <a:r>
              <a:rPr lang="de-DE" sz="1800">
                <a:solidFill>
                  <a:schemeClr val="dk1"/>
                </a:solidFill>
                <a:latin typeface="Calibri"/>
              </a:rPr>
              <a:t>komplementäre Stärkenergänzung (Kreative, Analytiker, Moderatoren, Sprecher)</a:t>
            </a:r>
            <a:endParaRPr/>
          </a:p>
          <a:p>
            <a:pPr marL="0" indent="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None/>
              <a:defRPr/>
            </a:pPr>
            <a:br>
              <a:rPr lang="de-DE" sz="1800">
                <a:solidFill>
                  <a:schemeClr val="dk1"/>
                </a:solidFill>
                <a:latin typeface="Calibri"/>
              </a:rPr>
            </a:br>
            <a:r>
              <a:rPr lang="de-DE" sz="1800">
                <a:solidFill>
                  <a:schemeClr val="dk1"/>
                </a:solidFill>
                <a:latin typeface="Calibri"/>
              </a:rPr>
              <a:t>Soweit an der Schule bereits ein Medienkonzept-Team existiert, ist eine enge Verzahnung beider Teams anzustreben. </a:t>
            </a:r>
          </a:p>
          <a:p>
            <a:pPr marL="0" indent="0" defTabSz="914400">
              <a:lnSpc>
                <a:spcPct val="80000"/>
              </a:lnSpc>
              <a:spcBef>
                <a:spcPts val="449"/>
              </a:spcBef>
              <a:spcAft>
                <a:spcPts val="449"/>
              </a:spcAft>
              <a:buSzPct val="100000"/>
              <a:buFont typeface="Arial"/>
              <a:buNone/>
              <a:defRPr/>
            </a:pPr>
            <a:r>
              <a:rPr lang="de-DE" sz="1800">
                <a:solidFill>
                  <a:schemeClr val="dk1"/>
                </a:solidFill>
                <a:latin typeface="Calibri"/>
              </a:rPr>
              <a:t>Die Steuergruppe, die den Schulentwicklungsprozess koordiniert, übernimmt</a:t>
            </a:r>
            <a:br>
              <a:rPr lang="de-DE" sz="1800">
                <a:solidFill>
                  <a:schemeClr val="dk1"/>
                </a:solidFill>
                <a:latin typeface="Calibri"/>
              </a:rPr>
            </a:br>
            <a:r>
              <a:rPr lang="de-DE" sz="1800">
                <a:solidFill>
                  <a:schemeClr val="dk1"/>
                </a:solidFill>
                <a:latin typeface="Calibri"/>
              </a:rPr>
              <a:t>i. d. R. schließlich die Einspeisung der Ergebnisse aus dem Medienkonzept ins Schulentwicklungsprogramm.</a:t>
            </a:r>
            <a:endParaRPr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MINT-Unterricht als Schwerpunkt im Medienkonzept</a:t>
            </a:r>
            <a:endParaRPr/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Medienkonzept-Teams &amp; </a:t>
            </a:r>
            <a:r>
              <a:rPr lang="de-DE" i="0"/>
              <a:t>DigitUS-Lerngemeinschaft </a:t>
            </a:r>
            <a:endParaRPr/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8</a:t>
            </a:fld>
            <a:endParaRPr lang="de-DE" b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800"/>
              <a:t>Umsetzungsmöglichkeit</a:t>
            </a:r>
            <a:endParaRPr lang="de-DE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de-DE" sz="2400" dirty="0"/>
              <a:t>Schwerpunktsetzung „Digitales Lernen im MINT-Unterricht“ im Mediencurriculum</a:t>
            </a:r>
            <a:endParaRPr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MINT-Unterricht als Schwerpunkt im Medienkonzept</a:t>
            </a:r>
            <a:endParaRPr/>
          </a:p>
        </p:txBody>
      </p:sp>
      <p:pic>
        <p:nvPicPr>
          <p:cNvPr id="7" name="Inhaltsplatzhalter 3">
            <a:hlinkClick r:id="rId2"/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320728" y="1493649"/>
            <a:ext cx="4643007" cy="33700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hteck 4"/>
          <p:cNvSpPr>
            <a:spLocks noGrp="1" noChangeShapeType="1"/>
          </p:cNvSpPr>
          <p:nvPr/>
        </p:nvSpPr>
        <p:spPr bwMode="auto">
          <a:xfrm>
            <a:off x="1498257" y="3005170"/>
            <a:ext cx="4287947" cy="277062"/>
          </a:xfrm>
          <a:prstGeom prst="rect">
            <a:avLst/>
          </a:prstGeom>
          <a:solidFill>
            <a:srgbClr val="E46C0A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lIns="68580" tIns="34290" rIns="68580" bIns="34290" anchor="ctr" anchorCtr="0"/>
          <a:lstStyle/>
          <a:p>
            <a:pPr lvl="0">
              <a:defRPr/>
            </a:pPr>
            <a:r>
              <a:rPr sz="1200" b="1"/>
              <a:t>Digitales Lernen im MINT-Unterricht</a:t>
            </a:r>
            <a:endParaRPr sz="1200"/>
          </a:p>
        </p:txBody>
      </p:sp>
      <p:sp>
        <p:nvSpPr>
          <p:cNvPr id="9" name="Rechteck 1"/>
          <p:cNvSpPr>
            <a:spLocks noGrp="1" noChangeShapeType="1"/>
          </p:cNvSpPr>
          <p:nvPr/>
        </p:nvSpPr>
        <p:spPr bwMode="auto">
          <a:xfrm>
            <a:off x="1331640" y="1511075"/>
            <a:ext cx="2341218" cy="292517"/>
          </a:xfrm>
          <a:prstGeom prst="rect">
            <a:avLst/>
          </a:prstGeom>
          <a:noFill/>
          <a:ln w="25400">
            <a:solidFill>
              <a:srgbClr val="E46C0A"/>
            </a:solidFill>
            <a:round/>
            <a:headEnd/>
            <a:tailEnd/>
          </a:ln>
        </p:spPr>
        <p:txBody>
          <a:bodyPr lIns="68580" tIns="34290" rIns="68580" bIns="34290" anchor="ctr" anchorCtr="0"/>
          <a:lstStyle/>
          <a:p>
            <a:pPr>
              <a:defRPr/>
            </a:pPr>
            <a:endParaRPr sz="1350"/>
          </a:p>
        </p:txBody>
      </p:sp>
      <p:sp>
        <p:nvSpPr>
          <p:cNvPr id="10" name="Rechteck 5"/>
          <p:cNvSpPr>
            <a:spLocks noGrp="1" noChangeShapeType="1"/>
          </p:cNvSpPr>
          <p:nvPr/>
        </p:nvSpPr>
        <p:spPr bwMode="auto">
          <a:xfrm>
            <a:off x="1403648" y="2211710"/>
            <a:ext cx="2156559" cy="216024"/>
          </a:xfrm>
          <a:prstGeom prst="rect">
            <a:avLst/>
          </a:prstGeom>
          <a:noFill/>
          <a:ln w="25400">
            <a:solidFill>
              <a:srgbClr val="E46C0A"/>
            </a:solidFill>
            <a:round/>
            <a:headEnd/>
            <a:tailEnd/>
          </a:ln>
        </p:spPr>
        <p:txBody>
          <a:bodyPr lIns="68580" tIns="34290" rIns="68580" bIns="34290" anchor="ctr" anchorCtr="0"/>
          <a:lstStyle/>
          <a:p>
            <a:pPr>
              <a:defRPr/>
            </a:pPr>
            <a:endParaRPr sz="135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9</a:t>
            </a:fld>
            <a:endParaRPr lang="de-DE" b="0"/>
          </a:p>
        </p:txBody>
      </p:sp>
      <p:sp>
        <p:nvSpPr>
          <p:cNvPr id="12" name="TextBox 11"/>
          <p:cNvSpPr txBox="1"/>
          <p:nvPr/>
        </p:nvSpPr>
        <p:spPr bwMode="auto">
          <a:xfrm>
            <a:off x="6184835" y="4586721"/>
            <a:ext cx="1403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sz="1200" dirty="0" err="1"/>
              <a:t>Bild</a:t>
            </a:r>
            <a:r>
              <a:rPr sz="1200" dirty="0"/>
              <a:t> 2</a:t>
            </a:r>
            <a:endParaRPr dirty="0"/>
          </a:p>
        </p:txBody>
      </p:sp>
      <p:sp>
        <p:nvSpPr>
          <p:cNvPr id="13" name="Rechteck 8"/>
          <p:cNvSpPr>
            <a:spLocks noGrp="1" noChangeShapeType="1"/>
          </p:cNvSpPr>
          <p:nvPr/>
        </p:nvSpPr>
        <p:spPr bwMode="auto">
          <a:xfrm>
            <a:off x="6212089" y="3788770"/>
            <a:ext cx="2608383" cy="960156"/>
          </a:xfrm>
          <a:prstGeom prst="rect">
            <a:avLst/>
          </a:prstGeom>
          <a:noFill/>
        </p:spPr>
        <p:txBody>
          <a:bodyPr wrap="square" lIns="68580" tIns="34290" rIns="68580" bIns="34290">
            <a:noAutofit/>
          </a:bodyPr>
          <a:lstStyle/>
          <a:p>
            <a:pPr lvl="0">
              <a:defRPr/>
            </a:pPr>
            <a:r>
              <a:rPr sz="1350" b="1" dirty="0" err="1">
                <a:latin typeface="Arial"/>
              </a:rPr>
              <a:t>Quelle</a:t>
            </a:r>
            <a:r>
              <a:rPr sz="1350" b="1" dirty="0">
                <a:latin typeface="Arial"/>
              </a:rPr>
              <a:t>:</a:t>
            </a:r>
            <a:br>
              <a:rPr sz="1350" b="1" dirty="0">
                <a:latin typeface="Arial"/>
              </a:rPr>
            </a:br>
            <a:r>
              <a:rPr sz="1500" b="1" u="sng" dirty="0" err="1">
                <a:solidFill>
                  <a:schemeClr val="hlink"/>
                </a:solidFill>
              </a:rPr>
              <a:t>mebis</a:t>
            </a:r>
            <a:r>
              <a:rPr sz="1500" b="1" u="sng" dirty="0">
                <a:solidFill>
                  <a:schemeClr val="hlink"/>
                </a:solidFill>
              </a:rPr>
              <a:t> </a:t>
            </a:r>
            <a:r>
              <a:rPr sz="1500" b="1" u="sng" dirty="0" err="1">
                <a:solidFill>
                  <a:schemeClr val="hlink"/>
                </a:solidFill>
              </a:rPr>
              <a:t>Medienkompetenz</a:t>
            </a:r>
            <a:r>
              <a:rPr sz="1500" b="1" u="sng" dirty="0">
                <a:solidFill>
                  <a:schemeClr val="hlink"/>
                </a:solidFill>
              </a:rPr>
              <a:t>-Navigator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ART &amp; ENDE">
  <a:themeElements>
    <a:clrScheme name="DigitUS">
      <a:dk1>
        <a:srgbClr val="000000"/>
      </a:dk1>
      <a:lt1>
        <a:srgbClr val="FFFFFF"/>
      </a:lt1>
      <a:dk2>
        <a:srgbClr val="1F497D"/>
      </a:dk2>
      <a:lt2>
        <a:srgbClr val="02C69B"/>
      </a:lt2>
      <a:accent1>
        <a:srgbClr val="00573A"/>
      </a:accent1>
      <a:accent2>
        <a:srgbClr val="AB1192"/>
      </a:accent2>
      <a:accent3>
        <a:srgbClr val="FE6934"/>
      </a:accent3>
      <a:accent4>
        <a:srgbClr val="FECB02"/>
      </a:accent4>
      <a:accent5>
        <a:srgbClr val="003993"/>
      </a:accent5>
      <a:accent6>
        <a:srgbClr val="02C69B"/>
      </a:accent6>
      <a:hlink>
        <a:srgbClr val="00573A"/>
      </a:hlink>
      <a:folHlink>
        <a:srgbClr val="02C69B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el Mitte">
  <a:themeElements>
    <a:clrScheme name="DigitUS">
      <a:dk1>
        <a:srgbClr val="000000"/>
      </a:dk1>
      <a:lt1>
        <a:srgbClr val="FFFFFF"/>
      </a:lt1>
      <a:dk2>
        <a:srgbClr val="1F497D"/>
      </a:dk2>
      <a:lt2>
        <a:srgbClr val="02C69B"/>
      </a:lt2>
      <a:accent1>
        <a:srgbClr val="00573A"/>
      </a:accent1>
      <a:accent2>
        <a:srgbClr val="AB1192"/>
      </a:accent2>
      <a:accent3>
        <a:srgbClr val="FE6934"/>
      </a:accent3>
      <a:accent4>
        <a:srgbClr val="FECB02"/>
      </a:accent4>
      <a:accent5>
        <a:srgbClr val="003993"/>
      </a:accent5>
      <a:accent6>
        <a:srgbClr val="02C69B"/>
      </a:accent6>
      <a:hlink>
        <a:srgbClr val="00573A"/>
      </a:hlink>
      <a:folHlink>
        <a:srgbClr val="02C69B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rün">
  <a:themeElements>
    <a:clrScheme name="DigitUS">
      <a:dk1>
        <a:srgbClr val="000000"/>
      </a:dk1>
      <a:lt1>
        <a:srgbClr val="FFFFFF"/>
      </a:lt1>
      <a:dk2>
        <a:srgbClr val="1F497D"/>
      </a:dk2>
      <a:lt2>
        <a:srgbClr val="02C69B"/>
      </a:lt2>
      <a:accent1>
        <a:srgbClr val="00573A"/>
      </a:accent1>
      <a:accent2>
        <a:srgbClr val="AB1192"/>
      </a:accent2>
      <a:accent3>
        <a:srgbClr val="FE6934"/>
      </a:accent3>
      <a:accent4>
        <a:srgbClr val="FECB02"/>
      </a:accent4>
      <a:accent5>
        <a:srgbClr val="003993"/>
      </a:accent5>
      <a:accent6>
        <a:srgbClr val="02C69B"/>
      </a:accent6>
      <a:hlink>
        <a:srgbClr val="00573A"/>
      </a:hlink>
      <a:folHlink>
        <a:srgbClr val="02C69B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mpressum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1229</Words>
  <Application>Microsoft Office PowerPoint</Application>
  <DocSecurity>0</DocSecurity>
  <PresentationFormat>Bildschirmpräsentation (16:9)</PresentationFormat>
  <Paragraphs>178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Calibri</vt:lpstr>
      <vt:lpstr>Systemschrift</vt:lpstr>
      <vt:lpstr>START &amp; ENDE</vt:lpstr>
      <vt:lpstr>Titel Mitte</vt:lpstr>
      <vt:lpstr>Grün</vt:lpstr>
      <vt:lpstr>Impressum</vt:lpstr>
      <vt:lpstr>PowerPoint-Präsentation</vt:lpstr>
      <vt:lpstr>Digitales Lehren und Lernen</vt:lpstr>
      <vt:lpstr>Gliederung</vt:lpstr>
      <vt:lpstr>Gliederung</vt:lpstr>
      <vt:lpstr>Gemeinsame Ziele</vt:lpstr>
      <vt:lpstr>Gemeinsame Qualitätskriterien</vt:lpstr>
      <vt:lpstr>Gemeinsame Qualitätskriterien</vt:lpstr>
      <vt:lpstr>Gemeinsame Merkmale</vt:lpstr>
      <vt:lpstr>Umsetzungsmöglichkeit</vt:lpstr>
      <vt:lpstr>Vorteile von Schwerpunktsetzungen</vt:lpstr>
      <vt:lpstr>Erstellung eines Materialpools</vt:lpstr>
      <vt:lpstr>Erstellung eines Materialpools</vt:lpstr>
      <vt:lpstr>Erstellung eines Materialpools</vt:lpstr>
      <vt:lpstr>Erstellung eines Materialpools</vt:lpstr>
      <vt:lpstr>Gezielte Fortbildungsplanung</vt:lpstr>
      <vt:lpstr>Gezielte Fortbildungsplanung</vt:lpstr>
      <vt:lpstr>Gezielte Ausstattungsplanung</vt:lpstr>
      <vt:lpstr>Weitere Unterstützungsmaterialien</vt:lpstr>
      <vt:lpstr>Weitere Unterstützungsmaterialien</vt:lpstr>
      <vt:lpstr>PowerPoint-Präsentation</vt:lpstr>
      <vt:lpstr>PowerPoint-Präsentation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Digitales Lehren und Lernen im MINT-Unterricht als Schwerpunkt im Medienkonzept</dc:title>
  <dc:creator>Vera Haldenwang</dc:creator>
  <cp:keywords>Präsentation; Lehrkräfte; Lehren und Lernen; Schulentwicklung</cp:keywords>
  <dc:description>Präsentation zum Digitalen Lehren und Lernen im MINT-Unterricht als Schwerpunkt im Medienkonzept und wie eine Lerngemeinschaft dabei unterstützen kann. </dc:description>
  <cp:lastModifiedBy>Esterl, Nadine</cp:lastModifiedBy>
  <cp:revision>127</cp:revision>
  <dcterms:created xsi:type="dcterms:W3CDTF">2020-12-07T13:14:23Z</dcterms:created>
  <dcterms:modified xsi:type="dcterms:W3CDTF">2023-01-12T13:00:20Z</dcterms:modified>
  <dc:identifier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prache">
    <vt:lpwstr>deutsch</vt:lpwstr>
  </property>
  <property fmtid="{D5CDD505-2E9C-101B-9397-08002B2CF9AE}" pid="3" name="Copyright">
    <vt:lpwstr>CC BY SA 4.0</vt:lpwstr>
  </property>
</Properties>
</file>