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0"/>
  </p:notesMasterIdLst>
  <p:sldIdLst>
    <p:sldId id="268" r:id="rId2"/>
    <p:sldId id="259" r:id="rId3"/>
    <p:sldId id="267" r:id="rId4"/>
    <p:sldId id="266" r:id="rId5"/>
    <p:sldId id="262" r:id="rId6"/>
    <p:sldId id="269" r:id="rId7"/>
    <p:sldId id="263" r:id="rId8"/>
    <p:sldId id="264" r:id="rId9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CF0C792-5388-4C8D-949E-3AB2CA9E7AA6}">
          <p14:sldIdLst>
            <p14:sldId id="268"/>
            <p14:sldId id="259"/>
            <p14:sldId id="267"/>
            <p14:sldId id="266"/>
          </p14:sldIdLst>
        </p14:section>
        <p14:section name="Gestaltungmöglichkeiten (später löschen)" id="{4D1ACF7B-BBDB-4F8F-AACD-90F45706D6D8}">
          <p14:sldIdLst>
            <p14:sldId id="262"/>
            <p14:sldId id="269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ias" initials="MM" lastIdx="1" clrIdx="0">
    <p:extLst>
      <p:ext uri="{19B8F6BF-5375-455C-9EA6-DF929625EA0E}">
        <p15:presenceInfo xmlns:p15="http://schemas.microsoft.com/office/powerpoint/2012/main" userId="Matthi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7142" autoAdjust="0"/>
  </p:normalViewPr>
  <p:slideViewPr>
    <p:cSldViewPr snapToGrid="0">
      <p:cViewPr varScale="1">
        <p:scale>
          <a:sx n="76" d="100"/>
          <a:sy n="76" d="100"/>
        </p:scale>
        <p:origin x="1758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F7701-4AA9-3C41-BE5B-411D33DE5692}" type="datetimeFigureOut">
              <a:rPr lang="de-DE" smtClean="0"/>
              <a:t>09.02.2021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FE8EE-5311-1148-B9B7-4B51534EF8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71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Gerne darfst Du auch andere Formen (z. B.: Quadrat, Rechteck, …) verwenden, um die Zusammenhänge zwischen den Vierecktypen darzustellen.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FE8EE-5311-1148-B9B7-4B51534EF8B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112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„Der Schnitt…“:  Keine gute Ausdrucksweise: „Vierecke, die sowohl Rauten als auch Rechtecke sind, sind immer Quadrate“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FE8EE-5311-1148-B9B7-4B51534EF8B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78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399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 userDrawn="1"/>
        </p:nvSpPr>
        <p:spPr>
          <a:xfrm>
            <a:off x="93784" y="111761"/>
            <a:ext cx="7230795" cy="569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102" dirty="0"/>
              <a:t>Zusammenhänge bei Vierecke</a:t>
            </a:r>
            <a:r>
              <a:rPr lang="de-DE" sz="3102" baseline="0" dirty="0"/>
              <a:t>n darstellen:</a:t>
            </a:r>
            <a:endParaRPr lang="de-DE" sz="3102" dirty="0"/>
          </a:p>
        </p:txBody>
      </p:sp>
    </p:spTree>
    <p:extLst>
      <p:ext uri="{BB962C8B-B14F-4D97-AF65-F5344CB8AC3E}">
        <p14:creationId xmlns:p14="http://schemas.microsoft.com/office/powerpoint/2010/main" val="435606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879475" y="511175"/>
            <a:ext cx="1104265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idx="1"/>
          </p:nvPr>
        </p:nvSpPr>
        <p:spPr>
          <a:xfrm>
            <a:off x="879475" y="2555875"/>
            <a:ext cx="11042650" cy="60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7072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424A4670-EF81-4572-A4E8-9D4E5054D66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217" y="3695418"/>
            <a:ext cx="2680950" cy="27909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584653EB-3E6C-4040-A21C-7847E97B81D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9846" y="5438498"/>
            <a:ext cx="2717058" cy="279091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prechblase: oval 3">
            <a:extLst>
              <a:ext uri="{FF2B5EF4-FFF2-40B4-BE49-F238E27FC236}">
                <a16:creationId xmlns:a16="http://schemas.microsoft.com/office/drawing/2014/main" id="{CA5B05D4-B3D5-4F7F-9581-664FC40A5A9F}"/>
              </a:ext>
            </a:extLst>
          </p:cNvPr>
          <p:cNvSpPr/>
          <p:nvPr/>
        </p:nvSpPr>
        <p:spPr>
          <a:xfrm>
            <a:off x="3857488" y="4390664"/>
            <a:ext cx="5086624" cy="2095666"/>
          </a:xfrm>
          <a:prstGeom prst="wedgeEllipseCallout">
            <a:avLst>
              <a:gd name="adj1" fmla="val 70438"/>
              <a:gd name="adj2" fmla="val 76157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118169" tIns="59084" rIns="118169" bIns="5908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1034"/>
              </a:spcAft>
            </a:pPr>
            <a:r>
              <a:rPr lang="de-DE" sz="2068" i="1" dirty="0">
                <a:ea typeface="Calibri" panose="020F0502020204030204" pitchFamily="34" charset="0"/>
                <a:cs typeface="Times New Roman" panose="02020603050405020304" pitchFamily="18" charset="0"/>
              </a:rPr>
              <a:t>„Die Beispiele erstelle ich mir mit GeoGebra und schneide sie dann mit </a:t>
            </a:r>
            <a:r>
              <a:rPr lang="de-DE" sz="2068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Snipping</a:t>
            </a:r>
            <a:r>
              <a:rPr lang="de-DE" sz="2068" b="1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68" b="1" i="1">
                <a:ea typeface="Calibri" panose="020F0502020204030204" pitchFamily="34" charset="0"/>
                <a:cs typeface="Times New Roman" panose="02020603050405020304" pitchFamily="18" charset="0"/>
              </a:rPr>
              <a:t>Tool</a:t>
            </a:r>
            <a:r>
              <a:rPr lang="de-DE" sz="2068" i="1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68" i="1" dirty="0">
                <a:ea typeface="Calibri" panose="020F0502020204030204" pitchFamily="34" charset="0"/>
                <a:cs typeface="Times New Roman" panose="02020603050405020304" pitchFamily="18" charset="0"/>
              </a:rPr>
              <a:t>aus.“</a:t>
            </a:r>
            <a:endParaRPr lang="de-DE" sz="2068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prechblase: oval 4">
            <a:extLst>
              <a:ext uri="{FF2B5EF4-FFF2-40B4-BE49-F238E27FC236}">
                <a16:creationId xmlns:a16="http://schemas.microsoft.com/office/drawing/2014/main" id="{62CAAB51-D953-4160-8C34-C51507A629DA}"/>
              </a:ext>
            </a:extLst>
          </p:cNvPr>
          <p:cNvSpPr/>
          <p:nvPr/>
        </p:nvSpPr>
        <p:spPr>
          <a:xfrm>
            <a:off x="2766835" y="960121"/>
            <a:ext cx="7687115" cy="3107373"/>
          </a:xfrm>
          <a:prstGeom prst="wedgeEllipseCallout">
            <a:avLst>
              <a:gd name="adj1" fmla="val -53801"/>
              <a:gd name="adj2" fmla="val 81730"/>
            </a:avLst>
          </a:prstGeom>
          <a:ln w="3810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8169" tIns="59084" rIns="118169" bIns="5908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1034"/>
              </a:spcAft>
            </a:pPr>
            <a:r>
              <a:rPr lang="de-DE" sz="2068" dirty="0"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de-DE" sz="2068" i="1" dirty="0">
                <a:ea typeface="Calibri" panose="020F0502020204030204" pitchFamily="34" charset="0"/>
                <a:cs typeface="Times New Roman" panose="02020603050405020304" pitchFamily="18" charset="0"/>
              </a:rPr>
              <a:t>Ich verwende die Vorlagen </a:t>
            </a:r>
            <a:r>
              <a:rPr lang="de-DE" sz="2068" i="1">
                <a:ea typeface="Calibri" panose="020F0502020204030204" pitchFamily="34" charset="0"/>
                <a:cs typeface="Times New Roman" panose="02020603050405020304" pitchFamily="18" charset="0"/>
              </a:rPr>
              <a:t>auf Folie </a:t>
            </a:r>
            <a:r>
              <a:rPr lang="de-DE" sz="2068" i="1" dirty="0">
                <a:ea typeface="Calibri" panose="020F0502020204030204" pitchFamily="34" charset="0"/>
                <a:cs typeface="Times New Roman" panose="02020603050405020304" pitchFamily="18" charset="0"/>
              </a:rPr>
              <a:t>2 und kopiere sie mir in die anderen Folien. Dazu klicke ich mit der rechten Maustaste auf einer der Vorlagen und klicke dann auf </a:t>
            </a:r>
            <a:r>
              <a:rPr lang="de-DE" sz="2068" b="1" i="1" dirty="0">
                <a:ea typeface="Calibri" panose="020F0502020204030204" pitchFamily="34" charset="0"/>
                <a:cs typeface="Times New Roman" panose="02020603050405020304" pitchFamily="18" charset="0"/>
              </a:rPr>
              <a:t>Kopieren</a:t>
            </a:r>
            <a:r>
              <a:rPr lang="de-DE" sz="2068" i="1" dirty="0">
                <a:ea typeface="Calibri" panose="020F0502020204030204" pitchFamily="34" charset="0"/>
                <a:cs typeface="Times New Roman" panose="02020603050405020304" pitchFamily="18" charset="0"/>
              </a:rPr>
              <a:t>. Dann kann ich sie ganz einfach auf einer anderen Folie mit der rechten Maustaste wieder </a:t>
            </a:r>
            <a:r>
              <a:rPr lang="de-DE" sz="2068" b="1" i="1" dirty="0">
                <a:ea typeface="Calibri" panose="020F0502020204030204" pitchFamily="34" charset="0"/>
                <a:cs typeface="Times New Roman" panose="02020603050405020304" pitchFamily="18" charset="0"/>
              </a:rPr>
              <a:t>einfügen</a:t>
            </a:r>
            <a:r>
              <a:rPr lang="de-DE" sz="2068" i="1" dirty="0">
                <a:ea typeface="Calibri" panose="020F0502020204030204" pitchFamily="34" charset="0"/>
                <a:cs typeface="Times New Roman" panose="02020603050405020304" pitchFamily="18" charset="0"/>
              </a:rPr>
              <a:t>.“</a:t>
            </a:r>
            <a:endParaRPr lang="de-DE" sz="2068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287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>
            <a:extLst>
              <a:ext uri="{FF2B5EF4-FFF2-40B4-BE49-F238E27FC236}">
                <a16:creationId xmlns:a16="http://schemas.microsoft.com/office/drawing/2014/main" id="{714B31E5-E092-4407-94B2-4BBF6FF9B544}"/>
              </a:ext>
            </a:extLst>
          </p:cNvPr>
          <p:cNvSpPr/>
          <p:nvPr/>
        </p:nvSpPr>
        <p:spPr>
          <a:xfrm>
            <a:off x="3305874" y="717291"/>
            <a:ext cx="4045002" cy="2807767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accent1"/>
                </a:solidFill>
              </a:rPr>
              <a:t>Drachen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E13C42D5-ECFD-4A1A-9A49-DF4FC81F22B7}"/>
              </a:ext>
            </a:extLst>
          </p:cNvPr>
          <p:cNvSpPr/>
          <p:nvPr/>
        </p:nvSpPr>
        <p:spPr>
          <a:xfrm>
            <a:off x="7556407" y="1107077"/>
            <a:ext cx="4045002" cy="2807767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accent2"/>
                </a:solidFill>
              </a:rPr>
              <a:t>Raute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C94B986C-6C38-4835-AFD3-5E7FA5DC42E1}"/>
              </a:ext>
            </a:extLst>
          </p:cNvPr>
          <p:cNvSpPr/>
          <p:nvPr/>
        </p:nvSpPr>
        <p:spPr>
          <a:xfrm>
            <a:off x="203835" y="2891122"/>
            <a:ext cx="4045002" cy="2807767"/>
          </a:xfrm>
          <a:prstGeom prst="ellipse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accent4"/>
                </a:solidFill>
              </a:rPr>
              <a:t>Parallelogramm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A6562B3-E435-4C83-9BCA-BDCD74D09733}"/>
              </a:ext>
            </a:extLst>
          </p:cNvPr>
          <p:cNvSpPr/>
          <p:nvPr/>
        </p:nvSpPr>
        <p:spPr>
          <a:xfrm>
            <a:off x="1318129" y="5788912"/>
            <a:ext cx="4045002" cy="2807767"/>
          </a:xfrm>
          <a:prstGeom prst="ellipse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rgbClr val="00B050"/>
                </a:solidFill>
              </a:rPr>
              <a:t>Trapez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D1397D34-AC8C-45BC-98B2-62EFD0534106}"/>
              </a:ext>
            </a:extLst>
          </p:cNvPr>
          <p:cNvSpPr/>
          <p:nvPr/>
        </p:nvSpPr>
        <p:spPr>
          <a:xfrm>
            <a:off x="8470492" y="4051787"/>
            <a:ext cx="4045002" cy="2807767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rgbClr val="7030A0"/>
                </a:solidFill>
              </a:rPr>
              <a:t>Rechteck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AC4A0545-AA4F-4758-8E47-576F5F7CD3F0}"/>
              </a:ext>
            </a:extLst>
          </p:cNvPr>
          <p:cNvSpPr/>
          <p:nvPr/>
        </p:nvSpPr>
        <p:spPr>
          <a:xfrm>
            <a:off x="5711789" y="6292038"/>
            <a:ext cx="4045002" cy="2807767"/>
          </a:xfrm>
          <a:prstGeom prst="ellipse">
            <a:avLst/>
          </a:prstGeom>
          <a:noFill/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rgbClr val="FF3300"/>
                </a:solidFill>
              </a:rPr>
              <a:t>Quadrat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04CD5FA-90DC-46ED-8E62-F54A249DB78C}"/>
              </a:ext>
            </a:extLst>
          </p:cNvPr>
          <p:cNvSpPr txBox="1"/>
          <p:nvPr/>
        </p:nvSpPr>
        <p:spPr>
          <a:xfrm>
            <a:off x="4921808" y="4795664"/>
            <a:ext cx="242906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Aussagen über Zusammenhänge</a:t>
            </a:r>
          </a:p>
        </p:txBody>
      </p:sp>
    </p:spTree>
    <p:extLst>
      <p:ext uri="{BB962C8B-B14F-4D97-AF65-F5344CB8AC3E}">
        <p14:creationId xmlns:p14="http://schemas.microsoft.com/office/powerpoint/2010/main" val="99910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1085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9961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>
            <a:extLst>
              <a:ext uri="{FF2B5EF4-FFF2-40B4-BE49-F238E27FC236}">
                <a16:creationId xmlns:a16="http://schemas.microsoft.com/office/drawing/2014/main" id="{FDEEABC6-E097-4C89-8D93-807A3BBC976B}"/>
              </a:ext>
            </a:extLst>
          </p:cNvPr>
          <p:cNvSpPr/>
          <p:nvPr/>
        </p:nvSpPr>
        <p:spPr>
          <a:xfrm>
            <a:off x="1471462" y="2550026"/>
            <a:ext cx="10425969" cy="6150138"/>
          </a:xfrm>
          <a:prstGeom prst="ellipse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b"/>
          <a:lstStyle/>
          <a:p>
            <a:r>
              <a:rPr lang="de-DE" sz="3108" dirty="0">
                <a:solidFill>
                  <a:srgbClr val="FFC000"/>
                </a:solidFill>
              </a:rPr>
              <a:t>Parallelogramm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4753CB2-FF1D-42DA-82D9-65DB8EEE69A5}"/>
              </a:ext>
            </a:extLst>
          </p:cNvPr>
          <p:cNvSpPr/>
          <p:nvPr/>
        </p:nvSpPr>
        <p:spPr>
          <a:xfrm>
            <a:off x="5766163" y="3360450"/>
            <a:ext cx="5425013" cy="4395004"/>
          </a:xfrm>
          <a:prstGeom prst="ellips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3108" dirty="0">
                <a:solidFill>
                  <a:srgbClr val="7030A0"/>
                </a:solidFill>
              </a:rPr>
              <a:t>Rechteck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9A36D5B-BE80-4CF1-8551-AEF309B1A2A7}"/>
              </a:ext>
            </a:extLst>
          </p:cNvPr>
          <p:cNvSpPr/>
          <p:nvPr/>
        </p:nvSpPr>
        <p:spPr>
          <a:xfrm>
            <a:off x="854038" y="664699"/>
            <a:ext cx="11690014" cy="8459799"/>
          </a:xfrm>
          <a:prstGeom prst="ellipse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3108" dirty="0">
                <a:solidFill>
                  <a:srgbClr val="00B050"/>
                </a:solidFill>
              </a:rPr>
              <a:t>Trapez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F5523110-B345-4A3B-B12B-5B2DAB1C7E89}"/>
              </a:ext>
            </a:extLst>
          </p:cNvPr>
          <p:cNvSpPr/>
          <p:nvPr/>
        </p:nvSpPr>
        <p:spPr>
          <a:xfrm>
            <a:off x="2363374" y="3290945"/>
            <a:ext cx="5097363" cy="3921049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3108" dirty="0">
                <a:solidFill>
                  <a:schemeClr val="accent2"/>
                </a:solidFill>
              </a:rPr>
              <a:t>Raute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B18EA7E-89F6-45AB-A774-0491FEC1BA2F}"/>
              </a:ext>
            </a:extLst>
          </p:cNvPr>
          <p:cNvSpPr txBox="1"/>
          <p:nvPr/>
        </p:nvSpPr>
        <p:spPr>
          <a:xfrm rot="268524">
            <a:off x="6053294" y="4669429"/>
            <a:ext cx="1055191" cy="1484189"/>
          </a:xfrm>
          <a:prstGeom prst="rect">
            <a:avLst/>
          </a:prstGeom>
          <a:ln>
            <a:solidFill>
              <a:srgbClr val="FF33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292" dirty="0">
                <a:solidFill>
                  <a:srgbClr val="FF3300"/>
                </a:solidFill>
              </a:rPr>
              <a:t>Der Schnitt aus Raute und Rechteck wird als Quadrat bezeichnet.</a:t>
            </a:r>
          </a:p>
        </p:txBody>
      </p:sp>
    </p:spTree>
    <p:extLst>
      <p:ext uri="{BB962C8B-B14F-4D97-AF65-F5344CB8AC3E}">
        <p14:creationId xmlns:p14="http://schemas.microsoft.com/office/powerpoint/2010/main" val="3857875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E13C42D5-ECFD-4A1A-9A49-DF4FC81F22B7}"/>
              </a:ext>
            </a:extLst>
          </p:cNvPr>
          <p:cNvSpPr/>
          <p:nvPr/>
        </p:nvSpPr>
        <p:spPr>
          <a:xfrm>
            <a:off x="2836149" y="3077571"/>
            <a:ext cx="5189056" cy="4152450"/>
          </a:xfrm>
          <a:prstGeom prst="rect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3108" dirty="0">
                <a:solidFill>
                  <a:schemeClr val="accent2"/>
                </a:solidFill>
              </a:rPr>
              <a:t>Raute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94B986C-6C38-4835-AFD3-5E7FA5DC42E1}"/>
              </a:ext>
            </a:extLst>
          </p:cNvPr>
          <p:cNvSpPr/>
          <p:nvPr/>
        </p:nvSpPr>
        <p:spPr>
          <a:xfrm>
            <a:off x="1905023" y="1970416"/>
            <a:ext cx="9696385" cy="5904182"/>
          </a:xfrm>
          <a:prstGeom prst="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de-DE" sz="3108" dirty="0">
                <a:solidFill>
                  <a:schemeClr val="accent4"/>
                </a:solidFill>
              </a:rPr>
              <a:t>Parallelogramm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A6562B3-E435-4C83-9BCA-BDCD74D09733}"/>
              </a:ext>
            </a:extLst>
          </p:cNvPr>
          <p:cNvSpPr/>
          <p:nvPr/>
        </p:nvSpPr>
        <p:spPr>
          <a:xfrm>
            <a:off x="481207" y="1290919"/>
            <a:ext cx="11911601" cy="7650006"/>
          </a:xfrm>
          <a:prstGeom prst="rect">
            <a:avLst/>
          </a:prstGeom>
          <a:noFill/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3108" dirty="0">
                <a:solidFill>
                  <a:srgbClr val="00B050"/>
                </a:solidFill>
              </a:rPr>
              <a:t>Trapez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1397D34-AC8C-45BC-98B2-62EFD0534106}"/>
              </a:ext>
            </a:extLst>
          </p:cNvPr>
          <p:cNvSpPr/>
          <p:nvPr/>
        </p:nvSpPr>
        <p:spPr>
          <a:xfrm>
            <a:off x="4843925" y="3144522"/>
            <a:ext cx="5827660" cy="4009313"/>
          </a:xfrm>
          <a:prstGeom prst="rect">
            <a:avLst/>
          </a:prstGeom>
          <a:noFill/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DE" sz="3108" dirty="0">
                <a:solidFill>
                  <a:srgbClr val="7030A0"/>
                </a:solidFill>
              </a:rPr>
              <a:t>Rechteck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C4A0545-AA4F-4758-8E47-576F5F7CD3F0}"/>
              </a:ext>
            </a:extLst>
          </p:cNvPr>
          <p:cNvSpPr/>
          <p:nvPr/>
        </p:nvSpPr>
        <p:spPr>
          <a:xfrm>
            <a:off x="4927002" y="3230586"/>
            <a:ext cx="3012147" cy="3815673"/>
          </a:xfrm>
          <a:prstGeom prst="rect">
            <a:avLst/>
          </a:prstGeom>
          <a:noFill/>
          <a:ln w="762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108" dirty="0">
                <a:solidFill>
                  <a:srgbClr val="FF3300"/>
                </a:solidFill>
              </a:rPr>
              <a:t>Quadrat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04CD5FA-90DC-46ED-8E62-F54A249DB78C}"/>
              </a:ext>
            </a:extLst>
          </p:cNvPr>
          <p:cNvSpPr txBox="1"/>
          <p:nvPr/>
        </p:nvSpPr>
        <p:spPr>
          <a:xfrm>
            <a:off x="3340434" y="8253873"/>
            <a:ext cx="66534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Rauten, Quadrate, Rechtecke und Parallelogramme sind jeweils auch immer Trapeze.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04CD5FA-90DC-46ED-8E62-F54A249DB78C}"/>
              </a:ext>
            </a:extLst>
          </p:cNvPr>
          <p:cNvSpPr txBox="1"/>
          <p:nvPr/>
        </p:nvSpPr>
        <p:spPr>
          <a:xfrm>
            <a:off x="3426505" y="2336630"/>
            <a:ext cx="66534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Rauten, Quadrate und Rechtecke sind jeweils auch immer Parallelogramme.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04CD5FA-90DC-46ED-8E62-F54A249DB78C}"/>
              </a:ext>
            </a:extLst>
          </p:cNvPr>
          <p:cNvSpPr txBox="1"/>
          <p:nvPr/>
        </p:nvSpPr>
        <p:spPr>
          <a:xfrm>
            <a:off x="5188175" y="5668887"/>
            <a:ext cx="2530179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Die Rauten, die auch Rechtecke sind, bzw. die Rechtecke, die auch Rauten sind, sind Quadrate.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04CD5FA-90DC-46ED-8E62-F54A249DB78C}"/>
              </a:ext>
            </a:extLst>
          </p:cNvPr>
          <p:cNvSpPr txBox="1"/>
          <p:nvPr/>
        </p:nvSpPr>
        <p:spPr>
          <a:xfrm>
            <a:off x="5171917" y="3660193"/>
            <a:ext cx="2530179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Die Schnittmenge aus Rauten und Rechtecken bezeichnet man als Quadrate.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04CD5FA-90DC-46ED-8E62-F54A249DB78C}"/>
              </a:ext>
            </a:extLst>
          </p:cNvPr>
          <p:cNvSpPr txBox="1"/>
          <p:nvPr/>
        </p:nvSpPr>
        <p:spPr>
          <a:xfrm>
            <a:off x="3030265" y="1465719"/>
            <a:ext cx="66534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Es gibt Trapeze, die keine Parallelogramme sind.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04CD5FA-90DC-46ED-8E62-F54A249DB78C}"/>
              </a:ext>
            </a:extLst>
          </p:cNvPr>
          <p:cNvSpPr txBox="1"/>
          <p:nvPr/>
        </p:nvSpPr>
        <p:spPr>
          <a:xfrm>
            <a:off x="3030265" y="3751524"/>
            <a:ext cx="1331913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Es gibt Rauten, die keine Rechtecke sind.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04CD5FA-90DC-46ED-8E62-F54A249DB78C}"/>
              </a:ext>
            </a:extLst>
          </p:cNvPr>
          <p:cNvSpPr txBox="1"/>
          <p:nvPr/>
        </p:nvSpPr>
        <p:spPr>
          <a:xfrm>
            <a:off x="8449198" y="3751524"/>
            <a:ext cx="1568120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Es gibt Rechtecke, die keine Rauten sind.</a:t>
            </a:r>
          </a:p>
        </p:txBody>
      </p:sp>
    </p:spTree>
    <p:extLst>
      <p:ext uri="{BB962C8B-B14F-4D97-AF65-F5344CB8AC3E}">
        <p14:creationId xmlns:p14="http://schemas.microsoft.com/office/powerpoint/2010/main" val="4109050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F28E74FA-8F95-4A5F-9E0B-F0925C2BB483}"/>
              </a:ext>
            </a:extLst>
          </p:cNvPr>
          <p:cNvSpPr/>
          <p:nvPr/>
        </p:nvSpPr>
        <p:spPr>
          <a:xfrm>
            <a:off x="672790" y="829348"/>
            <a:ext cx="11456021" cy="7942504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3108" dirty="0">
                <a:solidFill>
                  <a:schemeClr val="accent1"/>
                </a:solidFill>
              </a:rPr>
              <a:t>Drachen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98F32716-6E52-41CC-80F6-AC9ACA5F1FBD}"/>
              </a:ext>
            </a:extLst>
          </p:cNvPr>
          <p:cNvSpPr/>
          <p:nvPr/>
        </p:nvSpPr>
        <p:spPr>
          <a:xfrm>
            <a:off x="2464367" y="2262005"/>
            <a:ext cx="7872866" cy="5077191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3108" dirty="0">
                <a:solidFill>
                  <a:schemeClr val="accent2"/>
                </a:solidFill>
              </a:rPr>
              <a:t>Raute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A29E8D78-1CFF-4E1C-AAC3-9C4C1A94B432}"/>
              </a:ext>
            </a:extLst>
          </p:cNvPr>
          <p:cNvSpPr/>
          <p:nvPr/>
        </p:nvSpPr>
        <p:spPr>
          <a:xfrm>
            <a:off x="4378298" y="3396715"/>
            <a:ext cx="4045002" cy="2807767"/>
          </a:xfrm>
          <a:prstGeom prst="ellipse">
            <a:avLst/>
          </a:prstGeom>
          <a:noFill/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108" dirty="0">
                <a:solidFill>
                  <a:srgbClr val="FF3300"/>
                </a:solidFill>
              </a:rPr>
              <a:t>Quadrat</a:t>
            </a:r>
          </a:p>
        </p:txBody>
      </p:sp>
    </p:spTree>
    <p:extLst>
      <p:ext uri="{BB962C8B-B14F-4D97-AF65-F5344CB8AC3E}">
        <p14:creationId xmlns:p14="http://schemas.microsoft.com/office/powerpoint/2010/main" val="442754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028FB411-4D04-47BC-B410-5AF7BD57C7B2}"/>
              </a:ext>
            </a:extLst>
          </p:cNvPr>
          <p:cNvSpPr/>
          <p:nvPr/>
        </p:nvSpPr>
        <p:spPr>
          <a:xfrm>
            <a:off x="4952265" y="1000900"/>
            <a:ext cx="7284514" cy="7599400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DE" sz="3108" dirty="0">
                <a:solidFill>
                  <a:schemeClr val="accent1"/>
                </a:solidFill>
              </a:rPr>
              <a:t>Drachen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FA8FEFCA-D88D-49D7-9565-2294D516DC33}"/>
              </a:ext>
            </a:extLst>
          </p:cNvPr>
          <p:cNvSpPr/>
          <p:nvPr/>
        </p:nvSpPr>
        <p:spPr>
          <a:xfrm>
            <a:off x="564821" y="916472"/>
            <a:ext cx="7284514" cy="7599400"/>
          </a:xfrm>
          <a:prstGeom prst="ellipse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3108" dirty="0">
                <a:solidFill>
                  <a:schemeClr val="accent4"/>
                </a:solidFill>
              </a:rPr>
              <a:t>Parallelogramm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BDA2A1D-F086-44E7-BDD5-A0312F86B0FE}"/>
              </a:ext>
            </a:extLst>
          </p:cNvPr>
          <p:cNvSpPr/>
          <p:nvPr/>
        </p:nvSpPr>
        <p:spPr>
          <a:xfrm>
            <a:off x="5329956" y="4738294"/>
            <a:ext cx="2141688" cy="1750981"/>
          </a:xfrm>
          <a:prstGeom prst="ellipse">
            <a:avLst/>
          </a:prstGeom>
          <a:noFill/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108" dirty="0">
                <a:solidFill>
                  <a:srgbClr val="FF3300"/>
                </a:solidFill>
              </a:rPr>
              <a:t>Quadrat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B9F16E0-3D5A-4273-AF4E-44A37143FD31}"/>
              </a:ext>
            </a:extLst>
          </p:cNvPr>
          <p:cNvSpPr txBox="1"/>
          <p:nvPr/>
        </p:nvSpPr>
        <p:spPr>
          <a:xfrm>
            <a:off x="5384290" y="3461883"/>
            <a:ext cx="2087354" cy="108651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292" dirty="0">
                <a:solidFill>
                  <a:schemeClr val="accent2"/>
                </a:solidFill>
              </a:rPr>
              <a:t>Parallelogramme, die auch Drachen sind, bzw. Drachen, die auch Parallelogramme sind, werden als Raute bezeichnet.</a:t>
            </a:r>
          </a:p>
        </p:txBody>
      </p:sp>
    </p:spTree>
    <p:extLst>
      <p:ext uri="{BB962C8B-B14F-4D97-AF65-F5344CB8AC3E}">
        <p14:creationId xmlns:p14="http://schemas.microsoft.com/office/powerpoint/2010/main" val="3323289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258</Words>
  <Application>Microsoft Office PowerPoint</Application>
  <PresentationFormat>A3-Papier (297 x 420 mm)</PresentationFormat>
  <Paragraphs>37</Paragraphs>
  <Slides>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</dc:creator>
  <cp:lastModifiedBy>Matthias</cp:lastModifiedBy>
  <cp:revision>41</cp:revision>
  <dcterms:created xsi:type="dcterms:W3CDTF">2020-10-27T08:31:46Z</dcterms:created>
  <dcterms:modified xsi:type="dcterms:W3CDTF">2021-02-09T17:08:14Z</dcterms:modified>
</cp:coreProperties>
</file>