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  <p:sldMasterId id="2147483657" r:id="rId3"/>
    <p:sldMasterId id="2147483663" r:id="rId4"/>
    <p:sldMasterId id="2147483670" r:id="rId5"/>
    <p:sldMasterId id="2147483676" r:id="rId6"/>
    <p:sldMasterId id="2147483682" r:id="rId7"/>
  </p:sldMasterIdLst>
  <p:notesMasterIdLst>
    <p:notesMasterId r:id="rId67"/>
  </p:notesMasterIdLst>
  <p:sldIdLst>
    <p:sldId id="256" r:id="rId8"/>
    <p:sldId id="314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5" r:id="rId65"/>
    <p:sldId id="312" r:id="rId66"/>
  </p:sldIdLst>
  <p:sldSz cx="9144000" cy="5143500" type="screen16x9"/>
  <p:notesSz cx="9144000" cy="51435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78228F-56B5-3CDD-96B0-A353BE0BD7BF}">
  <a:tblStyle styleId="{6E78228F-56B5-3CDD-96B0-A353BE0BD7BF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8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ADA1BC4-95A3-6C4C-9E5E-D35BE5EA3D54}" type="datetimeFigureOut">
              <a:rPr lang="de-DE"/>
              <a:t>31.01.2023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B31B27-36AC-5049-9F31-37B41391ACED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>
      <a:defRPr sz="9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>
      <a:defRPr sz="9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>
      <a:defRPr sz="9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>
      <a:defRPr sz="9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>
      <a:defRPr sz="9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>
      <a:defRPr sz="9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>
      <a:defRPr sz="9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>
      <a:defRPr sz="9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>
      <a:defRPr sz="9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Tx/>
              <a:buNone/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44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48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EB31B27-36AC-5049-9F31-37B41391ACED}" type="slidenum">
              <a:rPr lang="de-DE"/>
              <a:t>26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 userDrawn="1"/>
        </p:nvSpPr>
        <p:spPr bwMode="auto"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750" b="1" i="0">
                <a:solidFill>
                  <a:srgbClr val="1E6240"/>
                </a:solidFill>
                <a:latin typeface="Arial Black"/>
                <a:cs typeface="Arial Black"/>
              </a:rPr>
              <a:t>Digitalisierung von Unterricht in der Schule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37179" y="1284010"/>
            <a:ext cx="5269643" cy="1619998"/>
          </a:xfrm>
          <a:prstGeom prst="rect">
            <a:avLst/>
          </a:prstGeom>
        </p:spPr>
      </p:pic>
      <p:cxnSp>
        <p:nvCxnSpPr>
          <p:cNvPr id="13" name="Gerade Verbindung 12"/>
          <p:cNvCxnSpPr>
            <a:cxnSpLocks/>
          </p:cNvCxnSpPr>
          <p:nvPr userDrawn="1"/>
        </p:nvCxnSpPr>
        <p:spPr bwMode="auto"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/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/>
          <p:cNvSpPr txBox="1"/>
          <p:nvPr userDrawn="1"/>
        </p:nvSpPr>
        <p:spPr bwMode="auto"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12561" t="71" r="15275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ehir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t="4966"/>
          <a:stretch/>
        </p:blipFill>
        <p:spPr bwMode="auto">
          <a:xfrm>
            <a:off x="-24116" y="-6466"/>
            <a:ext cx="9180355" cy="4927048"/>
          </a:xfrm>
          <a:prstGeom prst="rect">
            <a:avLst/>
          </a:prstGeom>
        </p:spPr>
      </p:pic>
      <p:sp>
        <p:nvSpPr>
          <p:cNvPr id="3" name="Titel 4"/>
          <p:cNvSpPr txBox="1"/>
          <p:nvPr userDrawn="1"/>
        </p:nvSpPr>
        <p:spPr bwMode="auto"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4" name="Textplatzhalter 20"/>
          <p:cNvSpPr txBox="1"/>
          <p:nvPr userDrawn="1"/>
        </p:nvSpPr>
        <p:spPr bwMode="auto"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 bwMode="auto"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s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/>
          <p:cNvPicPr>
            <a:picLocks noChangeAspect="1" noChangeArrowheads="1"/>
          </p:cNvPicPr>
          <p:nvPr userDrawn="1"/>
        </p:nvPicPr>
        <p:blipFill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5" name="Titel 4"/>
          <p:cNvSpPr txBox="1"/>
          <p:nvPr userDrawn="1"/>
        </p:nvSpPr>
        <p:spPr bwMode="auto"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6" name="Textplatzhalter 20"/>
          <p:cNvSpPr txBox="1"/>
          <p:nvPr userDrawn="1"/>
        </p:nvSpPr>
        <p:spPr bwMode="auto"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7" name="Titel 10"/>
          <p:cNvSpPr>
            <a:spLocks noGrp="1"/>
          </p:cNvSpPr>
          <p:nvPr>
            <p:ph type="title"/>
          </p:nvPr>
        </p:nvSpPr>
        <p:spPr bwMode="auto"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upp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l="2854" b="9653"/>
          <a:stretch/>
        </p:blipFill>
        <p:spPr bwMode="auto"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1" name="Titel 4"/>
          <p:cNvSpPr txBox="1"/>
          <p:nvPr userDrawn="1"/>
        </p:nvSpPr>
        <p:spPr bwMode="auto"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2" name="Textplatzhalter 20"/>
          <p:cNvSpPr txBox="1"/>
          <p:nvPr userDrawn="1"/>
        </p:nvSpPr>
        <p:spPr bwMode="auto"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Titel 10"/>
          <p:cNvSpPr>
            <a:spLocks noGrp="1"/>
          </p:cNvSpPr>
          <p:nvPr>
            <p:ph type="title"/>
          </p:nvPr>
        </p:nvSpPr>
        <p:spPr bwMode="auto"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olog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/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1" name="Titel 4"/>
          <p:cNvSpPr txBox="1"/>
          <p:nvPr userDrawn="1"/>
        </p:nvSpPr>
        <p:spPr bwMode="auto"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2" name="Textplatzhalter 20"/>
          <p:cNvSpPr txBox="1"/>
          <p:nvPr userDrawn="1"/>
        </p:nvSpPr>
        <p:spPr bwMode="auto"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Titel 10"/>
          <p:cNvSpPr>
            <a:spLocks noGrp="1"/>
          </p:cNvSpPr>
          <p:nvPr>
            <p:ph type="title"/>
          </p:nvPr>
        </p:nvSpPr>
        <p:spPr bwMode="auto"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chreibtis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Picture 2" descr="Der Tisch Des Künstlers, Comics"/>
          <p:cNvPicPr>
            <a:picLocks noChangeAspect="1" noChangeArrowheads="1"/>
          </p:cNvPicPr>
          <p:nvPr userDrawn="1"/>
        </p:nvPicPr>
        <p:blipFill>
          <a:blip r:embed="rId2"/>
          <a:srcRect b="18656"/>
          <a:stretch/>
        </p:blipFill>
        <p:spPr bwMode="auto">
          <a:xfrm>
            <a:off x="1" y="-8084"/>
            <a:ext cx="9144000" cy="5151584"/>
          </a:xfrm>
          <a:prstGeom prst="rect">
            <a:avLst/>
          </a:prstGeom>
          <a:noFill/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1" name="Titel 4"/>
          <p:cNvSpPr txBox="1"/>
          <p:nvPr userDrawn="1"/>
        </p:nvSpPr>
        <p:spPr bwMode="auto"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2" name="Textplatzhalter 20"/>
          <p:cNvSpPr txBox="1"/>
          <p:nvPr userDrawn="1"/>
        </p:nvSpPr>
        <p:spPr bwMode="auto"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Titel 10"/>
          <p:cNvSpPr>
            <a:spLocks noGrp="1"/>
          </p:cNvSpPr>
          <p:nvPr>
            <p:ph type="title"/>
          </p:nvPr>
        </p:nvSpPr>
        <p:spPr bwMode="auto"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14053" t="241" r="9304" b="-240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</p:spPr>
      </p:pic>
      <p:sp>
        <p:nvSpPr>
          <p:cNvPr id="5" name="Rechteck 11"/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300"/>
          </a:p>
        </p:txBody>
      </p:sp>
      <p:pic>
        <p:nvPicPr>
          <p:cNvPr id="6" name="Grafik 1"/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 userDrawn="1"/>
        </p:nvSpPr>
        <p:spPr bwMode="auto"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11" name="Titel 4"/>
          <p:cNvSpPr txBox="1"/>
          <p:nvPr userDrawn="1"/>
        </p:nvSpPr>
        <p:spPr bwMode="auto"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2" name="Textplatzhalter 20"/>
          <p:cNvSpPr txBox="1"/>
          <p:nvPr userDrawn="1"/>
        </p:nvSpPr>
        <p:spPr bwMode="auto"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3" name="Titel 10"/>
          <p:cNvSpPr>
            <a:spLocks noGrp="1"/>
          </p:cNvSpPr>
          <p:nvPr>
            <p:ph type="title"/>
          </p:nvPr>
        </p:nvSpPr>
        <p:spPr bwMode="auto"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defRPr lang="de-DE" sz="3200" b="1" i="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0"/>
          </p:nvPr>
        </p:nvSpPr>
        <p:spPr bwMode="auto"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defRPr lang="de-DE" sz="20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8654" y="4618707"/>
            <a:ext cx="1589523" cy="4862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it UR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 userDrawn="1"/>
        </p:nvSpPr>
        <p:spPr bwMode="auto"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750" b="1" i="0">
                <a:solidFill>
                  <a:srgbClr val="1E6240"/>
                </a:solidFill>
                <a:latin typeface="Arial Black"/>
                <a:cs typeface="Arial Black"/>
              </a:rPr>
              <a:t>Digitalisierung von Unterricht in der Schule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937179" y="1284010"/>
            <a:ext cx="5269643" cy="1619998"/>
          </a:xfrm>
          <a:prstGeom prst="rect">
            <a:avLst/>
          </a:prstGeom>
        </p:spPr>
      </p:pic>
      <p:cxnSp>
        <p:nvCxnSpPr>
          <p:cNvPr id="13" name="Gerade Verbindung 12"/>
          <p:cNvCxnSpPr>
            <a:cxnSpLocks/>
          </p:cNvCxnSpPr>
          <p:nvPr userDrawn="1"/>
        </p:nvCxnSpPr>
        <p:spPr bwMode="auto"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/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/>
          <p:cNvSpPr txBox="1"/>
          <p:nvPr userDrawn="1"/>
        </p:nvSpPr>
        <p:spPr bwMode="auto"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de-DE" sz="500" b="1" i="0">
                <a:latin typeface="Arial"/>
                <a:cs typeface="Arial"/>
              </a:rPr>
              <a:t>gefördert durch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b="1" u="sng" dirty="0">
                <a:solidFill>
                  <a:schemeClr val="accent1"/>
                </a:solidFill>
              </a:rPr>
              <a:t>http://www.digitus.lmu.de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7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12561" t="71" r="15275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7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12561" t="71" r="15275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7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orl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defRPr/>
            </a:pPr>
            <a:r>
              <a:rPr lang="de-DE" sz="2800" b="1">
                <a:solidFill>
                  <a:schemeClr val="bg1"/>
                </a:solidFill>
                <a:latin typeface="Arial"/>
              </a:rPr>
              <a:t>Impressum</a:t>
            </a:r>
            <a:endParaRPr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de-DE" b="1">
                <a:latin typeface="Arial"/>
              </a:rPr>
              <a:t>Verlag oder Affiliation der Verfasser oder Einrichtung, die die Aufgabe eines Verlages übernimmt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Straße, Postleitzahl, Ort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Telefonkontakt, E-Mail-Kontakt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Webseite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Verfasser (inkl. CC-BY-SA 4.0 Angabe)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Email (optional)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Webseite (optional)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Herausgeber (optional bei Beiträgen in Herausgeberwerk oder zu Konferenz)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bei Beiträgen in einem Herausgeberband Titel und Herausgeber des Herausgeberwerkes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bei Beiträgen einer Konferenz auch Name, Ort und Zeitraum der Konferenz, ggf. Webseite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Name der Druckerei (optional bei Druckerzeugnissen)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Anschrift der Druckerei mit Straße, Postleitzahl und Ort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Urheberrechtsnachweise</a:t>
            </a:r>
            <a:endParaRPr lang="de-DE">
              <a:latin typeface="Arial"/>
            </a:endParaRPr>
          </a:p>
          <a:p>
            <a:pPr>
              <a:defRPr/>
            </a:pPr>
            <a:r>
              <a:rPr lang="de-DE">
                <a:latin typeface="Arial"/>
              </a:rPr>
              <a:t>CC-BY-SA 4.0  Lizenzgeber für das Grafik Design: © Graphic Design Christina Mayer, Christina Mayer, 2020; überarbeitet durch Karsten Stegmann, 2020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DigitUS-Logo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Logos der Universitäten, andere verwendete Logos</a:t>
            </a:r>
            <a:endParaRPr/>
          </a:p>
          <a:p>
            <a:pPr>
              <a:defRPr/>
            </a:pPr>
            <a:r>
              <a:rPr lang="de-DE">
                <a:latin typeface="Arial"/>
              </a:rPr>
              <a:t>Weitere Nachweise</a:t>
            </a:r>
            <a:endParaRPr/>
          </a:p>
          <a:p>
            <a:pPr>
              <a:defRPr/>
            </a:pPr>
            <a:endParaRPr lang="de-DE">
              <a:latin typeface="Arial"/>
            </a:endParaRPr>
          </a:p>
          <a:p>
            <a:pPr>
              <a:defRPr/>
            </a:pPr>
            <a:r>
              <a:rPr lang="de-DE" b="1">
                <a:latin typeface="Arial"/>
              </a:rPr>
              <a:t>Erscheinungsjahr </a:t>
            </a:r>
            <a:r>
              <a:rPr lang="de-DE">
                <a:latin typeface="Arial"/>
              </a:rPr>
              <a:t>(bei Präsentationen auch vollständiges Datum des Vortrages)</a:t>
            </a:r>
            <a:br>
              <a:rPr lang="de-DE">
                <a:latin typeface="Arial"/>
              </a:rPr>
            </a:br>
            <a:endParaRPr lang="de-DE">
              <a:latin typeface="Arial"/>
            </a:endParaRPr>
          </a:p>
          <a:p>
            <a:pPr>
              <a:defRPr/>
            </a:pPr>
            <a:br>
              <a:rPr lang="de-DE">
                <a:latin typeface="Arial"/>
              </a:rPr>
            </a:br>
            <a:endParaRPr lang="de-DE">
              <a:latin typeface="Arial"/>
            </a:endParaRPr>
          </a:p>
          <a:p>
            <a:pPr>
              <a:defRPr/>
            </a:pPr>
            <a:br>
              <a:rPr lang="de-DE">
                <a:latin typeface="Arial"/>
              </a:rPr>
            </a:br>
            <a:endParaRPr lang="de-DE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itere Angab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defRPr/>
            </a:pPr>
            <a:r>
              <a:rPr lang="de-DE" sz="2800" b="1">
                <a:solidFill>
                  <a:schemeClr val="bg1"/>
                </a:solidFill>
                <a:latin typeface="Arial"/>
              </a:rPr>
              <a:t>Impressum</a:t>
            </a:r>
            <a:endParaRPr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 bwMode="auto"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9525" indent="-9525"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>
              <a:buFont typeface="Arial"/>
              <a:buNone/>
              <a:defRPr lang="de-DE" sz="10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defRPr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 l="12561" t="71" r="15275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 userDrawn="1"/>
        </p:nvSpPr>
        <p:spPr bwMode="auto"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0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defRPr sz="2000" b="1"/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 bwMode="auto"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08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cxnSp>
        <p:nvCxnSpPr>
          <p:cNvPr id="7" name="Gerade Verbindung 6"/>
          <p:cNvCxnSpPr>
            <a:cxnSpLocks/>
          </p:cNvCxnSpPr>
          <p:nvPr userDrawn="1"/>
        </p:nvCxnSpPr>
        <p:spPr bwMode="auto"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r>
              <a:rPr lang="de-DE" dirty="0"/>
              <a:t>DigitUS CD, 21.12.2020 v1.2.6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/>
              </a:defRPr>
            </a:lvl1pPr>
          </a:lstStyle>
          <a:p>
            <a:pPr>
              <a:defRPr/>
            </a:pPr>
            <a:fld id="{4FD62E59-44CE-9347-897F-B4508D454FCF}" type="slidenum">
              <a:rPr lang="de-DE"/>
              <a:t>‹Nr.›</a:t>
            </a:fld>
            <a:endParaRPr lang="de-DE" b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lang="de-DE" sz="2000" b="1" i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86" r:id="rId6"/>
  </p:sldLayoutIdLst>
  <p:hf hdr="0" ft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hf hdr="0" ft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hdr="0" ft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lang="de-DE" sz="2000" b="1" i="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hf hdr="0" ft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hdr="0" ft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409468" y="53796"/>
            <a:ext cx="1589523" cy="486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ftr="0" dt="0"/>
  <p:txStyles>
    <p:titleStyle>
      <a:lvl1pPr algn="ctr" defTabSz="685800">
        <a:lnSpc>
          <a:spcPct val="90000"/>
        </a:lnSpc>
        <a:spcBef>
          <a:spcPts val="0"/>
        </a:spcBef>
        <a:buNone/>
        <a:defRPr sz="27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66700" indent="-266700" algn="l" defTabSz="685800">
        <a:lnSpc>
          <a:spcPct val="100000"/>
        </a:lnSpc>
        <a:spcBef>
          <a:spcPts val="0"/>
        </a:spcBef>
        <a:buSzPct val="140000"/>
        <a:buFont typeface="Systemschrift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31799" indent="-215899" algn="l" defTabSz="685800">
        <a:lnSpc>
          <a:spcPct val="100000"/>
        </a:lnSpc>
        <a:spcBef>
          <a:spcPts val="0"/>
        </a:spcBef>
        <a:buSzPct val="60000"/>
        <a:buFontTx/>
        <a:buChar char="*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668337" indent="-236538" algn="l" defTabSz="685800">
        <a:lnSpc>
          <a:spcPct val="100000"/>
        </a:lnSpc>
        <a:spcBef>
          <a:spcPts val="0"/>
        </a:spcBef>
        <a:buSzPct val="60000"/>
        <a:buFontTx/>
        <a:buChar char="*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>
        <a:lnSpc>
          <a:spcPct val="100000"/>
        </a:lnSpc>
        <a:spcBef>
          <a:spcPts val="0"/>
        </a:spcBef>
        <a:buSzPct val="60000"/>
        <a:buFontTx/>
        <a:buChar char="*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>
        <a:lnSpc>
          <a:spcPts val="1300"/>
        </a:lnSpc>
        <a:spcBef>
          <a:spcPts val="375"/>
        </a:spcBef>
        <a:buFont typeface="Arial"/>
        <a:buNone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zumpad.zum.de/p/Klausurtag-1-Schulun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hyperlink" Target="http://www.digitus.lmu.de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1-5393-0787" TargetMode="External"/><Relationship Id="rId2" Type="http://schemas.openxmlformats.org/officeDocument/2006/relationships/hyperlink" Target="https://creativecommons.org/licenses/by-sa/4.0/deed.de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nbn-resolving.org/urn:nbn:de:bvb:19-epub-93577-3" TargetMode="External"/><Relationship Id="rId4" Type="http://schemas.openxmlformats.org/officeDocument/2006/relationships/hyperlink" Target="https://orcid.org/0000-0002-0723-4104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us.lmu.de/" TargetMode="External"/><Relationship Id="rId2" Type="http://schemas.openxmlformats.org/officeDocument/2006/relationships/hyperlink" Target="mailto:digitus@lmu.de" TargetMode="External"/><Relationship Id="rId1" Type="http://schemas.openxmlformats.org/officeDocument/2006/relationships/slideLayout" Target="../slideLayouts/slideLayout31.xml"/><Relationship Id="rId5" Type="http://schemas.openxmlformats.org/officeDocument/2006/relationships/hyperlink" Target="mailto:sonja.berger@lmu.de" TargetMode="External"/><Relationship Id="rId4" Type="http://schemas.openxmlformats.org/officeDocument/2006/relationships/hyperlink" Target="mailto:stegmann@lmu.d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Hinweise zu Zielen und Vorbereitung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10</a:t>
            </a:fld>
            <a:endParaRPr lang="de-DE" b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1. Klausurtag</a:t>
            </a:r>
            <a:endParaRPr/>
          </a:p>
        </p:txBody>
      </p:sp>
      <p:pic>
        <p:nvPicPr>
          <p:cNvPr id="6" name="Picture 5" descr="Text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72675" y="998538"/>
            <a:ext cx="3291500" cy="4028797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 bwMode="auto">
          <a:xfrm>
            <a:off x="5357172" y="4809819"/>
            <a:ext cx="1280777" cy="98223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800"/>
              <a:t>S. 21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249382" y="1151906"/>
            <a:ext cx="4524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t>Rahmen der Zusammenarbeit</a:t>
            </a:r>
          </a:p>
          <a:p>
            <a:pPr marL="285750" indent="-285750">
              <a:buFont typeface="Arial"/>
              <a:buChar char="•"/>
              <a:defRPr/>
            </a:pPr>
            <a:r>
              <a:t>Bestandsaufnahmen</a:t>
            </a:r>
          </a:p>
          <a:p>
            <a:pPr marL="285750" indent="-285750">
              <a:buFont typeface="Arial"/>
              <a:buChar char="•"/>
              <a:defRPr/>
            </a:pPr>
            <a:r>
              <a:t>Entwicklung gemeinsamer Ziele</a:t>
            </a:r>
          </a:p>
          <a:p>
            <a:pPr marL="285750" indent="-285750">
              <a:buFont typeface="Arial"/>
              <a:buChar char="•"/>
              <a:defRPr/>
            </a:pPr>
            <a:r>
              <a:t>Inhaltliche I</a:t>
            </a:r>
            <a:r>
              <a:rPr lang="en-GB"/>
              <a:t>n</a:t>
            </a:r>
            <a:r>
              <a:t>puts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 Phasen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11</a:t>
            </a:fld>
            <a:endParaRPr lang="de-DE" b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600"/>
              <a:t>Übersicht: Ziele – Rolle – Material – Aufgaben – Dauer </a:t>
            </a:r>
            <a:endParaRPr/>
          </a:p>
          <a:p>
            <a:pPr>
              <a:defRPr/>
            </a:pPr>
            <a:endParaRPr lang="de-DE" sz="1600"/>
          </a:p>
        </p:txBody>
      </p:sp>
      <p:pic>
        <p:nvPicPr>
          <p:cNvPr id="7" name="Picture 6" descr="Graphical user interface, text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8071" y="1061050"/>
            <a:ext cx="4293929" cy="4082450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65384" y="1010866"/>
            <a:ext cx="4038616" cy="27001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 bwMode="auto">
          <a:xfrm>
            <a:off x="7514111" y="3997169"/>
            <a:ext cx="4577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/>
              <a:t>Ab S. 24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 Phasen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12</a:t>
            </a:fld>
            <a:endParaRPr lang="de-DE" b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600"/>
              <a:t>Didaktische Hinweise: „Aktivitäten“</a:t>
            </a:r>
            <a:endParaRPr/>
          </a:p>
        </p:txBody>
      </p:sp>
      <p:pic>
        <p:nvPicPr>
          <p:cNvPr id="8" name="Picture 7" descr="Text, letter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1000" y="1147266"/>
            <a:ext cx="6559366" cy="38242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Übersicht des Tages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13</a:t>
            </a:fld>
            <a:endParaRPr lang="de-DE" b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14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 descr="Text&#10;&#10;Description automatically generated"/>
          <p:cNvPicPr>
            <a:picLocks noChangeAspect="1"/>
          </p:cNvPicPr>
          <p:nvPr/>
        </p:nvPicPr>
        <p:blipFill>
          <a:blip r:embed="rId3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15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3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1: Vorbereitung der Lerngemeinschaft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16</a:t>
            </a:fld>
            <a:endParaRPr lang="de-DE" b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1: Vorbereitung der Lerngemeinschaft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Begrüßung</a:t>
            </a:r>
            <a:endParaRPr/>
          </a:p>
          <a:p>
            <a:pPr>
              <a:defRPr/>
            </a:pPr>
            <a:r>
              <a:rPr lang="de-DE"/>
              <a:t> Vorstellungsrunde</a:t>
            </a:r>
            <a:endParaRPr/>
          </a:p>
          <a:p>
            <a:pPr>
              <a:defRPr/>
            </a:pPr>
            <a:r>
              <a:rPr lang="de-DE"/>
              <a:t> Gestaltung einer positiven Arbeitsatmosphäre</a:t>
            </a:r>
            <a:endParaRPr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17</a:t>
            </a:fld>
            <a:endParaRPr lang="de-DE" b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45889" y="2305550"/>
            <a:ext cx="3508012" cy="2479485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0000" y="2245737"/>
            <a:ext cx="4553059" cy="2479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540000" y="4725222"/>
            <a:ext cx="455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/>
              <a:t>O</a:t>
            </a:r>
            <a:r>
              <a:t>nline-Version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5245889" y="4725222"/>
            <a:ext cx="455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t>Papier-Version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18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2: Kick-Off der Lerngemeinschaft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19</a:t>
            </a:fld>
            <a:endParaRPr lang="de-DE"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DigitUS </a:t>
            </a:r>
            <a:r>
              <a:rPr lang="de-DE" dirty="0" err="1"/>
              <a:t>Multiplikatorenschulung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Vorbereitung für den 1. Klausurtag</a:t>
            </a:r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20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pPr>
              <a:defRPr/>
            </a:pPr>
            <a:r>
              <a:rPr lang="de-DE"/>
              <a:t>2: Kick-Off der Lerngemeinschaft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40000" y="714615"/>
            <a:ext cx="5126282" cy="3895805"/>
          </a:xfrm>
        </p:spPr>
        <p:txBody>
          <a:bodyPr/>
          <a:lstStyle/>
          <a:p>
            <a:pPr marL="225425" indent="-203200">
              <a:defRPr/>
            </a:pPr>
            <a:r>
              <a:rPr lang="de-DE" sz="2000"/>
              <a:t>DigitUS-Video über Lerngemeinschaften</a:t>
            </a:r>
            <a:endParaRPr/>
          </a:p>
          <a:p>
            <a:pPr marL="225425" indent="-203200">
              <a:defRPr/>
            </a:pPr>
            <a:r>
              <a:rPr lang="de-DE" sz="2000"/>
              <a:t>Klärung von organisatorischen Rahmenbedingungen</a:t>
            </a:r>
            <a:endParaRPr/>
          </a:p>
          <a:p>
            <a:pPr marL="225425" indent="-203200">
              <a:defRPr/>
            </a:pPr>
            <a:r>
              <a:rPr lang="de-DE" sz="2000"/>
              <a:t>Gemeinsame Werte definieren – Brainstorming und Gestaltung einer gemeinsamen Vision</a:t>
            </a:r>
            <a:endParaRPr/>
          </a:p>
          <a:p>
            <a:pPr marL="225425" indent="-203200">
              <a:defRPr/>
            </a:pPr>
            <a:r>
              <a:rPr lang="de-DE" sz="2000"/>
              <a:t>Bestandsaufnahme auf Ebene der Schule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21</a:t>
            </a:fld>
            <a:endParaRPr lang="de-DE" b="0"/>
          </a:p>
        </p:txBody>
      </p:sp>
      <p:pic>
        <p:nvPicPr>
          <p:cNvPr id="7" name="Picture 6" descr="Graphical user interface, text, application, email&#10;&#10;Description automatically generated"/>
          <p:cNvPicPr>
            <a:picLocks noChangeAspect="1"/>
          </p:cNvPicPr>
          <p:nvPr/>
        </p:nvPicPr>
        <p:blipFill>
          <a:blip r:embed="rId3"/>
          <a:srcRect l="75663" t="41986" r="5194" b="6741"/>
          <a:stretch/>
        </p:blipFill>
        <p:spPr bwMode="auto">
          <a:xfrm>
            <a:off x="6847812" y="2428928"/>
            <a:ext cx="1546325" cy="1976843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/>
          <p:cNvPicPr>
            <a:picLocks noChangeAspect="1"/>
          </p:cNvPicPr>
          <p:nvPr/>
        </p:nvPicPr>
        <p:blipFill>
          <a:blip r:embed="rId4"/>
          <a:srcRect r="10670"/>
          <a:stretch/>
        </p:blipFill>
        <p:spPr bwMode="auto">
          <a:xfrm>
            <a:off x="5898450" y="842099"/>
            <a:ext cx="3050677" cy="158588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29602" y="3249839"/>
            <a:ext cx="6667575" cy="174922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t>Wie passt das Konzept “Lerngemeinschaft” zu Digitalisierung?</a:t>
            </a:r>
          </a:p>
          <a:p>
            <a:pPr algn="ctr">
              <a:defRPr/>
            </a:pPr>
            <a:r>
              <a:t>Was ist unsere gemeinsame Vision?</a:t>
            </a:r>
          </a:p>
          <a:p>
            <a:pPr algn="ctr">
              <a:defRPr/>
            </a:pPr>
            <a:r>
              <a:t>Passt die Vision zu unserer Schule?</a:t>
            </a:r>
          </a:p>
        </p:txBody>
      </p:sp>
      <p:pic>
        <p:nvPicPr>
          <p:cNvPr id="14" name="Graphic 13" descr="Badge Question Mark outlin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03072" y="364974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>
                <a:solidFill>
                  <a:schemeClr val="bg1"/>
                </a:solidFill>
              </a:rPr>
              <a:t>2: Kick-Off der Lerngemeinschaft</a:t>
            </a:r>
            <a:endParaRPr/>
          </a:p>
        </p:txBody>
      </p:sp>
      <p:pic>
        <p:nvPicPr>
          <p:cNvPr id="8" name="Content Placeholder 7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713701" y="966787"/>
            <a:ext cx="7160452" cy="3895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209862" y="809469"/>
            <a:ext cx="1503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200" b="1"/>
              <a:t>Beispiel</a:t>
            </a:r>
            <a:r>
              <a:rPr sz="1200"/>
              <a:t>:</a:t>
            </a:r>
            <a:endParaRPr/>
          </a:p>
          <a:p>
            <a:pPr>
              <a:defRPr/>
            </a:pPr>
            <a:r>
              <a:rPr sz="1200"/>
              <a:t>Brainstorming Vision</a:t>
            </a:r>
            <a:endParaRPr/>
          </a:p>
          <a:p>
            <a:pPr>
              <a:defRPr/>
            </a:pPr>
            <a:r>
              <a:rPr lang="en-GB" sz="1200"/>
              <a:t>a</a:t>
            </a:r>
            <a:r>
              <a:rPr sz="1200"/>
              <a:t>m Conceptboard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3: Charta unserer Lerngemeinschaft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23</a:t>
            </a:fld>
            <a:endParaRPr lang="de-DE" b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24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 b="0" i="0" u="none" strike="noStrike" cap="none" spc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25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3: Charta unserer Lerngemeinschaft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Gemeinsame Normen entwickeln und genauer beschreiben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26</a:t>
            </a:fld>
            <a:endParaRPr lang="de-DE" b="0"/>
          </a:p>
        </p:txBody>
      </p:sp>
      <p:pic>
        <p:nvPicPr>
          <p:cNvPr id="7" name="Grafik 6" descr="Ein Bild, das Tisch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61189" y="1559235"/>
            <a:ext cx="5682811" cy="2869650"/>
          </a:xfrm>
          <a:prstGeom prst="rect">
            <a:avLst/>
          </a:prstGeom>
        </p:spPr>
      </p:pic>
      <p:pic>
        <p:nvPicPr>
          <p:cNvPr id="8" name="Picture 7" descr="Diagram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22600" y="1863760"/>
            <a:ext cx="2120900" cy="2260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3: Charta unserer Lerngemeinschaft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Bestandteile der Charta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27</a:t>
            </a:fld>
            <a:endParaRPr lang="de-DE" b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540000" y="1274163"/>
            <a:ext cx="42118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  <a:defRPr/>
            </a:pPr>
            <a:r>
              <a:rPr lang="en-GB" sz="1600"/>
              <a:t>Die Lerngemeinschaft entwickelt </a:t>
            </a:r>
            <a:r>
              <a:rPr lang="en-GB" sz="1600" i="1"/>
              <a:t>gemeinsame professionelle Werte und Normen</a:t>
            </a:r>
            <a:r>
              <a:rPr lang="en-GB" sz="1600"/>
              <a:t>.</a:t>
            </a:r>
            <a:endParaRPr/>
          </a:p>
          <a:p>
            <a:pPr marL="342900" indent="-342900">
              <a:spcAft>
                <a:spcPts val="1200"/>
              </a:spcAft>
              <a:buAutoNum type="arabicPeriod"/>
              <a:defRPr/>
            </a:pPr>
            <a:r>
              <a:rPr lang="en-GB" sz="1600"/>
              <a:t>Die Lerngemeinschaft legt einen klaren und konsistenten Fokus auf </a:t>
            </a:r>
            <a:r>
              <a:rPr lang="en-GB" sz="1600" i="1"/>
              <a:t>student learning</a:t>
            </a:r>
            <a:r>
              <a:rPr lang="en-GB" sz="1600"/>
              <a:t>, d.h. Lernprozesse und Lernergebnisse von Schüler*innen. </a:t>
            </a:r>
            <a:endParaRPr/>
          </a:p>
          <a:p>
            <a:pPr marL="342900" indent="-342900">
              <a:spcAft>
                <a:spcPts val="1200"/>
              </a:spcAft>
              <a:buAutoNum type="arabicPeriod"/>
              <a:defRPr/>
            </a:pPr>
            <a:r>
              <a:rPr lang="en-GB" sz="1600"/>
              <a:t>Die Lerngemeinschaft führt einen </a:t>
            </a:r>
            <a:r>
              <a:rPr lang="en-GB" sz="1600" i="1"/>
              <a:t>reflexiven Dialog </a:t>
            </a:r>
            <a:r>
              <a:rPr lang="en-GB" sz="1600"/>
              <a:t>über Lehren und Lernen (Erproben und Bewerten von neuen Ideen und Handlungen)</a:t>
            </a:r>
            <a:endParaRPr sz="1600"/>
          </a:p>
        </p:txBody>
      </p:sp>
      <p:sp>
        <p:nvSpPr>
          <p:cNvPr id="9" name="TextBox 8"/>
          <p:cNvSpPr txBox="1"/>
          <p:nvPr/>
        </p:nvSpPr>
        <p:spPr bwMode="auto">
          <a:xfrm>
            <a:off x="4871804" y="4122264"/>
            <a:ext cx="538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dirty="0"/>
              <a:t> Was </a:t>
            </a:r>
            <a:r>
              <a:rPr dirty="0" err="1"/>
              <a:t>bedeuten</a:t>
            </a:r>
            <a:r>
              <a:rPr dirty="0"/>
              <a:t> die </a:t>
            </a:r>
            <a:r>
              <a:rPr dirty="0" err="1"/>
              <a:t>Normen</a:t>
            </a:r>
            <a:r>
              <a:rPr dirty="0"/>
              <a:t> für </a:t>
            </a:r>
            <a:r>
              <a:rPr dirty="0" err="1"/>
              <a:t>uns</a:t>
            </a:r>
            <a:r>
              <a:rPr dirty="0"/>
              <a:t>?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4871804" y="850734"/>
            <a:ext cx="385996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  <a:defRPr/>
            </a:pPr>
            <a:endParaRPr lang="en-GB" sz="1600"/>
          </a:p>
          <a:p>
            <a:pPr marL="342900" indent="-342900">
              <a:spcAft>
                <a:spcPts val="1200"/>
              </a:spcAft>
              <a:buFont typeface="+mj-lt"/>
              <a:buAutoNum type="arabicPeriod" startAt="4"/>
              <a:defRPr/>
            </a:pPr>
            <a:r>
              <a:rPr lang="en-GB" sz="1600"/>
              <a:t>Die Lerngemeinschaft „</a:t>
            </a:r>
            <a:r>
              <a:rPr lang="en-GB" sz="1600" i="1"/>
              <a:t>deprivatisiert</a:t>
            </a:r>
            <a:r>
              <a:rPr lang="en-GB" sz="1600"/>
              <a:t>“ ihren Unterricht (Teilen von professionellen Erfahrungen und von Wissen)</a:t>
            </a:r>
            <a:endParaRPr/>
          </a:p>
          <a:p>
            <a:pPr marL="342900" indent="-342900">
              <a:spcAft>
                <a:spcPts val="1200"/>
              </a:spcAft>
              <a:buAutoNum type="arabicPeriod" startAt="4"/>
              <a:defRPr/>
            </a:pPr>
            <a:r>
              <a:rPr lang="en-GB" sz="1600"/>
              <a:t>Die Lerngemeinschaft </a:t>
            </a:r>
            <a:r>
              <a:rPr lang="en-GB" sz="1600" i="1"/>
              <a:t>konstruiert</a:t>
            </a:r>
            <a:r>
              <a:rPr lang="en-GB" sz="1600"/>
              <a:t> ihr Wissen </a:t>
            </a:r>
            <a:r>
              <a:rPr lang="en-GB" sz="1600" i="1"/>
              <a:t>gemeinsam</a:t>
            </a:r>
            <a:r>
              <a:rPr lang="en-GB" sz="1600"/>
              <a:t>. Wenn eine Person etwas lernt, ist das Wissen Teil der Lerngemeinschaft.</a:t>
            </a:r>
            <a:endParaRPr/>
          </a:p>
          <a:p>
            <a:pPr marL="342900" indent="-342900">
              <a:spcAft>
                <a:spcPts val="1200"/>
              </a:spcAft>
              <a:buAutoNum type="arabicPeriod" startAt="4"/>
              <a:defRPr/>
            </a:pPr>
            <a:r>
              <a:rPr lang="en-GB" sz="1600"/>
              <a:t>Die Lerngemeinschaft </a:t>
            </a:r>
            <a:r>
              <a:rPr lang="en-GB" sz="1600" i="1"/>
              <a:t>besteht fort</a:t>
            </a:r>
            <a:r>
              <a:rPr lang="en-GB" sz="1600"/>
              <a:t>.</a:t>
            </a:r>
            <a:endParaRPr sz="160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4991725" y="4491596"/>
            <a:ext cx="3740045" cy="37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t>Als Lerngemeinschaft wollen wir…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28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/>
              <a:t>Gedanken teilen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Um besser zu werden, freuen wir uns auf Ihr Feedback.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 Überfliegen Sie die Phasen 1-3 in der Handreichung. Was davon halten Sie für sinnvoll, was für überflüssig?</a:t>
            </a:r>
            <a:endParaRPr/>
          </a:p>
          <a:p>
            <a:pPr>
              <a:defRPr/>
            </a:pPr>
            <a:endParaRPr lang="de-DE" sz="2400"/>
          </a:p>
          <a:p>
            <a:pPr>
              <a:defRPr/>
            </a:pPr>
            <a:r>
              <a:rPr lang="de-DE" sz="2400"/>
              <a:t> Haben Sie Ideen für eine andere Umsetzung?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29</a:t>
            </a:fld>
            <a:endParaRPr lang="de-DE" b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ZumPad für heute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endParaRPr lang="en-GB" sz="2000"/>
          </a:p>
          <a:p>
            <a:pPr marL="0" indent="0">
              <a:buNone/>
              <a:defRPr/>
            </a:pPr>
            <a:r>
              <a:rPr lang="en-GB" sz="2000"/>
              <a:t>Link: </a:t>
            </a:r>
            <a:r>
              <a:rPr lang="en-GB" sz="2000" u="sng">
                <a:hlinkClick r:id="rId2" tooltip="https://zumpad.zum.de/p/Klausurtag-1-Schulung"/>
              </a:rPr>
              <a:t>https://zumpad.zum.de/p/Klausurtag-1-Schulung</a:t>
            </a:r>
            <a:r>
              <a:rPr lang="en-GB" sz="2000"/>
              <a:t> </a:t>
            </a:r>
            <a:endParaRPr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15492" y="1006430"/>
            <a:ext cx="2597783" cy="2597783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/>
          <p:cNvPicPr>
            <a:picLocks noChangeAspect="1"/>
          </p:cNvPicPr>
          <p:nvPr/>
        </p:nvPicPr>
        <p:blipFill>
          <a:blip r:embed="rId4"/>
          <a:srcRect r="33289"/>
          <a:stretch/>
        </p:blipFill>
        <p:spPr bwMode="auto">
          <a:xfrm>
            <a:off x="547492" y="1006430"/>
            <a:ext cx="4677275" cy="25977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4: Digitale Tools im Unterricht nutzen: Bestandsaufnahme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30</a:t>
            </a:fld>
            <a:endParaRPr lang="de-DE" b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31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32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4: Digitale Tools nutzen - Bestandsaufnahme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Lernzirkel</a:t>
            </a:r>
            <a:endParaRPr/>
          </a:p>
          <a:p>
            <a:pPr lvl="1">
              <a:defRPr/>
            </a:pPr>
            <a:r>
              <a:rPr lang="de-DE"/>
              <a:t>Selbstgesteuertes Lernen</a:t>
            </a:r>
            <a:endParaRPr/>
          </a:p>
          <a:p>
            <a:pPr lvl="1">
              <a:defRPr/>
            </a:pPr>
            <a:r>
              <a:rPr lang="de-DE"/>
              <a:t>ICAP (kognitive Aktivierung)</a:t>
            </a:r>
            <a:endParaRPr/>
          </a:p>
          <a:p>
            <a:pPr marL="215899" lvl="1" indent="0">
              <a:buNone/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33</a:t>
            </a:fld>
            <a:endParaRPr lang="de-DE" b="0"/>
          </a:p>
        </p:txBody>
      </p:sp>
      <p:pic>
        <p:nvPicPr>
          <p:cNvPr id="7" name="Grafik 6" descr="Ein Bild, das Tisch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54399" y="2232335"/>
            <a:ext cx="5689600" cy="25527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ICAP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t> Input von Karsten Stegmann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34</a:t>
            </a:fld>
            <a:endParaRPr lang="de-DE" b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SRL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t> Input von Sabrina Reith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35</a:t>
            </a:fld>
            <a:endParaRPr lang="de-DE" b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5: Reflektierender Dialog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36</a:t>
            </a:fld>
            <a:endParaRPr lang="de-DE" b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37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5: Reflektierender Dialog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Dialog 1 in der homogenen Gruppe</a:t>
            </a:r>
            <a:endParaRPr/>
          </a:p>
          <a:p>
            <a:pPr>
              <a:defRPr/>
            </a:pPr>
            <a:r>
              <a:rPr lang="de-DE"/>
              <a:t>Dialog 2 in der heterogenen Gruppe (Austausch zwischen den Lernzirkel-Themen)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38</a:t>
            </a:fld>
            <a:endParaRPr lang="de-DE" b="0"/>
          </a:p>
        </p:txBody>
      </p:sp>
      <p:pic>
        <p:nvPicPr>
          <p:cNvPr id="7" name="Picture 6" descr="Text, letter&#10;&#10;Description automatically generated"/>
          <p:cNvPicPr>
            <a:picLocks noChangeAspect="1"/>
          </p:cNvPicPr>
          <p:nvPr/>
        </p:nvPicPr>
        <p:blipFill>
          <a:blip r:embed="rId2"/>
          <a:srcRect b="43435"/>
          <a:stretch/>
        </p:blipFill>
        <p:spPr bwMode="auto">
          <a:xfrm>
            <a:off x="385841" y="2319189"/>
            <a:ext cx="4387346" cy="1639462"/>
          </a:xfrm>
          <a:prstGeom prst="rect">
            <a:avLst/>
          </a:prstGeom>
        </p:spPr>
      </p:pic>
      <p:pic>
        <p:nvPicPr>
          <p:cNvPr id="9" name="Graphic 8" descr="Chat outlin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48417" y="1892490"/>
            <a:ext cx="1137184" cy="1137184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/>
          <p:cNvPicPr>
            <a:picLocks noChangeAspect="1"/>
          </p:cNvPicPr>
          <p:nvPr/>
        </p:nvPicPr>
        <p:blipFill>
          <a:blip r:embed="rId2"/>
          <a:srcRect t="57006" b="-3929"/>
          <a:stretch/>
        </p:blipFill>
        <p:spPr bwMode="auto">
          <a:xfrm>
            <a:off x="4576203" y="3309250"/>
            <a:ext cx="4567797" cy="141597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Inhalte gezielt auswählen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40000" y="917327"/>
            <a:ext cx="5299097" cy="3895805"/>
          </a:xfrm>
        </p:spPr>
        <p:txBody>
          <a:bodyPr/>
          <a:lstStyle/>
          <a:p>
            <a:pPr marL="0" indent="0">
              <a:buNone/>
              <a:defRPr/>
            </a:pPr>
            <a:r>
              <a:rPr sz="2400"/>
              <a:t>Sie als Multiplikatorin oder Multiplikator entscheiden in Absprache mit den Fachleitungen, welche Bestandteile des Klausurtages für die Lerngemeinschaft relevant sind.</a:t>
            </a:r>
            <a:endParaRPr/>
          </a:p>
          <a:p>
            <a:pPr marL="0" indent="0">
              <a:buNone/>
              <a:defRPr/>
            </a:pPr>
            <a:endParaRPr sz="2400"/>
          </a:p>
          <a:p>
            <a:pPr marL="0" indent="0">
              <a:buNone/>
              <a:defRPr/>
            </a:pPr>
            <a:r>
              <a:rPr sz="2400"/>
              <a:t>z.B. können Phasen übersprungen oder verkürzt eingebaut werden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39</a:t>
            </a:fld>
            <a:endParaRPr lang="de-DE" b="0"/>
          </a:p>
        </p:txBody>
      </p:sp>
      <p:pic>
        <p:nvPicPr>
          <p:cNvPr id="6" name="Graphic 5" descr="Badge Tick outlin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86525" y="899180"/>
            <a:ext cx="1966049" cy="19660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DigitUS-Sprechstunde</a:t>
            </a:r>
          </a:p>
        </p:txBody>
      </p:sp>
      <p:pic>
        <p:nvPicPr>
          <p:cNvPr id="6" name="Content Placeholder 5" descr="A person sitting at a desk&#10;&#10;Description automatically generated with low confidence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38487" y="1060906"/>
            <a:ext cx="361950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75560" y="873522"/>
            <a:ext cx="2267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600" u="sng">
                <a:hlinkClick r:id="rId4" tooltip="http://www.digitus.lmu.de/"/>
              </a:rPr>
              <a:t>www.digitus.lmu.de</a:t>
            </a:r>
            <a:r>
              <a:rPr sz="1600"/>
              <a:t> &gt;&gt;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312070" y="3436263"/>
            <a:ext cx="37981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1600"/>
              <a:t>Sprechstunden des DigitUS-Teams</a:t>
            </a:r>
            <a:endParaRPr/>
          </a:p>
          <a:p>
            <a:pPr>
              <a:defRPr/>
            </a:pPr>
            <a:r>
              <a:rPr sz="1600"/>
              <a:t>Dienstags ca. alle vier Wochen</a:t>
            </a:r>
            <a:endParaRPr/>
          </a:p>
          <a:p>
            <a:pPr>
              <a:defRPr/>
            </a:pPr>
            <a:r>
              <a:rPr sz="1600"/>
              <a:t>(außer Ferien)</a:t>
            </a:r>
            <a:endParaRPr/>
          </a:p>
          <a:p>
            <a:pPr>
              <a:defRPr/>
            </a:pPr>
            <a:endParaRPr sz="1400"/>
          </a:p>
          <a:p>
            <a:pPr>
              <a:defRPr/>
            </a:pPr>
            <a:r>
              <a:rPr sz="1600"/>
              <a:t>15-16 Uhr</a:t>
            </a:r>
            <a:endParaRPr/>
          </a:p>
        </p:txBody>
      </p:sp>
      <p:pic>
        <p:nvPicPr>
          <p:cNvPr id="4" name="Picture 3" descr="Graphical user interface, text, application, email&#10;&#10;Description automatically generate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31570" y="1172696"/>
            <a:ext cx="5008940" cy="230265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/>
              <a:t>Gedanken teilen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Um besser zu werden, freuen wir uns auf Ihr Feedback.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Überfliegen Sie die Phasen 3-5. Was davon halten Sie für sinnvoll, was für überflüssig?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 Haben Sie Ideen für eine andere Umsetzung?</a:t>
            </a:r>
            <a:endParaRPr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40</a:t>
            </a:fld>
            <a:endParaRPr lang="de-DE"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6: Konzepte teilen: Sharing is caring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41</a:t>
            </a:fld>
            <a:endParaRPr lang="de-DE" b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42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43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/>
              <a:t>Sharing is caring</a:t>
            </a:r>
            <a:endParaRPr sz="360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Welche Datenbank nutzen wir für welchen Zweck?</a:t>
            </a:r>
            <a:endParaRPr/>
          </a:p>
        </p:txBody>
      </p:sp>
      <p:pic>
        <p:nvPicPr>
          <p:cNvPr id="12" name="Picture 11" descr="Graphical user interface, text, application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6221" y="1058613"/>
            <a:ext cx="8811557" cy="3566202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44</a:t>
            </a:fld>
            <a:endParaRPr lang="de-DE" b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800"/>
              <a:t>Sharing is caring</a:t>
            </a:r>
            <a:endParaRPr sz="360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 bwMode="auto">
          <a:xfrm>
            <a:off x="539998" y="1183340"/>
            <a:ext cx="5570941" cy="3427079"/>
          </a:xfrm>
        </p:spPr>
        <p:txBody>
          <a:bodyPr/>
          <a:lstStyle/>
          <a:p>
            <a:pPr>
              <a:defRPr/>
            </a:pPr>
            <a:r>
              <a:rPr lang="de-DE" sz="2000"/>
              <a:t>In Ihrer Lerngemeinschaft erstellen die Lehrkräfte </a:t>
            </a:r>
            <a:r>
              <a:rPr lang="de-DE" sz="2000" b="1"/>
              <a:t>Materialien</a:t>
            </a:r>
            <a:r>
              <a:rPr lang="de-DE" sz="2000"/>
              <a:t> (Lernaktivitäten, Konzepte u.a.) für den Unterricht.</a:t>
            </a:r>
            <a:endParaRPr/>
          </a:p>
          <a:p>
            <a:pPr>
              <a:defRPr/>
            </a:pPr>
            <a:r>
              <a:rPr lang="de-DE" sz="2000"/>
              <a:t>Diese zum </a:t>
            </a:r>
            <a:r>
              <a:rPr lang="de-DE" sz="2000" b="1"/>
              <a:t>internen</a:t>
            </a:r>
            <a:r>
              <a:rPr lang="de-DE" sz="2000"/>
              <a:t> Gebrauch bestimmte Materialien teilen Sie mit Ihrer Lerngemeinschaft zum </a:t>
            </a:r>
            <a:r>
              <a:rPr lang="de-DE" sz="2000" b="1"/>
              <a:t>professionellen Austausch </a:t>
            </a:r>
            <a:r>
              <a:rPr lang="de-DE" sz="2000"/>
              <a:t>in der </a:t>
            </a:r>
            <a:r>
              <a:rPr lang="de-DE" sz="2000" b="1">
                <a:solidFill>
                  <a:srgbClr val="AB1192"/>
                </a:solidFill>
              </a:rPr>
              <a:t>PLG-Datenbank („Entwürfe“)</a:t>
            </a:r>
            <a:r>
              <a:rPr lang="de-DE" sz="2000"/>
              <a:t>.</a:t>
            </a:r>
            <a:endParaRPr/>
          </a:p>
          <a:p>
            <a:pPr>
              <a:defRPr/>
            </a:pPr>
            <a:r>
              <a:rPr lang="de-DE" sz="2000" b="1"/>
              <a:t>Veröffentlichungsreife</a:t>
            </a:r>
            <a:r>
              <a:rPr lang="de-DE" sz="2000"/>
              <a:t> Materialien stellen Sie in die </a:t>
            </a:r>
            <a:r>
              <a:rPr lang="de-DE" sz="2000" b="1">
                <a:solidFill>
                  <a:srgbClr val="FFCB21"/>
                </a:solidFill>
              </a:rPr>
              <a:t>OER-Datenbank „OER-Materialien zur Veröffentlichung“ </a:t>
            </a:r>
            <a:r>
              <a:rPr lang="de-DE" sz="2000"/>
              <a:t>ein.</a:t>
            </a:r>
            <a:endParaRPr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618644" y="4729353"/>
            <a:ext cx="1966050" cy="273844"/>
          </a:xfr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45</a:t>
            </a:fld>
            <a:endParaRPr lang="de-DE" b="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Welche Datenbank nutzen wir für welchen Zweck?</a:t>
            </a:r>
            <a:endParaRPr/>
          </a:p>
        </p:txBody>
      </p:sp>
      <p:sp>
        <p:nvSpPr>
          <p:cNvPr id="9" name="Rechteck 16"/>
          <p:cNvSpPr/>
          <p:nvPr/>
        </p:nvSpPr>
        <p:spPr bwMode="auto">
          <a:xfrm>
            <a:off x="6618645" y="3472956"/>
            <a:ext cx="506506" cy="797859"/>
          </a:xfrm>
          <a:prstGeom prst="rect">
            <a:avLst/>
          </a:prstGeom>
          <a:solidFill>
            <a:srgbClr val="FFC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100"/>
              <a:t>OER</a:t>
            </a:r>
            <a:endParaRPr/>
          </a:p>
        </p:txBody>
      </p:sp>
      <p:sp>
        <p:nvSpPr>
          <p:cNvPr id="10" name="Rechteck 14"/>
          <p:cNvSpPr/>
          <p:nvPr/>
        </p:nvSpPr>
        <p:spPr bwMode="auto">
          <a:xfrm>
            <a:off x="6618644" y="2241257"/>
            <a:ext cx="506506" cy="797859"/>
          </a:xfrm>
          <a:prstGeom prst="rect">
            <a:avLst/>
          </a:prstGeom>
          <a:solidFill>
            <a:srgbClr val="AB1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PLG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Arten von Materialien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Hochgeladen werden können:</a:t>
            </a:r>
            <a:endParaRPr/>
          </a:p>
          <a:p>
            <a:pPr>
              <a:defRPr/>
            </a:pPr>
            <a:r>
              <a:rPr lang="de-DE" sz="2400"/>
              <a:t> (Unterrichts)konzept </a:t>
            </a:r>
            <a:endParaRPr/>
          </a:p>
          <a:p>
            <a:pPr>
              <a:defRPr/>
            </a:pPr>
            <a:r>
              <a:rPr lang="de-DE" sz="2400"/>
              <a:t> Unterrichtsbeispiel/-einheit</a:t>
            </a:r>
            <a:endParaRPr/>
          </a:p>
          <a:p>
            <a:pPr>
              <a:defRPr/>
            </a:pPr>
            <a:r>
              <a:rPr lang="de-DE" sz="2400"/>
              <a:t> Unterrichtsmethode</a:t>
            </a:r>
            <a:endParaRPr/>
          </a:p>
          <a:p>
            <a:pPr>
              <a:defRPr/>
            </a:pPr>
            <a:r>
              <a:rPr lang="de-DE" sz="2400"/>
              <a:t> Maßnahme</a:t>
            </a:r>
            <a:endParaRPr/>
          </a:p>
          <a:p>
            <a:pPr>
              <a:defRPr/>
            </a:pPr>
            <a:r>
              <a:rPr lang="de-DE" sz="2400"/>
              <a:t> Projekt</a:t>
            </a:r>
            <a:endParaRPr/>
          </a:p>
          <a:p>
            <a:pPr>
              <a:defRPr/>
            </a:pPr>
            <a:endParaRPr lang="de-DE" sz="1800"/>
          </a:p>
          <a:p>
            <a:pPr marL="0" indent="0">
              <a:buNone/>
              <a:defRPr/>
            </a:pPr>
            <a:r>
              <a:rPr lang="de-DE" sz="2000"/>
              <a:t>Die Materialien können sowohl fachspezifisch als auch fächerübergreifend sein.</a:t>
            </a:r>
            <a:endParaRPr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46</a:t>
            </a:fld>
            <a:endParaRPr lang="de-DE" b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Upload in die Datenbanken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OER Einwilligungserklärungen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40000" y="1183341"/>
            <a:ext cx="5043936" cy="3427079"/>
          </a:xfrm>
        </p:spPr>
        <p:txBody>
          <a:bodyPr/>
          <a:lstStyle/>
          <a:p>
            <a:pPr>
              <a:defRPr/>
            </a:pPr>
            <a:r>
              <a:rPr sz="1800"/>
              <a:t> D</a:t>
            </a:r>
            <a:r>
              <a:rPr lang="en-GB" sz="1800"/>
              <a:t>i</a:t>
            </a:r>
            <a:r>
              <a:rPr sz="1800"/>
              <a:t>e Professionelle Lerngemeinschaft (PLG) stimmt zu, dass im Rahmen von DigitUS erstellte Materialien als CC-BY-SA 4.0 OER veröffentlicht werden dürfen.</a:t>
            </a:r>
            <a:endParaRPr/>
          </a:p>
          <a:p>
            <a:pPr>
              <a:defRPr/>
            </a:pPr>
            <a:r>
              <a:rPr sz="1800"/>
              <a:t> Dazu bitte von allen Lehrkräften der PLG ausgefüllte Einwilligungserklärungen im Lerngemeinschaftskurs hochladen lassen.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47</a:t>
            </a:fld>
            <a:endParaRPr lang="de-DE" b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t>CC-BY-SA</a:t>
            </a:r>
          </a:p>
        </p:txBody>
      </p:sp>
      <p:pic>
        <p:nvPicPr>
          <p:cNvPr id="7" name="Picture 6" descr="Graphical user interface, text, application, email&#10;&#10;Description automatically generated"/>
          <p:cNvPicPr>
            <a:picLocks noChangeAspect="1"/>
          </p:cNvPicPr>
          <p:nvPr/>
        </p:nvPicPr>
        <p:blipFill>
          <a:blip r:embed="rId2"/>
          <a:srcRect l="31806" t="81806" r="31465" b="11037"/>
          <a:stretch/>
        </p:blipFill>
        <p:spPr bwMode="auto">
          <a:xfrm>
            <a:off x="1853591" y="3775779"/>
            <a:ext cx="6376416" cy="338714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/>
          <p:cNvPicPr>
            <a:picLocks noChangeAspect="1"/>
          </p:cNvPicPr>
          <p:nvPr/>
        </p:nvPicPr>
        <p:blipFill>
          <a:blip r:embed="rId2"/>
          <a:srcRect l="1" t="79684" r="68194" b="11897"/>
          <a:stretch/>
        </p:blipFill>
        <p:spPr bwMode="auto">
          <a:xfrm>
            <a:off x="1222752" y="3377316"/>
            <a:ext cx="5521607" cy="398463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83936" y="1117111"/>
            <a:ext cx="3081097" cy="164947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 bwMode="auto">
          <a:xfrm>
            <a:off x="913993" y="3465506"/>
            <a:ext cx="552192" cy="44719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Input OER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48</a:t>
            </a:fld>
            <a:endParaRPr lang="de-DE" b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t>ISB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/>
              <a:t>Gedanken teilen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Um besser zu werden, freuen wir uns auf Ihr Feedback.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Urheberrecht &amp; Sharing: wie würden Sie die bereitgestellten Materialien einsetzen?</a:t>
            </a:r>
            <a:endParaRPr/>
          </a:p>
          <a:p>
            <a:pPr>
              <a:defRPr/>
            </a:pPr>
            <a:r>
              <a:rPr lang="de-DE"/>
              <a:t> Ihre Einschätzung: Wie hilfreich sind sie?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49</a:t>
            </a:fld>
            <a:endParaRPr lang="de-DE" b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Handreichung zu den Klausurtagen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t> Die Handreichung finden Sie hier:</a:t>
            </a:r>
          </a:p>
          <a:p>
            <a:pPr>
              <a:defRPr/>
            </a:pPr>
            <a:endParaRPr/>
          </a:p>
          <a:p>
            <a:pPr marL="0" indent="0">
              <a:buNone/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</a:t>
            </a:fld>
            <a:endParaRPr lang="de-DE" b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540000" y="1282124"/>
            <a:ext cx="806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i="1"/>
              <a:t>			    DigitUS - Projekt Materialsammlung für Multiplikatorinnen und Multiplikatoren</a:t>
            </a:r>
          </a:p>
          <a:p>
            <a:pPr>
              <a:defRPr/>
            </a:pPr>
            <a:endParaRPr sz="1400"/>
          </a:p>
          <a:p>
            <a:pPr>
              <a:defRPr/>
            </a:pPr>
            <a:r>
              <a:rPr sz="1400"/>
              <a:t>/ Klausurtagsübergreifende Materialsammlung </a:t>
            </a:r>
            <a:endParaRPr/>
          </a:p>
          <a:p>
            <a:pPr>
              <a:defRPr/>
            </a:pPr>
            <a:r>
              <a:rPr sz="1400"/>
              <a:t>/ Handreichung für Multiplikatorinnen und Multiplikatoren </a:t>
            </a:r>
            <a:endParaRPr lang="en-GB" sz="1400"/>
          </a:p>
        </p:txBody>
      </p:sp>
      <p:pic>
        <p:nvPicPr>
          <p:cNvPr id="9" name="Picture 8" descr="Graphical user interface, text, application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0000" y="2268123"/>
            <a:ext cx="7607300" cy="2476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620512" y="2268123"/>
            <a:ext cx="2526788" cy="5482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Rectangle 10"/>
          <p:cNvSpPr/>
          <p:nvPr/>
        </p:nvSpPr>
        <p:spPr bwMode="auto">
          <a:xfrm>
            <a:off x="996700" y="3669793"/>
            <a:ext cx="2673092" cy="146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 bwMode="auto">
          <a:xfrm flipH="1" flipV="1">
            <a:off x="8147300" y="2816352"/>
            <a:ext cx="289564" cy="1738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H="1" flipV="1">
            <a:off x="3669792" y="3770458"/>
            <a:ext cx="289564" cy="1738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8436864" y="2816352"/>
            <a:ext cx="40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t>1.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3959356" y="3672706"/>
            <a:ext cx="40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t>2.</a:t>
            </a:r>
          </a:p>
        </p:txBody>
      </p:sp>
      <p:pic>
        <p:nvPicPr>
          <p:cNvPr id="21" name="Picture 20" descr="A picture containing background pattern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0000" y="1254634"/>
            <a:ext cx="1587500" cy="317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7: Technical Recap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50</a:t>
            </a:fld>
            <a:endParaRPr lang="de-DE" b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51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52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Technical Recap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53</a:t>
            </a:fld>
            <a:endParaRPr lang="de-DE" b="0"/>
          </a:p>
        </p:txBody>
      </p:sp>
      <p:pic>
        <p:nvPicPr>
          <p:cNvPr id="9" name="Picture 8" descr="Graphical user interface, application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21143" y="3128764"/>
            <a:ext cx="2680376" cy="1555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449704" y="3087973"/>
            <a:ext cx="4497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t>Anleitungen für die Erstellung von Mebis-Materialien finden Sie im DigitUS-Metakurs.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000"/>
              <a:t>Welche technischen Hürden sind im Laufe des Klausurtages aufgekommen? </a:t>
            </a:r>
            <a:endParaRPr/>
          </a:p>
          <a:p>
            <a:pPr>
              <a:defRPr/>
            </a:pPr>
            <a:r>
              <a:rPr lang="en-GB" sz="2000"/>
              <a:t>Welche technischen Hürden erwarten Sie bei der Umsetzung im Unterricht? </a:t>
            </a:r>
            <a:endParaRPr/>
          </a:p>
          <a:p>
            <a:pPr>
              <a:defRPr/>
            </a:pPr>
            <a:r>
              <a:rPr lang="en-GB" sz="2000"/>
              <a:t>Welche technischen Hürden erwarten Sie in Ihrer Unterrichtsvorbereitung? </a:t>
            </a:r>
            <a:endParaRPr/>
          </a:p>
          <a:p>
            <a:pPr>
              <a:defRPr/>
            </a:pPr>
            <a:endParaRPr sz="2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8: Interimsziele &amp; Abschluss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54</a:t>
            </a:fld>
            <a:endParaRPr lang="de-DE" b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Überblick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7177088" y="4725988"/>
            <a:ext cx="1966912" cy="2730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55</a:t>
            </a:fld>
            <a:endParaRPr lang="de-DE" b="0"/>
          </a:p>
        </p:txBody>
      </p:sp>
      <p:graphicFrame>
        <p:nvGraphicFramePr>
          <p:cNvPr id="8" name="Tabelle 8"/>
          <p:cNvGraphicFramePr>
            <a:graphicFrameLocks noGrp="1"/>
          </p:cNvGraphicFramePr>
          <p:nvPr/>
        </p:nvGraphicFramePr>
        <p:xfrm>
          <a:off x="809707" y="844203"/>
          <a:ext cx="6696323" cy="3801222"/>
        </p:xfrm>
        <a:graphic>
          <a:graphicData uri="http://schemas.openxmlformats.org/drawingml/2006/table">
            <a:tbl>
              <a:tblPr firstRow="1" bandRow="1">
                <a:tableStyleId>{6E78228F-56B5-3CDD-96B0-A353BE0BD7BF}</a:tableStyleId>
              </a:tblPr>
              <a:tblGrid>
                <a:gridCol w="5026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3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bg1"/>
                          </a:solidFill>
                          <a:latin typeface="Arial"/>
                        </a:rPr>
                        <a:t>Phase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Dauer (ca.)</a:t>
                      </a:r>
                      <a:endParaRPr/>
                    </a:p>
                  </a:txBody>
                  <a:tcPr anchor="ctr">
                    <a:lnR w="12700" algn="ctr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sz="20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1: Vorbereitung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DE" sz="1800">
                          <a:solidFill>
                            <a:schemeClr val="tx1"/>
                          </a:solidFill>
                          <a:latin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2: Kick-Off der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90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3: Charta unserer Lerngemeinschaft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4: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60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5: Reflektierender Dialog: Digitale Tools im Unterricht nutzen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6: Sharing - is caring…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20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7: Technical Recap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35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/>
                      </a:pPr>
                      <a:r>
                        <a:rPr lang="de-DE" sz="110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Arial"/>
                        </a:rPr>
                        <a:t>8: Formulierung der Interimsziele &amp; Abschluss des Tages</a:t>
                      </a:r>
                      <a:endParaRPr lang="de-DE" sz="11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>
                          <a:solidFill>
                            <a:schemeClr val="tx1"/>
                          </a:solidFill>
                          <a:latin typeface="Arial"/>
                        </a:rPr>
                        <a:t>30 Min.</a:t>
                      </a:r>
                      <a:endParaRPr/>
                    </a:p>
                  </a:txBody>
                  <a:tcPr anchor="ctr">
                    <a:lnR w="12700" algn="ctr">
                      <a:solidFill>
                        <a:schemeClr val="tx1"/>
                      </a:solidFill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8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✅</a:t>
                      </a:r>
                      <a:endParaRPr lang="de-DE" sz="180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/>
          <p:cNvPicPr>
            <a:picLocks noChangeAspect="1"/>
          </p:cNvPicPr>
          <p:nvPr/>
        </p:nvPicPr>
        <p:blipFill>
          <a:blip r:embed="rId2"/>
          <a:srcRect l="34910" t="17827" r="57692" b="18694"/>
          <a:stretch/>
        </p:blipFill>
        <p:spPr bwMode="auto">
          <a:xfrm>
            <a:off x="314792" y="1185159"/>
            <a:ext cx="329783" cy="2773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4831" y="4003335"/>
            <a:ext cx="809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sz="1100"/>
              <a:t>Wo stehen wir jetzt?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de-DE"/>
              <a:t>Gedanken teilen</a:t>
            </a:r>
            <a:endParaRPr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Um besser zu werden, freuen wir uns auf Ihr Feedback.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 Was fehlt noch?</a:t>
            </a:r>
            <a:endParaRPr/>
          </a:p>
          <a:p>
            <a:pPr>
              <a:defRPr/>
            </a:pPr>
            <a:r>
              <a:rPr lang="de-DE"/>
              <a:t> Was können wir für Sie bereitstellen, um Sie weiter zu unterstützen?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56</a:t>
            </a:fld>
            <a:endParaRPr lang="de-DE" b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Lizenzhinweis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/>
              <a:pPr/>
              <a:t>58</a:t>
            </a:fld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463E592B-B6A7-4732-0F76-CD8C1CD25D88}"/>
              </a:ext>
            </a:extLst>
          </p:cNvPr>
          <p:cNvSpPr txBox="1">
            <a:spLocks/>
          </p:cNvSpPr>
          <p:nvPr/>
        </p:nvSpPr>
        <p:spPr bwMode="auto"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 marL="266700" indent="-266700" algn="l" defTabSz="685800">
              <a:lnSpc>
                <a:spcPct val="100000"/>
              </a:lnSpc>
              <a:spcBef>
                <a:spcPts val="0"/>
              </a:spcBef>
              <a:buSzPct val="140000"/>
              <a:buFont typeface="Systemschrift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799" indent="-215899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8337" indent="-236538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8213" indent="-311150" algn="l" defTabSz="685800">
              <a:lnSpc>
                <a:spcPct val="100000"/>
              </a:lnSpc>
              <a:spcBef>
                <a:spcPts val="0"/>
              </a:spcBef>
              <a:buSzPct val="60000"/>
              <a:buFontTx/>
              <a:buChar char="*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>
              <a:lnSpc>
                <a:spcPts val="1300"/>
              </a:lnSpc>
              <a:spcBef>
                <a:spcPts val="375"/>
              </a:spcBef>
              <a:buFont typeface="Arial"/>
              <a:buNone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de-DE" sz="1000" b="1" dirty="0">
                <a:latin typeface="+mj-lt"/>
              </a:rPr>
              <a:t>Urheberrechtsnachweis</a:t>
            </a:r>
          </a:p>
          <a:p>
            <a:pPr marL="0" lvl="1" indent="0">
              <a:buNone/>
              <a:defRPr/>
            </a:pPr>
            <a:r>
              <a:rPr lang="de-DE" sz="1000" dirty="0">
                <a:latin typeface="+mj-lt"/>
                <a:hlinkClick r:id="rId2"/>
              </a:rPr>
              <a:t>CC-BY-SA 4.0</a:t>
            </a:r>
            <a:r>
              <a:rPr lang="de-DE" sz="1000" dirty="0">
                <a:latin typeface="+mj-lt"/>
              </a:rPr>
              <a:t> Lizenzgeber für das Grafikdesign: © </a:t>
            </a:r>
            <a:r>
              <a:rPr lang="de-DE" sz="1000" dirty="0" err="1">
                <a:latin typeface="+mj-lt"/>
              </a:rPr>
              <a:t>Graphic</a:t>
            </a:r>
            <a:r>
              <a:rPr lang="de-DE" sz="1000" dirty="0">
                <a:latin typeface="+mj-lt"/>
              </a:rPr>
              <a:t> Design Christina Mayer, Christina Mayer, 2020; überarbeitet durch Karsten Stegmann, 2020</a:t>
            </a:r>
          </a:p>
          <a:p>
            <a:pPr marL="0" lvl="1" indent="0">
              <a:buNone/>
              <a:defRPr/>
            </a:pPr>
            <a:endParaRPr lang="de-DE" sz="1000" dirty="0">
              <a:latin typeface="+mj-lt"/>
            </a:endParaRPr>
          </a:p>
          <a:p>
            <a:pPr marL="0" lvl="1" indent="0">
              <a:buNone/>
              <a:defRPr/>
            </a:pPr>
            <a:r>
              <a:rPr lang="de-DE" sz="1000" b="1" i="1" dirty="0">
                <a:latin typeface="+mj-lt"/>
              </a:rPr>
              <a:t>Lizenzhinweis: </a:t>
            </a:r>
            <a:r>
              <a:rPr lang="de-DE" sz="1000" i="1" dirty="0">
                <a:latin typeface="+mj-lt"/>
              </a:rPr>
              <a:t>„DigitUS </a:t>
            </a:r>
            <a:r>
              <a:rPr lang="de-DE" sz="1000" i="1" dirty="0" err="1">
                <a:latin typeface="+mj-lt"/>
              </a:rPr>
              <a:t>Multiplikatorenschulung</a:t>
            </a:r>
            <a:r>
              <a:rPr lang="de-DE" sz="1000" i="1" dirty="0">
                <a:latin typeface="+mj-lt"/>
              </a:rPr>
              <a:t>. Vorbereitung für den 1. Klausurtag“, erstellt von </a:t>
            </a:r>
            <a:r>
              <a:rPr lang="de-DE" sz="1000" i="1" dirty="0">
                <a:solidFill>
                  <a:srgbClr val="1D624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 Stegmann </a:t>
            </a:r>
            <a:r>
              <a:rPr lang="de-DE" sz="1000" i="1" dirty="0">
                <a:latin typeface="+mj-lt"/>
              </a:rPr>
              <a:t>und </a:t>
            </a:r>
            <a:r>
              <a:rPr lang="de-DE" sz="1000" i="1" dirty="0">
                <a:solidFill>
                  <a:srgbClr val="1D624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Berger </a:t>
            </a:r>
            <a:r>
              <a:rPr lang="de-DE" sz="1000" i="1" dirty="0">
                <a:latin typeface="+mj-lt"/>
              </a:rPr>
              <a:t>im Projekt </a:t>
            </a:r>
            <a:r>
              <a:rPr lang="de-DE" sz="1000" i="1" dirty="0">
                <a:solidFill>
                  <a:srgbClr val="1D624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DigitUS</a:t>
            </a:r>
            <a:r>
              <a:rPr lang="de-DE" sz="1000" i="1" dirty="0">
                <a:latin typeface="+mj-lt"/>
              </a:rPr>
              <a:t> und lizenziert als </a:t>
            </a:r>
            <a:r>
              <a:rPr lang="de-DE" sz="1000" i="1" dirty="0">
                <a:solidFill>
                  <a:srgbClr val="1D624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SA 4.0</a:t>
            </a:r>
            <a:r>
              <a:rPr lang="de-DE" sz="1000" i="1" dirty="0">
                <a:latin typeface="+mj-lt"/>
              </a:rPr>
              <a:t>.</a:t>
            </a:r>
            <a:br>
              <a:rPr lang="de-DE" sz="1000" i="1" dirty="0">
                <a:latin typeface="+mj-lt"/>
              </a:rPr>
            </a:br>
            <a:r>
              <a:rPr lang="de-DE" sz="1000" b="1" i="1" dirty="0">
                <a:latin typeface="+mj-lt"/>
              </a:rPr>
              <a:t>Hinweis: </a:t>
            </a:r>
            <a:r>
              <a:rPr lang="de-DE" sz="1000" i="1" dirty="0">
                <a:latin typeface="+mj-lt"/>
              </a:rPr>
              <a:t>Die Logos von DigitUS und seiner Projektpartner sind urheberrechtlich geschützt. Sie sind im Fall einer Bearbeitung des Materials zu entfernen.</a:t>
            </a:r>
          </a:p>
          <a:p>
            <a:pPr marL="215900" lvl="1" indent="0">
              <a:buNone/>
              <a:defRPr/>
            </a:pPr>
            <a:endParaRPr lang="de-DE" sz="1000" dirty="0">
              <a:latin typeface="+mj-lt"/>
            </a:endParaRPr>
          </a:p>
          <a:p>
            <a:pPr lvl="1"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124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Herausgeber</a:t>
            </a:r>
            <a:endParaRPr dirty="0"/>
          </a:p>
          <a:p>
            <a:pPr>
              <a:defRPr/>
            </a:pPr>
            <a:r>
              <a:rPr lang="de-DE" b="0" dirty="0"/>
              <a:t>LMU München</a:t>
            </a:r>
            <a:endParaRPr dirty="0"/>
          </a:p>
          <a:p>
            <a:pPr>
              <a:defRPr/>
            </a:pPr>
            <a:r>
              <a:rPr lang="de-DE" b="0" dirty="0"/>
              <a:t>Lehrstuhl für Empirische Pädagogik und Pädagogische Psychologie</a:t>
            </a:r>
            <a:endParaRPr dirty="0"/>
          </a:p>
          <a:p>
            <a:pPr>
              <a:defRPr/>
            </a:pPr>
            <a:r>
              <a:rPr lang="de-DE" b="0" dirty="0"/>
              <a:t>BMBF-Verbundprojekt „Digitalisierung von Unterricht in der Schule“ (DigitUS)</a:t>
            </a:r>
            <a:endParaRPr dirty="0"/>
          </a:p>
          <a:p>
            <a:pPr lvl="1">
              <a:defRPr/>
            </a:pPr>
            <a:r>
              <a:rPr lang="de-DE" dirty="0" err="1"/>
              <a:t>Leopoldstrasse</a:t>
            </a:r>
            <a:r>
              <a:rPr lang="de-DE" dirty="0"/>
              <a:t> 13</a:t>
            </a:r>
            <a:endParaRPr dirty="0"/>
          </a:p>
          <a:p>
            <a:pPr lvl="1">
              <a:defRPr/>
            </a:pPr>
            <a:r>
              <a:rPr lang="de-DE" dirty="0"/>
              <a:t>80802 München</a:t>
            </a:r>
            <a:endParaRPr dirty="0"/>
          </a:p>
          <a:p>
            <a:pPr lvl="1">
              <a:defRPr/>
            </a:pPr>
            <a:r>
              <a:rPr lang="de-DE" u="sng" dirty="0">
                <a:hlinkClick r:id="rId2" tooltip="mailto:digitus@lmu.de"/>
              </a:rPr>
              <a:t>digitus@lmu.de</a:t>
            </a:r>
            <a:r>
              <a:rPr lang="de-DE" dirty="0"/>
              <a:t> </a:t>
            </a:r>
            <a:endParaRPr dirty="0"/>
          </a:p>
          <a:p>
            <a:pPr lvl="1">
              <a:defRPr/>
            </a:pPr>
            <a:r>
              <a:rPr lang="de-DE" u="sng" dirty="0">
                <a:hlinkClick r:id="rId3" tooltip="https://www.digitus.lmu.de/"/>
              </a:rPr>
              <a:t>https://www.digitus.lmu.de</a:t>
            </a:r>
            <a:r>
              <a:rPr lang="de-DE" dirty="0"/>
              <a:t> </a:t>
            </a:r>
            <a:endParaRPr dirty="0"/>
          </a:p>
          <a:p>
            <a:pPr>
              <a:defRPr/>
            </a:pPr>
            <a:endParaRPr lang="de-DE" dirty="0"/>
          </a:p>
          <a:p>
            <a:pPr lvl="1">
              <a:defRPr/>
            </a:pPr>
            <a:r>
              <a:rPr lang="de-DE" b="1" dirty="0"/>
              <a:t>Autorinnen und Autoren: </a:t>
            </a:r>
            <a:endParaRPr lang="de-DE" dirty="0"/>
          </a:p>
          <a:p>
            <a:pPr lvl="1">
              <a:defRPr/>
            </a:pPr>
            <a:endParaRPr dirty="0"/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Karsten Stegmann</a:t>
            </a:r>
            <a:endParaRPr lang="de-DE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Arial"/>
                <a:cs typeface="Arial"/>
              </a:rPr>
              <a:t>(</a:t>
            </a:r>
            <a:r>
              <a:rPr lang="de-DE" sz="1000" b="0" i="0" u="sng" strike="noStrike" cap="none" spc="0" dirty="0"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stegmann@lmu.de</a:t>
            </a: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)</a:t>
            </a:r>
            <a:endParaRPr lang="de-DE" sz="1000" b="0" dirty="0"/>
          </a:p>
          <a:p>
            <a:pPr marL="0" indent="0">
              <a:buNone/>
              <a:defRPr/>
            </a:pPr>
            <a:endParaRPr lang="de-DE" sz="1000" b="0" dirty="0"/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Sonja Berger</a:t>
            </a:r>
            <a:endParaRPr lang="de-DE" sz="1000" b="0" i="0" u="none" strike="noStrike" cap="none" spc="0" dirty="0">
              <a:latin typeface="Arial"/>
              <a:ea typeface="Arial"/>
              <a:cs typeface="Arial"/>
            </a:endParaRPr>
          </a:p>
          <a:p>
            <a:pPr marL="0" indent="0">
              <a:buNone/>
              <a:defRPr/>
            </a:pPr>
            <a:r>
              <a:rPr lang="de-DE" sz="1000" b="0" i="0" u="none" strike="noStrike" cap="none" spc="0" dirty="0">
                <a:latin typeface="Arial"/>
                <a:ea typeface="Arial"/>
                <a:cs typeface="Arial"/>
              </a:rPr>
              <a:t>(</a:t>
            </a:r>
            <a:r>
              <a:rPr lang="de-DE" sz="1000" b="0" i="0" u="sng" strike="noStrike" cap="none" spc="0" dirty="0"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sonja.berger@lmu.de</a:t>
            </a:r>
            <a:r>
              <a:rPr lang="de-DE" sz="1000" b="0" i="0" u="none" strike="noStrike" cap="none" spc="0" dirty="0">
                <a:latin typeface="Arial"/>
                <a:ea typeface="+mn-ea"/>
                <a:cs typeface="+mn-cs"/>
              </a:rPr>
              <a:t>) </a:t>
            </a:r>
            <a:endParaRPr lang="de-DE" strike="sngStrike" dirty="0"/>
          </a:p>
          <a:p>
            <a:pPr lvl="1">
              <a:defRPr/>
            </a:pPr>
            <a:endParaRPr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59</a:t>
            </a:fld>
            <a:endParaRPr lang="de-DE" b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 Handreichung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Orientierung im Dokument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Überblick über alle Klausurtage</a:t>
            </a:r>
          </a:p>
        </p:txBody>
      </p:sp>
      <p:pic>
        <p:nvPicPr>
          <p:cNvPr id="6" name="Content Placeholder 5" descr="Graphical user interface, applicati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13722" y="1080000"/>
            <a:ext cx="8030868" cy="38220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7</a:t>
            </a:fld>
            <a:endParaRPr lang="de-DE" b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3722" y="540000"/>
            <a:ext cx="7869836" cy="6392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Inhaltsverzeichnis</a:t>
            </a:r>
            <a:endParaRPr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 bwMode="auto">
          <a:xfrm>
            <a:off x="540000" y="691563"/>
            <a:ext cx="3581426" cy="391885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/>
              <a:t>Überblick über allgemeine Hinweise und Verweise zum </a:t>
            </a:r>
            <a:endParaRPr/>
          </a:p>
          <a:p>
            <a:pPr marL="0" indent="0">
              <a:buNone/>
              <a:defRPr/>
            </a:pPr>
            <a:r>
              <a:rPr lang="de-DE"/>
              <a:t>1. Klausurtag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r>
              <a:rPr lang="de-DE"/>
              <a:t>(Seite 3)</a:t>
            </a:r>
            <a:endParaRPr/>
          </a:p>
        </p:txBody>
      </p:sp>
      <p:pic>
        <p:nvPicPr>
          <p:cNvPr id="12" name="Picture 11" descr="Table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22576" y="0"/>
            <a:ext cx="3978306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4572000" y="4096987"/>
            <a:ext cx="4272197" cy="202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8</a:t>
            </a:fld>
            <a:endParaRPr lang="de-DE" b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Klausurtag 1 - Fahrplan</a:t>
            </a:r>
            <a:endParaRPr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40000" y="691564"/>
            <a:ext cx="2108197" cy="386856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/>
              <a:t>Überblick über „Phasen“ des </a:t>
            </a:r>
            <a:endParaRPr/>
          </a:p>
          <a:p>
            <a:pPr marL="0" indent="0" algn="ctr">
              <a:buNone/>
              <a:defRPr/>
            </a:pPr>
            <a:r>
              <a:rPr lang="de-DE"/>
              <a:t>1. Klausurtag</a:t>
            </a:r>
            <a:endParaRPr/>
          </a:p>
          <a:p>
            <a:pPr marL="0" indent="0" algn="ctr">
              <a:buNone/>
              <a:defRPr/>
            </a:pPr>
            <a:endParaRPr lang="de-DE"/>
          </a:p>
          <a:p>
            <a:pPr marL="0" indent="0" algn="ctr">
              <a:buNone/>
              <a:defRPr/>
            </a:pPr>
            <a:r>
              <a:rPr lang="de-DE"/>
              <a:t>(S. 7) 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FD62E59-44CE-9347-897F-B4508D454FCF}" type="slidenum">
              <a:rPr lang="de-DE"/>
              <a:t>9</a:t>
            </a:fld>
            <a:endParaRPr lang="de-DE" b="0"/>
          </a:p>
        </p:txBody>
      </p:sp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55651" y="630267"/>
            <a:ext cx="4457700" cy="4368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2456</Words>
  <Application>Microsoft Office PowerPoint</Application>
  <DocSecurity>0</DocSecurity>
  <PresentationFormat>Bildschirmpräsentation (16:9)</PresentationFormat>
  <Paragraphs>604</Paragraphs>
  <Slides>59</Slides>
  <Notes>17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59</vt:i4>
      </vt:variant>
    </vt:vector>
  </HeadingPairs>
  <TitlesOfParts>
    <vt:vector size="70" baseType="lpstr">
      <vt:lpstr>Arial</vt:lpstr>
      <vt:lpstr>Arial Black</vt:lpstr>
      <vt:lpstr>Calibri</vt:lpstr>
      <vt:lpstr>Systemschrift</vt:lpstr>
      <vt:lpstr>START &amp; ENDE</vt:lpstr>
      <vt:lpstr>Grün</vt:lpstr>
      <vt:lpstr>Blau</vt:lpstr>
      <vt:lpstr>Titel oben</vt:lpstr>
      <vt:lpstr>Orange</vt:lpstr>
      <vt:lpstr>Gelb</vt:lpstr>
      <vt:lpstr>Impressum</vt:lpstr>
      <vt:lpstr>PowerPoint-Präsentation</vt:lpstr>
      <vt:lpstr>DigitUS Multiplikatorenschulung</vt:lpstr>
      <vt:lpstr>ZumPad für heute</vt:lpstr>
      <vt:lpstr>DigitUS-Sprechstunde</vt:lpstr>
      <vt:lpstr>Handreichung zu den Klausurtagen</vt:lpstr>
      <vt:lpstr>Die Handreichung</vt:lpstr>
      <vt:lpstr>Überblick über alle Klausurtage</vt:lpstr>
      <vt:lpstr>Inhaltsverzeichnis</vt:lpstr>
      <vt:lpstr>Klausurtag 1 - Fahrplan</vt:lpstr>
      <vt:lpstr>Hinweise zu Zielen und Vorbereitung</vt:lpstr>
      <vt:lpstr>Die Phasen</vt:lpstr>
      <vt:lpstr>Die Phasen</vt:lpstr>
      <vt:lpstr>Übersicht des Tages</vt:lpstr>
      <vt:lpstr>Überblick</vt:lpstr>
      <vt:lpstr>Überblick</vt:lpstr>
      <vt:lpstr>1: Vorbereitung der Lerngemeinschaft</vt:lpstr>
      <vt:lpstr>1: Vorbereitung der Lerngemeinschaft</vt:lpstr>
      <vt:lpstr>Überblick</vt:lpstr>
      <vt:lpstr>2: Kick-Off der Lerngemeinschaft</vt:lpstr>
      <vt:lpstr>Überblick</vt:lpstr>
      <vt:lpstr>2: Kick-Off der Lerngemeinschaft</vt:lpstr>
      <vt:lpstr>2: Kick-Off der Lerngemeinschaft</vt:lpstr>
      <vt:lpstr>3: Charta unserer Lerngemeinschaft</vt:lpstr>
      <vt:lpstr>Überblick</vt:lpstr>
      <vt:lpstr>Überblick</vt:lpstr>
      <vt:lpstr>3: Charta unserer Lerngemeinschaft</vt:lpstr>
      <vt:lpstr>3: Charta unserer Lerngemeinschaft</vt:lpstr>
      <vt:lpstr>Überblick</vt:lpstr>
      <vt:lpstr>Gedanken teilen</vt:lpstr>
      <vt:lpstr>4: Digitale Tools im Unterricht nutzen: Bestandsaufnahme</vt:lpstr>
      <vt:lpstr>Überblick</vt:lpstr>
      <vt:lpstr>Überblick</vt:lpstr>
      <vt:lpstr>4: Digitale Tools nutzen - Bestandsaufnahme</vt:lpstr>
      <vt:lpstr>ICAP</vt:lpstr>
      <vt:lpstr>SRL</vt:lpstr>
      <vt:lpstr>5: Reflektierender Dialog</vt:lpstr>
      <vt:lpstr>Überblick</vt:lpstr>
      <vt:lpstr>5: Reflektierender Dialog</vt:lpstr>
      <vt:lpstr>Inhalte gezielt auswählen</vt:lpstr>
      <vt:lpstr>Gedanken teilen</vt:lpstr>
      <vt:lpstr>6: Konzepte teilen: Sharing is caring</vt:lpstr>
      <vt:lpstr>Überblick</vt:lpstr>
      <vt:lpstr>Überblick</vt:lpstr>
      <vt:lpstr>Sharing is caring</vt:lpstr>
      <vt:lpstr>Sharing is caring</vt:lpstr>
      <vt:lpstr>Arten von Materialien</vt:lpstr>
      <vt:lpstr>OER Einwilligungserklärungen</vt:lpstr>
      <vt:lpstr>Input OER</vt:lpstr>
      <vt:lpstr>Gedanken teilen</vt:lpstr>
      <vt:lpstr>7: Technical Recap</vt:lpstr>
      <vt:lpstr>Überblick</vt:lpstr>
      <vt:lpstr>Überblick</vt:lpstr>
      <vt:lpstr>Technical Recap</vt:lpstr>
      <vt:lpstr>8: Interimsziele &amp; Abschluss</vt:lpstr>
      <vt:lpstr>Überblick</vt:lpstr>
      <vt:lpstr>Gedanken teilen</vt:lpstr>
      <vt:lpstr>PowerPoint-Präsentation</vt:lpstr>
      <vt:lpstr>Lizenzhinweis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DigitUS Multiplikatorenschulung. Vorbereitung für den 1. Klausurtag</dc:title>
  <dc:subject/>
  <dc:creator>Karsten Stegmann; Sonja Berger</dc:creator>
  <cp:keywords>Präsentation; Multiplikatoren; Professionelle Lerngemeinschaft; Organisatorisches</cp:keywords>
  <dc:description>Präsentation mit Überblicksinformationen und Informationen zum Ablauf des ersten Klausurtages.</dc:description>
  <cp:lastModifiedBy>Esterl, Nadine</cp:lastModifiedBy>
  <cp:revision>152</cp:revision>
  <dcterms:created xsi:type="dcterms:W3CDTF">2020-12-07T13:14:23Z</dcterms:created>
  <dcterms:modified xsi:type="dcterms:W3CDTF">2023-01-31T11:32:05Z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lpwstr>deutsch</vt:lpwstr>
  </property>
  <property fmtid="{D5CDD505-2E9C-101B-9397-08002B2CF9AE}" pid="3" name="Copyright">
    <vt:lpwstr>CC BY SA 4.0</vt:lpwstr>
  </property>
</Properties>
</file>