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41" r:id="rId24"/>
  </p:sldIdLst>
  <p:sldSz cx="10298113" cy="7200900"/>
  <p:notesSz cx="7200900" cy="10298113"/>
  <p:defaultTextStyle>
    <a:defPPr>
      <a:defRPr lang="de-DE"/>
    </a:defPPr>
    <a:lvl1pPr marL="0" algn="l" defTabSz="953617">
      <a:defRPr sz="1700">
        <a:solidFill>
          <a:schemeClr val="tx1"/>
        </a:solidFill>
        <a:latin typeface="+mn-lt"/>
        <a:ea typeface="+mn-ea"/>
        <a:cs typeface="+mn-cs"/>
      </a:defRPr>
    </a:lvl1pPr>
    <a:lvl2pPr marL="476808" algn="l" defTabSz="953617">
      <a:defRPr sz="1700">
        <a:solidFill>
          <a:schemeClr val="tx1"/>
        </a:solidFill>
        <a:latin typeface="+mn-lt"/>
        <a:ea typeface="+mn-ea"/>
        <a:cs typeface="+mn-cs"/>
      </a:defRPr>
    </a:lvl2pPr>
    <a:lvl3pPr marL="953617" algn="l" defTabSz="953617">
      <a:defRPr sz="1700">
        <a:solidFill>
          <a:schemeClr val="tx1"/>
        </a:solidFill>
        <a:latin typeface="+mn-lt"/>
        <a:ea typeface="+mn-ea"/>
        <a:cs typeface="+mn-cs"/>
      </a:defRPr>
    </a:lvl3pPr>
    <a:lvl4pPr marL="1430423" algn="l" defTabSz="953617">
      <a:defRPr sz="1700">
        <a:solidFill>
          <a:schemeClr val="tx1"/>
        </a:solidFill>
        <a:latin typeface="+mn-lt"/>
        <a:ea typeface="+mn-ea"/>
        <a:cs typeface="+mn-cs"/>
      </a:defRPr>
    </a:lvl4pPr>
    <a:lvl5pPr marL="1907231" algn="l" defTabSz="953617">
      <a:defRPr sz="1700">
        <a:solidFill>
          <a:schemeClr val="tx1"/>
        </a:solidFill>
        <a:latin typeface="+mn-lt"/>
        <a:ea typeface="+mn-ea"/>
        <a:cs typeface="+mn-cs"/>
      </a:defRPr>
    </a:lvl5pPr>
    <a:lvl6pPr marL="2384039" algn="l" defTabSz="953617">
      <a:defRPr sz="1700">
        <a:solidFill>
          <a:schemeClr val="tx1"/>
        </a:solidFill>
        <a:latin typeface="+mn-lt"/>
        <a:ea typeface="+mn-ea"/>
        <a:cs typeface="+mn-cs"/>
      </a:defRPr>
    </a:lvl6pPr>
    <a:lvl7pPr marL="2860849" algn="l" defTabSz="953617">
      <a:defRPr sz="1700">
        <a:solidFill>
          <a:schemeClr val="tx1"/>
        </a:solidFill>
        <a:latin typeface="+mn-lt"/>
        <a:ea typeface="+mn-ea"/>
        <a:cs typeface="+mn-cs"/>
      </a:defRPr>
    </a:lvl7pPr>
    <a:lvl8pPr marL="3337656" algn="l" defTabSz="953617">
      <a:defRPr sz="1700">
        <a:solidFill>
          <a:schemeClr val="tx1"/>
        </a:solidFill>
        <a:latin typeface="+mn-lt"/>
        <a:ea typeface="+mn-ea"/>
        <a:cs typeface="+mn-cs"/>
      </a:defRPr>
    </a:lvl8pPr>
    <a:lvl9pPr marL="3814465" algn="l" defTabSz="953617">
      <a:defRPr sz="17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63" autoAdjust="0"/>
  </p:normalViewPr>
  <p:slideViewPr>
    <p:cSldViewPr>
      <p:cViewPr varScale="1">
        <p:scale>
          <a:sx n="66" d="100"/>
          <a:sy n="66" d="100"/>
        </p:scale>
        <p:origin x="99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prstGeom prst="rect">
                <a:avLst/>
              </a:prstGeom>
              <a:solidFill>
                <a:srgbClr val="C71A78">
                  <a:alpha val="20000"/>
                </a:srgbClr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57B-4A60-BCF1-97A0B20ACB96}"/>
              </c:ext>
            </c:extLst>
          </c:dPt>
          <c:dPt>
            <c:idx val="1"/>
            <c:bubble3D val="0"/>
            <c:spPr>
              <a:prstGeom prst="rect">
                <a:avLst/>
              </a:prstGeom>
              <a:solidFill>
                <a:srgbClr val="C71A78">
                  <a:alpha val="40000"/>
                </a:srgbClr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57B-4A60-BCF1-97A0B20ACB96}"/>
              </c:ext>
            </c:extLst>
          </c:dPt>
          <c:dPt>
            <c:idx val="2"/>
            <c:bubble3D val="0"/>
            <c:spPr>
              <a:prstGeom prst="rect">
                <a:avLst/>
              </a:prstGeom>
              <a:solidFill>
                <a:srgbClr val="C71A78">
                  <a:alpha val="60000"/>
                </a:srgbClr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57B-4A60-BCF1-97A0B20ACB96}"/>
              </c:ext>
            </c:extLst>
          </c:dPt>
          <c:dPt>
            <c:idx val="3"/>
            <c:bubble3D val="0"/>
            <c:spPr>
              <a:prstGeom prst="rect">
                <a:avLst/>
              </a:prstGeom>
              <a:solidFill>
                <a:srgbClr val="C71A78">
                  <a:alpha val="80000"/>
                </a:srgbClr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757B-4A60-BCF1-97A0B20ACB96}"/>
              </c:ext>
            </c:extLst>
          </c:dPt>
          <c:dPt>
            <c:idx val="4"/>
            <c:bubble3D val="0"/>
            <c:spPr>
              <a:prstGeom prst="rect">
                <a:avLst/>
              </a:prstGeom>
              <a:solidFill>
                <a:srgbClr val="C71A78"/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757B-4A60-BCF1-97A0B20ACB9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prstGeom prst="rect">
                  <a:avLst/>
                </a:prstGeom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Tabelle1!$A$2:$A$6</c:f>
              <c:strCache>
                <c:ptCount val="5"/>
                <c:pt idx="0">
                  <c:v>Kompetenzstufe I</c:v>
                </c:pt>
                <c:pt idx="1">
                  <c:v>Kompetenzstufe II</c:v>
                </c:pt>
                <c:pt idx="2">
                  <c:v>Kompetenzstufe III</c:v>
                </c:pt>
                <c:pt idx="3">
                  <c:v>Kompetenzstufe IV</c:v>
                </c:pt>
                <c:pt idx="4">
                  <c:v>Kompetenzstufe V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9.6999999999999993</c:v>
                </c:pt>
                <c:pt idx="1">
                  <c:v>23.5</c:v>
                </c:pt>
                <c:pt idx="2">
                  <c:v>42.9</c:v>
                </c:pt>
                <c:pt idx="3">
                  <c:v>22</c:v>
                </c:pt>
                <c:pt idx="4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57B-4A60-BCF1-97A0B20ACB9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prstGeom prst="rect">
          <a:avLst/>
        </a:prstGeom>
        <a:noFill/>
        <a:ln>
          <a:noFill/>
        </a:ln>
      </c:spPr>
    </c:plotArea>
    <c:legend>
      <c:legendPos val="r"/>
      <c:overlay val="0"/>
      <c:spPr>
        <a:prstGeom prst="rect">
          <a:avLst/>
        </a:prstGeom>
        <a:noFill/>
        <a:ln>
          <a:noFill/>
        </a:ln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xfrm>
      <a:off x="2812750" y="2496118"/>
      <a:ext cx="6805240" cy="3984654"/>
    </a:xfrm>
    <a:prstGeom prst="rect">
      <a:avLst/>
    </a:prstGeom>
    <a:noFill/>
    <a:ln>
      <a:noFill/>
      <a:round/>
    </a:ln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Für Lehrkräfte, Schülerinnen und Schüler</c:v>
                </c:pt>
              </c:strCache>
            </c:strRef>
          </c:tx>
          <c:spPr>
            <a:prstGeom prst="rect">
              <a:avLst/>
            </a:prstGeom>
            <a:solidFill>
              <a:srgbClr val="C71A78"/>
            </a:solidFill>
            <a:ln w="19050">
              <a:solidFill>
                <a:schemeClr val="lt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FA9-42CE-99AF-7BFE3F6AD07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FA9-42CE-99AF-7BFE3F6AD07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FA9-42CE-99AF-7BFE3F6AD07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FA9-42CE-99AF-7BFE3F6AD07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FA9-42CE-99AF-7BFE3F6AD07B}"/>
              </c:ext>
            </c:extLst>
          </c:dPt>
          <c:dLbls>
            <c:numFmt formatCode="#,##0.0\ &quot;%&quot;" sourceLinked="0"/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Deutschland</c:v>
                </c:pt>
                <c:pt idx="1">
                  <c:v>Dänemark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26.2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FA9-42CE-99AF-7BFE3F6AD07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Nur für Lehrkräfte</c:v>
                </c:pt>
              </c:strCache>
            </c:strRef>
          </c:tx>
          <c:spPr>
            <a:prstGeom prst="rect">
              <a:avLst/>
            </a:prstGeom>
            <a:solidFill>
              <a:srgbClr val="C71A78">
                <a:alpha val="60000"/>
              </a:srgbClr>
            </a:solidFill>
            <a:ln w="19050">
              <a:solidFill>
                <a:schemeClr val="lt1"/>
              </a:solidFill>
            </a:ln>
          </c:spPr>
          <c:invertIfNegative val="0"/>
          <c:dLbls>
            <c:numFmt formatCode="#,##0.0\ &quot;%&quot;" sourceLinked="0"/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Deutschland</c:v>
                </c:pt>
                <c:pt idx="1">
                  <c:v>Dänemark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42.2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FA9-42CE-99AF-7BFE3F6AD07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Nicht verfügbar</c:v>
                </c:pt>
              </c:strCache>
            </c:strRef>
          </c:tx>
          <c:spPr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lt1"/>
              </a:solidFill>
            </a:ln>
          </c:spPr>
          <c:invertIfNegative val="0"/>
          <c:dLbls>
            <c:numFmt formatCode="#,##0.0\ &quot;%&quot;" sourceLinked="0"/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Deutschland</c:v>
                </c:pt>
                <c:pt idx="1">
                  <c:v>Dänemark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FA9-42CE-99AF-7BFE3F6AD0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7900016"/>
        <c:axId val="17899472"/>
      </c:barChart>
      <c:valAx>
        <c:axId val="17899472"/>
        <c:scaling>
          <c:orientation val="minMax"/>
        </c:scaling>
        <c:delete val="0"/>
        <c:axPos val="t"/>
        <c:numFmt formatCode="0%" sourceLinked="1"/>
        <c:majorTickMark val="none"/>
        <c:minorTickMark val="none"/>
        <c:tickLblPos val="none"/>
        <c:spPr>
          <a:prstGeom prst="rect">
            <a:avLst/>
          </a:prstGeom>
          <a:noFill/>
          <a:ln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900016"/>
        <c:crosses val="autoZero"/>
        <c:crossBetween val="between"/>
      </c:valAx>
      <c:catAx>
        <c:axId val="179000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899472"/>
        <c:crosses val="autoZero"/>
        <c:auto val="1"/>
        <c:lblAlgn val="ctr"/>
        <c:lblOffset val="100"/>
        <c:noMultiLvlLbl val="0"/>
      </c:catAx>
      <c:spPr>
        <a:prstGeom prst="rect">
          <a:avLst/>
        </a:prstGeom>
        <a:noFill/>
        <a:ln>
          <a:noFill/>
        </a:ln>
      </c:spPr>
    </c:plotArea>
    <c:legend>
      <c:legendPos val="b"/>
      <c:layout>
        <c:manualLayout>
          <c:xMode val="edge"/>
          <c:yMode val="edge"/>
          <c:x val="1.3689458370357093E-3"/>
          <c:y val="0.54211314397052246"/>
          <c:w val="0.99863105416296427"/>
          <c:h val="0.2639697810402391"/>
        </c:manualLayout>
      </c:layout>
      <c:overlay val="0"/>
      <c:spPr>
        <a:prstGeom prst="rect">
          <a:avLst/>
        </a:prstGeom>
        <a:noFill/>
        <a:ln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xfrm>
      <a:off x="3336963" y="1931089"/>
      <a:ext cx="5222997" cy="2427615"/>
    </a:xfrm>
    <a:prstGeom prst="rect">
      <a:avLst/>
    </a:prstGeom>
    <a:noFill/>
    <a:ln>
      <a:noFill/>
    </a:ln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alle Lehrkräfte</c:v>
                </c:pt>
              </c:strCache>
            </c:strRef>
          </c:tx>
          <c:spPr>
            <a:prstGeom prst="rect">
              <a:avLst/>
            </a:prstGeom>
            <a:solidFill>
              <a:srgbClr val="C71A78"/>
            </a:solidFill>
            <a:ln w="19050">
              <a:solidFill>
                <a:schemeClr val="lt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BD2-4298-9535-9C4698A56AF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BD2-4298-9535-9C4698A56AF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BD2-4298-9535-9C4698A56AF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BD2-4298-9535-9C4698A56AF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BD2-4298-9535-9C4698A56AFE}"/>
              </c:ext>
            </c:extLst>
          </c:dPt>
          <c:dLbls>
            <c:dLbl>
              <c:idx val="0"/>
              <c:layout>
                <c:manualLayout>
                  <c:x val="3.7362119765335502E-2"/>
                  <c:y val="0.159572216843631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D2-4298-9535-9C4698A56AFE}"/>
                </c:ext>
              </c:extLst>
            </c:dLbl>
            <c:numFmt formatCode="#,##0.0\ &quot;%&quot;" sourceLinked="0"/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Deutschland</c:v>
                </c:pt>
                <c:pt idx="1">
                  <c:v>Dänemark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3.2</c:v>
                </c:pt>
                <c:pt idx="1">
                  <c:v>91.1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D2-4298-9535-9C4698A56AFE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ein Teil der Lehrkräfte</c:v>
                </c:pt>
              </c:strCache>
            </c:strRef>
          </c:tx>
          <c:spPr>
            <a:prstGeom prst="rect">
              <a:avLst/>
            </a:prstGeom>
            <a:solidFill>
              <a:srgbClr val="C71A78">
                <a:alpha val="60000"/>
              </a:srgbClr>
            </a:solidFill>
            <a:ln w="19050">
              <a:solidFill>
                <a:schemeClr val="lt1"/>
              </a:solidFill>
              <a:miter/>
            </a:ln>
          </c:spPr>
          <c:invertIfNegative val="0"/>
          <c:dLbls>
            <c:dLbl>
              <c:idx val="0"/>
              <c:layout>
                <c:manualLayout>
                  <c:x val="1.9664273560702555E-3"/>
                  <c:y val="4.19959951539776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BD2-4298-9535-9C4698A56AFE}"/>
                </c:ext>
              </c:extLst>
            </c:dLbl>
            <c:dLbl>
              <c:idx val="1"/>
              <c:layout>
                <c:manualLayout>
                  <c:x val="-6.1016492282263642E-2"/>
                  <c:y val="0.158200054667177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D2-4298-9535-9C4698A56AFE}"/>
                </c:ext>
              </c:extLst>
            </c:dLbl>
            <c:numFmt formatCode="#,##0.0\ &quot;%&quot;" sourceLinked="0"/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Deutschland</c:v>
                </c:pt>
                <c:pt idx="1">
                  <c:v>Dänemark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12.5</c:v>
                </c:pt>
                <c:pt idx="1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D2-4298-9535-9C4698A56AFE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keine Ausstattung</c:v>
                </c:pt>
              </c:strCache>
            </c:strRef>
          </c:tx>
          <c:spPr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lt1"/>
              </a:solidFill>
            </a:ln>
          </c:spPr>
          <c:invertIfNegative val="0"/>
          <c:dLbls>
            <c:dLbl>
              <c:idx val="1"/>
              <c:layout>
                <c:manualLayout>
                  <c:x val="5.8992820682108749E-3"/>
                  <c:y val="0.1637714857079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D2-4298-9535-9C4698A56AFE}"/>
                </c:ext>
              </c:extLst>
            </c:dLbl>
            <c:numFmt formatCode="#,##0.0\ &quot;%&quot;" sourceLinked="0"/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Deutschland</c:v>
                </c:pt>
                <c:pt idx="1">
                  <c:v>Dänemark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84.3</c:v>
                </c:pt>
                <c:pt idx="1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BD2-4298-9535-9C4698A56A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7906544"/>
        <c:axId val="17906000"/>
      </c:barChart>
      <c:valAx>
        <c:axId val="17906000"/>
        <c:scaling>
          <c:orientation val="minMax"/>
        </c:scaling>
        <c:delete val="0"/>
        <c:axPos val="t"/>
        <c:numFmt formatCode="0%" sourceLinked="1"/>
        <c:majorTickMark val="none"/>
        <c:minorTickMark val="none"/>
        <c:tickLblPos val="none"/>
        <c:spPr>
          <a:prstGeom prst="rect">
            <a:avLst/>
          </a:prstGeom>
          <a:noFill/>
          <a:ln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906544"/>
        <c:crosses val="autoZero"/>
        <c:crossBetween val="between"/>
      </c:valAx>
      <c:catAx>
        <c:axId val="179065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906000"/>
        <c:crosses val="autoZero"/>
        <c:auto val="1"/>
        <c:lblAlgn val="ctr"/>
        <c:lblOffset val="100"/>
        <c:noMultiLvlLbl val="0"/>
      </c:catAx>
      <c:spPr>
        <a:prstGeom prst="rect">
          <a:avLst/>
        </a:prstGeom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05"/>
          <c:y val="0.80891838737494781"/>
          <c:w val="0.9"/>
          <c:h val="8.6099891017400176E-2"/>
        </c:manualLayout>
      </c:layout>
      <c:overlay val="0"/>
      <c:spPr>
        <a:prstGeom prst="rect">
          <a:avLst/>
        </a:prstGeom>
        <a:noFill/>
        <a:ln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xfrm>
      <a:off x="4528824" y="4294696"/>
      <a:ext cx="5512821" cy="2279247"/>
    </a:xfrm>
    <a:prstGeom prst="rect">
      <a:avLst/>
    </a:prstGeom>
    <a:noFill/>
    <a:ln>
      <a:noFill/>
    </a:ln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789971189940824"/>
          <c:y val="0.130786801037232"/>
          <c:w val="0.42511536467281485"/>
          <c:h val="0.678245932736451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Deutschland</c:v>
                </c:pt>
              </c:strCache>
            </c:strRef>
          </c:tx>
          <c:spPr>
            <a:prstGeom prst="rect">
              <a:avLst/>
            </a:prstGeom>
            <a:solidFill>
              <a:srgbClr val="C71A78"/>
            </a:solidFill>
            <a:ln w="19050">
              <a:solidFill>
                <a:schemeClr val="lt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211-465C-843B-2FB59995D4D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211-465C-843B-2FB59995D4D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211-465C-843B-2FB59995D4D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211-465C-843B-2FB59995D4D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211-465C-843B-2FB59995D4D7}"/>
              </c:ext>
            </c:extLst>
          </c:dPt>
          <c:dLbls>
            <c:numFmt formatCode="#,##0.0\ &quot;%&quot;" sourceLinked="0"/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Tabelle1!$A$2:$A$5</c:f>
              <c:strCache>
                <c:ptCount val="4"/>
                <c:pt idx="0">
                  <c:v>Nützliche Unterrichtsmaterialien im Internet finden</c:v>
                </c:pt>
                <c:pt idx="1">
                  <c:v>Unterricht vorbereiten, der Einsatz digitaler Medien durch SuS beinhaltet</c:v>
                </c:pt>
                <c:pt idx="2">
                  <c:v>Mit digitalen Medien den Lernstand der SuS überprüfen</c:v>
                </c:pt>
                <c:pt idx="3">
                  <c:v>Ein Lernmanagmentsystem benutzen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98.1</c:v>
                </c:pt>
                <c:pt idx="1">
                  <c:v>78.900000000000006</c:v>
                </c:pt>
                <c:pt idx="2">
                  <c:v>49.3</c:v>
                </c:pt>
                <c:pt idx="3">
                  <c:v>33.6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11-465C-843B-2FB59995D4D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Dänemark</c:v>
                </c:pt>
              </c:strCache>
            </c:strRef>
          </c:tx>
          <c:spPr>
            <a:prstGeom prst="rect">
              <a:avLst/>
            </a:prstGeom>
            <a:solidFill>
              <a:srgbClr val="C71A78">
                <a:alpha val="60000"/>
              </a:srgbClr>
            </a:solidFill>
            <a:ln w="19050">
              <a:solidFill>
                <a:schemeClr val="lt1"/>
              </a:solidFill>
            </a:ln>
          </c:spPr>
          <c:invertIfNegative val="0"/>
          <c:dLbls>
            <c:numFmt formatCode="#,##0.0\ &quot;%&quot;" sourceLinked="0"/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Tabelle1!$A$2:$A$5</c:f>
              <c:strCache>
                <c:ptCount val="4"/>
                <c:pt idx="0">
                  <c:v>Nützliche Unterrichtsmaterialien im Internet finden</c:v>
                </c:pt>
                <c:pt idx="1">
                  <c:v>Unterricht vorbereiten, der Einsatz digitaler Medien durch SuS beinhaltet</c:v>
                </c:pt>
                <c:pt idx="2">
                  <c:v>Mit digitalen Medien den Lernstand der SuS überprüfen</c:v>
                </c:pt>
                <c:pt idx="3">
                  <c:v>Ein Lernmanagmentsystem benutzen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99</c:v>
                </c:pt>
                <c:pt idx="1">
                  <c:v>97.8</c:v>
                </c:pt>
                <c:pt idx="2">
                  <c:v>84</c:v>
                </c:pt>
                <c:pt idx="3">
                  <c:v>79.8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11-465C-843B-2FB59995D4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7902736"/>
        <c:axId val="17892944"/>
      </c:barChart>
      <c:valAx>
        <c:axId val="17892944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one"/>
        <c:spPr>
          <a:prstGeom prst="rect">
            <a:avLst/>
          </a:prstGeom>
          <a:noFill/>
          <a:ln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902736"/>
        <c:crosses val="autoZero"/>
        <c:crossBetween val="between"/>
      </c:valAx>
      <c:catAx>
        <c:axId val="17902736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7892944"/>
        <c:crosses val="autoZero"/>
        <c:auto val="1"/>
        <c:lblAlgn val="ctr"/>
        <c:lblOffset val="100"/>
        <c:noMultiLvlLbl val="0"/>
      </c:catAx>
      <c:spPr>
        <a:prstGeom prst="rect">
          <a:avLst/>
        </a:prstGeom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38415195123423457"/>
          <c:y val="0.84553852237690075"/>
          <c:w val="0.3844665477854699"/>
          <c:h val="0.13253749049993513"/>
        </c:manualLayout>
      </c:layout>
      <c:overlay val="0"/>
      <c:spPr>
        <a:prstGeom prst="rect">
          <a:avLst/>
        </a:prstGeom>
        <a:noFill/>
        <a:ln>
          <a:noFill/>
        </a:ln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xfrm>
      <a:off x="3043301" y="1672938"/>
      <a:ext cx="7272807" cy="2427615"/>
    </a:xfrm>
    <a:prstGeom prst="rect">
      <a:avLst/>
    </a:prstGeom>
    <a:noFill/>
    <a:ln>
      <a:noFill/>
    </a:ln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9776692596569148"/>
          <c:y val="6.4649826551503281E-2"/>
          <c:w val="0.38275113192593851"/>
          <c:h val="0.714932212551229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Deutschland</c:v>
                </c:pt>
              </c:strCache>
            </c:strRef>
          </c:tx>
          <c:spPr>
            <a:prstGeom prst="rect">
              <a:avLst/>
            </a:prstGeom>
            <a:solidFill>
              <a:srgbClr val="C71A78"/>
            </a:solidFill>
            <a:ln w="19050">
              <a:solidFill>
                <a:schemeClr val="lt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565-47CF-AD2D-0DFCDD9EE98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565-47CF-AD2D-0DFCDD9EE98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565-47CF-AD2D-0DFCDD9EE98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565-47CF-AD2D-0DFCDD9EE98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565-47CF-AD2D-0DFCDD9EE981}"/>
              </c:ext>
            </c:extLst>
          </c:dPt>
          <c:dLbls>
            <c:numFmt formatCode="#,##0.0\ &quot;%&quot;" sourceLinked="0"/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Tabelle1!$A$2:$A$5</c:f>
              <c:strCache>
                <c:ptCount val="4"/>
                <c:pt idx="0">
                  <c:v>Effizientes Zugreifen auf Infos</c:v>
                </c:pt>
                <c:pt idx="1">
                  <c:v>Darstellung von Infos für ein bestimmtes Publikum /bestimmten Zweck</c:v>
                </c:pt>
                <c:pt idx="2">
                  <c:v>Angabe der Quelle digitaler Infos</c:v>
                </c:pt>
                <c:pt idx="3">
                  <c:v>Überprüfung der Glaubwürdigkeit digitaler Infos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53.6</c:v>
                </c:pt>
                <c:pt idx="1">
                  <c:v>50.9</c:v>
                </c:pt>
                <c:pt idx="2">
                  <c:v>45.5</c:v>
                </c:pt>
                <c:pt idx="3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65-47CF-AD2D-0DFCDD9EE98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Dänemark</c:v>
                </c:pt>
              </c:strCache>
            </c:strRef>
          </c:tx>
          <c:spPr>
            <a:prstGeom prst="rect">
              <a:avLst/>
            </a:prstGeom>
            <a:solidFill>
              <a:srgbClr val="C71A78">
                <a:alpha val="60000"/>
              </a:srgbClr>
            </a:solidFill>
            <a:ln w="19050">
              <a:solidFill>
                <a:schemeClr val="lt1"/>
              </a:solidFill>
            </a:ln>
          </c:spPr>
          <c:invertIfNegative val="0"/>
          <c:dLbls>
            <c:dLbl>
              <c:idx val="0"/>
              <c:layout>
                <c:manualLayout>
                  <c:x val="-1.0626513877292902E-2"/>
                  <c:y val="5.8772569592275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565-47CF-AD2D-0DFCDD9EE981}"/>
                </c:ext>
              </c:extLst>
            </c:dLbl>
            <c:numFmt formatCode="#,##0.0\ &quot;%&quot;" sourceLinked="0"/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Tabelle1!$A$2:$A$5</c:f>
              <c:strCache>
                <c:ptCount val="4"/>
                <c:pt idx="0">
                  <c:v>Effizientes Zugreifen auf Infos</c:v>
                </c:pt>
                <c:pt idx="1">
                  <c:v>Darstellung von Infos für ein bestimmtes Publikum /bestimmten Zweck</c:v>
                </c:pt>
                <c:pt idx="2">
                  <c:v>Angabe der Quelle digitaler Infos</c:v>
                </c:pt>
                <c:pt idx="3">
                  <c:v>Überprüfung der Glaubwürdigkeit digitaler Infos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83.9</c:v>
                </c:pt>
                <c:pt idx="1">
                  <c:v>78.2</c:v>
                </c:pt>
                <c:pt idx="2">
                  <c:v>67.099999999999994</c:v>
                </c:pt>
                <c:pt idx="3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565-47CF-AD2D-0DFCDD9EE9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7891312"/>
        <c:axId val="17903280"/>
      </c:barChart>
      <c:valAx>
        <c:axId val="17903280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one"/>
        <c:spPr>
          <a:prstGeom prst="rect">
            <a:avLst/>
          </a:prstGeom>
          <a:noFill/>
          <a:ln>
            <a:noFill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891312"/>
        <c:crosses val="autoZero"/>
        <c:crossBetween val="between"/>
      </c:valAx>
      <c:catAx>
        <c:axId val="1789131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7903280"/>
        <c:crosses val="autoZero"/>
        <c:auto val="1"/>
        <c:lblAlgn val="ctr"/>
        <c:lblOffset val="100"/>
        <c:noMultiLvlLbl val="0"/>
      </c:catAx>
      <c:spPr>
        <a:prstGeom prst="rect">
          <a:avLst/>
        </a:prstGeom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34516311629073865"/>
          <c:y val="0.81027520371405615"/>
          <c:w val="0.59395672108176234"/>
          <c:h val="0.10726371356248829"/>
        </c:manualLayout>
      </c:layout>
      <c:overlay val="0"/>
      <c:spPr>
        <a:prstGeom prst="rect">
          <a:avLst/>
        </a:prstGeom>
        <a:noFill/>
        <a:ln>
          <a:noFill/>
          <a:round/>
        </a:ln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xfrm>
      <a:off x="2874857" y="4391906"/>
      <a:ext cx="7170743" cy="2160872"/>
    </a:xfrm>
    <a:prstGeom prst="rect">
      <a:avLst/>
    </a:prstGeom>
    <a:noFill/>
    <a:ln>
      <a:noFill/>
    </a:ln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05T17:07:13" idx="1">
    <p:pos x="10" y="10"/>
    <p:text>Quelle für diese Bild?</p:text>
    <p:extLst>
      <p:ext uri="{C676402C-5697-4E1C-873F-D02D1690AC5C}">
        <p15:threadingInfo xmlns:p15="http://schemas.microsoft.com/office/powerpoint/2012/main" timeZoneBias="-60"/>
      </p:ext>
      <p:ext uri="{19B8F6BF-5375-455C-9EA6-DF929625EA0E}">
        <p15:presenceInfo xmlns:p15="http://schemas.microsoft.com/office/powerpoint/2012/main" xmlns:w="http://schemas.openxmlformats.org/wordprocessingml/2006/main" xmlns:m="http://schemas.openxmlformats.org/officeDocument/2006/math" xmlns="" userId="teamlab_data:0;1;2;1;5;Autor;2;1;0;3;20;2021-02-05T16:07:13Z;4;38;{00320052-009E-478C-9213-00B0002A003D};" providerId="AD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4" y="6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50448" y="6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pPr>
              <a:defRPr/>
            </a:pPr>
            <a:fld id="{3DBE2723-2822-419A-9BD4-4BAD25D3271D}" type="datetimeFigureOut">
              <a:rPr lang="en-US"/>
              <a:t>4/5/2023</a:t>
            </a:fld>
            <a:endParaRPr lang="en-US"/>
          </a:p>
        </p:txBody>
      </p:sp>
      <p:sp>
        <p:nvSpPr>
          <p:cNvPr id="6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750888" y="741363"/>
            <a:ext cx="5295899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0" tIns="47750" rIns="95500" bIns="4775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79769" y="4690272"/>
            <a:ext cx="5438140" cy="4443412"/>
          </a:xfrm>
          <a:prstGeom prst="rect">
            <a:avLst/>
          </a:prstGeom>
        </p:spPr>
        <p:txBody>
          <a:bodyPr vert="horz" lIns="95500" tIns="47750" rIns="95500" bIns="47750" rtlCol="0">
            <a:normAutofit/>
          </a:bodyPr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4" y="9378828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50448" y="9378828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pPr>
              <a:defRPr/>
            </a:pPr>
            <a:fld id="{5453E05D-3DF1-4E21-AB1B-DE220D2B1110}" type="slidenum">
              <a:rPr lang="en-US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53617">
      <a:defRPr sz="1200">
        <a:solidFill>
          <a:schemeClr val="tx1"/>
        </a:solidFill>
        <a:latin typeface="+mn-lt"/>
        <a:ea typeface="+mn-ea"/>
        <a:cs typeface="+mn-cs"/>
      </a:defRPr>
    </a:lvl1pPr>
    <a:lvl2pPr marL="476808" algn="l" defTabSz="953617">
      <a:defRPr sz="1200">
        <a:solidFill>
          <a:schemeClr val="tx1"/>
        </a:solidFill>
        <a:latin typeface="+mn-lt"/>
        <a:ea typeface="+mn-ea"/>
        <a:cs typeface="+mn-cs"/>
      </a:defRPr>
    </a:lvl2pPr>
    <a:lvl3pPr marL="953617" algn="l" defTabSz="953617">
      <a:defRPr sz="1200">
        <a:solidFill>
          <a:schemeClr val="tx1"/>
        </a:solidFill>
        <a:latin typeface="+mn-lt"/>
        <a:ea typeface="+mn-ea"/>
        <a:cs typeface="+mn-cs"/>
      </a:defRPr>
    </a:lvl3pPr>
    <a:lvl4pPr marL="1430423" algn="l" defTabSz="953617">
      <a:defRPr sz="1200">
        <a:solidFill>
          <a:schemeClr val="tx1"/>
        </a:solidFill>
        <a:latin typeface="+mn-lt"/>
        <a:ea typeface="+mn-ea"/>
        <a:cs typeface="+mn-cs"/>
      </a:defRPr>
    </a:lvl4pPr>
    <a:lvl5pPr marL="1907231" algn="l" defTabSz="953617">
      <a:defRPr sz="1200">
        <a:solidFill>
          <a:schemeClr val="tx1"/>
        </a:solidFill>
        <a:latin typeface="+mn-lt"/>
        <a:ea typeface="+mn-ea"/>
        <a:cs typeface="+mn-cs"/>
      </a:defRPr>
    </a:lvl5pPr>
    <a:lvl6pPr marL="2384039" algn="l" defTabSz="953617">
      <a:defRPr sz="1200">
        <a:solidFill>
          <a:schemeClr val="tx1"/>
        </a:solidFill>
        <a:latin typeface="+mn-lt"/>
        <a:ea typeface="+mn-ea"/>
        <a:cs typeface="+mn-cs"/>
      </a:defRPr>
    </a:lvl6pPr>
    <a:lvl7pPr marL="2860849" algn="l" defTabSz="953617">
      <a:defRPr sz="1200">
        <a:solidFill>
          <a:schemeClr val="tx1"/>
        </a:solidFill>
        <a:latin typeface="+mn-lt"/>
        <a:ea typeface="+mn-ea"/>
        <a:cs typeface="+mn-cs"/>
      </a:defRPr>
    </a:lvl7pPr>
    <a:lvl8pPr marL="3337656" algn="l" defTabSz="953617">
      <a:defRPr sz="1200">
        <a:solidFill>
          <a:schemeClr val="tx1"/>
        </a:solidFill>
        <a:latin typeface="+mn-lt"/>
        <a:ea typeface="+mn-ea"/>
        <a:cs typeface="+mn-cs"/>
      </a:defRPr>
    </a:lvl8pPr>
    <a:lvl9pPr marL="3814465" algn="l" defTabSz="953617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Tx/>
              <a:buChar char="-"/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Tx/>
              <a:buChar char="-"/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Tx/>
              <a:buChar char="-"/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53E05D-3DF1-4E21-AB1B-DE220D2B11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71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53E05D-3DF1-4E21-AB1B-DE220D2B11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02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5361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Tx/>
              <a:buChar char="-"/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0888" y="741363"/>
            <a:ext cx="5295900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3E05D-3DF1-4E21-AB1B-DE220D2B111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9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Tx/>
              <a:buChar char="-"/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Tx/>
              <a:buChar char="-"/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9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6"/>
          <p:cNvSpPr/>
          <p:nvPr userDrawn="1"/>
        </p:nvSpPr>
        <p:spPr bwMode="auto">
          <a:xfrm>
            <a:off x="8" y="56"/>
            <a:ext cx="7453304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l">
              <a:defRPr/>
            </a:pPr>
            <a:endParaRPr lang="de-DE" sz="2400" b="1">
              <a:solidFill>
                <a:schemeClr val="bg1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514915" y="1008163"/>
            <a:ext cx="9268300" cy="54243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buSzPct val="120000"/>
              <a:buFont typeface="Wingdings"/>
              <a:buChar char="§"/>
              <a:defRPr sz="1800" b="0">
                <a:latin typeface="+mn-lt"/>
              </a:defRPr>
            </a:lvl1pPr>
            <a:lvl2pPr>
              <a:defRPr sz="1800" b="0"/>
            </a:lvl2pPr>
            <a:lvl3pPr marL="1191775" indent="-238356">
              <a:buFont typeface="Symbol"/>
              <a:buChar char="-"/>
              <a:defRPr sz="1800" b="0"/>
            </a:lvl3pPr>
            <a:lvl4pPr marL="1668482" indent="-238356">
              <a:buFont typeface="Symbol"/>
              <a:buChar char="-"/>
              <a:defRPr sz="1800" b="0"/>
            </a:lvl4pPr>
            <a:lvl5pPr marL="2145192" indent="-238356">
              <a:buFont typeface="Symbol"/>
              <a:buChar char="-"/>
              <a:defRPr sz="1800" b="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>
          <a:xfrm>
            <a:off x="468536" y="0"/>
            <a:ext cx="6912768" cy="64812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cxnSp>
        <p:nvCxnSpPr>
          <p:cNvPr id="7" name="Gerade Verbindung 18"/>
          <p:cNvCxnSpPr>
            <a:cxnSpLocks/>
          </p:cNvCxnSpPr>
          <p:nvPr userDrawn="1"/>
        </p:nvCxnSpPr>
        <p:spPr bwMode="auto">
          <a:xfrm>
            <a:off x="1" y="6838360"/>
            <a:ext cx="10298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19"/>
          <p:cNvSpPr/>
          <p:nvPr userDrawn="1"/>
        </p:nvSpPr>
        <p:spPr bwMode="auto">
          <a:xfrm>
            <a:off x="3852920" y="6840866"/>
            <a:ext cx="6445199" cy="71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feld 20"/>
          <p:cNvSpPr>
            <a:spLocks noAdjustHandles="1"/>
          </p:cNvSpPr>
          <p:nvPr userDrawn="1"/>
        </p:nvSpPr>
        <p:spPr bwMode="auto">
          <a:xfrm>
            <a:off x="3852912" y="6851612"/>
            <a:ext cx="6445202" cy="280959"/>
          </a:xfrm>
          <a:prstGeom prst="rect">
            <a:avLst/>
          </a:prstGeom>
          <a:noFill/>
          <a:ln>
            <a:noFill/>
          </a:ln>
        </p:spPr>
        <p:txBody>
          <a:bodyPr wrap="square" lIns="95361" tIns="47681" rIns="95361" bIns="47681" rtlCol="0">
            <a:spAutoFit/>
          </a:bodyPr>
          <a:lstStyle/>
          <a:p>
            <a:pPr>
              <a:defRPr/>
            </a:pPr>
            <a:r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Didaktik der Biologie, Didaktik der Mathematik – LMU München		</a:t>
            </a:r>
            <a:fld id="{8BE7A362-220D-42D0-B4B4-4DB6B9E5BC20}" type="slidenum"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‹Nr.›</a:t>
            </a:fld>
            <a:endParaRPr lang="de-DE" sz="1200" b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5536232" y="6480770"/>
            <a:ext cx="4248943" cy="288032"/>
          </a:xfrm>
          <a:prstGeom prst="rect">
            <a:avLst/>
          </a:prstGeom>
        </p:spPr>
        <p:txBody>
          <a:bodyPr vert="horz" anchor="ctr"/>
          <a:lstStyle>
            <a:lvl1pPr algn="r">
              <a:defRPr sz="1300" b="0">
                <a:latin typeface="Calibri"/>
                <a:cs typeface="Calibri"/>
              </a:defRPr>
            </a:lvl1pPr>
            <a:lvl2pPr marL="476806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6229175" y="821404"/>
            <a:ext cx="3556001" cy="5424322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20000"/>
              <a:buFont typeface="Wingdings"/>
              <a:buChar char="§"/>
              <a:defRPr sz="2200">
                <a:latin typeface="+mn-lt"/>
              </a:defRPr>
            </a:lvl1pPr>
            <a:lvl2pPr>
              <a:defRPr sz="1700"/>
            </a:lvl2pPr>
            <a:lvl3pPr marL="1191775" indent="-238356">
              <a:buFont typeface="Symbol"/>
              <a:buChar char="-"/>
              <a:defRPr sz="1700"/>
            </a:lvl3pPr>
            <a:lvl4pPr marL="1668482" indent="-238356">
              <a:buFont typeface="Symbol"/>
              <a:buChar char="-"/>
              <a:defRPr sz="1700"/>
            </a:lvl4pPr>
            <a:lvl5pPr marL="2145192" indent="-238356">
              <a:buFont typeface="Symbol"/>
              <a:buChar char="-"/>
              <a:defRPr sz="170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cxnSp>
        <p:nvCxnSpPr>
          <p:cNvPr id="5" name="Gerade Verbindung 18"/>
          <p:cNvCxnSpPr>
            <a:cxnSpLocks/>
          </p:cNvCxnSpPr>
          <p:nvPr userDrawn="1"/>
        </p:nvCxnSpPr>
        <p:spPr bwMode="auto">
          <a:xfrm>
            <a:off x="1" y="6838360"/>
            <a:ext cx="10298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6"/>
          <p:cNvSpPr/>
          <p:nvPr userDrawn="1"/>
        </p:nvSpPr>
        <p:spPr bwMode="auto">
          <a:xfrm>
            <a:off x="3852920" y="6840866"/>
            <a:ext cx="6445199" cy="71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11"/>
          <p:cNvSpPr/>
          <p:nvPr userDrawn="1"/>
        </p:nvSpPr>
        <p:spPr bwMode="auto">
          <a:xfrm>
            <a:off x="-1428" y="4536554"/>
            <a:ext cx="5150484" cy="201622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Textfeld 7"/>
          <p:cNvSpPr>
            <a:spLocks noAdjustHandles="1"/>
          </p:cNvSpPr>
          <p:nvPr userDrawn="1"/>
        </p:nvSpPr>
        <p:spPr bwMode="auto">
          <a:xfrm>
            <a:off x="3852912" y="6851612"/>
            <a:ext cx="6445202" cy="280959"/>
          </a:xfrm>
          <a:prstGeom prst="rect">
            <a:avLst/>
          </a:prstGeom>
          <a:noFill/>
          <a:ln>
            <a:noFill/>
          </a:ln>
        </p:spPr>
        <p:txBody>
          <a:bodyPr wrap="square" lIns="95361" tIns="47681" rIns="95361" bIns="47681" rtlCol="0">
            <a:spAutoFit/>
          </a:bodyPr>
          <a:lstStyle/>
          <a:p>
            <a:pPr>
              <a:defRPr/>
            </a:pPr>
            <a:r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Didaktik der Biologie, Didaktik der Mathematik – LMU München		</a:t>
            </a:r>
            <a:fld id="{8BE7A362-220D-42D0-B4B4-4DB6B9E5BC20}" type="slidenum"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‹Nr.›</a:t>
            </a:fld>
            <a:endParaRPr lang="de-DE" sz="1200" b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5536232" y="6480770"/>
            <a:ext cx="4248943" cy="288032"/>
          </a:xfrm>
          <a:prstGeom prst="rect">
            <a:avLst/>
          </a:prstGeom>
        </p:spPr>
        <p:txBody>
          <a:bodyPr vert="horz" anchor="ctr"/>
          <a:lstStyle>
            <a:lvl1pPr algn="r">
              <a:defRPr sz="1300" b="0">
                <a:latin typeface="Calibri"/>
                <a:cs typeface="Calibri"/>
              </a:defRPr>
            </a:lvl1pPr>
            <a:lvl2pPr marL="476806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grpSp>
        <p:nvGrpSpPr>
          <p:cNvPr id="10" name="Diagramm 9"/>
          <p:cNvGrpSpPr/>
          <p:nvPr userDrawn="1"/>
        </p:nvGrpSpPr>
        <p:grpSpPr bwMode="auto">
          <a:xfrm>
            <a:off x="1871" y="360090"/>
            <a:ext cx="7309297" cy="4872865"/>
            <a:chOff x="0" y="0"/>
            <a:chExt cx="7309297" cy="4872865"/>
          </a:xfrm>
        </p:grpSpPr>
        <p:sp>
          <p:nvSpPr>
            <p:cNvPr id="11" name="Rechteck 10"/>
            <p:cNvSpPr/>
            <p:nvPr/>
          </p:nvSpPr>
          <p:spPr bwMode="auto">
            <a:xfrm>
              <a:off x="0" y="438557"/>
              <a:ext cx="6000445" cy="4434307"/>
            </a:xfrm>
            <a:prstGeom prst="rect">
              <a:avLst/>
            </a:prstGeom>
            <a:blipFill>
              <a:blip r:embed="rId2"/>
              <a:srcRect l="4545" r="4545"/>
              <a:stretch/>
            </a:blipFill>
            <a:ln>
              <a:noFill/>
            </a:ln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" name="Rechteck 11"/>
            <p:cNvSpPr/>
            <p:nvPr/>
          </p:nvSpPr>
          <p:spPr bwMode="auto">
            <a:xfrm>
              <a:off x="0" y="4146676"/>
              <a:ext cx="5170597" cy="726188"/>
            </a:xfrm>
            <a:prstGeom prst="rect">
              <a:avLst/>
            </a:prstGeom>
            <a:solidFill>
              <a:schemeClr val="tx2"/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de-DE" sz="4000"/>
            </a:p>
          </p:txBody>
        </p:sp>
      </p:grp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4536554"/>
            <a:ext cx="5149055" cy="648128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0" algn="l">
              <a:defRPr sz="2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324520" y="5400650"/>
            <a:ext cx="4680520" cy="1056268"/>
          </a:xfrm>
        </p:spPr>
        <p:txBody>
          <a:bodyPr/>
          <a:lstStyle>
            <a:lvl1pPr>
              <a:defRPr sz="1400"/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 userDrawn="1"/>
        </p:nvSpPr>
        <p:spPr bwMode="auto">
          <a:xfrm>
            <a:off x="8" y="56"/>
            <a:ext cx="7453304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l">
              <a:defRPr/>
            </a:pPr>
            <a:endParaRPr lang="de-DE" sz="2400" b="1">
              <a:solidFill>
                <a:schemeClr val="bg1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514915" y="1440209"/>
            <a:ext cx="9268300" cy="4992275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20000"/>
              <a:buFont typeface="Wingdings"/>
              <a:buChar char="§"/>
              <a:defRPr sz="2200">
                <a:latin typeface="+mn-lt"/>
              </a:defRPr>
            </a:lvl1pPr>
            <a:lvl2pPr>
              <a:defRPr sz="1700"/>
            </a:lvl2pPr>
            <a:lvl3pPr marL="1191775" indent="-238356">
              <a:buFont typeface="Symbol"/>
              <a:buChar char="-"/>
              <a:defRPr sz="1700"/>
            </a:lvl3pPr>
            <a:lvl4pPr marL="1668482" indent="-238356">
              <a:buFont typeface="Symbol"/>
              <a:buChar char="-"/>
              <a:defRPr sz="1700"/>
            </a:lvl4pPr>
            <a:lvl5pPr marL="2145192" indent="-238356">
              <a:buFont typeface="Symbol"/>
              <a:buChar char="-"/>
              <a:defRPr sz="170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>
          <a:xfrm>
            <a:off x="468536" y="0"/>
            <a:ext cx="6912768" cy="64812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cxnSp>
        <p:nvCxnSpPr>
          <p:cNvPr id="7" name="Gerade Verbindung 18"/>
          <p:cNvCxnSpPr>
            <a:cxnSpLocks/>
          </p:cNvCxnSpPr>
          <p:nvPr userDrawn="1"/>
        </p:nvCxnSpPr>
        <p:spPr bwMode="auto">
          <a:xfrm>
            <a:off x="1" y="6838360"/>
            <a:ext cx="10298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12"/>
          <p:cNvSpPr/>
          <p:nvPr userDrawn="1"/>
        </p:nvSpPr>
        <p:spPr bwMode="auto">
          <a:xfrm>
            <a:off x="3852920" y="6840866"/>
            <a:ext cx="6445199" cy="71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feld 13"/>
          <p:cNvSpPr>
            <a:spLocks noAdjustHandles="1"/>
          </p:cNvSpPr>
          <p:nvPr userDrawn="1"/>
        </p:nvSpPr>
        <p:spPr bwMode="auto">
          <a:xfrm>
            <a:off x="3852912" y="6851612"/>
            <a:ext cx="6445202" cy="280959"/>
          </a:xfrm>
          <a:prstGeom prst="rect">
            <a:avLst/>
          </a:prstGeom>
          <a:noFill/>
          <a:ln>
            <a:noFill/>
          </a:ln>
        </p:spPr>
        <p:txBody>
          <a:bodyPr wrap="square" lIns="95361" tIns="47681" rIns="95361" bIns="47681" rtlCol="0">
            <a:spAutoFit/>
          </a:bodyPr>
          <a:lstStyle/>
          <a:p>
            <a:pPr>
              <a:defRPr/>
            </a:pPr>
            <a:r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Didaktik der Biologie, Didaktik der Mathematik – LMU München		</a:t>
            </a:r>
            <a:fld id="{8BE7A362-220D-42D0-B4B4-4DB6B9E5BC20}" type="slidenum"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‹Nr.›</a:t>
            </a:fld>
            <a:endParaRPr lang="de-DE" sz="1200" b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5536232" y="6480770"/>
            <a:ext cx="4248943" cy="288032"/>
          </a:xfrm>
          <a:prstGeom prst="rect">
            <a:avLst/>
          </a:prstGeom>
        </p:spPr>
        <p:txBody>
          <a:bodyPr vert="horz" anchor="ctr"/>
          <a:lstStyle>
            <a:lvl1pPr algn="r">
              <a:defRPr sz="1300" b="0">
                <a:latin typeface="Calibri"/>
                <a:cs typeface="Calibri"/>
              </a:defRPr>
            </a:lvl1pPr>
            <a:lvl2pPr marL="476806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1" name="Rechteck 15"/>
          <p:cNvSpPr/>
          <p:nvPr userDrawn="1"/>
        </p:nvSpPr>
        <p:spPr bwMode="auto">
          <a:xfrm>
            <a:off x="0" y="724003"/>
            <a:ext cx="7453312" cy="400110"/>
          </a:xfrm>
          <a:prstGeom prst="rect">
            <a:avLst/>
          </a:prstGeom>
          <a:solidFill>
            <a:srgbClr val="1F497D"/>
          </a:solidFill>
        </p:spPr>
        <p:txBody>
          <a:bodyPr wrap="square">
            <a:spAutoFit/>
          </a:bodyPr>
          <a:lstStyle/>
          <a:p>
            <a:pPr marL="452438">
              <a:defRPr/>
            </a:pP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12" name="Textplatzhalter 20"/>
          <p:cNvSpPr>
            <a:spLocks noGrp="1"/>
          </p:cNvSpPr>
          <p:nvPr>
            <p:ph type="body" sz="quarter" idx="11"/>
          </p:nvPr>
        </p:nvSpPr>
        <p:spPr bwMode="auto">
          <a:xfrm>
            <a:off x="468536" y="717686"/>
            <a:ext cx="6912767" cy="406427"/>
          </a:xfrm>
        </p:spPr>
        <p:txBody>
          <a:bodyPr>
            <a:noAutofit/>
          </a:bodyPr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13"/>
          <p:cNvSpPr>
            <a:spLocks noAdjustHandles="1"/>
          </p:cNvSpPr>
          <p:nvPr userDrawn="1"/>
        </p:nvSpPr>
        <p:spPr bwMode="auto">
          <a:xfrm>
            <a:off x="3852912" y="6851612"/>
            <a:ext cx="6445202" cy="280959"/>
          </a:xfrm>
          <a:prstGeom prst="rect">
            <a:avLst/>
          </a:prstGeom>
          <a:noFill/>
          <a:ln>
            <a:noFill/>
          </a:ln>
        </p:spPr>
        <p:txBody>
          <a:bodyPr wrap="square" lIns="95361" tIns="47681" rIns="95361" bIns="47681" rtlCol="0">
            <a:spAutoFit/>
          </a:bodyPr>
          <a:lstStyle/>
          <a:p>
            <a:pPr>
              <a:defRPr/>
            </a:pPr>
            <a:r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Didaktik der Biologie, Didaktik der Mathematik – LMU München		</a:t>
            </a:r>
            <a:fld id="{8BE7A362-220D-42D0-B4B4-4DB6B9E5BC20}" type="slidenum"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‹Nr.›</a:t>
            </a:fld>
            <a:endParaRPr lang="de-DE" sz="1200" b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hteck 12"/>
          <p:cNvSpPr/>
          <p:nvPr userDrawn="1"/>
        </p:nvSpPr>
        <p:spPr bwMode="auto">
          <a:xfrm>
            <a:off x="3852920" y="6840866"/>
            <a:ext cx="6445199" cy="71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/>
          </p:nvPr>
        </p:nvSpPr>
        <p:spPr bwMode="auto">
          <a:xfrm>
            <a:off x="514915" y="288377"/>
            <a:ext cx="9268300" cy="1200151"/>
          </a:xfrm>
          <a:prstGeom prst="rect">
            <a:avLst/>
          </a:prstGeom>
        </p:spPr>
        <p:txBody>
          <a:bodyPr vert="horz" lIns="95361" tIns="47681" rIns="95361" bIns="47681" rtlCol="0" anchor="ctr">
            <a:norm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4915" y="1680223"/>
            <a:ext cx="9268300" cy="4752261"/>
          </a:xfrm>
          <a:prstGeom prst="rect">
            <a:avLst/>
          </a:prstGeom>
        </p:spPr>
        <p:txBody>
          <a:bodyPr vert="horz" lIns="95361" tIns="47681" rIns="95361" bIns="47681" rtlCol="0">
            <a:normAutofit/>
          </a:bodyPr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Foliennummernplatzhalter 4"/>
          <p:cNvSpPr>
            <a:spLocks noAdjustHandles="1"/>
          </p:cNvSpPr>
          <p:nvPr userDrawn="1"/>
        </p:nvSpPr>
        <p:spPr bwMode="auto">
          <a:xfrm>
            <a:off x="9845788" y="6773532"/>
            <a:ext cx="470210" cy="53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61" tIns="47681" rIns="95361" bIns="47681" anchor="ctr"/>
          <a:lstStyle/>
          <a:p>
            <a:pPr algn="ctr">
              <a:defRPr/>
            </a:pPr>
            <a:fld id="{8BE7A362-220D-42D0-B4B4-4DB6B9E5BC20}" type="slidenum">
              <a:rPr lang="de-DE" sz="1200" b="1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‹Nr.›</a:t>
            </a:fld>
            <a:endParaRPr lang="de-DE" sz="1200" b="1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53617">
        <a:spcBef>
          <a:spcPts val="0"/>
        </a:spcBef>
        <a:buNone/>
        <a:defRPr sz="47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607" indent="-357607" algn="l" defTabSz="953617">
        <a:spcBef>
          <a:spcPts val="0"/>
        </a:spcBef>
        <a:buFont typeface="Arial"/>
        <a:buNone/>
        <a:defRPr sz="2400" b="1">
          <a:solidFill>
            <a:schemeClr val="tx1"/>
          </a:solidFill>
          <a:latin typeface="Arial Bold"/>
          <a:ea typeface="+mn-ea"/>
          <a:cs typeface="+mn-cs"/>
        </a:defRPr>
      </a:lvl1pPr>
      <a:lvl2pPr marL="774811" indent="-298005" algn="l" defTabSz="953617">
        <a:spcBef>
          <a:spcPts val="0"/>
        </a:spcBef>
        <a:buFont typeface="Arial"/>
        <a:buChar char="–"/>
        <a:defRPr sz="3000">
          <a:solidFill>
            <a:schemeClr val="tx1"/>
          </a:solidFill>
          <a:latin typeface="+mn-lt"/>
          <a:ea typeface="+mn-ea"/>
          <a:cs typeface="+mn-cs"/>
        </a:defRPr>
      </a:lvl2pPr>
      <a:lvl3pPr marL="1192021" indent="-238404" algn="l" defTabSz="953617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68828" indent="-238404" algn="l" defTabSz="953617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145636" indent="-238404" algn="l" defTabSz="953617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622444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099252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576061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052869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476808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2pPr>
      <a:lvl3pPr marL="953617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3pPr>
      <a:lvl4pPr marL="1430423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4pPr>
      <a:lvl5pPr marL="1907231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5pPr>
      <a:lvl6pPr marL="2384039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6pPr>
      <a:lvl7pPr marL="2860849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7pPr>
      <a:lvl8pPr marL="3337656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8pPr>
      <a:lvl9pPr marL="3814465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w.uni-paderborn.de/fileadmin/fakultaet/Institute/erziehungswissenschaft/Schulpaedagogik/ICILS_2018__Deutschland_Berichtsband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slide" Target="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lekom-stiftung.de/sites/default/files/files/media/publications/Schule_Digital_2017__Web.pdf" TargetMode="External"/><Relationship Id="rId2" Type="http://schemas.openxmlformats.org/officeDocument/2006/relationships/hyperlink" Target="https://www.kantardeutschland.de/uploads/Homeschooling_Ergebnisse_eGovernment-MONITOR-2020-2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kw.uni-paderborn.de/fileadmin/fakultaet/Institute/erziehungswissenschaft/Schulpaedagogik/ICILS_2018__Deutschland_Berichtsband.pdf" TargetMode="External"/><Relationship Id="rId4" Type="http://schemas.openxmlformats.org/officeDocument/2006/relationships/hyperlink" Target="https://www.lifbi.de/Portals/13/Corona/NEPS_Corona-und-Bildung_Bericht_1-Schule.pdf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orcid.org/0000-0003-3051-73259" TargetMode="External"/><Relationship Id="rId13" Type="http://schemas.openxmlformats.org/officeDocument/2006/relationships/hyperlink" Target="https://orcid.org/0000-0001-9345-8149" TargetMode="External"/><Relationship Id="rId3" Type="http://schemas.openxmlformats.org/officeDocument/2006/relationships/hyperlink" Target="https://nbn-resolving.org/urn:nbn:de:bvb:19-epub-93577-3" TargetMode="External"/><Relationship Id="rId7" Type="http://schemas.openxmlformats.org/officeDocument/2006/relationships/hyperlink" Target="https://orcid.org/0000-0002-8386-5151" TargetMode="External"/><Relationship Id="rId12" Type="http://schemas.openxmlformats.org/officeDocument/2006/relationships/hyperlink" Target="https://orcid.org/0000-0002-4017-353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rcid.org/0000-0001-6618-1084" TargetMode="External"/><Relationship Id="rId11" Type="http://schemas.openxmlformats.org/officeDocument/2006/relationships/hyperlink" Target="https://orcid.org/0000-0003-2828-6939" TargetMode="External"/><Relationship Id="rId5" Type="http://schemas.openxmlformats.org/officeDocument/2006/relationships/hyperlink" Target="https://orcid.org/0000-0002-3187-3459" TargetMode="External"/><Relationship Id="rId10" Type="http://schemas.openxmlformats.org/officeDocument/2006/relationships/hyperlink" Target="https://orcid.org/0000-0002-3625-6791" TargetMode="External"/><Relationship Id="rId4" Type="http://schemas.openxmlformats.org/officeDocument/2006/relationships/hyperlink" Target="https://orcid.org/0000-0001-6031-9660" TargetMode="External"/><Relationship Id="rId9" Type="http://schemas.openxmlformats.org/officeDocument/2006/relationships/hyperlink" Target="https://orcid.org/0000-0002-7235-5391" TargetMode="External"/><Relationship Id="rId14" Type="http://schemas.openxmlformats.org/officeDocument/2006/relationships/hyperlink" Target="https://creativecommons.org/licenses/by-sa/4.0/deed.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nhaltsplatzhalter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10298113" cy="6865409"/>
          </a:xfrm>
          <a:prstGeom prst="rect">
            <a:avLst/>
          </a:prstGeom>
        </p:spPr>
      </p:pic>
      <p:sp>
        <p:nvSpPr>
          <p:cNvPr id="5" name="Rechteck 9"/>
          <p:cNvSpPr/>
          <p:nvPr/>
        </p:nvSpPr>
        <p:spPr bwMode="auto">
          <a:xfrm>
            <a:off x="-1" y="6354071"/>
            <a:ext cx="10298113" cy="901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Textfeld 7"/>
          <p:cNvSpPr/>
          <p:nvPr/>
        </p:nvSpPr>
        <p:spPr bwMode="auto">
          <a:xfrm>
            <a:off x="180504" y="6300418"/>
            <a:ext cx="4827235" cy="1287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ctr"/>
          </a:lstStyle>
          <a:p>
            <a:pPr algn="l">
              <a:defRPr/>
            </a:pPr>
            <a:r>
              <a:rPr lang="de-DE" b="1">
                <a:solidFill>
                  <a:srgbClr val="1F497D"/>
                </a:solidFill>
              </a:rPr>
              <a:t>Didaktik der Biologie, Didaktik der Mathematik</a:t>
            </a:r>
            <a:br>
              <a:rPr lang="de-DE" b="1">
                <a:solidFill>
                  <a:srgbClr val="1F497D"/>
                </a:solidFill>
              </a:rPr>
            </a:br>
            <a:r>
              <a:rPr lang="de-DE" b="1">
                <a:solidFill>
                  <a:srgbClr val="1F497D"/>
                </a:solidFill>
              </a:rPr>
              <a:t>Ludwig-Maximilians-Universität München</a:t>
            </a:r>
            <a:endParaRPr/>
          </a:p>
        </p:txBody>
      </p:sp>
      <p:pic>
        <p:nvPicPr>
          <p:cNvPr id="7" name="Grafik 8"/>
          <p:cNvPicPr/>
          <p:nvPr/>
        </p:nvPicPr>
        <p:blipFill>
          <a:blip r:embed="rId3"/>
          <a:stretch/>
        </p:blipFill>
        <p:spPr bwMode="auto">
          <a:xfrm>
            <a:off x="4717008" y="6552778"/>
            <a:ext cx="1216252" cy="6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638718" y="6386167"/>
            <a:ext cx="1368152" cy="7873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Grafik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/>
        </p:blipFill>
        <p:spPr bwMode="auto">
          <a:xfrm>
            <a:off x="6126613" y="6452657"/>
            <a:ext cx="2372905" cy="7283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hteck 11"/>
          <p:cNvSpPr/>
          <p:nvPr/>
        </p:nvSpPr>
        <p:spPr bwMode="auto">
          <a:xfrm>
            <a:off x="5340706" y="4498502"/>
            <a:ext cx="4957407" cy="395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sz="2800" dirty="0">
                <a:solidFill>
                  <a:schemeClr val="tx1"/>
                </a:solidFill>
              </a:rPr>
              <a:t>Fachunterricht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1" name="Rechteck 13"/>
          <p:cNvSpPr/>
          <p:nvPr/>
        </p:nvSpPr>
        <p:spPr bwMode="auto">
          <a:xfrm>
            <a:off x="5340707" y="4968650"/>
            <a:ext cx="4957406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sz="2800" dirty="0">
                <a:solidFill>
                  <a:schemeClr val="tx1"/>
                </a:solidFill>
              </a:rPr>
              <a:t>mit digitalen Medien gestalten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Effektivität digitaler Medien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 Mathematik- und Naturwissenschaftsunterricht</a:t>
            </a:r>
            <a:endParaRPr/>
          </a:p>
        </p:txBody>
      </p:sp>
      <p:sp>
        <p:nvSpPr>
          <p:cNvPr id="6" name="Rechteck 5"/>
          <p:cNvSpPr/>
          <p:nvPr/>
        </p:nvSpPr>
        <p:spPr bwMode="auto">
          <a:xfrm>
            <a:off x="2700783" y="1290714"/>
            <a:ext cx="7597329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3025" lvl="1">
              <a:defRPr/>
            </a:pP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0" y="1296195"/>
            <a:ext cx="2700783" cy="5184576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r>
              <a:rPr lang="de-DE" b="1"/>
              <a:t>Meta-Analyse von </a:t>
            </a:r>
            <a:br>
              <a:rPr lang="de-DE" b="1"/>
            </a:br>
            <a:r>
              <a:rPr lang="de-DE" b="1"/>
              <a:t>92 empirischen Studien</a:t>
            </a:r>
            <a:endParaRPr/>
          </a:p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endParaRPr lang="de-DE" sz="1000"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Studien zum Einsatz digitaler Werkzeuge in der Sekundarstufe.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Nutzung digitaler Werkzeuge </a:t>
            </a:r>
            <a:r>
              <a:rPr lang="de-DE" sz="1400" i="1"/>
              <a:t>im Unterricht</a:t>
            </a:r>
            <a:r>
              <a:rPr lang="de-DE" sz="1400"/>
              <a:t>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Jeweils Prä- und Post-Test.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Jeweils Vergleich mit einer Kontrollgruppe ohne digitale Werkzeuge.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Zeitraum 2000-2018.</a:t>
            </a:r>
            <a:endParaRPr/>
          </a:p>
        </p:txBody>
      </p:sp>
      <p:grpSp>
        <p:nvGrpSpPr>
          <p:cNvPr id="8" name="Gruppieren 9"/>
          <p:cNvGrpSpPr/>
          <p:nvPr/>
        </p:nvGrpSpPr>
        <p:grpSpPr bwMode="auto">
          <a:xfrm>
            <a:off x="3132832" y="1584226"/>
            <a:ext cx="6822608" cy="4536504"/>
            <a:chOff x="3078976" y="2016274"/>
            <a:chExt cx="6822608" cy="4536504"/>
          </a:xfrm>
        </p:grpSpPr>
        <p:sp>
          <p:nvSpPr>
            <p:cNvPr id="9" name="Rechteck 1"/>
            <p:cNvSpPr/>
            <p:nvPr/>
          </p:nvSpPr>
          <p:spPr bwMode="auto">
            <a:xfrm>
              <a:off x="3078976" y="2016274"/>
              <a:ext cx="6822608" cy="453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cxnSp>
          <p:nvCxnSpPr>
            <p:cNvPr id="10" name="Gerade Verbindung mit Pfeil 12"/>
            <p:cNvCxnSpPr>
              <a:cxnSpLocks/>
            </p:cNvCxnSpPr>
            <p:nvPr/>
          </p:nvCxnSpPr>
          <p:spPr bwMode="auto">
            <a:xfrm flipH="1" flipV="1">
              <a:off x="3508127" y="2555350"/>
              <a:ext cx="289" cy="3298253"/>
            </a:xfrm>
            <a:prstGeom prst="straightConnector1">
              <a:avLst/>
            </a:prstGeom>
            <a:ln>
              <a:solidFill>
                <a:schemeClr val="tx2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3"/>
            <p:cNvCxnSpPr>
              <a:cxnSpLocks/>
            </p:cNvCxnSpPr>
            <p:nvPr/>
          </p:nvCxnSpPr>
          <p:spPr bwMode="auto">
            <a:xfrm>
              <a:off x="3450701" y="5853604"/>
              <a:ext cx="6097494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7"/>
            <p:cNvSpPr/>
            <p:nvPr/>
          </p:nvSpPr>
          <p:spPr bwMode="auto">
            <a:xfrm>
              <a:off x="3078976" y="2314697"/>
              <a:ext cx="8098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000"/>
                <a:t>Effektstärke</a:t>
              </a:r>
              <a:endParaRPr/>
            </a:p>
          </p:txBody>
        </p:sp>
        <p:sp>
          <p:nvSpPr>
            <p:cNvPr id="13" name="Textfeld 15"/>
            <p:cNvSpPr/>
            <p:nvPr/>
          </p:nvSpPr>
          <p:spPr bwMode="auto">
            <a:xfrm>
              <a:off x="3086748" y="5730493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de-DE" sz="1000"/>
                <a:t>0,00</a:t>
              </a:r>
              <a:endParaRPr/>
            </a:p>
          </p:txBody>
        </p:sp>
      </p:grpSp>
      <p:sp>
        <p:nvSpPr>
          <p:cNvPr id="14" name="Rechteck 14"/>
          <p:cNvSpPr/>
          <p:nvPr/>
        </p:nvSpPr>
        <p:spPr bwMode="auto">
          <a:xfrm>
            <a:off x="5455424" y="1728242"/>
            <a:ext cx="2311041" cy="42575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 b="1">
                <a:solidFill>
                  <a:schemeClr val="tx1"/>
                </a:solidFill>
              </a:rPr>
              <a:t>Werkzeugtyp</a:t>
            </a:r>
            <a:endParaRPr/>
          </a:p>
        </p:txBody>
      </p:sp>
      <p:sp>
        <p:nvSpPr>
          <p:cNvPr id="15" name="Rechteck 41"/>
          <p:cNvSpPr/>
          <p:nvPr/>
        </p:nvSpPr>
        <p:spPr bwMode="auto">
          <a:xfrm>
            <a:off x="3636890" y="5688685"/>
            <a:ext cx="1817384" cy="29533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chemeClr val="tx1"/>
                </a:solidFill>
              </a:rPr>
              <a:t>36 bzw. 10 Studien</a:t>
            </a:r>
            <a:endParaRPr/>
          </a:p>
        </p:txBody>
      </p:sp>
      <p:sp>
        <p:nvSpPr>
          <p:cNvPr id="16" name="Rechteck 43"/>
          <p:cNvSpPr/>
          <p:nvPr/>
        </p:nvSpPr>
        <p:spPr bwMode="auto">
          <a:xfrm>
            <a:off x="5702252" y="5688684"/>
            <a:ext cx="1817384" cy="29533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chemeClr val="tx1"/>
                </a:solidFill>
              </a:rPr>
              <a:t>7 bzw. 22 Studien</a:t>
            </a:r>
            <a:endParaRPr/>
          </a:p>
        </p:txBody>
      </p:sp>
      <p:sp>
        <p:nvSpPr>
          <p:cNvPr id="17" name="Rechteck 44"/>
          <p:cNvSpPr/>
          <p:nvPr/>
        </p:nvSpPr>
        <p:spPr bwMode="auto">
          <a:xfrm>
            <a:off x="7804622" y="5688683"/>
            <a:ext cx="1817384" cy="29533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chemeClr val="tx1"/>
                </a:solidFill>
              </a:rPr>
              <a:t>6 bzw. 4 Studien</a:t>
            </a:r>
            <a:endParaRPr/>
          </a:p>
        </p:txBody>
      </p:sp>
      <p:grpSp>
        <p:nvGrpSpPr>
          <p:cNvPr id="18" name="Gruppieren 45"/>
          <p:cNvGrpSpPr/>
          <p:nvPr/>
        </p:nvGrpSpPr>
        <p:grpSpPr bwMode="auto">
          <a:xfrm>
            <a:off x="3131627" y="3404888"/>
            <a:ext cx="6653549" cy="246221"/>
            <a:chOff x="3131627" y="3404888"/>
            <a:chExt cx="6653549" cy="246221"/>
          </a:xfrm>
        </p:grpSpPr>
        <p:cxnSp>
          <p:nvCxnSpPr>
            <p:cNvPr id="19" name="Gerade Verbindung mit Pfeil 46"/>
            <p:cNvCxnSpPr>
              <a:cxnSpLocks/>
            </p:cNvCxnSpPr>
            <p:nvPr/>
          </p:nvCxnSpPr>
          <p:spPr bwMode="auto">
            <a:xfrm>
              <a:off x="3492964" y="3528000"/>
              <a:ext cx="6292212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47"/>
            <p:cNvSpPr/>
            <p:nvPr/>
          </p:nvSpPr>
          <p:spPr bwMode="auto">
            <a:xfrm>
              <a:off x="3131627" y="3404888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de-DE" sz="1000"/>
                <a:t>0,67</a:t>
              </a:r>
              <a:endParaRPr/>
            </a:p>
          </p:txBody>
        </p:sp>
      </p:grpSp>
      <p:grpSp>
        <p:nvGrpSpPr>
          <p:cNvPr id="21" name="Gruppieren 18"/>
          <p:cNvGrpSpPr/>
          <p:nvPr/>
        </p:nvGrpSpPr>
        <p:grpSpPr bwMode="auto">
          <a:xfrm>
            <a:off x="3492964" y="4045921"/>
            <a:ext cx="2088140" cy="425757"/>
            <a:chOff x="3492964" y="4045921"/>
            <a:chExt cx="2088140" cy="425757"/>
          </a:xfrm>
        </p:grpSpPr>
        <p:cxnSp>
          <p:nvCxnSpPr>
            <p:cNvPr id="22" name="Gerade Verbindung mit Pfeil 16"/>
            <p:cNvCxnSpPr>
              <a:cxnSpLocks/>
            </p:cNvCxnSpPr>
            <p:nvPr/>
          </p:nvCxnSpPr>
          <p:spPr bwMode="auto">
            <a:xfrm>
              <a:off x="3492964" y="4258800"/>
              <a:ext cx="208814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hteck 17"/>
            <p:cNvSpPr/>
            <p:nvPr/>
          </p:nvSpPr>
          <p:spPr bwMode="auto">
            <a:xfrm>
              <a:off x="3636890" y="4045921"/>
              <a:ext cx="1817384" cy="42575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700">
                  <a:solidFill>
                    <a:schemeClr val="tx1"/>
                  </a:solidFill>
                </a:rPr>
                <a:t>Hypertextsysteme</a:t>
              </a:r>
              <a:endParaRPr/>
            </a:p>
          </p:txBody>
        </p:sp>
      </p:grpSp>
      <p:grpSp>
        <p:nvGrpSpPr>
          <p:cNvPr id="24" name="Gruppieren 19"/>
          <p:cNvGrpSpPr/>
          <p:nvPr/>
        </p:nvGrpSpPr>
        <p:grpSpPr bwMode="auto">
          <a:xfrm>
            <a:off x="5581104" y="2593187"/>
            <a:ext cx="2088140" cy="494425"/>
            <a:chOff x="5581104" y="2593187"/>
            <a:chExt cx="2088140" cy="494425"/>
          </a:xfrm>
        </p:grpSpPr>
        <p:cxnSp>
          <p:nvCxnSpPr>
            <p:cNvPr id="25" name="Gerade Verbindung mit Pfeil 21"/>
            <p:cNvCxnSpPr>
              <a:cxnSpLocks/>
            </p:cNvCxnSpPr>
            <p:nvPr/>
          </p:nvCxnSpPr>
          <p:spPr bwMode="auto">
            <a:xfrm>
              <a:off x="5581104" y="2840400"/>
              <a:ext cx="208814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hteck 23"/>
            <p:cNvSpPr/>
            <p:nvPr/>
          </p:nvSpPr>
          <p:spPr bwMode="auto">
            <a:xfrm>
              <a:off x="5702252" y="2593187"/>
              <a:ext cx="1799624" cy="49442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700">
                  <a:solidFill>
                    <a:schemeClr val="tx1"/>
                  </a:solidFill>
                </a:rPr>
                <a:t>Intelligente Tutorensysteme</a:t>
              </a:r>
              <a:endParaRPr/>
            </a:p>
          </p:txBody>
        </p:sp>
      </p:grpSp>
      <p:grpSp>
        <p:nvGrpSpPr>
          <p:cNvPr id="27" name="Gruppieren 22"/>
          <p:cNvGrpSpPr/>
          <p:nvPr/>
        </p:nvGrpSpPr>
        <p:grpSpPr bwMode="auto">
          <a:xfrm>
            <a:off x="7669244" y="2071937"/>
            <a:ext cx="2088140" cy="780926"/>
            <a:chOff x="7669244" y="2071937"/>
            <a:chExt cx="2088140" cy="780926"/>
          </a:xfrm>
        </p:grpSpPr>
        <p:cxnSp>
          <p:nvCxnSpPr>
            <p:cNvPr id="28" name="Gerade Verbindung mit Pfeil 38"/>
            <p:cNvCxnSpPr>
              <a:cxnSpLocks/>
            </p:cNvCxnSpPr>
            <p:nvPr/>
          </p:nvCxnSpPr>
          <p:spPr bwMode="auto">
            <a:xfrm>
              <a:off x="7669244" y="2462400"/>
              <a:ext cx="208814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 40"/>
            <p:cNvSpPr/>
            <p:nvPr/>
          </p:nvSpPr>
          <p:spPr bwMode="auto">
            <a:xfrm>
              <a:off x="7818092" y="2071937"/>
              <a:ext cx="1817384" cy="78092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700">
                  <a:solidFill>
                    <a:schemeClr val="tx1"/>
                  </a:solidFill>
                </a:rPr>
                <a:t>Dynamische Mathematik-werkzeuge</a:t>
              </a:r>
              <a:endParaRPr/>
            </a:p>
          </p:txBody>
        </p:sp>
      </p:grpSp>
      <p:grpSp>
        <p:nvGrpSpPr>
          <p:cNvPr id="30" name="Gruppieren 11"/>
          <p:cNvGrpSpPr/>
          <p:nvPr/>
        </p:nvGrpSpPr>
        <p:grpSpPr bwMode="auto">
          <a:xfrm>
            <a:off x="3492872" y="3387571"/>
            <a:ext cx="2088140" cy="425757"/>
            <a:chOff x="3492872" y="3387571"/>
            <a:chExt cx="2088140" cy="425757"/>
          </a:xfrm>
        </p:grpSpPr>
        <p:cxnSp>
          <p:nvCxnSpPr>
            <p:cNvPr id="31" name="Gerade Verbindung mit Pfeil 25"/>
            <p:cNvCxnSpPr>
              <a:cxnSpLocks/>
            </p:cNvCxnSpPr>
            <p:nvPr/>
          </p:nvCxnSpPr>
          <p:spPr bwMode="auto">
            <a:xfrm>
              <a:off x="3492872" y="3592800"/>
              <a:ext cx="208814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hteck 26"/>
            <p:cNvSpPr/>
            <p:nvPr/>
          </p:nvSpPr>
          <p:spPr bwMode="auto">
            <a:xfrm>
              <a:off x="3636890" y="3387571"/>
              <a:ext cx="1817384" cy="42575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700">
                  <a:solidFill>
                    <a:schemeClr val="tx1"/>
                  </a:solidFill>
                </a:rPr>
                <a:t>VR-Systeme</a:t>
              </a:r>
              <a:endParaRPr/>
            </a:p>
          </p:txBody>
        </p:sp>
      </p:grpSp>
      <p:grpSp>
        <p:nvGrpSpPr>
          <p:cNvPr id="33" name="Gruppieren 24"/>
          <p:cNvGrpSpPr/>
          <p:nvPr/>
        </p:nvGrpSpPr>
        <p:grpSpPr bwMode="auto">
          <a:xfrm>
            <a:off x="7668000" y="4045921"/>
            <a:ext cx="2088000" cy="425757"/>
            <a:chOff x="7668000" y="4045921"/>
            <a:chExt cx="2088000" cy="425757"/>
          </a:xfrm>
        </p:grpSpPr>
        <p:cxnSp>
          <p:nvCxnSpPr>
            <p:cNvPr id="34" name="Gerade Verbindung mit Pfeil 27"/>
            <p:cNvCxnSpPr>
              <a:cxnSpLocks/>
            </p:cNvCxnSpPr>
            <p:nvPr/>
          </p:nvCxnSpPr>
          <p:spPr bwMode="auto">
            <a:xfrm>
              <a:off x="7668000" y="4258800"/>
              <a:ext cx="208800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hteck 28"/>
            <p:cNvSpPr/>
            <p:nvPr/>
          </p:nvSpPr>
          <p:spPr bwMode="auto">
            <a:xfrm>
              <a:off x="7818092" y="4045921"/>
              <a:ext cx="1817384" cy="42575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700">
                  <a:solidFill>
                    <a:schemeClr val="tx1"/>
                  </a:solidFill>
                </a:rPr>
                <a:t>Übungssysteme</a:t>
              </a:r>
              <a:endParaRPr/>
            </a:p>
          </p:txBody>
        </p:sp>
      </p:grpSp>
      <p:grpSp>
        <p:nvGrpSpPr>
          <p:cNvPr id="36" name="Gruppieren 20"/>
          <p:cNvGrpSpPr/>
          <p:nvPr/>
        </p:nvGrpSpPr>
        <p:grpSpPr bwMode="auto">
          <a:xfrm>
            <a:off x="5581104" y="3611734"/>
            <a:ext cx="2088140" cy="425756"/>
            <a:chOff x="5581104" y="3611734"/>
            <a:chExt cx="2088140" cy="425756"/>
          </a:xfrm>
        </p:grpSpPr>
        <p:cxnSp>
          <p:nvCxnSpPr>
            <p:cNvPr id="37" name="Gerade Verbindung mit Pfeil 31"/>
            <p:cNvCxnSpPr>
              <a:cxnSpLocks/>
            </p:cNvCxnSpPr>
            <p:nvPr/>
          </p:nvCxnSpPr>
          <p:spPr bwMode="auto">
            <a:xfrm>
              <a:off x="5581104" y="3823200"/>
              <a:ext cx="208814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hteck 32"/>
            <p:cNvSpPr/>
            <p:nvPr/>
          </p:nvSpPr>
          <p:spPr bwMode="auto">
            <a:xfrm>
              <a:off x="5696183" y="3611734"/>
              <a:ext cx="1799624" cy="42575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700">
                  <a:solidFill>
                    <a:schemeClr val="tx1"/>
                  </a:solidFill>
                </a:rPr>
                <a:t>Tutorensysteme</a:t>
              </a:r>
              <a:endParaRPr/>
            </a:p>
          </p:txBody>
        </p:sp>
      </p:grpSp>
      <p:sp>
        <p:nvSpPr>
          <p:cNvPr id="39" name="Inhaltsplatzhalter 3"/>
          <p:cNvSpPr>
            <a:spLocks/>
          </p:cNvSpPr>
          <p:nvPr/>
        </p:nvSpPr>
        <p:spPr bwMode="auto">
          <a:xfrm>
            <a:off x="7541824" y="0"/>
            <a:ext cx="2609226" cy="627243"/>
          </a:xfrm>
          <a:prstGeom prst="rect">
            <a:avLst/>
          </a:prstGeom>
        </p:spPr>
        <p:txBody>
          <a:bodyPr vert="horz" lIns="95361" tIns="47681" rIns="95361" bIns="47681" rtlCol="0" anchor="ctr">
            <a:normAutofit/>
          </a:bodyPr>
          <a:lstStyle>
            <a:lvl1pPr marL="357607" indent="-357607" algn="r" defTabSz="953617">
              <a:spcBef>
                <a:spcPts val="0"/>
              </a:spcBef>
              <a:buFont typeface="Arial"/>
              <a:buNone/>
              <a:defRPr sz="13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76806" indent="0" algn="l" defTabSz="953617">
              <a:spcBef>
                <a:spcPts val="0"/>
              </a:spcBef>
              <a:buFont typeface="Arial"/>
              <a:buNone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2021" indent="-238404" algn="l" defTabSz="95361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8828" indent="-238404" algn="l" defTabSz="95361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5636" indent="-238404" algn="l" defTabSz="95361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2444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9252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76061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52869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Hillmayr et al., 2020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Effektivität digitaler Medien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 Mathematik- und Naturwissenschaftsunterricht</a:t>
            </a:r>
            <a:endParaRPr/>
          </a:p>
        </p:txBody>
      </p:sp>
      <p:sp>
        <p:nvSpPr>
          <p:cNvPr id="6" name="Rechteck 5"/>
          <p:cNvSpPr/>
          <p:nvPr/>
        </p:nvSpPr>
        <p:spPr bwMode="auto">
          <a:xfrm>
            <a:off x="2700783" y="1290714"/>
            <a:ext cx="7597329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3025" lvl="1">
              <a:defRPr/>
            </a:pP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0" y="1296195"/>
            <a:ext cx="2700783" cy="5184576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r>
              <a:rPr lang="de-DE" b="1"/>
              <a:t>Meta-Analyse von </a:t>
            </a:r>
            <a:br>
              <a:rPr lang="de-DE" b="1"/>
            </a:br>
            <a:r>
              <a:rPr lang="de-DE" b="1"/>
              <a:t>92 empirischen Studien</a:t>
            </a:r>
            <a:endParaRPr/>
          </a:p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endParaRPr lang="de-DE" sz="1000"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Studien zum Einsatz digitaler Werkzeuge in der Sekundarstufe.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Nutzung digitaler Werkzeuge </a:t>
            </a:r>
            <a:r>
              <a:rPr lang="de-DE" sz="1400" i="1"/>
              <a:t>im Unterricht</a:t>
            </a:r>
            <a:r>
              <a:rPr lang="de-DE" sz="1400"/>
              <a:t>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Jeweils Prä- und Post-Test.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Jeweils Vergleich mit einer Kontrollgruppe ohne digitale Werkzeuge.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Zeitraum 2000-2018.</a:t>
            </a:r>
            <a:endParaRPr/>
          </a:p>
        </p:txBody>
      </p:sp>
      <p:grpSp>
        <p:nvGrpSpPr>
          <p:cNvPr id="8" name="Gruppieren 9"/>
          <p:cNvGrpSpPr/>
          <p:nvPr/>
        </p:nvGrpSpPr>
        <p:grpSpPr bwMode="auto">
          <a:xfrm>
            <a:off x="3132832" y="1584226"/>
            <a:ext cx="6822608" cy="4536504"/>
            <a:chOff x="3078976" y="2016274"/>
            <a:chExt cx="6822608" cy="4536504"/>
          </a:xfrm>
        </p:grpSpPr>
        <p:sp>
          <p:nvSpPr>
            <p:cNvPr id="9" name="Rechteck 1"/>
            <p:cNvSpPr/>
            <p:nvPr/>
          </p:nvSpPr>
          <p:spPr bwMode="auto">
            <a:xfrm>
              <a:off x="3078976" y="2016274"/>
              <a:ext cx="6822608" cy="453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cxnSp>
          <p:nvCxnSpPr>
            <p:cNvPr id="10" name="Gerade Verbindung mit Pfeil 12"/>
            <p:cNvCxnSpPr>
              <a:cxnSpLocks/>
            </p:cNvCxnSpPr>
            <p:nvPr/>
          </p:nvCxnSpPr>
          <p:spPr bwMode="auto">
            <a:xfrm flipH="1" flipV="1">
              <a:off x="3508127" y="2555350"/>
              <a:ext cx="289" cy="3298253"/>
            </a:xfrm>
            <a:prstGeom prst="straightConnector1">
              <a:avLst/>
            </a:prstGeom>
            <a:ln>
              <a:solidFill>
                <a:schemeClr val="tx2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3"/>
            <p:cNvCxnSpPr>
              <a:cxnSpLocks/>
            </p:cNvCxnSpPr>
            <p:nvPr/>
          </p:nvCxnSpPr>
          <p:spPr bwMode="auto">
            <a:xfrm>
              <a:off x="3450701" y="5853604"/>
              <a:ext cx="6097494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7"/>
            <p:cNvSpPr/>
            <p:nvPr/>
          </p:nvSpPr>
          <p:spPr bwMode="auto">
            <a:xfrm>
              <a:off x="3078976" y="2314697"/>
              <a:ext cx="8098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000"/>
                <a:t>Effektstärke</a:t>
              </a:r>
              <a:endParaRPr/>
            </a:p>
          </p:txBody>
        </p:sp>
        <p:sp>
          <p:nvSpPr>
            <p:cNvPr id="13" name="Textfeld 15"/>
            <p:cNvSpPr/>
            <p:nvPr/>
          </p:nvSpPr>
          <p:spPr bwMode="auto">
            <a:xfrm>
              <a:off x="3086748" y="5730493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de-DE" sz="1000"/>
                <a:t>0,00</a:t>
              </a:r>
              <a:endParaRPr/>
            </a:p>
          </p:txBody>
        </p:sp>
      </p:grpSp>
      <p:sp>
        <p:nvSpPr>
          <p:cNvPr id="14" name="Rechteck 14"/>
          <p:cNvSpPr/>
          <p:nvPr/>
        </p:nvSpPr>
        <p:spPr bwMode="auto">
          <a:xfrm>
            <a:off x="5192513" y="1728242"/>
            <a:ext cx="2836864" cy="42575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 b="1">
                <a:solidFill>
                  <a:schemeClr val="tx1"/>
                </a:solidFill>
              </a:rPr>
              <a:t>Fortbildung der Lehrkräfte</a:t>
            </a:r>
            <a:endParaRPr/>
          </a:p>
        </p:txBody>
      </p:sp>
      <p:sp>
        <p:nvSpPr>
          <p:cNvPr id="15" name="Rechteck 41"/>
          <p:cNvSpPr/>
          <p:nvPr/>
        </p:nvSpPr>
        <p:spPr bwMode="auto">
          <a:xfrm>
            <a:off x="3636889" y="5688686"/>
            <a:ext cx="2816081" cy="29533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chemeClr val="tx1"/>
                </a:solidFill>
              </a:rPr>
              <a:t>27 Studien</a:t>
            </a:r>
            <a:endParaRPr/>
          </a:p>
        </p:txBody>
      </p:sp>
      <p:sp>
        <p:nvSpPr>
          <p:cNvPr id="16" name="Rechteck 44"/>
          <p:cNvSpPr/>
          <p:nvPr/>
        </p:nvSpPr>
        <p:spPr bwMode="auto">
          <a:xfrm>
            <a:off x="6725461" y="5688684"/>
            <a:ext cx="2896545" cy="29533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chemeClr val="tx1"/>
                </a:solidFill>
              </a:rPr>
              <a:t>65 Studien</a:t>
            </a:r>
            <a:endParaRPr/>
          </a:p>
        </p:txBody>
      </p:sp>
      <p:grpSp>
        <p:nvGrpSpPr>
          <p:cNvPr id="17" name="Gruppieren 45"/>
          <p:cNvGrpSpPr/>
          <p:nvPr/>
        </p:nvGrpSpPr>
        <p:grpSpPr bwMode="auto">
          <a:xfrm>
            <a:off x="3131627" y="3404888"/>
            <a:ext cx="6653549" cy="246221"/>
            <a:chOff x="3131627" y="3404888"/>
            <a:chExt cx="6653549" cy="246221"/>
          </a:xfrm>
        </p:grpSpPr>
        <p:cxnSp>
          <p:nvCxnSpPr>
            <p:cNvPr id="18" name="Gerade Verbindung mit Pfeil 46"/>
            <p:cNvCxnSpPr>
              <a:cxnSpLocks/>
            </p:cNvCxnSpPr>
            <p:nvPr/>
          </p:nvCxnSpPr>
          <p:spPr bwMode="auto">
            <a:xfrm>
              <a:off x="3492964" y="3528000"/>
              <a:ext cx="6292212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47"/>
            <p:cNvSpPr/>
            <p:nvPr/>
          </p:nvSpPr>
          <p:spPr bwMode="auto">
            <a:xfrm>
              <a:off x="3131627" y="3404888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de-DE" sz="1000"/>
                <a:t>0,67</a:t>
              </a:r>
              <a:endParaRPr/>
            </a:p>
          </p:txBody>
        </p:sp>
      </p:grpSp>
      <p:grpSp>
        <p:nvGrpSpPr>
          <p:cNvPr id="20" name="Gruppieren 11"/>
          <p:cNvGrpSpPr/>
          <p:nvPr/>
        </p:nvGrpSpPr>
        <p:grpSpPr bwMode="auto">
          <a:xfrm>
            <a:off x="3492964" y="2771369"/>
            <a:ext cx="3096252" cy="425757"/>
            <a:chOff x="3492964" y="2771369"/>
            <a:chExt cx="3096252" cy="425757"/>
          </a:xfrm>
        </p:grpSpPr>
        <p:cxnSp>
          <p:nvCxnSpPr>
            <p:cNvPr id="21" name="Gerade Verbindung mit Pfeil 16"/>
            <p:cNvCxnSpPr>
              <a:cxnSpLocks/>
            </p:cNvCxnSpPr>
            <p:nvPr/>
          </p:nvCxnSpPr>
          <p:spPr bwMode="auto">
            <a:xfrm>
              <a:off x="3492964" y="2984400"/>
              <a:ext cx="3096252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hteck 17"/>
            <p:cNvSpPr/>
            <p:nvPr/>
          </p:nvSpPr>
          <p:spPr bwMode="auto">
            <a:xfrm>
              <a:off x="3631291" y="2771369"/>
              <a:ext cx="2816083" cy="42575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700">
                  <a:solidFill>
                    <a:schemeClr val="tx1"/>
                  </a:solidFill>
                </a:rPr>
                <a:t>Ja, vor dem Einsatz.</a:t>
              </a:r>
              <a:endParaRPr/>
            </a:p>
          </p:txBody>
        </p:sp>
      </p:grpSp>
      <p:grpSp>
        <p:nvGrpSpPr>
          <p:cNvPr id="23" name="Gruppieren 18"/>
          <p:cNvGrpSpPr/>
          <p:nvPr/>
        </p:nvGrpSpPr>
        <p:grpSpPr bwMode="auto">
          <a:xfrm>
            <a:off x="6589216" y="3581521"/>
            <a:ext cx="3168168" cy="425757"/>
            <a:chOff x="6589216" y="3581521"/>
            <a:chExt cx="3168168" cy="425757"/>
          </a:xfrm>
        </p:grpSpPr>
        <p:cxnSp>
          <p:nvCxnSpPr>
            <p:cNvPr id="24" name="Gerade Verbindung mit Pfeil 38"/>
            <p:cNvCxnSpPr>
              <a:cxnSpLocks/>
            </p:cNvCxnSpPr>
            <p:nvPr/>
          </p:nvCxnSpPr>
          <p:spPr bwMode="auto">
            <a:xfrm>
              <a:off x="6589216" y="3794400"/>
              <a:ext cx="3168168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40"/>
            <p:cNvSpPr/>
            <p:nvPr/>
          </p:nvSpPr>
          <p:spPr bwMode="auto">
            <a:xfrm>
              <a:off x="6725461" y="3581521"/>
              <a:ext cx="2896545" cy="42575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700">
                  <a:solidFill>
                    <a:schemeClr val="tx1"/>
                  </a:solidFill>
                </a:rPr>
                <a:t>Nein oder nicht berichtet.</a:t>
              </a:r>
              <a:endParaRPr/>
            </a:p>
          </p:txBody>
        </p:sp>
      </p:grpSp>
      <p:sp>
        <p:nvSpPr>
          <p:cNvPr id="26" name="Inhaltsplatzhalter 3"/>
          <p:cNvSpPr>
            <a:spLocks/>
          </p:cNvSpPr>
          <p:nvPr/>
        </p:nvSpPr>
        <p:spPr bwMode="auto">
          <a:xfrm>
            <a:off x="7541824" y="0"/>
            <a:ext cx="2609226" cy="627243"/>
          </a:xfrm>
          <a:prstGeom prst="rect">
            <a:avLst/>
          </a:prstGeom>
        </p:spPr>
        <p:txBody>
          <a:bodyPr vert="horz" lIns="95361" tIns="47681" rIns="95361" bIns="47681" rtlCol="0" anchor="ctr">
            <a:normAutofit/>
          </a:bodyPr>
          <a:lstStyle>
            <a:lvl1pPr marL="357607" indent="-357607" algn="r" defTabSz="953617">
              <a:spcBef>
                <a:spcPts val="0"/>
              </a:spcBef>
              <a:buFont typeface="Arial"/>
              <a:buNone/>
              <a:defRPr sz="13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76806" indent="0" algn="l" defTabSz="953617">
              <a:spcBef>
                <a:spcPts val="0"/>
              </a:spcBef>
              <a:buFont typeface="Arial"/>
              <a:buNone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2021" indent="-238404" algn="l" defTabSz="95361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8828" indent="-238404" algn="l" defTabSz="95361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5636" indent="-238404" algn="l" defTabSz="95361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2444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9252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76061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52869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Hillmayr et al., 2020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/>
        </p:nvSpPr>
        <p:spPr bwMode="auto">
          <a:xfrm>
            <a:off x="2700783" y="1290714"/>
            <a:ext cx="7597329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3025" lvl="1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Rechteck 9"/>
          <p:cNvSpPr/>
          <p:nvPr/>
        </p:nvSpPr>
        <p:spPr bwMode="auto">
          <a:xfrm>
            <a:off x="0" y="1296195"/>
            <a:ext cx="2700783" cy="5184576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>
              <a:defRPr/>
            </a:pPr>
            <a:endParaRPr lang="de-DE" sz="1000" b="1" dirty="0"/>
          </a:p>
          <a:p>
            <a:pPr marL="358775">
              <a:defRPr/>
            </a:pPr>
            <a:r>
              <a:rPr lang="de-DE" b="1" dirty="0"/>
              <a:t>Digitale Medien in den MINT-Fächern </a:t>
            </a:r>
            <a:endParaRPr dirty="0"/>
          </a:p>
          <a:p>
            <a:pPr marL="358775">
              <a:defRPr/>
            </a:pPr>
            <a:r>
              <a:rPr lang="de-DE" b="1" dirty="0"/>
              <a:t>(Telekom-Stiftung)</a:t>
            </a:r>
            <a:endParaRPr dirty="0"/>
          </a:p>
          <a:p>
            <a:pPr marL="358775">
              <a:defRPr/>
            </a:pPr>
            <a:endParaRPr lang="de-DE" sz="1000" b="1" dirty="0"/>
          </a:p>
          <a:p>
            <a:pPr marL="358775">
              <a:defRPr/>
            </a:pPr>
            <a:r>
              <a:rPr lang="de-DE" sz="1600" dirty="0"/>
              <a:t>repräsentative Befragung von  </a:t>
            </a:r>
            <a:r>
              <a:rPr lang="de-DE" sz="1600" b="1" dirty="0"/>
              <a:t>1.218 Lehrkräften </a:t>
            </a:r>
            <a:r>
              <a:rPr lang="de-DE" sz="1600" dirty="0"/>
              <a:t>der </a:t>
            </a:r>
            <a:r>
              <a:rPr lang="de-DE" sz="1600" b="1" dirty="0"/>
              <a:t>Sekundarstufe I </a:t>
            </a:r>
            <a:endParaRPr dirty="0"/>
          </a:p>
          <a:p>
            <a:pPr marL="358775">
              <a:defRPr/>
            </a:pPr>
            <a:endParaRPr lang="de-DE" sz="1000" dirty="0"/>
          </a:p>
          <a:p>
            <a:pPr marL="530225" indent="-171450">
              <a:buFont typeface="Arial"/>
              <a:buChar char="•"/>
              <a:defRPr/>
            </a:pPr>
            <a:r>
              <a:rPr lang="de-DE" sz="1400" dirty="0"/>
              <a:t>IT-Ausstattung und Konzepte der Schulen</a:t>
            </a:r>
            <a:endParaRPr dirty="0"/>
          </a:p>
          <a:p>
            <a:pPr marL="530225" indent="-171450">
              <a:buFont typeface="Arial"/>
              <a:buChar char="•"/>
              <a:defRPr/>
            </a:pPr>
            <a:r>
              <a:rPr lang="de-DE" sz="1400" dirty="0"/>
              <a:t>Nutzung digitaler Medien im Unterricht</a:t>
            </a:r>
            <a:endParaRPr dirty="0"/>
          </a:p>
          <a:p>
            <a:pPr marL="530225" indent="-171450">
              <a:buFont typeface="Arial"/>
              <a:buChar char="•"/>
              <a:defRPr/>
            </a:pPr>
            <a:r>
              <a:rPr lang="de-DE" sz="1400" dirty="0"/>
              <a:t>Förderung der computer- und informationsbezogenen Kompetenzen der Schüler</a:t>
            </a:r>
            <a:endParaRPr dirty="0"/>
          </a:p>
          <a:p>
            <a:pPr marL="530225" indent="-171450">
              <a:buFont typeface="Arial"/>
              <a:buChar char="•"/>
              <a:defRPr/>
            </a:pPr>
            <a:r>
              <a:rPr lang="de-DE" sz="1400" dirty="0"/>
              <a:t>Kompetenzen der Lehrkräfte im Umgang mit digitalen</a:t>
            </a:r>
            <a:r>
              <a:rPr lang="de-DE" dirty="0"/>
              <a:t> </a:t>
            </a:r>
            <a:r>
              <a:rPr lang="de-DE" sz="1400" dirty="0"/>
              <a:t>Medien im Unterricht</a:t>
            </a:r>
            <a:endParaRPr dirty="0"/>
          </a:p>
          <a:p>
            <a:pPr marL="530225" indent="-171450">
              <a:buFont typeface="Arial"/>
              <a:buChar char="•"/>
              <a:defRPr/>
            </a:pPr>
            <a:r>
              <a:rPr lang="de-DE" sz="1400" dirty="0"/>
              <a:t>Anwendung digitaler Medien</a:t>
            </a:r>
            <a:endParaRPr dirty="0"/>
          </a:p>
        </p:txBody>
      </p:sp>
      <p:sp>
        <p:nvSpPr>
          <p:cNvPr id="6" name="Titel 4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/>
              <a:t>Status Quo: Digitale Medien</a:t>
            </a:r>
            <a:endParaRPr/>
          </a:p>
        </p:txBody>
      </p:sp>
      <p:sp>
        <p:nvSpPr>
          <p:cNvPr id="7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5221064" y="257572"/>
            <a:ext cx="4996160" cy="28803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/>
              <a:t>Deutsche Telekom-Stiftung (2017),</a:t>
            </a:r>
            <a:endParaRPr/>
          </a:p>
          <a:p>
            <a:pPr>
              <a:defRPr/>
            </a:pPr>
            <a:r>
              <a:rPr lang="de-DE"/>
              <a:t>S. 5</a:t>
            </a:r>
            <a:endParaRPr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 dirty="0"/>
              <a:t>Schule digital – der Länderindikator (2017)</a:t>
            </a:r>
            <a:endParaRPr dirty="0"/>
          </a:p>
          <a:p>
            <a:pPr>
              <a:defRPr/>
            </a:pPr>
            <a:endParaRPr lang="de-DE" dirty="0"/>
          </a:p>
        </p:txBody>
      </p:sp>
      <p:sp>
        <p:nvSpPr>
          <p:cNvPr id="9" name="Rechteck 5"/>
          <p:cNvSpPr/>
          <p:nvPr/>
        </p:nvSpPr>
        <p:spPr bwMode="auto">
          <a:xfrm>
            <a:off x="3276848" y="1944266"/>
            <a:ext cx="6120680" cy="356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endParaRPr lang="en-US" sz="1800" dirty="0">
              <a:solidFill>
                <a:srgbClr val="6CC5E1"/>
              </a:solidFill>
            </a:endParaRPr>
          </a:p>
          <a:p>
            <a:pPr marL="895350" indent="-285750">
              <a:buClr>
                <a:schemeClr val="bg1">
                  <a:lumMod val="50000"/>
                </a:schemeClr>
              </a:buClr>
              <a:buFont typeface="Webdings"/>
              <a:buChar char="4"/>
              <a:tabLst>
                <a:tab pos="895350" algn="l"/>
              </a:tabLst>
              <a:defRPr/>
            </a:pPr>
            <a:r>
              <a:rPr lang="en-US" sz="1800" dirty="0">
                <a:solidFill>
                  <a:srgbClr val="0096B9"/>
                </a:solidFill>
              </a:rPr>
              <a:t>ÖFTER DIGITALE MEDIEN IM UNTERRICHT</a:t>
            </a:r>
            <a:endParaRPr lang="en-US" sz="1600" dirty="0">
              <a:solidFill>
                <a:srgbClr val="0096B9"/>
              </a:solidFill>
            </a:endParaRPr>
          </a:p>
          <a:p>
            <a:pPr marL="895350" indent="-285750">
              <a:buClr>
                <a:schemeClr val="bg1">
                  <a:lumMod val="50000"/>
                </a:schemeClr>
              </a:buClr>
              <a:buFont typeface="Webdings"/>
              <a:buChar char="4"/>
              <a:tabLst>
                <a:tab pos="895350" algn="l"/>
              </a:tabLst>
              <a:defRPr/>
            </a:pPr>
            <a:r>
              <a:rPr lang="en-US" sz="1800" dirty="0">
                <a:solidFill>
                  <a:srgbClr val="0096B9"/>
                </a:solidFill>
              </a:rPr>
              <a:t>IMMER MEHR MEDIENKONZEPTE</a:t>
            </a:r>
            <a:endParaRPr lang="en-US" sz="1600" dirty="0">
              <a:solidFill>
                <a:srgbClr val="0096B9"/>
              </a:solidFill>
            </a:endParaRPr>
          </a:p>
          <a:p>
            <a:pPr marL="895350" indent="-285750">
              <a:buClr>
                <a:schemeClr val="bg1">
                  <a:lumMod val="50000"/>
                </a:schemeClr>
              </a:buClr>
              <a:buFont typeface="Webdings"/>
              <a:buChar char="4"/>
              <a:tabLst>
                <a:tab pos="895350" algn="l"/>
              </a:tabLst>
              <a:defRPr/>
            </a:pPr>
            <a:r>
              <a:rPr lang="en-US" sz="1800" dirty="0">
                <a:solidFill>
                  <a:srgbClr val="0096B9"/>
                </a:solidFill>
              </a:rPr>
              <a:t>SELBSTEINSCHÄTZUNG BLEIBT POSITIV</a:t>
            </a:r>
            <a:endParaRPr dirty="0"/>
          </a:p>
          <a:p>
            <a:pPr marL="895350" indent="-285750">
              <a:tabLst>
                <a:tab pos="895350" algn="l"/>
              </a:tabLst>
              <a:defRPr/>
            </a:pPr>
            <a:endParaRPr lang="en-US" sz="1600" dirty="0">
              <a:solidFill>
                <a:srgbClr val="0096B9"/>
              </a:solidFill>
            </a:endParaRPr>
          </a:p>
          <a:p>
            <a:pPr marL="895350" indent="-285750">
              <a:buClr>
                <a:schemeClr val="bg1">
                  <a:lumMod val="50000"/>
                </a:schemeClr>
              </a:buClr>
              <a:buFont typeface="Webdings"/>
              <a:buChar char="4"/>
              <a:tabLst>
                <a:tab pos="895350" algn="l"/>
              </a:tabLst>
              <a:defRPr/>
            </a:pPr>
            <a:r>
              <a:rPr lang="en-US" sz="1800" dirty="0">
                <a:solidFill>
                  <a:srgbClr val="0096B9"/>
                </a:solidFill>
              </a:rPr>
              <a:t>KLEINE MINT-VORREITERROLLE</a:t>
            </a:r>
            <a:endParaRPr lang="en-US" sz="1600" dirty="0">
              <a:solidFill>
                <a:srgbClr val="0096B9"/>
              </a:solidFill>
            </a:endParaRPr>
          </a:p>
          <a:p>
            <a:pPr marL="895350" indent="-285750">
              <a:buClr>
                <a:schemeClr val="bg1">
                  <a:lumMod val="50000"/>
                </a:schemeClr>
              </a:buClr>
              <a:buFont typeface="Webdings"/>
              <a:buChar char="4"/>
              <a:tabLst>
                <a:tab pos="895350" algn="l"/>
              </a:tabLst>
              <a:defRPr/>
            </a:pPr>
            <a:r>
              <a:rPr lang="en-US" sz="1800" dirty="0">
                <a:solidFill>
                  <a:srgbClr val="0096B9"/>
                </a:solidFill>
              </a:rPr>
              <a:t>PRIORITÄTENVERSCHIEBUNG BEI KOMPETENZEN</a:t>
            </a:r>
            <a:endParaRPr lang="en-US" sz="1600" dirty="0">
              <a:solidFill>
                <a:srgbClr val="0096B9"/>
              </a:solidFill>
            </a:endParaRPr>
          </a:p>
          <a:p>
            <a:pPr marL="895350" indent="-285750">
              <a:buClr>
                <a:schemeClr val="bg1">
                  <a:lumMod val="50000"/>
                </a:schemeClr>
              </a:buClr>
              <a:buFont typeface="Webdings"/>
              <a:buChar char="4"/>
              <a:tabLst>
                <a:tab pos="895350" algn="l"/>
              </a:tabLst>
              <a:defRPr/>
            </a:pPr>
            <a:r>
              <a:rPr lang="en-US" sz="1800" dirty="0">
                <a:solidFill>
                  <a:srgbClr val="0096B9"/>
                </a:solidFill>
              </a:rPr>
              <a:t>AUSSTATTUNGSSITUATION FAST UNVERÄNDERT</a:t>
            </a:r>
            <a:endParaRPr dirty="0"/>
          </a:p>
          <a:p>
            <a:pPr marL="895350" indent="-285750">
              <a:buFont typeface="Webdings"/>
              <a:buChar char="4"/>
              <a:tabLst>
                <a:tab pos="895350" algn="l"/>
              </a:tabLst>
              <a:defRPr/>
            </a:pPr>
            <a:endParaRPr lang="en-US" sz="1600" dirty="0">
              <a:solidFill>
                <a:srgbClr val="0096B9"/>
              </a:solidFill>
            </a:endParaRPr>
          </a:p>
          <a:p>
            <a:pPr marL="895350" indent="-285750">
              <a:buClr>
                <a:schemeClr val="bg1">
                  <a:lumMod val="50000"/>
                </a:schemeClr>
              </a:buClr>
              <a:buFont typeface="Webdings"/>
              <a:buChar char="4"/>
              <a:tabLst>
                <a:tab pos="895350" algn="l"/>
              </a:tabLst>
              <a:defRPr/>
            </a:pPr>
            <a:r>
              <a:rPr lang="en-US" sz="1800" dirty="0">
                <a:solidFill>
                  <a:srgbClr val="0096B9"/>
                </a:solidFill>
              </a:rPr>
              <a:t>IT-UNTERSTÜTZUNG MIT VIEL LUFT NACH OBEN</a:t>
            </a:r>
            <a:endParaRPr lang="en-US" sz="1600" dirty="0">
              <a:solidFill>
                <a:srgbClr val="0096B9"/>
              </a:solidFill>
            </a:endParaRPr>
          </a:p>
          <a:p>
            <a:pPr marL="895350" indent="-285750">
              <a:buClr>
                <a:schemeClr val="bg1">
                  <a:lumMod val="50000"/>
                </a:schemeClr>
              </a:buClr>
              <a:buFont typeface="Webdings"/>
              <a:buChar char="4"/>
              <a:tabLst>
                <a:tab pos="895350" algn="l"/>
              </a:tabLst>
              <a:defRPr/>
            </a:pPr>
            <a:r>
              <a:rPr lang="en-US" sz="1800" dirty="0">
                <a:solidFill>
                  <a:srgbClr val="0096B9"/>
                </a:solidFill>
              </a:rPr>
              <a:t>CHANCEN FÜRS FACH WENIG BEWUSST</a:t>
            </a:r>
            <a:endParaRPr lang="en-US" sz="1600" dirty="0">
              <a:solidFill>
                <a:srgbClr val="0096B9"/>
              </a:solidFill>
            </a:endParaRPr>
          </a:p>
          <a:p>
            <a:pPr marL="895350" indent="-285750">
              <a:buClr>
                <a:schemeClr val="bg1">
                  <a:lumMod val="50000"/>
                </a:schemeClr>
              </a:buClr>
              <a:buFont typeface="Webdings"/>
              <a:buChar char="4"/>
              <a:tabLst>
                <a:tab pos="895350" algn="l"/>
              </a:tabLst>
              <a:defRPr/>
            </a:pPr>
            <a:r>
              <a:rPr lang="en-US" sz="1800" dirty="0">
                <a:solidFill>
                  <a:srgbClr val="0096B9"/>
                </a:solidFill>
              </a:rPr>
              <a:t>WEITERHIN SELTEN KOOPERATIONEN</a:t>
            </a:r>
            <a:endParaRPr lang="en-US" sz="1600" dirty="0">
              <a:solidFill>
                <a:srgbClr val="0096B9"/>
              </a:solidFill>
            </a:endParaRPr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3"/>
          <a:srcRect l="15038" t="12708" r="82590" b="78811"/>
          <a:stretch/>
        </p:blipFill>
        <p:spPr bwMode="auto">
          <a:xfrm>
            <a:off x="3384860" y="2214346"/>
            <a:ext cx="504056" cy="540535"/>
          </a:xfrm>
          <a:prstGeom prst="rect">
            <a:avLst/>
          </a:prstGeom>
          <a:ln>
            <a:noFill/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rcRect l="15038" t="36801" r="82590" b="57550"/>
          <a:stretch/>
        </p:blipFill>
        <p:spPr bwMode="auto">
          <a:xfrm>
            <a:off x="3384860" y="3348897"/>
            <a:ext cx="504056" cy="360040"/>
          </a:xfrm>
          <a:prstGeom prst="rect">
            <a:avLst/>
          </a:prstGeom>
          <a:ln>
            <a:noFill/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rcRect l="15038" t="65806" r="82736" b="17248"/>
          <a:stretch/>
        </p:blipFill>
        <p:spPr bwMode="auto">
          <a:xfrm>
            <a:off x="3379805" y="4429017"/>
            <a:ext cx="473107" cy="1080120"/>
          </a:xfrm>
          <a:prstGeom prst="rect">
            <a:avLst/>
          </a:prstGeom>
          <a:ln>
            <a:noFill/>
          </a:ln>
        </p:spPr>
      </p:pic>
      <p:cxnSp>
        <p:nvCxnSpPr>
          <p:cNvPr id="13" name="Gerader Verbinder 7"/>
          <p:cNvCxnSpPr>
            <a:cxnSpLocks/>
          </p:cNvCxnSpPr>
          <p:nvPr/>
        </p:nvCxnSpPr>
        <p:spPr bwMode="auto">
          <a:xfrm flipH="1" flipV="1">
            <a:off x="3508346" y="3204880"/>
            <a:ext cx="561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>
            <a:cxnSpLocks/>
          </p:cNvCxnSpPr>
          <p:nvPr/>
        </p:nvCxnSpPr>
        <p:spPr bwMode="auto">
          <a:xfrm flipH="1" flipV="1">
            <a:off x="3508346" y="4285001"/>
            <a:ext cx="5616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2700783" y="1296195"/>
            <a:ext cx="7597329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3025" lvl="1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0" y="1296195"/>
            <a:ext cx="2700784" cy="5184576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/>
            <a:endParaRPr lang="de-DE" sz="1000" b="1" dirty="0"/>
          </a:p>
          <a:p>
            <a:pPr marL="358775"/>
            <a:r>
              <a:rPr lang="de-DE" sz="1600" b="1" dirty="0"/>
              <a:t>Computer- und informationsbezogene Kompetenzen von Achtklässlern</a:t>
            </a:r>
          </a:p>
          <a:p>
            <a:pPr marL="358775"/>
            <a:endParaRPr lang="de-DE" sz="1600" b="1" dirty="0"/>
          </a:p>
          <a:p>
            <a:pPr marL="358775"/>
            <a:r>
              <a:rPr lang="de-DE" sz="1600" dirty="0"/>
              <a:t>repräsentative Befragung von  3.655 Schülerinnen und Schülern</a:t>
            </a:r>
            <a:br>
              <a:rPr lang="de-DE" sz="1600" dirty="0"/>
            </a:br>
            <a:r>
              <a:rPr lang="de-DE" sz="1600" dirty="0"/>
              <a:t>(210 Schulen) der 8. Jahrgangsstufe in Deutschland </a:t>
            </a:r>
            <a:br>
              <a:rPr lang="de-DE" sz="1600" dirty="0"/>
            </a:br>
            <a:r>
              <a:rPr lang="de-DE" sz="1600" dirty="0"/>
              <a:t>+ deren Lehrkräfte</a:t>
            </a:r>
          </a:p>
          <a:p>
            <a:pPr marL="358775"/>
            <a:endParaRPr lang="de-DE" sz="1600" dirty="0"/>
          </a:p>
          <a:p>
            <a:pPr marL="358775"/>
            <a:r>
              <a:rPr lang="de-DE" sz="1600" dirty="0"/>
              <a:t>12 Teilnehmerländer:</a:t>
            </a:r>
          </a:p>
          <a:p>
            <a:pPr marL="358775"/>
            <a:r>
              <a:rPr lang="de-DE" sz="1600" dirty="0"/>
              <a:t>Chile, Dänemark, Deutschland, Finnland, Frankreich, Italien, Kasachstan, Luxemburg, Portugal, Republik Korea, Uruguay, USA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Status Quo: Digitale Medien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3636888" y="6480770"/>
            <a:ext cx="6148289" cy="288032"/>
          </a:xfrm>
        </p:spPr>
        <p:txBody>
          <a:bodyPr>
            <a:normAutofit fontScale="55000" lnSpcReduction="20000"/>
          </a:bodyPr>
          <a:lstStyle/>
          <a:p>
            <a:r>
              <a:rPr lang="de-DE" dirty="0">
                <a:hlinkClick r:id="rId3"/>
              </a:rPr>
              <a:t>https://kw.uni-paderborn.de/fileadmin/fakultaet/Institute/erziehungswissenschaft/Schulpaedagogik/ICILS_2018__Deutschland_Berichtsband.pdf</a:t>
            </a:r>
            <a:r>
              <a:rPr lang="de-DE" dirty="0"/>
              <a:t>, S. 91, S. 9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468537" y="720130"/>
            <a:ext cx="6912767" cy="406427"/>
          </a:xfrm>
        </p:spPr>
        <p:txBody>
          <a:bodyPr/>
          <a:lstStyle/>
          <a:p>
            <a:r>
              <a:rPr lang="en-US" sz="1800" b="1" dirty="0"/>
              <a:t>International Computer and Information Literacy Study (ICILS, 2018)</a:t>
            </a:r>
          </a:p>
        </p:txBody>
      </p:sp>
      <p:grpSp>
        <p:nvGrpSpPr>
          <p:cNvPr id="25" name="Gruppieren 24"/>
          <p:cNvGrpSpPr/>
          <p:nvPr/>
        </p:nvGrpSpPr>
        <p:grpSpPr>
          <a:xfrm>
            <a:off x="3348854" y="1872258"/>
            <a:ext cx="6453547" cy="4173267"/>
            <a:chOff x="3348854" y="1872258"/>
            <a:chExt cx="6453547" cy="4173267"/>
          </a:xfrm>
          <a:solidFill>
            <a:schemeClr val="bg1">
              <a:lumMod val="9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24" name="Freihandform 23"/>
            <p:cNvSpPr/>
            <p:nvPr/>
          </p:nvSpPr>
          <p:spPr>
            <a:xfrm>
              <a:off x="3348854" y="1872258"/>
              <a:ext cx="6453547" cy="4173267"/>
            </a:xfrm>
            <a:custGeom>
              <a:avLst/>
              <a:gdLst>
                <a:gd name="connsiteX0" fmla="*/ 2276628 w 6453547"/>
                <a:gd name="connsiteY0" fmla="*/ 0 h 4173267"/>
                <a:gd name="connsiteX1" fmla="*/ 3704565 w 6453547"/>
                <a:gd name="connsiteY1" fmla="*/ 0 h 4173267"/>
                <a:gd name="connsiteX2" fmla="*/ 3960442 w 6453547"/>
                <a:gd name="connsiteY2" fmla="*/ 255877 h 4173267"/>
                <a:gd name="connsiteX3" fmla="*/ 3960442 w 6453547"/>
                <a:gd name="connsiteY3" fmla="*/ 342703 h 4173267"/>
                <a:gd name="connsiteX4" fmla="*/ 6453547 w 6453547"/>
                <a:gd name="connsiteY4" fmla="*/ 342703 h 4173267"/>
                <a:gd name="connsiteX5" fmla="*/ 6453547 w 6453547"/>
                <a:gd name="connsiteY5" fmla="*/ 4173267 h 4173267"/>
                <a:gd name="connsiteX6" fmla="*/ 0 w 6453547"/>
                <a:gd name="connsiteY6" fmla="*/ 4173267 h 4173267"/>
                <a:gd name="connsiteX7" fmla="*/ 0 w 6453547"/>
                <a:gd name="connsiteY7" fmla="*/ 342703 h 4173267"/>
                <a:gd name="connsiteX8" fmla="*/ 2020751 w 6453547"/>
                <a:gd name="connsiteY8" fmla="*/ 342703 h 4173267"/>
                <a:gd name="connsiteX9" fmla="*/ 2020751 w 6453547"/>
                <a:gd name="connsiteY9" fmla="*/ 255877 h 4173267"/>
                <a:gd name="connsiteX10" fmla="*/ 2276628 w 6453547"/>
                <a:gd name="connsiteY10" fmla="*/ 0 h 417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3547" h="4173267">
                  <a:moveTo>
                    <a:pt x="2276628" y="0"/>
                  </a:moveTo>
                  <a:lnTo>
                    <a:pt x="3704565" y="0"/>
                  </a:lnTo>
                  <a:cubicBezTo>
                    <a:pt x="3845882" y="0"/>
                    <a:pt x="3960442" y="114560"/>
                    <a:pt x="3960442" y="255877"/>
                  </a:cubicBezTo>
                  <a:lnTo>
                    <a:pt x="3960442" y="342703"/>
                  </a:lnTo>
                  <a:lnTo>
                    <a:pt x="6453547" y="342703"/>
                  </a:lnTo>
                  <a:lnTo>
                    <a:pt x="6453547" y="4173267"/>
                  </a:lnTo>
                  <a:lnTo>
                    <a:pt x="0" y="4173267"/>
                  </a:lnTo>
                  <a:lnTo>
                    <a:pt x="0" y="342703"/>
                  </a:lnTo>
                  <a:lnTo>
                    <a:pt x="2020751" y="342703"/>
                  </a:lnTo>
                  <a:lnTo>
                    <a:pt x="2020751" y="255877"/>
                  </a:lnTo>
                  <a:cubicBezTo>
                    <a:pt x="2020751" y="114560"/>
                    <a:pt x="2135311" y="0"/>
                    <a:pt x="2276628" y="0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 dirty="0">
                <a:solidFill>
                  <a:schemeClr val="tx1"/>
                </a:solidFill>
              </a:endParaRPr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/>
            <a:srcRect l="15396" t="21331" r="53379" b="11633"/>
            <a:stretch/>
          </p:blipFill>
          <p:spPr>
            <a:xfrm>
              <a:off x="3420864" y="2304307"/>
              <a:ext cx="6264696" cy="3672408"/>
            </a:xfrm>
            <a:prstGeom prst="rect">
              <a:avLst/>
            </a:prstGeom>
            <a:grpFill/>
          </p:spPr>
        </p:pic>
        <p:sp>
          <p:nvSpPr>
            <p:cNvPr id="21" name="Abgerundetes Rechteck 20"/>
            <p:cNvSpPr/>
            <p:nvPr/>
          </p:nvSpPr>
          <p:spPr>
            <a:xfrm>
              <a:off x="5369605" y="1872258"/>
              <a:ext cx="1939691" cy="688657"/>
            </a:xfrm>
            <a:prstGeom prst="roundRect">
              <a:avLst>
                <a:gd name="adj" fmla="val 3715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de-DE" dirty="0">
                  <a:solidFill>
                    <a:schemeClr val="tx1"/>
                  </a:solidFill>
                </a:rPr>
                <a:t>Teilbereiche</a:t>
              </a: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3272323" y="1872257"/>
            <a:ext cx="6512854" cy="4174893"/>
            <a:chOff x="3264668" y="1869060"/>
            <a:chExt cx="7164140" cy="4174893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9" name="Freihandform 18"/>
            <p:cNvSpPr/>
            <p:nvPr/>
          </p:nvSpPr>
          <p:spPr>
            <a:xfrm>
              <a:off x="3329909" y="1869060"/>
              <a:ext cx="7098899" cy="4174893"/>
            </a:xfrm>
            <a:custGeom>
              <a:avLst/>
              <a:gdLst>
                <a:gd name="connsiteX0" fmla="*/ 255877 w 6453547"/>
                <a:gd name="connsiteY0" fmla="*/ 0 h 4174893"/>
                <a:gd name="connsiteX1" fmla="*/ 1683814 w 6453547"/>
                <a:gd name="connsiteY1" fmla="*/ 0 h 4174893"/>
                <a:gd name="connsiteX2" fmla="*/ 1939691 w 6453547"/>
                <a:gd name="connsiteY2" fmla="*/ 255877 h 4174893"/>
                <a:gd name="connsiteX3" fmla="*/ 1939691 w 6453547"/>
                <a:gd name="connsiteY3" fmla="*/ 376701 h 4174893"/>
                <a:gd name="connsiteX4" fmla="*/ 6453547 w 6453547"/>
                <a:gd name="connsiteY4" fmla="*/ 376701 h 4174893"/>
                <a:gd name="connsiteX5" fmla="*/ 6453547 w 6453547"/>
                <a:gd name="connsiteY5" fmla="*/ 4174893 h 4174893"/>
                <a:gd name="connsiteX6" fmla="*/ 0 w 6453547"/>
                <a:gd name="connsiteY6" fmla="*/ 4174893 h 4174893"/>
                <a:gd name="connsiteX7" fmla="*/ 0 w 6453547"/>
                <a:gd name="connsiteY7" fmla="*/ 432780 h 4174893"/>
                <a:gd name="connsiteX8" fmla="*/ 0 w 6453547"/>
                <a:gd name="connsiteY8" fmla="*/ 376701 h 4174893"/>
                <a:gd name="connsiteX9" fmla="*/ 0 w 6453547"/>
                <a:gd name="connsiteY9" fmla="*/ 255877 h 4174893"/>
                <a:gd name="connsiteX10" fmla="*/ 255877 w 6453547"/>
                <a:gd name="connsiteY10" fmla="*/ 0 h 417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3547" h="4174893">
                  <a:moveTo>
                    <a:pt x="255877" y="0"/>
                  </a:moveTo>
                  <a:lnTo>
                    <a:pt x="1683814" y="0"/>
                  </a:lnTo>
                  <a:cubicBezTo>
                    <a:pt x="1825131" y="0"/>
                    <a:pt x="1939691" y="114560"/>
                    <a:pt x="1939691" y="255877"/>
                  </a:cubicBezTo>
                  <a:lnTo>
                    <a:pt x="1939691" y="376701"/>
                  </a:lnTo>
                  <a:lnTo>
                    <a:pt x="6453547" y="376701"/>
                  </a:lnTo>
                  <a:lnTo>
                    <a:pt x="6453547" y="4174893"/>
                  </a:lnTo>
                  <a:lnTo>
                    <a:pt x="0" y="4174893"/>
                  </a:lnTo>
                  <a:lnTo>
                    <a:pt x="0" y="432780"/>
                  </a:lnTo>
                  <a:lnTo>
                    <a:pt x="0" y="376701"/>
                  </a:lnTo>
                  <a:lnTo>
                    <a:pt x="0" y="255877"/>
                  </a:lnTo>
                  <a:cubicBezTo>
                    <a:pt x="0" y="114560"/>
                    <a:pt x="114560" y="0"/>
                    <a:pt x="255877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 dirty="0">
                <a:solidFill>
                  <a:schemeClr val="tx1"/>
                </a:solidFill>
              </a:endParaRPr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5"/>
            <a:srcRect l="12941" t="19700" r="58391" b="19936"/>
            <a:stretch/>
          </p:blipFill>
          <p:spPr>
            <a:xfrm>
              <a:off x="3420864" y="2366953"/>
              <a:ext cx="5832650" cy="3609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7" name="Abgerundetes Rechteck 16"/>
            <p:cNvSpPr/>
            <p:nvPr/>
          </p:nvSpPr>
          <p:spPr>
            <a:xfrm>
              <a:off x="3264668" y="1870632"/>
              <a:ext cx="2222823" cy="688657"/>
            </a:xfrm>
            <a:prstGeom prst="roundRect">
              <a:avLst>
                <a:gd name="adj" fmla="val 37156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de-DE" dirty="0">
                  <a:solidFill>
                    <a:schemeClr val="tx1"/>
                  </a:solidFill>
                </a:rPr>
                <a:t>Kompetenzmodell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272323" y="1872257"/>
            <a:ext cx="6512854" cy="4174893"/>
            <a:chOff x="3264668" y="1869060"/>
            <a:chExt cx="7164140" cy="4174893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27" name="Freihandform 26"/>
            <p:cNvSpPr/>
            <p:nvPr/>
          </p:nvSpPr>
          <p:spPr>
            <a:xfrm>
              <a:off x="3329909" y="1869060"/>
              <a:ext cx="7098899" cy="4174893"/>
            </a:xfrm>
            <a:custGeom>
              <a:avLst/>
              <a:gdLst>
                <a:gd name="connsiteX0" fmla="*/ 255877 w 6453547"/>
                <a:gd name="connsiteY0" fmla="*/ 0 h 4174893"/>
                <a:gd name="connsiteX1" fmla="*/ 1683814 w 6453547"/>
                <a:gd name="connsiteY1" fmla="*/ 0 h 4174893"/>
                <a:gd name="connsiteX2" fmla="*/ 1939691 w 6453547"/>
                <a:gd name="connsiteY2" fmla="*/ 255877 h 4174893"/>
                <a:gd name="connsiteX3" fmla="*/ 1939691 w 6453547"/>
                <a:gd name="connsiteY3" fmla="*/ 376701 h 4174893"/>
                <a:gd name="connsiteX4" fmla="*/ 6453547 w 6453547"/>
                <a:gd name="connsiteY4" fmla="*/ 376701 h 4174893"/>
                <a:gd name="connsiteX5" fmla="*/ 6453547 w 6453547"/>
                <a:gd name="connsiteY5" fmla="*/ 4174893 h 4174893"/>
                <a:gd name="connsiteX6" fmla="*/ 0 w 6453547"/>
                <a:gd name="connsiteY6" fmla="*/ 4174893 h 4174893"/>
                <a:gd name="connsiteX7" fmla="*/ 0 w 6453547"/>
                <a:gd name="connsiteY7" fmla="*/ 432780 h 4174893"/>
                <a:gd name="connsiteX8" fmla="*/ 0 w 6453547"/>
                <a:gd name="connsiteY8" fmla="*/ 376701 h 4174893"/>
                <a:gd name="connsiteX9" fmla="*/ 0 w 6453547"/>
                <a:gd name="connsiteY9" fmla="*/ 255877 h 4174893"/>
                <a:gd name="connsiteX10" fmla="*/ 255877 w 6453547"/>
                <a:gd name="connsiteY10" fmla="*/ 0 h 417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3547" h="4174893">
                  <a:moveTo>
                    <a:pt x="255877" y="0"/>
                  </a:moveTo>
                  <a:lnTo>
                    <a:pt x="1683814" y="0"/>
                  </a:lnTo>
                  <a:cubicBezTo>
                    <a:pt x="1825131" y="0"/>
                    <a:pt x="1939691" y="114560"/>
                    <a:pt x="1939691" y="255877"/>
                  </a:cubicBezTo>
                  <a:lnTo>
                    <a:pt x="1939691" y="376701"/>
                  </a:lnTo>
                  <a:lnTo>
                    <a:pt x="6453547" y="376701"/>
                  </a:lnTo>
                  <a:lnTo>
                    <a:pt x="6453547" y="4174893"/>
                  </a:lnTo>
                  <a:lnTo>
                    <a:pt x="0" y="4174893"/>
                  </a:lnTo>
                  <a:lnTo>
                    <a:pt x="0" y="432780"/>
                  </a:lnTo>
                  <a:lnTo>
                    <a:pt x="0" y="376701"/>
                  </a:lnTo>
                  <a:lnTo>
                    <a:pt x="0" y="255877"/>
                  </a:lnTo>
                  <a:cubicBezTo>
                    <a:pt x="0" y="114560"/>
                    <a:pt x="114560" y="0"/>
                    <a:pt x="255877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 dirty="0">
                <a:solidFill>
                  <a:schemeClr val="tx1"/>
                </a:solidFill>
              </a:endParaRPr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5"/>
            <a:srcRect l="12941" t="19700" r="58391" b="19936"/>
            <a:stretch/>
          </p:blipFill>
          <p:spPr>
            <a:xfrm>
              <a:off x="3420864" y="2366953"/>
              <a:ext cx="5832650" cy="3609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9" name="Abgerundetes Rechteck 28"/>
            <p:cNvSpPr/>
            <p:nvPr/>
          </p:nvSpPr>
          <p:spPr>
            <a:xfrm>
              <a:off x="3264668" y="1870632"/>
              <a:ext cx="2222823" cy="688657"/>
            </a:xfrm>
            <a:prstGeom prst="roundRect">
              <a:avLst>
                <a:gd name="adj" fmla="val 37156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de-DE" dirty="0">
                  <a:solidFill>
                    <a:schemeClr val="tx1"/>
                  </a:solidFill>
                </a:rPr>
                <a:t>Kompetenzmodell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3348854" y="1872258"/>
            <a:ext cx="6453547" cy="4173267"/>
            <a:chOff x="3348854" y="1872258"/>
            <a:chExt cx="6453547" cy="4173267"/>
          </a:xfr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39" name="Freihandform 38"/>
            <p:cNvSpPr/>
            <p:nvPr/>
          </p:nvSpPr>
          <p:spPr>
            <a:xfrm>
              <a:off x="3348854" y="1872258"/>
              <a:ext cx="6453547" cy="4173267"/>
            </a:xfrm>
            <a:custGeom>
              <a:avLst/>
              <a:gdLst>
                <a:gd name="connsiteX0" fmla="*/ 2276628 w 6453547"/>
                <a:gd name="connsiteY0" fmla="*/ 0 h 4173267"/>
                <a:gd name="connsiteX1" fmla="*/ 3704565 w 6453547"/>
                <a:gd name="connsiteY1" fmla="*/ 0 h 4173267"/>
                <a:gd name="connsiteX2" fmla="*/ 3960442 w 6453547"/>
                <a:gd name="connsiteY2" fmla="*/ 255877 h 4173267"/>
                <a:gd name="connsiteX3" fmla="*/ 3960442 w 6453547"/>
                <a:gd name="connsiteY3" fmla="*/ 342703 h 4173267"/>
                <a:gd name="connsiteX4" fmla="*/ 6453547 w 6453547"/>
                <a:gd name="connsiteY4" fmla="*/ 342703 h 4173267"/>
                <a:gd name="connsiteX5" fmla="*/ 6453547 w 6453547"/>
                <a:gd name="connsiteY5" fmla="*/ 4173267 h 4173267"/>
                <a:gd name="connsiteX6" fmla="*/ 0 w 6453547"/>
                <a:gd name="connsiteY6" fmla="*/ 4173267 h 4173267"/>
                <a:gd name="connsiteX7" fmla="*/ 0 w 6453547"/>
                <a:gd name="connsiteY7" fmla="*/ 342703 h 4173267"/>
                <a:gd name="connsiteX8" fmla="*/ 2020751 w 6453547"/>
                <a:gd name="connsiteY8" fmla="*/ 342703 h 4173267"/>
                <a:gd name="connsiteX9" fmla="*/ 2020751 w 6453547"/>
                <a:gd name="connsiteY9" fmla="*/ 255877 h 4173267"/>
                <a:gd name="connsiteX10" fmla="*/ 2276628 w 6453547"/>
                <a:gd name="connsiteY10" fmla="*/ 0 h 417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3547" h="4173267">
                  <a:moveTo>
                    <a:pt x="2276628" y="0"/>
                  </a:moveTo>
                  <a:lnTo>
                    <a:pt x="3704565" y="0"/>
                  </a:lnTo>
                  <a:cubicBezTo>
                    <a:pt x="3845882" y="0"/>
                    <a:pt x="3960442" y="114560"/>
                    <a:pt x="3960442" y="255877"/>
                  </a:cubicBezTo>
                  <a:lnTo>
                    <a:pt x="3960442" y="342703"/>
                  </a:lnTo>
                  <a:lnTo>
                    <a:pt x="6453547" y="342703"/>
                  </a:lnTo>
                  <a:lnTo>
                    <a:pt x="6453547" y="4173267"/>
                  </a:lnTo>
                  <a:lnTo>
                    <a:pt x="0" y="4173267"/>
                  </a:lnTo>
                  <a:lnTo>
                    <a:pt x="0" y="342703"/>
                  </a:lnTo>
                  <a:lnTo>
                    <a:pt x="2020751" y="342703"/>
                  </a:lnTo>
                  <a:lnTo>
                    <a:pt x="2020751" y="255877"/>
                  </a:lnTo>
                  <a:cubicBezTo>
                    <a:pt x="2020751" y="114560"/>
                    <a:pt x="2135311" y="0"/>
                    <a:pt x="2276628" y="0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 dirty="0">
                <a:solidFill>
                  <a:schemeClr val="tx1"/>
                </a:solidFill>
              </a:endParaRPr>
            </a:p>
          </p:txBody>
        </p:sp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/>
            <a:srcRect l="15396" t="21331" r="53379" b="11633"/>
            <a:stretch/>
          </p:blipFill>
          <p:spPr>
            <a:xfrm>
              <a:off x="3420864" y="2304307"/>
              <a:ext cx="6264696" cy="3672408"/>
            </a:xfrm>
            <a:prstGeom prst="rect">
              <a:avLst/>
            </a:prstGeom>
            <a:grpFill/>
          </p:spPr>
        </p:pic>
        <p:sp>
          <p:nvSpPr>
            <p:cNvPr id="41" name="Abgerundetes Rechteck 40"/>
            <p:cNvSpPr/>
            <p:nvPr/>
          </p:nvSpPr>
          <p:spPr>
            <a:xfrm>
              <a:off x="5369605" y="1872258"/>
              <a:ext cx="1939691" cy="688657"/>
            </a:xfrm>
            <a:prstGeom prst="roundRect">
              <a:avLst>
                <a:gd name="adj" fmla="val 37156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de-DE" dirty="0">
                  <a:solidFill>
                    <a:schemeClr val="tx1"/>
                  </a:solidFill>
                </a:rPr>
                <a:t>Teilbereiche</a:t>
              </a:r>
            </a:p>
          </p:txBody>
        </p:sp>
      </p:grpSp>
      <p:sp>
        <p:nvSpPr>
          <p:cNvPr id="23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6886128" y="54061"/>
            <a:ext cx="3411985" cy="82808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dirty="0" err="1"/>
              <a:t>Eickelmann</a:t>
            </a:r>
            <a:r>
              <a:rPr lang="de-DE" dirty="0"/>
              <a:t> et al. (2018), S. 91.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889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/>
        </p:nvSpPr>
        <p:spPr bwMode="auto">
          <a:xfrm>
            <a:off x="2700783" y="1296195"/>
            <a:ext cx="7597329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endParaRPr lang="de-DE" sz="10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b="1">
                <a:solidFill>
                  <a:schemeClr val="tx1"/>
                </a:solidFill>
              </a:rPr>
              <a:t>Ausgewählte Ergebnisse: Verteilung der Kompetenzen</a:t>
            </a:r>
            <a:endParaRPr/>
          </a:p>
        </p:txBody>
      </p:sp>
      <p:sp>
        <p:nvSpPr>
          <p:cNvPr id="5" name="Rechteck 9"/>
          <p:cNvSpPr/>
          <p:nvPr/>
        </p:nvSpPr>
        <p:spPr bwMode="auto">
          <a:xfrm>
            <a:off x="0" y="1296195"/>
            <a:ext cx="2700783" cy="5184576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r>
              <a:rPr lang="de-DE" sz="1600" b="1"/>
              <a:t>Computer- und informationsbezogene Kompetenzen von Achtklässlern</a:t>
            </a:r>
            <a:endParaRPr/>
          </a:p>
          <a:p>
            <a:pPr marL="358775">
              <a:defRPr/>
            </a:pPr>
            <a:endParaRPr lang="de-DE" sz="1600" b="1"/>
          </a:p>
          <a:p>
            <a:pPr marL="358775">
              <a:defRPr/>
            </a:pPr>
            <a:r>
              <a:rPr lang="de-DE" sz="1600"/>
              <a:t>repräsentative Befragung von  3.655 Schülern </a:t>
            </a:r>
            <a:br>
              <a:rPr lang="de-DE" sz="1600"/>
            </a:br>
            <a:r>
              <a:rPr lang="de-DE" sz="1600"/>
              <a:t>(210 Schulen) der 8. Jahrgangsstufe in Deutschland </a:t>
            </a:r>
            <a:br>
              <a:rPr lang="de-DE" sz="1600"/>
            </a:br>
            <a:r>
              <a:rPr lang="de-DE" sz="1600"/>
              <a:t>+ deren Lehrkräfte</a:t>
            </a:r>
            <a:endParaRPr/>
          </a:p>
          <a:p>
            <a:pPr marL="358775">
              <a:defRPr/>
            </a:pPr>
            <a:endParaRPr lang="de-DE" sz="1600"/>
          </a:p>
          <a:p>
            <a:pPr marL="358775">
              <a:defRPr/>
            </a:pPr>
            <a:r>
              <a:rPr lang="de-DE" sz="1600"/>
              <a:t>12 Teilnehmerländer:</a:t>
            </a:r>
            <a:endParaRPr/>
          </a:p>
          <a:p>
            <a:pPr marL="358775">
              <a:defRPr/>
            </a:pPr>
            <a:r>
              <a:rPr lang="de-DE" sz="1600"/>
              <a:t>Chile, Dänemark, Deutschland, Finnland, Frankreich, Italien, Kasachstan, Luxemburg, Portugal, Republik Korea, Uruguay, USA</a:t>
            </a:r>
            <a:endParaRPr/>
          </a:p>
        </p:txBody>
      </p:sp>
      <p:sp>
        <p:nvSpPr>
          <p:cNvPr id="6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Status Quo: Digitale Medien</a:t>
            </a:r>
            <a:endParaRPr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468537" y="720130"/>
            <a:ext cx="6912767" cy="406427"/>
          </a:xfrm>
        </p:spPr>
        <p:txBody>
          <a:bodyPr/>
          <a:lstStyle/>
          <a:p>
            <a:pPr>
              <a:defRPr/>
            </a:pPr>
            <a:r>
              <a:rPr lang="en-US" sz="1800" b="1"/>
              <a:t>International Computer and Information Literacy Study (ICILS, 2018)</a:t>
            </a:r>
            <a:endParaRPr lang="de-DE" b="1"/>
          </a:p>
          <a:p>
            <a:pPr>
              <a:defRPr/>
            </a:pPr>
            <a:endParaRPr lang="de-DE"/>
          </a:p>
        </p:txBody>
      </p:sp>
      <p:sp>
        <p:nvSpPr>
          <p:cNvPr id="8" name="Rechteck 11"/>
          <p:cNvSpPr/>
          <p:nvPr/>
        </p:nvSpPr>
        <p:spPr bwMode="auto">
          <a:xfrm>
            <a:off x="2812751" y="1848051"/>
            <a:ext cx="6984776" cy="437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aphicFrame>
        <p:nvGraphicFramePr>
          <p:cNvPr id="9" name="Diagramm 7"/>
          <p:cNvGraphicFramePr>
            <a:graphicFrameLocks/>
          </p:cNvGraphicFramePr>
          <p:nvPr/>
        </p:nvGraphicFramePr>
        <p:xfrm>
          <a:off x="2812750" y="2496118"/>
          <a:ext cx="6805240" cy="3984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feld 10"/>
          <p:cNvSpPr/>
          <p:nvPr/>
        </p:nvSpPr>
        <p:spPr bwMode="auto">
          <a:xfrm>
            <a:off x="4356968" y="1911186"/>
            <a:ext cx="489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sz="1800">
                <a:solidFill>
                  <a:srgbClr val="0096B9"/>
                </a:solidFill>
              </a:rPr>
              <a:t>Verteilung computer- und informationsbezogener </a:t>
            </a:r>
            <a:br>
              <a:rPr lang="de-DE" sz="1800">
                <a:solidFill>
                  <a:srgbClr val="0096B9"/>
                </a:solidFill>
              </a:rPr>
            </a:br>
            <a:r>
              <a:rPr lang="de-DE" sz="1800">
                <a:solidFill>
                  <a:srgbClr val="0096B9"/>
                </a:solidFill>
              </a:rPr>
              <a:t>Kompetenzen in Deutschland</a:t>
            </a:r>
            <a:endParaRPr/>
          </a:p>
        </p:txBody>
      </p:sp>
      <p:sp>
        <p:nvSpPr>
          <p:cNvPr id="11" name="Inhaltsplatzhalter 2"/>
          <p:cNvSpPr>
            <a:spLocks/>
          </p:cNvSpPr>
          <p:nvPr/>
        </p:nvSpPr>
        <p:spPr bwMode="auto">
          <a:xfrm>
            <a:off x="6886128" y="54061"/>
            <a:ext cx="3411985" cy="828089"/>
          </a:xfrm>
          <a:prstGeom prst="rect">
            <a:avLst/>
          </a:prstGeom>
        </p:spPr>
        <p:txBody>
          <a:bodyPr vert="horz" lIns="95361" tIns="47681" rIns="95361" bIns="47681" rtlCol="0" anchor="ctr">
            <a:noAutofit/>
          </a:bodyPr>
          <a:lstStyle>
            <a:lvl1pPr marL="357607" indent="-357607" algn="r" defTabSz="953617">
              <a:spcBef>
                <a:spcPts val="0"/>
              </a:spcBef>
              <a:buFont typeface="Arial"/>
              <a:buNone/>
              <a:defRPr sz="13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76806" indent="0" algn="l" defTabSz="953617">
              <a:spcBef>
                <a:spcPts val="0"/>
              </a:spcBef>
              <a:buFont typeface="Arial"/>
              <a:buNone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2021" indent="-238404" algn="l" defTabSz="95361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8828" indent="-238404" algn="l" defTabSz="95361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5636" indent="-238404" algn="l" defTabSz="95361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2444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9252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76061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52869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Eickelmann et al. (2018), S. 125.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/>
        </p:nvSpPr>
        <p:spPr bwMode="auto">
          <a:xfrm>
            <a:off x="2700783" y="1296195"/>
            <a:ext cx="7597329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endParaRPr lang="de-DE" sz="10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b="1">
                <a:solidFill>
                  <a:schemeClr val="tx1"/>
                </a:solidFill>
              </a:rPr>
              <a:t>Ausgewählte Ergebnisse: Digitale Ausstattung (Befragung der Lehrkräfte)</a:t>
            </a:r>
            <a:endParaRPr/>
          </a:p>
        </p:txBody>
      </p:sp>
      <p:sp>
        <p:nvSpPr>
          <p:cNvPr id="5" name="Rechteck 9"/>
          <p:cNvSpPr/>
          <p:nvPr/>
        </p:nvSpPr>
        <p:spPr bwMode="auto">
          <a:xfrm>
            <a:off x="0" y="1296195"/>
            <a:ext cx="2700783" cy="5184576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r>
              <a:rPr lang="de-DE" sz="1600" b="1"/>
              <a:t>Computer- und informationsbezogene Kompetenzen von Achtklässlern</a:t>
            </a:r>
            <a:endParaRPr/>
          </a:p>
          <a:p>
            <a:pPr marL="358775">
              <a:defRPr/>
            </a:pPr>
            <a:endParaRPr lang="de-DE" sz="1600" b="1"/>
          </a:p>
          <a:p>
            <a:pPr marL="358775">
              <a:defRPr/>
            </a:pPr>
            <a:r>
              <a:rPr lang="de-DE" sz="1600"/>
              <a:t>repräsentative Befragung von  3.655 Schülern </a:t>
            </a:r>
            <a:br>
              <a:rPr lang="de-DE" sz="1600"/>
            </a:br>
            <a:r>
              <a:rPr lang="de-DE" sz="1600"/>
              <a:t>(210 Schulen) der 8. Jahrgangsstufe in Deutschland </a:t>
            </a:r>
            <a:br>
              <a:rPr lang="de-DE" sz="1600"/>
            </a:br>
            <a:r>
              <a:rPr lang="de-DE" sz="1600"/>
              <a:t>+ deren Lehrkräfte</a:t>
            </a:r>
            <a:endParaRPr/>
          </a:p>
          <a:p>
            <a:pPr marL="358775">
              <a:defRPr/>
            </a:pPr>
            <a:endParaRPr lang="de-DE" sz="1600"/>
          </a:p>
          <a:p>
            <a:pPr marL="358775">
              <a:defRPr/>
            </a:pPr>
            <a:r>
              <a:rPr lang="de-DE" sz="1600"/>
              <a:t>12 Teilnehmerländer:</a:t>
            </a:r>
            <a:endParaRPr/>
          </a:p>
          <a:p>
            <a:pPr marL="358775">
              <a:defRPr/>
            </a:pPr>
            <a:r>
              <a:rPr lang="de-DE" sz="1600"/>
              <a:t>Chile, Dänemark, Deutschland, Finnland, Frankreich, Italien, Kasachstan, Luxemburg, Portugal, Republik Korea, Uruguay, USA</a:t>
            </a:r>
            <a:endParaRPr/>
          </a:p>
        </p:txBody>
      </p:sp>
      <p:sp>
        <p:nvSpPr>
          <p:cNvPr id="6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Status Quo: Digitale Medien</a:t>
            </a:r>
            <a:endParaRPr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468537" y="720130"/>
            <a:ext cx="6912767" cy="406427"/>
          </a:xfrm>
        </p:spPr>
        <p:txBody>
          <a:bodyPr/>
          <a:lstStyle/>
          <a:p>
            <a:pPr>
              <a:defRPr/>
            </a:pPr>
            <a:r>
              <a:rPr lang="en-US" sz="1800" b="1"/>
              <a:t>International Computer and Information Literacy Study (ICILS, 2018)</a:t>
            </a:r>
            <a:endParaRPr lang="de-DE" b="1"/>
          </a:p>
          <a:p>
            <a:pPr>
              <a:defRPr/>
            </a:pPr>
            <a:endParaRPr lang="de-DE"/>
          </a:p>
        </p:txBody>
      </p:sp>
      <p:sp>
        <p:nvSpPr>
          <p:cNvPr id="8" name="Rechteck 13"/>
          <p:cNvSpPr/>
          <p:nvPr/>
        </p:nvSpPr>
        <p:spPr bwMode="auto">
          <a:xfrm>
            <a:off x="3235484" y="1758853"/>
            <a:ext cx="5441964" cy="2175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feld 14"/>
          <p:cNvSpPr/>
          <p:nvPr/>
        </p:nvSpPr>
        <p:spPr bwMode="auto">
          <a:xfrm>
            <a:off x="5278692" y="1809531"/>
            <a:ext cx="1586081" cy="296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sz="1800">
                <a:solidFill>
                  <a:srgbClr val="0096B9"/>
                </a:solidFill>
              </a:rPr>
              <a:t>W-Lan Ausstattung</a:t>
            </a:r>
            <a:endParaRPr/>
          </a:p>
        </p:txBody>
      </p:sp>
      <p:graphicFrame>
        <p:nvGraphicFramePr>
          <p:cNvPr id="10" name="Diagramm 10"/>
          <p:cNvGraphicFramePr>
            <a:graphicFrameLocks/>
          </p:cNvGraphicFramePr>
          <p:nvPr/>
        </p:nvGraphicFramePr>
        <p:xfrm>
          <a:off x="3336963" y="1931089"/>
          <a:ext cx="5222997" cy="2427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hteck 17"/>
          <p:cNvSpPr/>
          <p:nvPr/>
        </p:nvSpPr>
        <p:spPr bwMode="auto">
          <a:xfrm>
            <a:off x="4251925" y="4028040"/>
            <a:ext cx="5789720" cy="2315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aphicFrame>
        <p:nvGraphicFramePr>
          <p:cNvPr id="12" name="Diagramm 15"/>
          <p:cNvGraphicFramePr>
            <a:graphicFrameLocks/>
          </p:cNvGraphicFramePr>
          <p:nvPr/>
        </p:nvGraphicFramePr>
        <p:xfrm>
          <a:off x="4528824" y="4294696"/>
          <a:ext cx="5512821" cy="2279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feld 16"/>
          <p:cNvSpPr/>
          <p:nvPr/>
        </p:nvSpPr>
        <p:spPr bwMode="auto">
          <a:xfrm>
            <a:off x="5075830" y="4091602"/>
            <a:ext cx="4259403" cy="278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sz="1800">
                <a:solidFill>
                  <a:srgbClr val="0096B9"/>
                </a:solidFill>
              </a:rPr>
              <a:t>Ausstattung der Lehrkräfte mit digitalen Endgeräten</a:t>
            </a:r>
            <a:endParaRPr/>
          </a:p>
        </p:txBody>
      </p:sp>
      <p:sp>
        <p:nvSpPr>
          <p:cNvPr id="14" name="Inhaltsplatzhalter 2"/>
          <p:cNvSpPr>
            <a:spLocks/>
          </p:cNvSpPr>
          <p:nvPr/>
        </p:nvSpPr>
        <p:spPr bwMode="auto">
          <a:xfrm>
            <a:off x="6886128" y="54061"/>
            <a:ext cx="3411985" cy="828089"/>
          </a:xfrm>
          <a:prstGeom prst="rect">
            <a:avLst/>
          </a:prstGeom>
        </p:spPr>
        <p:txBody>
          <a:bodyPr vert="horz" lIns="95361" tIns="47681" rIns="95361" bIns="47681" rtlCol="0" anchor="ctr">
            <a:noAutofit/>
          </a:bodyPr>
          <a:lstStyle>
            <a:lvl1pPr marL="357607" indent="-357607" algn="r" defTabSz="953617">
              <a:spcBef>
                <a:spcPts val="0"/>
              </a:spcBef>
              <a:buFont typeface="Arial"/>
              <a:buNone/>
              <a:defRPr sz="13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76806" indent="0" algn="l" defTabSz="953617">
              <a:spcBef>
                <a:spcPts val="0"/>
              </a:spcBef>
              <a:buFont typeface="Arial"/>
              <a:buNone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2021" indent="-238404" algn="l" defTabSz="95361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8828" indent="-238404" algn="l" defTabSz="95361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5636" indent="-238404" algn="l" defTabSz="95361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2444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9252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76061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52869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Eickelmann et al. (2018), S. 153 &amp; 158.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/>
        </p:nvSpPr>
        <p:spPr bwMode="auto">
          <a:xfrm>
            <a:off x="2700783" y="1296195"/>
            <a:ext cx="7597329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de-DE" b="1">
                <a:solidFill>
                  <a:schemeClr val="tx1"/>
                </a:solidFill>
              </a:rPr>
              <a:t>Ausgewählte Ergebnisse: Digitale Medien im Unterricht (Befragung der Lehrkräfte)</a:t>
            </a:r>
            <a:endParaRPr/>
          </a:p>
        </p:txBody>
      </p:sp>
      <p:sp>
        <p:nvSpPr>
          <p:cNvPr id="5" name="Rechteck 16"/>
          <p:cNvSpPr/>
          <p:nvPr/>
        </p:nvSpPr>
        <p:spPr bwMode="auto">
          <a:xfrm>
            <a:off x="2789086" y="1617689"/>
            <a:ext cx="7256514" cy="2393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9"/>
          <p:cNvSpPr/>
          <p:nvPr/>
        </p:nvSpPr>
        <p:spPr bwMode="auto">
          <a:xfrm>
            <a:off x="0" y="1296195"/>
            <a:ext cx="2700783" cy="5184576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r>
              <a:rPr lang="de-DE" sz="1600" b="1"/>
              <a:t>Computer- und informationsbezogene Kompetenzen von Achtklässlern</a:t>
            </a:r>
            <a:endParaRPr/>
          </a:p>
          <a:p>
            <a:pPr marL="358775">
              <a:defRPr/>
            </a:pPr>
            <a:endParaRPr lang="de-DE" sz="1600" b="1"/>
          </a:p>
          <a:p>
            <a:pPr marL="358775">
              <a:defRPr/>
            </a:pPr>
            <a:r>
              <a:rPr lang="de-DE" sz="1600"/>
              <a:t>repräsentative Befragung von  3.655 Schülern </a:t>
            </a:r>
            <a:br>
              <a:rPr lang="de-DE" sz="1600"/>
            </a:br>
            <a:r>
              <a:rPr lang="de-DE" sz="1600"/>
              <a:t>(210 Schulen) der 8. Jahrgangsstufe in Deutschland </a:t>
            </a:r>
            <a:br>
              <a:rPr lang="de-DE" sz="1600"/>
            </a:br>
            <a:r>
              <a:rPr lang="de-DE" sz="1600"/>
              <a:t>+ deren Lehrkräfte</a:t>
            </a:r>
            <a:endParaRPr/>
          </a:p>
          <a:p>
            <a:pPr marL="358775">
              <a:defRPr/>
            </a:pPr>
            <a:endParaRPr lang="de-DE" sz="1600"/>
          </a:p>
          <a:p>
            <a:pPr marL="358775">
              <a:defRPr/>
            </a:pPr>
            <a:r>
              <a:rPr lang="de-DE" sz="1600"/>
              <a:t>12 Teilnehmerländer:</a:t>
            </a:r>
            <a:endParaRPr/>
          </a:p>
          <a:p>
            <a:pPr marL="358775">
              <a:defRPr/>
            </a:pPr>
            <a:r>
              <a:rPr lang="de-DE" sz="1600"/>
              <a:t>Chile, Dänemark, Deutschland, Finnland, Frankreich, Italien, Kasachstan, Luxemburg, Portugal, Republik Korea, Uruguay, USA</a:t>
            </a:r>
            <a:endParaRPr/>
          </a:p>
        </p:txBody>
      </p:sp>
      <p:sp>
        <p:nvSpPr>
          <p:cNvPr id="7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Status Quo: Digitale Medien</a:t>
            </a:r>
            <a:endParaRPr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468537" y="720130"/>
            <a:ext cx="6912767" cy="406427"/>
          </a:xfrm>
        </p:spPr>
        <p:txBody>
          <a:bodyPr/>
          <a:lstStyle/>
          <a:p>
            <a:pPr>
              <a:defRPr/>
            </a:pPr>
            <a:r>
              <a:rPr lang="en-US" sz="1800" b="1"/>
              <a:t>International Computer and Information Literacy Study (ICILS, 2018)</a:t>
            </a:r>
            <a:endParaRPr lang="de-DE" b="1"/>
          </a:p>
          <a:p>
            <a:pPr>
              <a:defRPr/>
            </a:pPr>
            <a:endParaRPr lang="de-DE"/>
          </a:p>
        </p:txBody>
      </p:sp>
      <p:graphicFrame>
        <p:nvGraphicFramePr>
          <p:cNvPr id="9" name="Diagramm 10"/>
          <p:cNvGraphicFramePr>
            <a:graphicFrameLocks/>
          </p:cNvGraphicFramePr>
          <p:nvPr/>
        </p:nvGraphicFramePr>
        <p:xfrm>
          <a:off x="3043301" y="1672938"/>
          <a:ext cx="7272807" cy="2427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feld 11"/>
          <p:cNvSpPr/>
          <p:nvPr/>
        </p:nvSpPr>
        <p:spPr bwMode="auto">
          <a:xfrm>
            <a:off x="2844800" y="1595181"/>
            <a:ext cx="718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sz="1800">
                <a:solidFill>
                  <a:srgbClr val="0096B9"/>
                </a:solidFill>
              </a:rPr>
              <a:t>Selbsteingeschätzte digitalisierungsbezogene Kompetenzen der Lehrkräfte </a:t>
            </a:r>
            <a:endParaRPr/>
          </a:p>
        </p:txBody>
      </p:sp>
      <p:sp>
        <p:nvSpPr>
          <p:cNvPr id="11" name="Rechteck 18"/>
          <p:cNvSpPr/>
          <p:nvPr/>
        </p:nvSpPr>
        <p:spPr bwMode="auto">
          <a:xfrm>
            <a:off x="2789134" y="4084057"/>
            <a:ext cx="7256514" cy="228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aphicFrame>
        <p:nvGraphicFramePr>
          <p:cNvPr id="12" name="Diagramm 19"/>
          <p:cNvGraphicFramePr>
            <a:graphicFrameLocks/>
          </p:cNvGraphicFramePr>
          <p:nvPr/>
        </p:nvGraphicFramePr>
        <p:xfrm>
          <a:off x="2874857" y="4391906"/>
          <a:ext cx="7170743" cy="2160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feld 1"/>
          <p:cNvSpPr/>
          <p:nvPr/>
        </p:nvSpPr>
        <p:spPr bwMode="auto">
          <a:xfrm>
            <a:off x="10837688" y="-359990"/>
            <a:ext cx="936104" cy="223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4" name="Textfeld 21"/>
          <p:cNvSpPr/>
          <p:nvPr/>
        </p:nvSpPr>
        <p:spPr bwMode="auto">
          <a:xfrm>
            <a:off x="3800173" y="1964274"/>
            <a:ext cx="3365107" cy="37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  <a:defRPr/>
            </a:pPr>
            <a:r>
              <a:rPr lang="de-DE" sz="1400"/>
              <a:t>Nützliche Unterrichtsmaterialien im Internet finden</a:t>
            </a:r>
            <a:endParaRPr/>
          </a:p>
        </p:txBody>
      </p:sp>
      <p:sp>
        <p:nvSpPr>
          <p:cNvPr id="15" name="Textfeld 23"/>
          <p:cNvSpPr/>
          <p:nvPr/>
        </p:nvSpPr>
        <p:spPr bwMode="auto">
          <a:xfrm>
            <a:off x="2628776" y="4560631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sz="1400"/>
              <a:t>Effizientes Zugreifen auf Infos</a:t>
            </a:r>
            <a:endParaRPr/>
          </a:p>
        </p:txBody>
      </p:sp>
      <p:sp>
        <p:nvSpPr>
          <p:cNvPr id="16" name="Textfeld 24"/>
          <p:cNvSpPr/>
          <p:nvPr/>
        </p:nvSpPr>
        <p:spPr bwMode="auto">
          <a:xfrm>
            <a:off x="2628776" y="4880473"/>
            <a:ext cx="4536504" cy="453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  <a:defRPr/>
            </a:pPr>
            <a:r>
              <a:rPr lang="de-DE" sz="1400"/>
              <a:t>Darstellung von Infos für ein bestimmtes Publikum /bestimmten Zweck</a:t>
            </a:r>
            <a:endParaRPr/>
          </a:p>
        </p:txBody>
      </p:sp>
      <p:sp>
        <p:nvSpPr>
          <p:cNvPr id="17" name="Textfeld 25"/>
          <p:cNvSpPr/>
          <p:nvPr/>
        </p:nvSpPr>
        <p:spPr bwMode="auto">
          <a:xfrm>
            <a:off x="2628776" y="5334380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sz="1400"/>
              <a:t>Angabe der Quelle digitaler Infos</a:t>
            </a:r>
            <a:endParaRPr/>
          </a:p>
        </p:txBody>
      </p:sp>
      <p:sp>
        <p:nvSpPr>
          <p:cNvPr id="18" name="Textfeld 26"/>
          <p:cNvSpPr/>
          <p:nvPr/>
        </p:nvSpPr>
        <p:spPr bwMode="auto">
          <a:xfrm>
            <a:off x="2628776" y="5735193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sz="1400"/>
              <a:t>Überprüfung der Glaubwürdigkeit digitaler Infos</a:t>
            </a:r>
            <a:endParaRPr/>
          </a:p>
        </p:txBody>
      </p:sp>
      <p:sp>
        <p:nvSpPr>
          <p:cNvPr id="19" name="Textfeld 29"/>
          <p:cNvSpPr/>
          <p:nvPr/>
        </p:nvSpPr>
        <p:spPr bwMode="auto">
          <a:xfrm>
            <a:off x="3239799" y="2390689"/>
            <a:ext cx="3926415" cy="624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ts val="1400"/>
              </a:lnSpc>
              <a:defRPr/>
            </a:pPr>
            <a:r>
              <a:rPr lang="de-DE" sz="1400"/>
              <a:t>Unterricht vorbereiten, der Einsatz digitaler Medien durch Schülerinnen und Schüler beinhaltet</a:t>
            </a:r>
            <a:endParaRPr/>
          </a:p>
        </p:txBody>
      </p:sp>
      <p:sp>
        <p:nvSpPr>
          <p:cNvPr id="20" name="Textfeld 30"/>
          <p:cNvSpPr/>
          <p:nvPr/>
        </p:nvSpPr>
        <p:spPr bwMode="auto">
          <a:xfrm>
            <a:off x="3800172" y="2792324"/>
            <a:ext cx="3365934" cy="447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  <a:defRPr/>
            </a:pPr>
            <a:r>
              <a:rPr lang="de-DE" sz="1400"/>
              <a:t>Mit digitalen Medien den Lernstand der Schülerinnen und Schüler überprüfen</a:t>
            </a:r>
            <a:endParaRPr/>
          </a:p>
        </p:txBody>
      </p:sp>
      <p:sp>
        <p:nvSpPr>
          <p:cNvPr id="21" name="Textfeld 31"/>
          <p:cNvSpPr/>
          <p:nvPr/>
        </p:nvSpPr>
        <p:spPr bwMode="auto">
          <a:xfrm>
            <a:off x="3800173" y="3255190"/>
            <a:ext cx="3365107" cy="372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sz="1400"/>
              <a:t>Ein Lernmanagmentsystem benutzen</a:t>
            </a:r>
            <a:endParaRPr/>
          </a:p>
        </p:txBody>
      </p:sp>
      <p:sp>
        <p:nvSpPr>
          <p:cNvPr id="22" name="Textfeld 33"/>
          <p:cNvSpPr/>
          <p:nvPr/>
        </p:nvSpPr>
        <p:spPr bwMode="auto">
          <a:xfrm>
            <a:off x="3780904" y="4134787"/>
            <a:ext cx="527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sz="1800">
                <a:solidFill>
                  <a:srgbClr val="0096B9"/>
                </a:solidFill>
              </a:rPr>
              <a:t>Nachdrückliche Förderung IT-bezogener Kompetenzen</a:t>
            </a:r>
            <a:endParaRPr/>
          </a:p>
        </p:txBody>
      </p:sp>
      <p:sp>
        <p:nvSpPr>
          <p:cNvPr id="23" name="Inhaltsplatzhalter 2"/>
          <p:cNvSpPr>
            <a:spLocks/>
          </p:cNvSpPr>
          <p:nvPr/>
        </p:nvSpPr>
        <p:spPr bwMode="auto">
          <a:xfrm>
            <a:off x="6886128" y="54061"/>
            <a:ext cx="3411985" cy="828089"/>
          </a:xfrm>
          <a:prstGeom prst="rect">
            <a:avLst/>
          </a:prstGeom>
        </p:spPr>
        <p:txBody>
          <a:bodyPr vert="horz" lIns="95361" tIns="47681" rIns="95361" bIns="47681" rtlCol="0" anchor="ctr">
            <a:noAutofit/>
          </a:bodyPr>
          <a:lstStyle>
            <a:lvl1pPr marL="357607" indent="-357607" algn="r" defTabSz="953617">
              <a:spcBef>
                <a:spcPts val="0"/>
              </a:spcBef>
              <a:buFont typeface="Arial"/>
              <a:buNone/>
              <a:defRPr sz="13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76806" indent="0" algn="l" defTabSz="953617">
              <a:spcBef>
                <a:spcPts val="0"/>
              </a:spcBef>
              <a:buFont typeface="Arial"/>
              <a:buNone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2021" indent="-238404" algn="l" defTabSz="95361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8828" indent="-238404" algn="l" defTabSz="95361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5636" indent="-238404" algn="l" defTabSz="95361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2444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9252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76061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52869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Eickelmann et al. (2018), S. 222 &amp; 227.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/>
        </p:nvSpPr>
        <p:spPr bwMode="auto">
          <a:xfrm>
            <a:off x="2696622" y="1296195"/>
            <a:ext cx="7597329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endParaRPr lang="de-DE" sz="10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b="1">
                <a:solidFill>
                  <a:schemeClr val="tx1"/>
                </a:solidFill>
              </a:rPr>
              <a:t>Ergebnisse: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b="1">
                <a:solidFill>
                  <a:schemeClr val="tx1"/>
                </a:solidFill>
              </a:rPr>
              <a:t>Lernzeit: </a:t>
            </a:r>
            <a:r>
              <a:rPr lang="de-DE">
                <a:solidFill>
                  <a:schemeClr val="tx1"/>
                </a:solidFill>
              </a:rPr>
              <a:t>Die Schüler verbrachten im Schnitt 16h/Woche mit schulbezogenen Lernaktivitäten mit großen Schwankungen</a:t>
            </a:r>
            <a:endParaRPr/>
          </a:p>
          <a:p>
            <a:pPr marL="268288">
              <a:defRPr/>
            </a:pPr>
            <a:r>
              <a:rPr lang="de-DE">
                <a:solidFill>
                  <a:schemeClr val="tx1"/>
                </a:solidFill>
              </a:rPr>
              <a:t>kein Unterschied:</a:t>
            </a:r>
            <a:endParaRPr/>
          </a:p>
          <a:p>
            <a:pPr marL="762558" lvl="1" indent="-285750">
              <a:buFont typeface="Arial"/>
              <a:buChar char="•"/>
              <a:defRPr/>
            </a:pPr>
            <a:r>
              <a:rPr lang="de-DE">
                <a:solidFill>
                  <a:schemeClr val="tx1"/>
                </a:solidFill>
              </a:rPr>
              <a:t>zwischen Jungen und Mädchen</a:t>
            </a:r>
            <a:endParaRPr/>
          </a:p>
          <a:p>
            <a:pPr marL="762558" lvl="1" indent="-285750">
              <a:buFont typeface="Arial"/>
              <a:buChar char="•"/>
              <a:defRPr/>
            </a:pPr>
            <a:r>
              <a:rPr lang="de-DE">
                <a:solidFill>
                  <a:schemeClr val="tx1"/>
                </a:solidFill>
              </a:rPr>
              <a:t>in Abhängigkeit von der Schulform</a:t>
            </a:r>
            <a:endParaRPr/>
          </a:p>
          <a:p>
            <a:pPr marL="762558" lvl="1" indent="-285750">
              <a:buFont typeface="Arial"/>
              <a:buChar char="•"/>
              <a:defRPr/>
            </a:pPr>
            <a:r>
              <a:rPr lang="de-DE">
                <a:solidFill>
                  <a:schemeClr val="tx1"/>
                </a:solidFill>
              </a:rPr>
              <a:t>in Abhängigkeit vom Bildungshintergrund der Eltern</a:t>
            </a:r>
            <a:endParaRPr/>
          </a:p>
          <a:p>
            <a:pPr marL="762558" lvl="1" indent="-285750">
              <a:buFont typeface="Arial"/>
              <a:buChar char="•"/>
              <a:defRPr/>
            </a:pPr>
            <a:r>
              <a:rPr lang="de-DE">
                <a:solidFill>
                  <a:schemeClr val="tx1"/>
                </a:solidFill>
              </a:rPr>
              <a:t>von der Lesefähigkeit der SuS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b="1">
                <a:solidFill>
                  <a:schemeClr val="tx1"/>
                </a:solidFill>
              </a:rPr>
              <a:t>Rolle der Eltern: </a:t>
            </a:r>
            <a:r>
              <a:rPr lang="de-DE">
                <a:solidFill>
                  <a:schemeClr val="tx1"/>
                </a:solidFill>
              </a:rPr>
              <a:t>25% der Eltern schätzen ihre Fähigkeiten zur inhaltlichen Unterstützung beim Lernen der Kinder als nicht ausreichend ein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b="1">
                <a:solidFill>
                  <a:schemeClr val="tx1"/>
                </a:solidFill>
              </a:rPr>
              <a:t>Digitale Kommunikationswege: </a:t>
            </a:r>
            <a:endParaRPr/>
          </a:p>
          <a:p>
            <a:pPr marL="762558" lvl="1" indent="-285750">
              <a:buFont typeface="Arial"/>
              <a:buChar char="•"/>
              <a:defRPr/>
            </a:pPr>
            <a:r>
              <a:rPr lang="de-DE">
                <a:solidFill>
                  <a:schemeClr val="tx1"/>
                </a:solidFill>
              </a:rPr>
              <a:t>87 % der Eltern berichten, dass die technische Ausstattung der Schülerinnen und Schüler als adäquat angesehen werden kann. </a:t>
            </a:r>
            <a:endParaRPr/>
          </a:p>
          <a:p>
            <a:pPr marL="762558" lvl="1" indent="-285750">
              <a:buFont typeface="Arial"/>
              <a:buChar char="•"/>
              <a:defRPr/>
            </a:pPr>
            <a:r>
              <a:rPr lang="de-DE">
                <a:solidFill>
                  <a:schemeClr val="tx1"/>
                </a:solidFill>
              </a:rPr>
              <a:t>63 % der Eltern gaben an, dass die Kommunikation mit der Schule überwiegend digital über Onlineplattformen, Onlinekurse oder digitale Klassenzimmer und SchulClouds erfolgte (am Gymnasium höhere Werte)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b="1">
                <a:solidFill>
                  <a:schemeClr val="tx1"/>
                </a:solidFill>
              </a:rPr>
              <a:t>Lernangebote: </a:t>
            </a:r>
            <a:r>
              <a:rPr lang="de-DE">
                <a:solidFill>
                  <a:schemeClr val="tx1"/>
                </a:solidFill>
              </a:rPr>
              <a:t>virtuell-rezeptive und virtuell-interaktive Lernangebote wurden in Zeiten des Distance-Teaching mehr genutzt als davor.</a:t>
            </a:r>
            <a:endParaRPr lang="de-DE">
              <a:solidFill>
                <a:srgbClr val="FF0000"/>
              </a:solidFill>
            </a:endParaRPr>
          </a:p>
        </p:txBody>
      </p:sp>
      <p:sp>
        <p:nvSpPr>
          <p:cNvPr id="5" name="Rechteck 9"/>
          <p:cNvSpPr/>
          <p:nvPr/>
        </p:nvSpPr>
        <p:spPr bwMode="auto">
          <a:xfrm>
            <a:off x="0" y="1296195"/>
            <a:ext cx="2700783" cy="5184576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>
              <a:defRPr/>
            </a:pPr>
            <a:endParaRPr lang="de-DE" sz="1000" b="1" dirty="0"/>
          </a:p>
          <a:p>
            <a:pPr marL="358775">
              <a:defRPr/>
            </a:pPr>
            <a:r>
              <a:rPr lang="de-DE" sz="1600" b="1" dirty="0"/>
              <a:t>Bundesweite Zusatz-befragung der Start-kohorte 2 des Nationalen Bildungspanels </a:t>
            </a:r>
            <a:r>
              <a:rPr lang="de-DE" sz="1600" dirty="0"/>
              <a:t>(NEPS) zur </a:t>
            </a:r>
            <a:r>
              <a:rPr lang="de-DE" sz="1600" dirty="0" err="1"/>
              <a:t>CoronaKrise</a:t>
            </a:r>
            <a:r>
              <a:rPr lang="de-DE" sz="1600" dirty="0"/>
              <a:t> (NEPS-C) bei Eltern der 8. Jahrgangsstufe</a:t>
            </a:r>
            <a:endParaRPr dirty="0"/>
          </a:p>
          <a:p>
            <a:pPr marL="358775">
              <a:defRPr/>
            </a:pPr>
            <a:endParaRPr lang="de-DE" sz="1600" dirty="0"/>
          </a:p>
          <a:p>
            <a:pPr marL="358775">
              <a:defRPr/>
            </a:pPr>
            <a:r>
              <a:rPr lang="de-DE" sz="1600" dirty="0"/>
              <a:t>Teilnehmer:</a:t>
            </a:r>
            <a:endParaRPr dirty="0"/>
          </a:p>
          <a:p>
            <a:pPr marL="358775">
              <a:defRPr/>
            </a:pPr>
            <a:r>
              <a:rPr lang="de-DE" sz="1600" dirty="0"/>
              <a:t> 1.452 Eltern von 8. </a:t>
            </a:r>
            <a:r>
              <a:rPr lang="de-DE" sz="1600" dirty="0" err="1"/>
              <a:t>Klässlern</a:t>
            </a:r>
            <a:r>
              <a:rPr lang="de-DE" sz="1600" dirty="0"/>
              <a:t> der zweiten NEPS Startkohorte</a:t>
            </a:r>
            <a:endParaRPr dirty="0"/>
          </a:p>
          <a:p>
            <a:pPr marL="358775">
              <a:defRPr/>
            </a:pPr>
            <a:endParaRPr lang="de-DE" sz="1600" dirty="0"/>
          </a:p>
          <a:p>
            <a:pPr marL="358775">
              <a:defRPr/>
            </a:pPr>
            <a:r>
              <a:rPr lang="de-DE" sz="1600" dirty="0"/>
              <a:t>Erhebungszeitraum: </a:t>
            </a:r>
            <a:endParaRPr dirty="0"/>
          </a:p>
          <a:p>
            <a:pPr marL="358775">
              <a:defRPr/>
            </a:pPr>
            <a:r>
              <a:rPr lang="de-DE" sz="1600" dirty="0"/>
              <a:t>Mai-Juni 2020</a:t>
            </a:r>
            <a:endParaRPr dirty="0"/>
          </a:p>
          <a:p>
            <a:pPr marL="358775">
              <a:defRPr/>
            </a:pPr>
            <a:endParaRPr lang="de-DE" sz="1600" dirty="0"/>
          </a:p>
        </p:txBody>
      </p:sp>
      <p:sp>
        <p:nvSpPr>
          <p:cNvPr id="6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Status Quo: Covid-19 und digitale Bildung</a:t>
            </a:r>
            <a:endParaRPr/>
          </a:p>
        </p:txBody>
      </p:sp>
      <p:sp>
        <p:nvSpPr>
          <p:cNvPr id="7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7525321" y="-1"/>
            <a:ext cx="2664295" cy="64812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/>
              <a:t>LIfBi (2020)</a:t>
            </a:r>
            <a:endParaRPr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468537" y="720130"/>
            <a:ext cx="6912767" cy="406427"/>
          </a:xfrm>
        </p:spPr>
        <p:txBody>
          <a:bodyPr/>
          <a:lstStyle/>
          <a:p>
            <a:pPr marL="358775">
              <a:defRPr/>
            </a:pPr>
            <a:r>
              <a:rPr lang="de-DE" sz="1800" b="1"/>
              <a:t>NEPS (National EducationalPanel Study), Corona-Ergänzung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/>
        </p:nvSpPr>
        <p:spPr bwMode="auto">
          <a:xfrm>
            <a:off x="2700783" y="1296195"/>
            <a:ext cx="7597329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endParaRPr lang="de-DE" sz="10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b="1">
                <a:solidFill>
                  <a:schemeClr val="tx1"/>
                </a:solidFill>
              </a:rPr>
              <a:t>Hürden beim digitalen Unterricht:</a:t>
            </a:r>
            <a:endParaRPr/>
          </a:p>
        </p:txBody>
      </p:sp>
      <p:sp>
        <p:nvSpPr>
          <p:cNvPr id="5" name="Rechteck 9"/>
          <p:cNvSpPr/>
          <p:nvPr/>
        </p:nvSpPr>
        <p:spPr bwMode="auto">
          <a:xfrm>
            <a:off x="0" y="1296195"/>
            <a:ext cx="2700783" cy="5184576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r>
              <a:rPr lang="de-DE" sz="1600" b="1"/>
              <a:t>eGovernment MONITOR (2020)</a:t>
            </a:r>
            <a:endParaRPr/>
          </a:p>
          <a:p>
            <a:pPr marL="358775">
              <a:defRPr/>
            </a:pPr>
            <a:endParaRPr lang="de-DE" sz="1600"/>
          </a:p>
          <a:p>
            <a:pPr marL="358775">
              <a:defRPr/>
            </a:pPr>
            <a:r>
              <a:rPr lang="de-DE" sz="1600"/>
              <a:t>Teilnehmer:</a:t>
            </a:r>
            <a:endParaRPr/>
          </a:p>
          <a:p>
            <a:pPr marL="358775">
              <a:defRPr/>
            </a:pPr>
            <a:r>
              <a:rPr lang="de-DE" sz="1600"/>
              <a:t>1.005 Personen </a:t>
            </a:r>
            <a:br>
              <a:rPr lang="de-DE" sz="1600"/>
            </a:br>
            <a:r>
              <a:rPr lang="de-DE" sz="1600"/>
              <a:t>(ab 18 Jahren, mit Internetzugang und  schulpflichtigen Kindern) </a:t>
            </a:r>
            <a:endParaRPr/>
          </a:p>
          <a:p>
            <a:pPr marL="358775">
              <a:defRPr/>
            </a:pPr>
            <a:endParaRPr lang="de-DE" sz="1600"/>
          </a:p>
          <a:p>
            <a:pPr marL="358775">
              <a:defRPr/>
            </a:pPr>
            <a:r>
              <a:rPr lang="de-DE" sz="1600"/>
              <a:t>Erhebungszeitraum: </a:t>
            </a:r>
            <a:endParaRPr/>
          </a:p>
          <a:p>
            <a:pPr marL="358775">
              <a:defRPr/>
            </a:pPr>
            <a:r>
              <a:rPr lang="de-DE" sz="1600"/>
              <a:t>Juni 2020</a:t>
            </a:r>
            <a:endParaRPr/>
          </a:p>
        </p:txBody>
      </p:sp>
      <p:sp>
        <p:nvSpPr>
          <p:cNvPr id="6" name="Titel 4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/>
              <a:t>Status Quo: Covid-19 und digitale Bildung</a:t>
            </a:r>
            <a:endParaRPr/>
          </a:p>
        </p:txBody>
      </p:sp>
      <p:sp>
        <p:nvSpPr>
          <p:cNvPr id="7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7422632" y="59157"/>
            <a:ext cx="2910365" cy="90009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/>
              <a:t>D21, TUM, Kantar (2020),</a:t>
            </a:r>
            <a:endParaRPr/>
          </a:p>
          <a:p>
            <a:pPr>
              <a:defRPr/>
            </a:pPr>
            <a:r>
              <a:rPr lang="de-DE"/>
              <a:t>S. 5 (leicht verändert)</a:t>
            </a:r>
            <a:endParaRPr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468537" y="720130"/>
            <a:ext cx="6912767" cy="406427"/>
          </a:xfrm>
        </p:spPr>
        <p:txBody>
          <a:bodyPr/>
          <a:lstStyle/>
          <a:p>
            <a:pPr>
              <a:defRPr/>
            </a:pPr>
            <a:r>
              <a:rPr lang="de-DE" b="1"/>
              <a:t>eGovernment MONITOR (2020)</a:t>
            </a:r>
            <a:endParaRPr/>
          </a:p>
          <a:p>
            <a:pPr>
              <a:defRPr/>
            </a:pPr>
            <a:endParaRPr lang="de-DE"/>
          </a:p>
        </p:txBody>
      </p:sp>
      <p:grpSp>
        <p:nvGrpSpPr>
          <p:cNvPr id="9" name="Gruppieren 19"/>
          <p:cNvGrpSpPr/>
          <p:nvPr/>
        </p:nvGrpSpPr>
        <p:grpSpPr bwMode="auto">
          <a:xfrm>
            <a:off x="2793355" y="2399415"/>
            <a:ext cx="7180238" cy="2641195"/>
            <a:chOff x="460063" y="2088282"/>
            <a:chExt cx="9710653" cy="3364503"/>
          </a:xfrm>
        </p:grpSpPr>
        <p:pic>
          <p:nvPicPr>
            <p:cNvPr id="10" name="Grafik 20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460063" y="2088282"/>
              <a:ext cx="9710653" cy="33645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hteck 21"/>
            <p:cNvSpPr/>
            <p:nvPr/>
          </p:nvSpPr>
          <p:spPr bwMode="auto">
            <a:xfrm>
              <a:off x="3276848" y="3417084"/>
              <a:ext cx="6696744" cy="36004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2" name="Rechteck 22"/>
            <p:cNvSpPr/>
            <p:nvPr/>
          </p:nvSpPr>
          <p:spPr bwMode="auto">
            <a:xfrm>
              <a:off x="3339179" y="2627798"/>
              <a:ext cx="6582467" cy="4068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3" name="Rechteck 23"/>
            <p:cNvSpPr/>
            <p:nvPr/>
          </p:nvSpPr>
          <p:spPr bwMode="auto">
            <a:xfrm>
              <a:off x="3339178" y="4566366"/>
              <a:ext cx="6582467" cy="396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4" name="Rechteck 24"/>
            <p:cNvSpPr/>
            <p:nvPr/>
          </p:nvSpPr>
          <p:spPr bwMode="auto">
            <a:xfrm>
              <a:off x="3276848" y="4176514"/>
              <a:ext cx="6696744" cy="36004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" name="Rechteck 25"/>
            <p:cNvSpPr/>
            <p:nvPr/>
          </p:nvSpPr>
          <p:spPr bwMode="auto">
            <a:xfrm>
              <a:off x="3276848" y="3057043"/>
              <a:ext cx="6696744" cy="36004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Gleichschenkliges Dreieck 26"/>
            <p:cNvSpPr/>
            <p:nvPr/>
          </p:nvSpPr>
          <p:spPr bwMode="auto">
            <a:xfrm rot="5400000">
              <a:off x="3134005" y="2983866"/>
              <a:ext cx="360040" cy="506399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Gleichschenkliges Dreieck 27"/>
            <p:cNvSpPr/>
            <p:nvPr/>
          </p:nvSpPr>
          <p:spPr bwMode="auto">
            <a:xfrm rot="5400000">
              <a:off x="3134005" y="3383256"/>
              <a:ext cx="360040" cy="506399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8" name="Gleichschenkliges Dreieck 28"/>
            <p:cNvSpPr/>
            <p:nvPr/>
          </p:nvSpPr>
          <p:spPr bwMode="auto">
            <a:xfrm rot="5400000">
              <a:off x="3134004" y="4103332"/>
              <a:ext cx="360040" cy="506399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5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de-DE" dirty="0"/>
              <a:t>Wirksamkeit:</a:t>
            </a:r>
            <a:endParaRPr dirty="0"/>
          </a:p>
          <a:p>
            <a:pPr>
              <a:defRPr/>
            </a:pPr>
            <a:r>
              <a:rPr lang="de-DE" dirty="0"/>
              <a:t>Potential für positive Effekte auf das Lernen</a:t>
            </a:r>
            <a:endParaRPr dirty="0"/>
          </a:p>
          <a:p>
            <a:pPr>
              <a:defRPr/>
            </a:pPr>
            <a:r>
              <a:rPr lang="de-DE" dirty="0"/>
              <a:t>Qualifikation der Lehrkräfte ist zentral</a:t>
            </a:r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r>
              <a:rPr lang="de-DE" dirty="0"/>
              <a:t>Schülerinnen und Schüler: </a:t>
            </a:r>
            <a:endParaRPr dirty="0"/>
          </a:p>
          <a:p>
            <a:pPr>
              <a:defRPr/>
            </a:pPr>
            <a:r>
              <a:rPr lang="de-DE" dirty="0"/>
              <a:t>Nur wenig Schülerinnen und Schüler in Deutschland zeigen Kompetenzstufe IV und V (Produktion von Dokumenten und Informationsprodukten)</a:t>
            </a:r>
            <a:endParaRPr dirty="0"/>
          </a:p>
          <a:p>
            <a:pPr>
              <a:defRPr/>
            </a:pPr>
            <a:r>
              <a:rPr lang="de-DE" dirty="0"/>
              <a:t>Eltern berichten Probleme mit komplizierten digitalen Werkzeugen</a:t>
            </a:r>
            <a:br>
              <a:rPr lang="de-DE" dirty="0"/>
            </a:br>
            <a:endParaRPr dirty="0"/>
          </a:p>
          <a:p>
            <a:pPr marL="0" indent="0">
              <a:buNone/>
              <a:defRPr/>
            </a:pPr>
            <a:r>
              <a:rPr lang="de-DE" dirty="0"/>
              <a:t>Lehrkräfte:</a:t>
            </a:r>
            <a:endParaRPr dirty="0"/>
          </a:p>
          <a:p>
            <a:pPr>
              <a:defRPr/>
            </a:pPr>
            <a:r>
              <a:rPr lang="de-DE" dirty="0"/>
              <a:t>Chancen des eigenen Faches wenig bewusst</a:t>
            </a:r>
            <a:endParaRPr dirty="0"/>
          </a:p>
          <a:p>
            <a:pPr>
              <a:defRPr/>
            </a:pPr>
            <a:r>
              <a:rPr lang="de-DE" dirty="0"/>
              <a:t>nur wenig Kooperation unter den Lehrkräften im Bereich der digitalen Medien</a:t>
            </a:r>
            <a:endParaRPr dirty="0"/>
          </a:p>
          <a:p>
            <a:pPr>
              <a:defRPr/>
            </a:pPr>
            <a:r>
              <a:rPr lang="de-DE" dirty="0"/>
              <a:t>Eltern bemängeln mangelnde Digitalkompetenz der Lehrkräfte</a:t>
            </a:r>
            <a:endParaRPr dirty="0"/>
          </a:p>
          <a:p>
            <a:pPr>
              <a:defRPr/>
            </a:pPr>
            <a:r>
              <a:rPr lang="de-DE" dirty="0"/>
              <a:t>Eltern bemängeln unverständliche Aufgaben von Lehrkräften</a:t>
            </a:r>
            <a:br>
              <a:rPr lang="de-DE" dirty="0"/>
            </a:br>
            <a:endParaRPr dirty="0"/>
          </a:p>
          <a:p>
            <a:pPr marL="0" indent="0">
              <a:buNone/>
              <a:defRPr/>
            </a:pPr>
            <a:r>
              <a:rPr lang="de-DE" dirty="0"/>
              <a:t>Unterricht/Schule:</a:t>
            </a:r>
            <a:endParaRPr dirty="0"/>
          </a:p>
          <a:p>
            <a:pPr>
              <a:defRPr/>
            </a:pPr>
            <a:r>
              <a:rPr lang="de-DE" dirty="0"/>
              <a:t>keine Vorreiter-Rolle der MINT-Fächer</a:t>
            </a:r>
            <a:endParaRPr dirty="0"/>
          </a:p>
          <a:p>
            <a:pPr>
              <a:defRPr/>
            </a:pPr>
            <a:r>
              <a:rPr lang="de-DE" dirty="0"/>
              <a:t>wenig Fortschritte bei IT-Ausstattung der Schulen</a:t>
            </a:r>
            <a:endParaRPr dirty="0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Zusammenfassung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AGENDA</a:t>
            </a:r>
            <a:endParaRPr/>
          </a:p>
        </p:txBody>
      </p:sp>
      <p:grpSp>
        <p:nvGrpSpPr>
          <p:cNvPr id="5" name="Diagramm 12"/>
          <p:cNvGrpSpPr/>
          <p:nvPr/>
        </p:nvGrpSpPr>
        <p:grpSpPr bwMode="auto">
          <a:xfrm>
            <a:off x="1620663" y="1368202"/>
            <a:ext cx="6865409" cy="4573809"/>
            <a:chOff x="0" y="0"/>
            <a:chExt cx="6865409" cy="4573809"/>
          </a:xfrm>
        </p:grpSpPr>
        <p:sp>
          <p:nvSpPr>
            <p:cNvPr id="6" name="Rechteck: abgerundete Ecken 5"/>
            <p:cNvSpPr/>
            <p:nvPr/>
          </p:nvSpPr>
          <p:spPr bwMode="auto">
            <a:xfrm>
              <a:off x="0" y="0"/>
              <a:ext cx="6865409" cy="847001"/>
            </a:xfrm>
            <a:prstGeom prst="roundRect">
              <a:avLst>
                <a:gd name="adj" fmla="val 10000"/>
              </a:avLst>
            </a:prstGeom>
            <a:solidFill>
              <a:schemeClr val="tx2"/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Warming Up</a:t>
              </a:r>
              <a:endParaRPr/>
            </a:p>
            <a:p>
              <a:pPr marL="0" lvl="0" indent="0" algn="l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Mein Fach, digitale Medien und ich</a:t>
              </a:r>
              <a:endParaRPr/>
            </a:p>
          </p:txBody>
        </p:sp>
        <p:sp>
          <p:nvSpPr>
            <p:cNvPr id="7" name="Rechteck: abgerundete Ecken 7"/>
            <p:cNvSpPr/>
            <p:nvPr/>
          </p:nvSpPr>
          <p:spPr bwMode="auto">
            <a:xfrm>
              <a:off x="0" y="931702"/>
              <a:ext cx="6865409" cy="847001"/>
            </a:xfrm>
            <a:prstGeom prst="roundRect">
              <a:avLst>
                <a:gd name="adj" fmla="val 10000"/>
              </a:avLst>
            </a:prstGeom>
            <a:solidFill>
              <a:schemeClr val="tx2"/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Status Quo</a:t>
              </a:r>
              <a:br>
                <a:rPr lang="de-DE" sz="2000"/>
              </a:br>
              <a:r>
                <a:rPr lang="de-DE" sz="2000"/>
                <a:t>Digitale Medien im Unterricht</a:t>
              </a:r>
              <a:endParaRPr/>
            </a:p>
          </p:txBody>
        </p:sp>
        <p:sp>
          <p:nvSpPr>
            <p:cNvPr id="8" name="Rechteck: abgerundete Ecken 9"/>
            <p:cNvSpPr/>
            <p:nvPr/>
          </p:nvSpPr>
          <p:spPr bwMode="auto">
            <a:xfrm>
              <a:off x="0" y="1863404"/>
              <a:ext cx="6865409" cy="847001"/>
            </a:xfrm>
            <a:prstGeom prst="roundRect">
              <a:avLst>
                <a:gd name="adj" fmla="val 10000"/>
              </a:avLst>
            </a:prstGeom>
            <a:solidFill>
              <a:schemeClr val="tx2"/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Bildungspolitische </a:t>
              </a:r>
              <a:br>
                <a:rPr lang="de-DE" sz="2000"/>
              </a:br>
              <a:r>
                <a:rPr lang="de-DE" sz="2000"/>
                <a:t>Leitlinien und Unterstützung</a:t>
              </a:r>
              <a:endParaRPr/>
            </a:p>
          </p:txBody>
        </p:sp>
        <p:sp>
          <p:nvSpPr>
            <p:cNvPr id="9" name="Rechteck: abgerundete Ecken 11"/>
            <p:cNvSpPr/>
            <p:nvPr/>
          </p:nvSpPr>
          <p:spPr bwMode="auto">
            <a:xfrm>
              <a:off x="0" y="2795106"/>
              <a:ext cx="6865409" cy="847001"/>
            </a:xfrm>
            <a:prstGeom prst="roundRect">
              <a:avLst>
                <a:gd name="adj" fmla="val 10000"/>
              </a:avLst>
            </a:prstGeom>
            <a:solidFill>
              <a:schemeClr val="tx2"/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Qualität von digitalen Werkzeugen</a:t>
              </a:r>
              <a:endParaRPr/>
            </a:p>
          </p:txBody>
        </p:sp>
        <p:sp>
          <p:nvSpPr>
            <p:cNvPr id="10" name="Rechteck: abgerundete Ecken 13"/>
            <p:cNvSpPr/>
            <p:nvPr/>
          </p:nvSpPr>
          <p:spPr bwMode="auto">
            <a:xfrm>
              <a:off x="0" y="3726808"/>
              <a:ext cx="6865409" cy="847001"/>
            </a:xfrm>
            <a:prstGeom prst="roundRect">
              <a:avLst>
                <a:gd name="adj" fmla="val 10000"/>
              </a:avLst>
            </a:prstGeom>
            <a:solidFill>
              <a:schemeClr val="tx2"/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de-DE" sz="2000"/>
                <a:t>Qualität von digitalen Werkzeugen im Unterricht</a:t>
              </a:r>
              <a:endParaRPr/>
            </a:p>
          </p:txBody>
        </p:sp>
      </p:grpSp>
      <p:pic>
        <p:nvPicPr>
          <p:cNvPr id="11" name="Grafik 2"/>
          <p:cNvPicPr>
            <a:picLocks noChangeAspect="1"/>
          </p:cNvPicPr>
          <p:nvPr/>
        </p:nvPicPr>
        <p:blipFill>
          <a:blip r:embed="rId2"/>
          <a:srcRect l="17749" t="923" r="16069"/>
          <a:stretch/>
        </p:blipFill>
        <p:spPr bwMode="auto">
          <a:xfrm>
            <a:off x="361555" y="1368202"/>
            <a:ext cx="1229946" cy="819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2100000" sy="-100000" algn="bl" rotWithShape="0"/>
          </a:effectLst>
        </p:spPr>
      </p:pic>
      <p:pic>
        <p:nvPicPr>
          <p:cNvPr id="12" name="Grafik 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7067" y="2351553"/>
            <a:ext cx="1179800" cy="818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2100000" sy="-100000" algn="bl" rotWithShape="0"/>
          </a:effectLst>
        </p:spPr>
      </p:pic>
      <p:pic>
        <p:nvPicPr>
          <p:cNvPr id="13" name="Grafik 18" descr="Ein Bild, das draußen, Gebäude, groß, Wasser enthält.&#10;&#10;Automatisch generierte Beschreibu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7470" y="3235808"/>
            <a:ext cx="1229068" cy="816177"/>
          </a:xfrm>
          <a:prstGeom prst="rect">
            <a:avLst/>
          </a:prstGeom>
        </p:spPr>
      </p:pic>
      <p:pic>
        <p:nvPicPr>
          <p:cNvPr id="14" name="Grafik 1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78687" y="4153183"/>
            <a:ext cx="1229067" cy="820658"/>
          </a:xfrm>
          <a:prstGeom prst="rect">
            <a:avLst/>
          </a:prstGeom>
        </p:spPr>
      </p:pic>
      <p:pic>
        <p:nvPicPr>
          <p:cNvPr id="15" name="Grafik 21" descr="Ein Bild, das Person, Gruppe, drinnen, Front enthält.&#10;&#10;Automatisch generierte Beschreibu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78687" y="5095296"/>
            <a:ext cx="1214849" cy="81053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Unser Fokus  für die Lerngemeinschaften</a:t>
            </a:r>
            <a:endParaRPr/>
          </a:p>
        </p:txBody>
      </p:sp>
      <p:sp>
        <p:nvSpPr>
          <p:cNvPr id="5" name="Abgerundetes Rechteck 3"/>
          <p:cNvSpPr/>
          <p:nvPr/>
        </p:nvSpPr>
        <p:spPr bwMode="auto">
          <a:xfrm>
            <a:off x="298872" y="1008163"/>
            <a:ext cx="2977976" cy="23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2"/>
              </a:buClr>
              <a:defRPr/>
            </a:pPr>
            <a:r>
              <a:rPr lang="de-DE" b="1">
                <a:solidFill>
                  <a:srgbClr val="1F497D"/>
                </a:solidFill>
              </a:rPr>
              <a:t>Best-Practice Beispiele vorstellen</a:t>
            </a:r>
            <a:endParaRPr/>
          </a:p>
        </p:txBody>
      </p:sp>
      <p:sp>
        <p:nvSpPr>
          <p:cNvPr id="6" name="Abgerundetes Rechteck 6"/>
          <p:cNvSpPr/>
          <p:nvPr/>
        </p:nvSpPr>
        <p:spPr bwMode="auto">
          <a:xfrm>
            <a:off x="3526203" y="1031338"/>
            <a:ext cx="2977976" cy="23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2"/>
              </a:buClr>
              <a:defRPr/>
            </a:pPr>
            <a:r>
              <a:rPr lang="de-DE" b="1">
                <a:solidFill>
                  <a:srgbClr val="1F497D"/>
                </a:solidFill>
              </a:rPr>
              <a:t>Digitale Werkzeuge vorstellen und bedienen können </a:t>
            </a:r>
            <a:endParaRPr/>
          </a:p>
        </p:txBody>
      </p:sp>
      <p:sp>
        <p:nvSpPr>
          <p:cNvPr id="7" name="Abgerundetes Rechteck 7"/>
          <p:cNvSpPr/>
          <p:nvPr/>
        </p:nvSpPr>
        <p:spPr bwMode="auto">
          <a:xfrm>
            <a:off x="6753534" y="1008163"/>
            <a:ext cx="2977976" cy="23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2"/>
              </a:buClr>
              <a:defRPr/>
            </a:pPr>
            <a:r>
              <a:rPr lang="de-DE" b="1">
                <a:solidFill>
                  <a:srgbClr val="1F497D"/>
                </a:solidFill>
              </a:rPr>
              <a:t>Theorien zur Einschätzung der Qualität digitaler Werkzeuge vorstellen</a:t>
            </a:r>
            <a:endParaRPr/>
          </a:p>
        </p:txBody>
      </p:sp>
      <p:sp>
        <p:nvSpPr>
          <p:cNvPr id="8" name="Abgerundetes Rechteck 10"/>
          <p:cNvSpPr/>
          <p:nvPr/>
        </p:nvSpPr>
        <p:spPr bwMode="auto">
          <a:xfrm>
            <a:off x="298872" y="3600450"/>
            <a:ext cx="2977976" cy="23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2"/>
              </a:buClr>
              <a:defRPr/>
            </a:pPr>
            <a:r>
              <a:rPr lang="de-DE" b="1">
                <a:solidFill>
                  <a:srgbClr val="1F497D"/>
                </a:solidFill>
              </a:rPr>
              <a:t>Theorien zur Einschätzung der Qualität digitaler Medien vorstellen</a:t>
            </a:r>
            <a:endParaRPr/>
          </a:p>
        </p:txBody>
      </p:sp>
      <p:sp>
        <p:nvSpPr>
          <p:cNvPr id="9" name="Abgerundetes Rechteck 11"/>
          <p:cNvSpPr/>
          <p:nvPr/>
        </p:nvSpPr>
        <p:spPr bwMode="auto">
          <a:xfrm>
            <a:off x="3526203" y="3623625"/>
            <a:ext cx="2977976" cy="23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2"/>
              </a:buClr>
              <a:defRPr/>
            </a:pPr>
            <a:r>
              <a:rPr lang="de-DE" b="1">
                <a:solidFill>
                  <a:srgbClr val="1F497D"/>
                </a:solidFill>
              </a:rPr>
              <a:t>Digitale Medien zur Vernetzung und kognitiven Aktivierung nutzen</a:t>
            </a:r>
            <a:endParaRPr/>
          </a:p>
        </p:txBody>
      </p:sp>
      <p:sp>
        <p:nvSpPr>
          <p:cNvPr id="10" name="Abgerundetes Rechteck 13"/>
          <p:cNvSpPr/>
          <p:nvPr/>
        </p:nvSpPr>
        <p:spPr bwMode="auto">
          <a:xfrm>
            <a:off x="298872" y="1008163"/>
            <a:ext cx="2977976" cy="2376263"/>
          </a:xfrm>
          <a:prstGeom prst="roundRect">
            <a:avLst>
              <a:gd name="adj" fmla="val 16667"/>
            </a:avLst>
          </a:prstGeom>
          <a:solidFill>
            <a:srgbClr val="1F497D"/>
          </a:solidFill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2"/>
              </a:buClr>
              <a:defRPr/>
            </a:pPr>
            <a:r>
              <a:rPr lang="de-DE" b="1">
                <a:solidFill>
                  <a:schemeClr val="bg1"/>
                </a:solidFill>
              </a:rPr>
              <a:t>Best-Practice Beispiele kennenlernen</a:t>
            </a:r>
            <a:endParaRPr/>
          </a:p>
        </p:txBody>
      </p:sp>
      <p:sp>
        <p:nvSpPr>
          <p:cNvPr id="11" name="Abgerundetes Rechteck 16"/>
          <p:cNvSpPr/>
          <p:nvPr/>
        </p:nvSpPr>
        <p:spPr bwMode="auto">
          <a:xfrm>
            <a:off x="298872" y="3601769"/>
            <a:ext cx="2977976" cy="2376263"/>
          </a:xfrm>
          <a:prstGeom prst="roundRect">
            <a:avLst>
              <a:gd name="adj" fmla="val 16667"/>
            </a:avLst>
          </a:prstGeom>
          <a:solidFill>
            <a:srgbClr val="1F497D"/>
          </a:solidFill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2"/>
              </a:buClr>
              <a:defRPr/>
            </a:pPr>
            <a:r>
              <a:rPr lang="de-DE" b="1">
                <a:solidFill>
                  <a:schemeClr val="bg1"/>
                </a:solidFill>
              </a:rPr>
              <a:t>Theorien zur Einschätzung der Qualität von Unterricht mit digitalen Medien anwenden</a:t>
            </a:r>
            <a:endParaRPr/>
          </a:p>
        </p:txBody>
      </p:sp>
      <p:sp>
        <p:nvSpPr>
          <p:cNvPr id="12" name="Abgerundetes Rechteck 17"/>
          <p:cNvSpPr/>
          <p:nvPr/>
        </p:nvSpPr>
        <p:spPr bwMode="auto">
          <a:xfrm>
            <a:off x="3526203" y="3624944"/>
            <a:ext cx="2977976" cy="2376263"/>
          </a:xfrm>
          <a:prstGeom prst="roundRect">
            <a:avLst>
              <a:gd name="adj" fmla="val 16667"/>
            </a:avLst>
          </a:prstGeom>
          <a:solidFill>
            <a:srgbClr val="1F497D"/>
          </a:solidFill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2"/>
              </a:buClr>
              <a:defRPr/>
            </a:pPr>
            <a:r>
              <a:rPr lang="de-DE" b="1">
                <a:solidFill>
                  <a:schemeClr val="bg1"/>
                </a:solidFill>
              </a:rPr>
              <a:t>Digitale Medien in einem konzeptorientierten und kognitiv aktivierenden Unterricht nutzen</a:t>
            </a:r>
            <a:endParaRPr lang="de-DE"/>
          </a:p>
        </p:txBody>
      </p:sp>
      <p:sp>
        <p:nvSpPr>
          <p:cNvPr id="13" name="Abgerundetes Rechteck 14"/>
          <p:cNvSpPr/>
          <p:nvPr/>
        </p:nvSpPr>
        <p:spPr bwMode="auto">
          <a:xfrm>
            <a:off x="3526203" y="1032657"/>
            <a:ext cx="2977976" cy="2376263"/>
          </a:xfrm>
          <a:prstGeom prst="roundRect">
            <a:avLst>
              <a:gd name="adj" fmla="val 16667"/>
            </a:avLst>
          </a:prstGeom>
          <a:solidFill>
            <a:srgbClr val="1F497D"/>
          </a:solidFill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2"/>
              </a:buClr>
              <a:defRPr/>
            </a:pPr>
            <a:r>
              <a:rPr lang="de-DE" b="1">
                <a:solidFill>
                  <a:schemeClr val="bg1"/>
                </a:solidFill>
              </a:rPr>
              <a:t>Digitale Werkzeuge vorstellen und bedienen können </a:t>
            </a:r>
            <a:endParaRPr/>
          </a:p>
        </p:txBody>
      </p:sp>
      <p:sp>
        <p:nvSpPr>
          <p:cNvPr id="14" name="Abgerundetes Rechteck 15"/>
          <p:cNvSpPr/>
          <p:nvPr/>
        </p:nvSpPr>
        <p:spPr bwMode="auto">
          <a:xfrm>
            <a:off x="6753534" y="1009482"/>
            <a:ext cx="2977976" cy="2376263"/>
          </a:xfrm>
          <a:prstGeom prst="roundRect">
            <a:avLst>
              <a:gd name="adj" fmla="val 16667"/>
            </a:avLst>
          </a:prstGeom>
          <a:solidFill>
            <a:srgbClr val="1F497D"/>
          </a:solidFill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2"/>
              </a:buClr>
              <a:defRPr/>
            </a:pPr>
            <a:r>
              <a:rPr lang="de-DE" b="1">
                <a:solidFill>
                  <a:schemeClr val="bg1"/>
                </a:solidFill>
              </a:rPr>
              <a:t>Theorien zur Einschätzung der Qualität digitaler Werkzeuge anwenden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Quellen und Literaturverzeichnis</a:t>
            </a:r>
          </a:p>
        </p:txBody>
      </p:sp>
      <p:sp>
        <p:nvSpPr>
          <p:cNvPr id="5" name="Inhaltsplatzhalter 3"/>
          <p:cNvSpPr>
            <a:spLocks noGrp="1"/>
          </p:cNvSpPr>
          <p:nvPr>
            <p:ph sz="quarter" idx="10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Bilder</a:t>
            </a:r>
            <a:endParaRPr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 bwMode="auto">
          <a:xfrm>
            <a:off x="514350" y="1439863"/>
            <a:ext cx="9269413" cy="4992687"/>
          </a:xfrm>
          <a:prstGeom prst="rect">
            <a:avLst/>
          </a:prstGeom>
        </p:spPr>
        <p:txBody>
          <a:bodyPr vertOverflow="overflow" horzOverflow="clip" vert="horz" wrap="square" lIns="95359" tIns="47679" rIns="95359" bIns="47679" numCol="1" spcCol="0" rtlCol="0" fromWordArt="0" anchor="t" anchorCtr="0" forceAA="0" compatLnSpc="0">
            <a:normAutofit/>
          </a:bodyPr>
          <a:lstStyle>
            <a:lvl1pPr>
              <a:buClr>
                <a:schemeClr val="tx2"/>
              </a:buClr>
              <a:buSzPct val="120000"/>
              <a:buFont typeface="Wingdings"/>
              <a:buChar char="§"/>
              <a:defRPr sz="1800" b="0">
                <a:latin typeface="+mn-lt"/>
              </a:defRPr>
            </a:lvl1pPr>
            <a:lvl2pPr>
              <a:defRPr sz="1800" b="0"/>
            </a:lvl2pPr>
            <a:lvl3pPr marL="1191774" indent="-238356">
              <a:buFont typeface="Symbol"/>
              <a:buChar char="-"/>
              <a:defRPr sz="1800" b="0"/>
            </a:lvl3pPr>
            <a:lvl4pPr marL="1668481" indent="-238356">
              <a:buFont typeface="Symbol"/>
              <a:buChar char="-"/>
              <a:defRPr sz="1800" b="0"/>
            </a:lvl4pPr>
            <a:lvl5pPr marL="2145191" indent="-238356">
              <a:buFont typeface="Symbol"/>
              <a:buChar char="-"/>
              <a:defRPr sz="1800" b="0"/>
            </a:lvl5pPr>
          </a:lstStyle>
          <a:p>
            <a:pPr>
              <a:defRPr/>
            </a:pPr>
            <a:r>
              <a:rPr sz="1900" b="0" i="0" u="sng">
                <a:solidFill>
                  <a:srgbClr val="000000"/>
                </a:solidFill>
                <a:latin typeface="Calibri"/>
                <a:ea typeface="Calibri"/>
                <a:cs typeface="Calibri"/>
                <a:hlinkClick r:id="rId2" action="ppaction://hlinksldjump" tooltip="ppaction://hlinksldjumpslide0"/>
              </a:rPr>
              <a:t>Titelbild</a:t>
            </a:r>
            <a:r>
              <a:rPr lang="de-DE" sz="19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</a:t>
            </a:r>
            <a:r>
              <a:rPr sz="19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Bild von StartupStockPhotos auf Pixabay</a:t>
            </a:r>
            <a:r>
              <a:rPr lang="de-DE" sz="1900">
                <a:solidFill>
                  <a:srgbClr val="000000"/>
                </a:solidFill>
                <a:ea typeface="Calibri"/>
                <a:cs typeface="Calibri"/>
              </a:rPr>
              <a:t>: https://pixabay.com/images/id-849822/</a:t>
            </a:r>
            <a:endParaRPr/>
          </a:p>
          <a:p>
            <a:pPr>
              <a:defRPr/>
            </a:pPr>
            <a:r>
              <a:rPr lang="de-DE" sz="1900" u="sng">
                <a:solidFill>
                  <a:srgbClr val="000000"/>
                </a:solidFill>
                <a:ea typeface="Calibri"/>
                <a:cs typeface="Calibri"/>
                <a:hlinkClick r:id="rId3" action="ppaction://hlinksldjump" tooltip="ppaction://hlinksldjumpslide1"/>
              </a:rPr>
              <a:t>Agenda:</a:t>
            </a:r>
            <a:endParaRPr/>
          </a:p>
          <a:p>
            <a:pPr lvl="1">
              <a:defRPr/>
            </a:pPr>
            <a:r>
              <a:rPr lang="de-DE" sz="1900">
                <a:solidFill>
                  <a:srgbClr val="000000"/>
                </a:solidFill>
                <a:ea typeface="Calibri"/>
                <a:cs typeface="Calibri"/>
              </a:rPr>
              <a:t>Bild von Gerd Altmann auf Pixabay: https://pixabay.com/images/id-2709668/, </a:t>
            </a:r>
          </a:p>
          <a:p>
            <a:pPr lvl="1">
              <a:defRPr/>
            </a:pPr>
            <a:r>
              <a:rPr lang="de-DE" sz="1900"/>
              <a:t>Bild von Gerd Altmann auf Pixabay: https://pixabay.com/images/id-4901591/</a:t>
            </a:r>
            <a:endParaRPr/>
          </a:p>
          <a:p>
            <a:pPr lvl="1">
              <a:defRPr/>
            </a:pPr>
            <a:r>
              <a:rPr lang="de-DE" sz="1900">
                <a:solidFill>
                  <a:srgbClr val="000000"/>
                </a:solidFill>
                <a:ea typeface="Calibri"/>
                <a:cs typeface="Calibri"/>
              </a:rPr>
              <a:t>Bild von Angelo Giordano auf Pixaybay: https://pixabay.com/images/id-654155/</a:t>
            </a:r>
            <a:endParaRPr/>
          </a:p>
          <a:p>
            <a:pPr lvl="1">
              <a:defRPr/>
            </a:pPr>
            <a:r>
              <a:rPr lang="de-DE" sz="1900">
                <a:ea typeface="Calibri"/>
                <a:cs typeface="Calibri"/>
              </a:rPr>
              <a:t>Bild von pxfuel.com: https://p1.pxfuel.com/preview/840/409/182/image-editing-photoshop-image-editing-program-laptop.jpg</a:t>
            </a:r>
            <a:endParaRPr/>
          </a:p>
          <a:p>
            <a:pPr lvl="1">
              <a:defRPr/>
            </a:pPr>
            <a:r>
              <a:rPr lang="de-DE" sz="1900">
                <a:solidFill>
                  <a:srgbClr val="000000"/>
                </a:solidFill>
                <a:ea typeface="Calibri"/>
                <a:cs typeface="Calibri"/>
              </a:rPr>
              <a:t>Bild von salinger auf Pixabay: https://pixabay.com/images/id-467730/</a:t>
            </a:r>
            <a:endParaRPr/>
          </a:p>
          <a:p>
            <a:pPr>
              <a:defRPr/>
            </a:pPr>
            <a:r>
              <a:rPr sz="1900" u="sng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 action="ppaction://hlinksldjump" tooltip="ppaction://hlinksldjumpslide2"/>
              </a:rPr>
              <a:t>Warming up</a:t>
            </a:r>
            <a:r>
              <a:rPr lang="de-DE" sz="1900" u="sng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 action="ppaction://hlinksldjump" tooltip="ppaction://hlinksldjumpslide2"/>
              </a:rPr>
              <a:t>:</a:t>
            </a:r>
            <a:r>
              <a:rPr lang="de-DE" sz="1900" b="0" i="0" u="sng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 action="ppaction://hlinksldjump" tooltip="ppaction://hlinksldjumpslide2"/>
              </a:rPr>
              <a:t> </a:t>
            </a:r>
            <a:r>
              <a:rPr lang="de-DE" sz="19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Bild von </a:t>
            </a:r>
            <a:r>
              <a:rPr sz="19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Gerd Altmann auf Pixabay: </a:t>
            </a:r>
            <a:r>
              <a:rPr lang="de-DE" sz="1900">
                <a:solidFill>
                  <a:srgbClr val="000000"/>
                </a:solidFill>
                <a:ea typeface="Calibri"/>
                <a:cs typeface="Calibri"/>
              </a:rPr>
              <a:t>https://pixabay.com/images/id-2709668/</a:t>
            </a:r>
            <a:endParaRPr sz="1900"/>
          </a:p>
          <a:p>
            <a:pPr>
              <a:defRPr/>
            </a:pPr>
            <a:r>
              <a:rPr lang="de-DE" sz="1900" u="sng">
                <a:solidFill>
                  <a:srgbClr val="000000"/>
                </a:solidFill>
                <a:latin typeface="Calibri"/>
                <a:ea typeface="Calibri"/>
                <a:cs typeface="Calibri"/>
                <a:hlinkClick r:id="rId5" action="ppaction://hlinksldjump" tooltip="ppaction://hlinksldjumpslide4"/>
              </a:rPr>
              <a:t>Lupen: </a:t>
            </a:r>
            <a:r>
              <a:rPr lang="de-DE" sz="1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DigitUS Didaktik der Biologie LMU,  Autoren: Dagmar Frick, Annemarie Rutkowski</a:t>
            </a:r>
            <a:endParaRPr lang="de-DE" sz="1900" b="0" i="0" u="none" strike="noStrike" cap="none" spc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sz="1900" b="0" i="0" u="sng">
                <a:solidFill>
                  <a:srgbClr val="000000"/>
                </a:solidFill>
                <a:latin typeface="Calibri"/>
                <a:ea typeface="Calibri"/>
                <a:cs typeface="Calibri"/>
                <a:hlinkClick r:id="rId6" action="ppaction://hlinksldjump" tooltip="ppaction://hlinksldjumpslide5"/>
              </a:rPr>
              <a:t>Status Quo</a:t>
            </a:r>
            <a:r>
              <a:rPr lang="de-DE" sz="19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de-DE" sz="1900">
                <a:solidFill>
                  <a:srgbClr val="000000"/>
                </a:solidFill>
                <a:ea typeface="Calibri"/>
                <a:cs typeface="Calibri"/>
              </a:rPr>
              <a:t>Bild von Gerd Altmann auf Pixabay: https://pixabay.com/images/id-</a:t>
            </a:r>
            <a:r>
              <a:rPr sz="19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4901591</a:t>
            </a:r>
            <a:r>
              <a:rPr lang="de-DE" sz="19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/</a:t>
            </a:r>
          </a:p>
          <a:p>
            <a:pPr>
              <a:defRPr/>
            </a:pPr>
            <a:endParaRPr lang="de-DE" sz="1900" b="0" i="0" u="none" strike="noStrike" cap="none" spc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Clr>
                <a:schemeClr val="tx2"/>
              </a:buClr>
              <a:buSzPct val="120000"/>
              <a:buFont typeface="Wingdings"/>
              <a:buNone/>
              <a:defRPr/>
            </a:pPr>
            <a:r>
              <a:rPr lang="de-DE" sz="19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Alle Bilder linzensiert unter</a:t>
            </a:r>
            <a:r>
              <a:rPr lang="de-DE" sz="1900" b="0" i="0" u="none" strike="noStrike" cap="none" spc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de-DE" sz="1900" b="0" i="0" u="sng" strike="noStrike" cap="none" spc="0">
                <a:solidFill>
                  <a:schemeClr val="tx1"/>
                </a:solidFill>
                <a:latin typeface="+mn-lt"/>
                <a:ea typeface="Calibri"/>
                <a:cs typeface="Calibri"/>
                <a:hlinkClick r:id="rId7" tooltip="https://creativecommons.org/licenses/by-sa/4.0/legalcode.de"/>
              </a:rPr>
              <a:t>CC-BY-SA 4.0</a:t>
            </a:r>
            <a:endParaRPr lang="de-DE" sz="1900" b="0" i="0" u="none" strike="noStrike" cap="none" spc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Quellen und Literaturverzeichnis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0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Literatur</a:t>
            </a:r>
            <a:endParaRPr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 bwMode="auto">
          <a:xfrm>
            <a:off x="514350" y="1439863"/>
            <a:ext cx="9269413" cy="4992687"/>
          </a:xfrm>
          <a:prstGeom prst="rect">
            <a:avLst/>
          </a:prstGeom>
        </p:spPr>
        <p:txBody>
          <a:bodyPr vertOverflow="overflow" horzOverflow="clip" vert="horz" wrap="square" lIns="95360" tIns="47680" rIns="95360" bIns="47680" numCol="1" spcCol="0" rtlCol="0" fromWordArt="0" anchor="t" anchorCtr="0" forceAA="0" compatLnSpc="0">
            <a:normAutofit fontScale="87500" lnSpcReduction="20000"/>
          </a:bodyPr>
          <a:lstStyle>
            <a:lvl1pPr>
              <a:buClr>
                <a:schemeClr val="tx2"/>
              </a:buClr>
              <a:buSzPct val="120000"/>
              <a:buFont typeface="Wingdings"/>
              <a:buChar char="§"/>
              <a:defRPr sz="1800" b="0">
                <a:latin typeface="+mn-lt"/>
              </a:defRPr>
            </a:lvl1pPr>
            <a:lvl2pPr>
              <a:defRPr sz="1800" b="0"/>
            </a:lvl2pPr>
            <a:lvl3pPr marL="1191774" indent="-238356">
              <a:buFont typeface="Symbol"/>
              <a:buChar char="-"/>
              <a:defRPr sz="1800" b="0"/>
            </a:lvl3pPr>
            <a:lvl4pPr marL="1668481" indent="-238356">
              <a:buFont typeface="Symbol"/>
              <a:buChar char="-"/>
              <a:defRPr sz="1800" b="0"/>
            </a:lvl4pPr>
            <a:lvl5pPr marL="2145191" indent="-238356">
              <a:buFont typeface="Symbol"/>
              <a:buChar char="-"/>
              <a:defRPr sz="1800" b="0"/>
            </a:lvl5pPr>
          </a:lstStyle>
          <a:p>
            <a:pPr>
              <a:defRPr/>
            </a:pPr>
            <a:r>
              <a:rPr lang="de-DE" sz="2000"/>
              <a:t>D21, TUM, Kantar (2020). </a:t>
            </a:r>
            <a:r>
              <a:rPr lang="de-DE" sz="2000" i="1"/>
              <a:t>Homeschooling in Zeiten von Corona: Vorabergebnisse der Studie eGovernment MONITOR 2020</a:t>
            </a:r>
            <a:r>
              <a:rPr lang="de-DE" sz="2000"/>
              <a:t>. </a:t>
            </a:r>
            <a:r>
              <a:rPr lang="de-DE" sz="2000" u="sng">
                <a:hlinkClick r:id="rId2" tooltip="https://www.kantardeutschland.de/uploads/Homeschooling_Ergebnisse_eGovernment-MONITOR-2020-2.pdf"/>
              </a:rPr>
              <a:t>https://www.kantardeutschland.de/uploads/Homeschooling_Ergebnisse_eGovernment-MONITOR-2020-2.pdf</a:t>
            </a:r>
            <a:r>
              <a:rPr lang="de-DE" sz="2000"/>
              <a:t> (Aufgerufen am 18.02.2021).</a:t>
            </a:r>
            <a:endParaRPr/>
          </a:p>
          <a:p>
            <a:pPr>
              <a:defRPr/>
            </a:pPr>
            <a:r>
              <a:rPr lang="de-DE" sz="2000"/>
              <a:t>Deutsche Telekom Stiftung (2017). </a:t>
            </a:r>
            <a:r>
              <a:rPr lang="de-DE" sz="2000" i="1"/>
              <a:t>Schule digital Der Länderindikatior 2017: Digitale Medien in den MINT-Fächern</a:t>
            </a:r>
            <a:r>
              <a:rPr lang="de-DE" sz="2000"/>
              <a:t>. </a:t>
            </a:r>
            <a:r>
              <a:rPr lang="de-DE" sz="2000" u="sng">
                <a:hlinkClick r:id="rId3" tooltip="https://www.telekom-stiftung.de/sites/default/files/files/media/publications/Schule_Digital_2017__Web.pdf"/>
              </a:rPr>
              <a:t>https://www.telekom-stiftung.de/sites/default/files/files/media/publications/Schule_Digital_2017__Web.pdf</a:t>
            </a:r>
            <a:r>
              <a:rPr lang="de-DE" sz="2000"/>
              <a:t> (Aufgerufen am 12.02.2021).</a:t>
            </a:r>
            <a:endParaRPr/>
          </a:p>
          <a:p>
            <a:pPr>
              <a:defRPr/>
            </a:pPr>
            <a:r>
              <a:rPr lang="de-DE" sz="2000"/>
              <a:t>Hillmayr, D., Ziernwald, L., Reinhold, F., Hofer, S. I., &amp; Reiss, K. M. (2020). The potential of digital tools to enhance mathematics and science learning in secondary schools: A context-specific meta-analysis. </a:t>
            </a:r>
            <a:r>
              <a:rPr lang="de-DE" sz="2000" i="1"/>
              <a:t>Computers &amp; Education</a:t>
            </a:r>
            <a:r>
              <a:rPr lang="de-DE" sz="2000"/>
              <a:t>, </a:t>
            </a:r>
            <a:r>
              <a:rPr lang="de-DE" sz="2000" i="1"/>
              <a:t>153</a:t>
            </a:r>
            <a:r>
              <a:rPr lang="de-DE" sz="2000"/>
              <a:t>, 103897.</a:t>
            </a:r>
            <a:endParaRPr/>
          </a:p>
          <a:p>
            <a:pPr>
              <a:defRPr/>
            </a:pPr>
            <a:r>
              <a:rPr lang="de-DE" sz="2000"/>
              <a:t>LIfBi (2020). Corona-bedingte Schulschließungen – ...und nun funktioniert alles digital? </a:t>
            </a:r>
            <a:r>
              <a:rPr lang="de-DE" sz="2000" u="sng">
                <a:hlinkClick r:id="rId4" tooltip="https://www.lifbi.de/Portals/13/Corona/NEPS_Corona-und-Bildung_Bericht_1-Schule.pdf"/>
              </a:rPr>
              <a:t>https://www.lifbi.de/Portals/13/Corona/NEPS_Corona-und-Bildung_Bericht_1-Schule.pdf</a:t>
            </a:r>
            <a:r>
              <a:rPr lang="de-DE" sz="2000"/>
              <a:t> (Aufgerufen am 12.02.2021).</a:t>
            </a:r>
            <a:endParaRPr/>
          </a:p>
          <a:p>
            <a:pPr>
              <a:defRPr/>
            </a:pPr>
            <a:r>
              <a:rPr lang="de-DE" sz="2000"/>
              <a:t>Eickelmann, B., Bos, W., Gerik, J., Goldhammer, F., Schaumburg, H., Schwippert, K., Senkbeil, M. &amp; Vahrenhold, J. (2018). Computer- und informations-bezogene Kompetenzen von Schülerinnen und Schülern im zweiten internationalen Vergleich und Kompetenzen im Bereich Computational Thinking. ICILS 2018. </a:t>
            </a:r>
            <a:r>
              <a:rPr lang="de-DE" sz="2000" u="sng">
                <a:hlinkClick r:id="rId5" tooltip="https://kw.uni-paderborn.de/fileadmin/fakultaet/Institute/erziehungswissenschaft/Schulpaedagogik/ICILS_2018__Deutschland_Berichtsband.pdf"/>
              </a:rPr>
              <a:t>https://kw.uni-paderborn.de/fileadmin/fakultaet/Institute/erziehungswissenschaft/Schulpaedagogik/ICILS_2018__Deutschland_Berichtsband.pdf</a:t>
            </a:r>
            <a:r>
              <a:rPr lang="de-DE" sz="2000" u="sng"/>
              <a:t> </a:t>
            </a:r>
            <a:r>
              <a:rPr lang="de-DE" sz="2000"/>
              <a:t>(Aufgerufen am 12.02.2021).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EAA8889-C5FC-4910-A88B-C52037BE9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DigitUS</a:t>
            </a:r>
            <a:r>
              <a:rPr lang="de-DE"/>
              <a:t>-Projekt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B75EBC-C52C-4785-96C8-2C62B2202A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Lizenzhinweis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00" y="3936346"/>
            <a:ext cx="3426191" cy="2612700"/>
          </a:xfrm>
          <a:prstGeom prst="rect">
            <a:avLst/>
          </a:prstGeom>
        </p:spPr>
      </p:pic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E99496F-AEAC-4755-852E-96FB82239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12" y="1512218"/>
            <a:ext cx="9268300" cy="1686699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Dieser Foliensatz </a:t>
            </a:r>
            <a:r>
              <a:rPr lang="de-DE" sz="1800" i="1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„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i="1" dirty="0">
                <a:solidFill>
                  <a:srgbClr val="000000"/>
                </a:solidFill>
                <a:latin typeface="Corbel Light" panose="020B0303020204020204" pitchFamily="34" charset="0"/>
              </a:rPr>
              <a:t>Fachunterricht </a:t>
            </a:r>
            <a:r>
              <a:rPr lang="de-DE" sz="1800" i="1" dirty="0">
                <a:latin typeface="Corbel Light" panose="020B0303020204020204" pitchFamily="34" charset="0"/>
              </a:rPr>
              <a:t>mit digitalen Medien gestalten</a:t>
            </a:r>
            <a:r>
              <a:rPr lang="de-DE" sz="1800" i="1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“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wurde im Rahmen des Projekts </a:t>
            </a:r>
            <a:r>
              <a:rPr lang="de-DE" sz="1800" dirty="0" err="1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DigitUS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von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Birgit Neuhaus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5"/>
              </a:rPr>
              <a:t>Stefan Ufer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6"/>
              </a:rPr>
              <a:t>Dagmar Traub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7"/>
              </a:rPr>
              <a:t>Timo </a:t>
            </a:r>
            <a:r>
              <a:rPr lang="de-DE" sz="1800" dirty="0" err="1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7"/>
              </a:rPr>
              <a:t>Kosiol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8"/>
              </a:rPr>
              <a:t>Monika Aufleger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9"/>
              </a:rPr>
              <a:t>Annemarie Rutkowski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0"/>
              </a:rPr>
              <a:t>Christian Förtsch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,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1"/>
              </a:rPr>
              <a:t>Matthias Mohr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2"/>
              </a:rPr>
              <a:t>Christian </a:t>
            </a:r>
            <a:r>
              <a:rPr lang="de-DE" sz="1800" dirty="0" err="1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2"/>
              </a:rPr>
              <a:t>Lindermayer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und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3"/>
              </a:rPr>
              <a:t>Michael Spangler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erstellt und ist als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4"/>
              </a:rPr>
              <a:t>CC-BY-SA4.0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lizensiert.</a:t>
            </a:r>
            <a:endParaRPr lang="de-DE" sz="1800" dirty="0">
              <a:solidFill>
                <a:srgbClr val="000000"/>
              </a:solidFill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de-DE" sz="1800" dirty="0">
              <a:solidFill>
                <a:srgbClr val="000000"/>
              </a:solidFill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Einen Überblick über alle Materialien im </a:t>
            </a:r>
            <a:r>
              <a:rPr lang="de-DE" sz="1800" dirty="0" err="1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DigitUS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-Projekt findet sich im 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Einführungskapitel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217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nhaltsplatzhalter 2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1187" r="10710"/>
          <a:stretch/>
        </p:blipFill>
        <p:spPr bwMode="auto">
          <a:xfrm>
            <a:off x="-179536" y="524"/>
            <a:ext cx="11053712" cy="7226575"/>
          </a:xfrm>
          <a:prstGeom prst="rect">
            <a:avLst/>
          </a:prstGeom>
        </p:spPr>
      </p:pic>
      <p:sp>
        <p:nvSpPr>
          <p:cNvPr id="5" name="Rechteck 5"/>
          <p:cNvSpPr/>
          <p:nvPr/>
        </p:nvSpPr>
        <p:spPr bwMode="auto">
          <a:xfrm>
            <a:off x="5509096" y="5976762"/>
            <a:ext cx="4820136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>
                <a:solidFill>
                  <a:schemeClr val="tx1"/>
                </a:solidFill>
              </a:rPr>
              <a:t>Warming Up</a:t>
            </a:r>
            <a:endParaRPr sz="1600"/>
          </a:p>
        </p:txBody>
      </p:sp>
      <p:sp>
        <p:nvSpPr>
          <p:cNvPr id="6" name="Rechteck 9"/>
          <p:cNvSpPr/>
          <p:nvPr/>
        </p:nvSpPr>
        <p:spPr bwMode="auto">
          <a:xfrm>
            <a:off x="5509096" y="6480818"/>
            <a:ext cx="4820136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sz="2400">
                <a:solidFill>
                  <a:schemeClr val="tx1"/>
                </a:solidFill>
              </a:rPr>
              <a:t>Mein Fach, digitale Medien &amp; ich</a:t>
            </a:r>
            <a:endParaRPr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5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/>
              <a:t>Beantworten Sie folgende Fragen zunächst für sich alleine.</a:t>
            </a:r>
            <a:endParaRPr/>
          </a:p>
          <a:p>
            <a:pPr marL="0" indent="0">
              <a:buNone/>
              <a:defRPr/>
            </a:pPr>
            <a:r>
              <a:rPr lang="de-DE"/>
              <a:t>Tauschen Sie Ihre Antworten dann mit einer Kollegin oder einem Kollegen aus.</a:t>
            </a:r>
            <a:endParaRPr/>
          </a:p>
          <a:p>
            <a:pPr marL="0" indent="0">
              <a:buNone/>
              <a:defRPr/>
            </a:pPr>
            <a:endParaRPr/>
          </a:p>
          <a:p>
            <a:pPr>
              <a:defRPr/>
            </a:pPr>
            <a:r>
              <a:rPr lang="de-DE"/>
              <a:t>Wie habe ich den Covid-19-Lockdown in Bezug auf meinen Biologie- bzw. Mathematikunterricht erlebt? Welche Chancen und Schwierigkeiten haben sich dabei ergeben?</a:t>
            </a:r>
            <a:endParaRPr/>
          </a:p>
          <a:p>
            <a:pPr>
              <a:defRPr/>
            </a:pPr>
            <a:r>
              <a:rPr lang="de-DE"/>
              <a:t>Welche Chancen und Schwierigkeiten sehe ich beim Einsatz digitaler Medien allgemein für meinen Biologie- bzw. Mathematikunterricht?</a:t>
            </a:r>
            <a:endParaRPr/>
          </a:p>
          <a:p>
            <a:pPr>
              <a:defRPr/>
            </a:pPr>
            <a:r>
              <a:rPr lang="de-DE"/>
              <a:t>Welche Wünsche habe ich an das Projekt im Hinblick auf Ihren Biologie- bzw. Mathematikunterricht?</a:t>
            </a:r>
            <a:endParaRPr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Mein Fach, digitale Medien und ich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Unsere drei Lupen</a:t>
            </a:r>
            <a:endParaRPr/>
          </a:p>
        </p:txBody>
      </p:sp>
      <p:sp>
        <p:nvSpPr>
          <p:cNvPr id="5" name="Inhaltsplatzhalter 7"/>
          <p:cNvSpPr>
            <a:spLocks noGrp="1"/>
          </p:cNvSpPr>
          <p:nvPr>
            <p:ph sz="quarter" idx="10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7" name="Gruppieren 132"/>
          <p:cNvGrpSpPr/>
          <p:nvPr/>
        </p:nvGrpSpPr>
        <p:grpSpPr bwMode="auto">
          <a:xfrm>
            <a:off x="-950419" y="1728241"/>
            <a:ext cx="11076918" cy="5094430"/>
            <a:chOff x="0" y="0"/>
            <a:chExt cx="11076918" cy="5094430"/>
          </a:xfrm>
        </p:grpSpPr>
        <p:grpSp>
          <p:nvGrpSpPr>
            <p:cNvPr id="8" name="Gruppieren 131"/>
            <p:cNvGrpSpPr/>
            <p:nvPr/>
          </p:nvGrpSpPr>
          <p:grpSpPr bwMode="auto">
            <a:xfrm>
              <a:off x="0" y="0"/>
              <a:ext cx="11076918" cy="5094430"/>
              <a:chOff x="0" y="0"/>
              <a:chExt cx="11076918" cy="5094430"/>
            </a:xfrm>
          </p:grpSpPr>
          <p:grpSp>
            <p:nvGrpSpPr>
              <p:cNvPr id="9" name="Gruppieren 130"/>
              <p:cNvGrpSpPr/>
              <p:nvPr/>
            </p:nvGrpSpPr>
            <p:grpSpPr bwMode="auto">
              <a:xfrm>
                <a:off x="0" y="0"/>
                <a:ext cx="11076918" cy="5094430"/>
                <a:chOff x="0" y="0"/>
                <a:chExt cx="11076918" cy="5094430"/>
              </a:xfrm>
            </p:grpSpPr>
            <p:grpSp>
              <p:nvGrpSpPr>
                <p:cNvPr id="10" name="Gruppieren 129"/>
                <p:cNvGrpSpPr/>
                <p:nvPr/>
              </p:nvGrpSpPr>
              <p:grpSpPr bwMode="auto">
                <a:xfrm>
                  <a:off x="0" y="250425"/>
                  <a:ext cx="5123095" cy="3118830"/>
                  <a:chOff x="0" y="0"/>
                  <a:chExt cx="5123095" cy="3118830"/>
                </a:xfrm>
              </p:grpSpPr>
              <p:grpSp>
                <p:nvGrpSpPr>
                  <p:cNvPr id="11" name="Gruppieren 28"/>
                  <p:cNvGrpSpPr>
                    <a:grpSpLocks noChangeAspect="1"/>
                  </p:cNvGrpSpPr>
                  <p:nvPr/>
                </p:nvGrpSpPr>
                <p:grpSpPr bwMode="auto">
                  <a:xfrm rot="3271873">
                    <a:off x="1155340" y="-848924"/>
                    <a:ext cx="2812414" cy="5123095"/>
                    <a:chOff x="0" y="0"/>
                    <a:chExt cx="2812414" cy="5123095"/>
                  </a:xfrm>
                </p:grpSpPr>
                <p:sp>
                  <p:nvSpPr>
                    <p:cNvPr id="12" name="Ellipse 46"/>
                    <p:cNvSpPr>
                      <a:spLocks noChangeAspect="1"/>
                    </p:cNvSpPr>
                    <p:nvPr/>
                  </p:nvSpPr>
                  <p:spPr bwMode="auto">
                    <a:xfrm rot="20127457">
                      <a:off x="0" y="0"/>
                      <a:ext cx="2812414" cy="2836333"/>
                    </a:xfrm>
                    <a:prstGeom prst="ellipse">
                      <a:avLst/>
                    </a:prstGeom>
                    <a:solidFill>
                      <a:srgbClr val="D9D9D9">
                        <a:alpha val="25882"/>
                      </a:srgbClr>
                    </a:solidFill>
                    <a:ln w="28575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13" name="Abgerundetes Rechteck 47"/>
                    <p:cNvSpPr/>
                    <p:nvPr/>
                  </p:nvSpPr>
                  <p:spPr bwMode="auto">
                    <a:xfrm rot="20127457">
                      <a:off x="2360639" y="2680279"/>
                      <a:ext cx="404456" cy="2442816"/>
                    </a:xfrm>
                    <a:prstGeom prst="roundRect">
                      <a:avLst>
                        <a:gd name="adj" fmla="val 28206"/>
                      </a:avLst>
                    </a:prstGeom>
                    <a:solidFill>
                      <a:schemeClr val="bg1">
                        <a:lumMod val="50000"/>
                      </a:schemeClr>
                    </a:solidFill>
                    <a:ln w="2857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14" name="Bogen 48"/>
                    <p:cNvSpPr>
                      <a:spLocks noChangeAspect="1"/>
                    </p:cNvSpPr>
                    <p:nvPr/>
                  </p:nvSpPr>
                  <p:spPr bwMode="auto">
                    <a:xfrm rot="20127457">
                      <a:off x="764755" y="190625"/>
                      <a:ext cx="1580146" cy="1593585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ln w="28575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</p:grpSp>
              <p:grpSp>
                <p:nvGrpSpPr>
                  <p:cNvPr id="15" name="Gruppieren 29"/>
                  <p:cNvGrpSpPr/>
                  <p:nvPr/>
                </p:nvGrpSpPr>
                <p:grpSpPr bwMode="auto">
                  <a:xfrm>
                    <a:off x="2890590" y="0"/>
                    <a:ext cx="1141677" cy="1020118"/>
                    <a:chOff x="0" y="0"/>
                    <a:chExt cx="1141677" cy="1020118"/>
                  </a:xfrm>
                </p:grpSpPr>
                <p:grpSp>
                  <p:nvGrpSpPr>
                    <p:cNvPr id="16" name="Gruppieren 30"/>
                    <p:cNvGrpSpPr/>
                    <p:nvPr/>
                  </p:nvGrpSpPr>
                  <p:grpSpPr bwMode="auto">
                    <a:xfrm>
                      <a:off x="0" y="189118"/>
                      <a:ext cx="627977" cy="766360"/>
                      <a:chOff x="0" y="0"/>
                      <a:chExt cx="627977" cy="766360"/>
                    </a:xfrm>
                  </p:grpSpPr>
                  <p:grpSp>
                    <p:nvGrpSpPr>
                      <p:cNvPr id="17" name="Gruppieren 36"/>
                      <p:cNvGrpSpPr/>
                      <p:nvPr/>
                    </p:nvGrpSpPr>
                    <p:grpSpPr bwMode="auto">
                      <a:xfrm>
                        <a:off x="0" y="0"/>
                        <a:ext cx="520170" cy="766360"/>
                        <a:chOff x="0" y="0"/>
                        <a:chExt cx="520170" cy="766360"/>
                      </a:xfrm>
                    </p:grpSpPr>
                    <p:grpSp>
                      <p:nvGrpSpPr>
                        <p:cNvPr id="18" name="Gruppieren 42"/>
                        <p:cNvGrpSpPr/>
                        <p:nvPr/>
                      </p:nvGrpSpPr>
                      <p:grpSpPr bwMode="auto">
                        <a:xfrm>
                          <a:off x="0" y="0"/>
                          <a:ext cx="520170" cy="766360"/>
                          <a:chOff x="0" y="0"/>
                          <a:chExt cx="520170" cy="766360"/>
                        </a:xfrm>
                      </p:grpSpPr>
                      <p:sp>
                        <p:nvSpPr>
                          <p:cNvPr id="19" name="Abgerundetes Rechteck 44"/>
                          <p:cNvSpPr/>
                          <p:nvPr/>
                        </p:nvSpPr>
                        <p:spPr bwMode="auto">
                          <a:xfrm>
                            <a:off x="0" y="0"/>
                            <a:ext cx="520170" cy="76636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4D898E"/>
                          </a:solidFill>
                          <a:ln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>
                              <a:defRPr/>
                            </a:pPr>
                            <a:endParaRPr lang="de-DE"/>
                          </a:p>
                        </p:txBody>
                      </p:sp>
                      <p:sp>
                        <p:nvSpPr>
                          <p:cNvPr id="20" name="Ellipse 45"/>
                          <p:cNvSpPr/>
                          <p:nvPr/>
                        </p:nvSpPr>
                        <p:spPr bwMode="auto">
                          <a:xfrm>
                            <a:off x="241303" y="722480"/>
                            <a:ext cx="37561" cy="33373"/>
                          </a:xfrm>
                          <a:prstGeom prst="ellipse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>
                              <a:defRPr/>
                            </a:pPr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21" name="Abgerundetes Rechteck 43"/>
                        <p:cNvSpPr/>
                        <p:nvPr/>
                      </p:nvSpPr>
                      <p:spPr bwMode="auto">
                        <a:xfrm>
                          <a:off x="11666" y="16369"/>
                          <a:ext cx="496836" cy="699612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D2E5E6"/>
                        </a:solidFill>
                        <a:ln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</p:grpSp>
                  <p:grpSp>
                    <p:nvGrpSpPr>
                      <p:cNvPr id="22" name="Gruppieren 37"/>
                      <p:cNvGrpSpPr/>
                      <p:nvPr/>
                    </p:nvGrpSpPr>
                    <p:grpSpPr bwMode="auto">
                      <a:xfrm rot="19838445">
                        <a:off x="346079" y="549708"/>
                        <a:ext cx="281898" cy="22431"/>
                        <a:chOff x="0" y="0"/>
                        <a:chExt cx="281898" cy="22431"/>
                      </a:xfrm>
                    </p:grpSpPr>
                    <p:grpSp>
                      <p:nvGrpSpPr>
                        <p:cNvPr id="23" name="Gruppieren 38"/>
                        <p:cNvGrpSpPr/>
                        <p:nvPr/>
                      </p:nvGrpSpPr>
                      <p:grpSpPr bwMode="auto">
                        <a:xfrm>
                          <a:off x="0" y="0"/>
                          <a:ext cx="281898" cy="22431"/>
                          <a:chOff x="0" y="0"/>
                          <a:chExt cx="281898" cy="22431"/>
                        </a:xfrm>
                      </p:grpSpPr>
                      <p:sp>
                        <p:nvSpPr>
                          <p:cNvPr id="24" name="Rechteck 40"/>
                          <p:cNvSpPr/>
                          <p:nvPr/>
                        </p:nvSpPr>
                        <p:spPr bwMode="auto">
                          <a:xfrm>
                            <a:off x="39408" y="0"/>
                            <a:ext cx="242488" cy="22431"/>
                          </a:xfrm>
                          <a:prstGeom prst="rect">
                            <a:avLst/>
                          </a:prstGeom>
                          <a:solidFill>
                            <a:srgbClr val="4D898E"/>
                          </a:solidFill>
                          <a:ln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>
                              <a:defRPr/>
                            </a:pPr>
                            <a:endParaRPr lang="de-DE"/>
                          </a:p>
                        </p:txBody>
                      </p:sp>
                      <p:sp>
                        <p:nvSpPr>
                          <p:cNvPr id="25" name="Gleichschenkliges Dreieck 41"/>
                          <p:cNvSpPr/>
                          <p:nvPr/>
                        </p:nvSpPr>
                        <p:spPr bwMode="auto">
                          <a:xfrm rot="16199969">
                            <a:off x="6503" y="-4772"/>
                            <a:ext cx="18969" cy="31976"/>
                          </a:xfrm>
                          <a:prstGeom prst="triangle">
                            <a:avLst>
                              <a:gd name="adj" fmla="val 50000"/>
                            </a:avLst>
                          </a:prstGeom>
                          <a:solidFill>
                            <a:srgbClr val="4D898E"/>
                          </a:solidFill>
                          <a:ln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>
                              <a:defRPr/>
                            </a:pPr>
                            <a:endParaRPr lang="de-DE"/>
                          </a:p>
                        </p:txBody>
                      </p:sp>
                    </p:grpSp>
                    <p:cxnSp>
                      <p:nvCxnSpPr>
                        <p:cNvPr id="26" name="Gerader Verbinder 39"/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274253" y="0"/>
                          <a:ext cx="658" cy="2059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7" name="Gruppieren 31"/>
                    <p:cNvGrpSpPr/>
                    <p:nvPr/>
                  </p:nvGrpSpPr>
                  <p:grpSpPr bwMode="auto">
                    <a:xfrm>
                      <a:off x="97229" y="0"/>
                      <a:ext cx="1044447" cy="1020118"/>
                      <a:chOff x="0" y="0"/>
                      <a:chExt cx="1044447" cy="1020118"/>
                    </a:xfrm>
                  </p:grpSpPr>
                  <p:sp>
                    <p:nvSpPr>
                      <p:cNvPr id="28" name="Bogen 32"/>
                      <p:cNvSpPr>
                        <a:spLocks noChangeAspect="1"/>
                      </p:cNvSpPr>
                      <p:nvPr/>
                    </p:nvSpPr>
                    <p:spPr bwMode="auto">
                      <a:xfrm rot="18905372">
                        <a:off x="0" y="0"/>
                        <a:ext cx="1044447" cy="1020118"/>
                      </a:xfrm>
                      <a:prstGeom prst="arc">
                        <a:avLst>
                          <a:gd name="adj1" fmla="val 16200000"/>
                          <a:gd name="adj2" fmla="val 0"/>
                        </a:avLst>
                      </a:prstGeom>
                      <a:noFill/>
                      <a:ln w="76200">
                        <a:solidFill>
                          <a:srgbClr val="4D898E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29" name="Bogen 33"/>
                      <p:cNvSpPr>
                        <a:spLocks noChangeAspect="1"/>
                      </p:cNvSpPr>
                      <p:nvPr/>
                    </p:nvSpPr>
                    <p:spPr bwMode="auto">
                      <a:xfrm rot="18905372">
                        <a:off x="130554" y="104704"/>
                        <a:ext cx="783335" cy="765087"/>
                      </a:xfrm>
                      <a:prstGeom prst="arc">
                        <a:avLst>
                          <a:gd name="adj1" fmla="val 16200000"/>
                          <a:gd name="adj2" fmla="val 0"/>
                        </a:avLst>
                      </a:prstGeom>
                      <a:noFill/>
                      <a:ln w="76200">
                        <a:solidFill>
                          <a:srgbClr val="4D898E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30" name="Bogen 34"/>
                      <p:cNvSpPr>
                        <a:spLocks noChangeAspect="1"/>
                      </p:cNvSpPr>
                      <p:nvPr/>
                    </p:nvSpPr>
                    <p:spPr bwMode="auto">
                      <a:xfrm rot="18905372">
                        <a:off x="261111" y="232218"/>
                        <a:ext cx="522223" cy="510059"/>
                      </a:xfrm>
                      <a:prstGeom prst="arc">
                        <a:avLst>
                          <a:gd name="adj1" fmla="val 16200000"/>
                          <a:gd name="adj2" fmla="val 0"/>
                        </a:avLst>
                      </a:prstGeom>
                      <a:noFill/>
                      <a:ln w="76200">
                        <a:solidFill>
                          <a:srgbClr val="4D898E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31" name="Ellipse 35"/>
                      <p:cNvSpPr/>
                      <p:nvPr/>
                    </p:nvSpPr>
                    <p:spPr bwMode="auto">
                      <a:xfrm>
                        <a:off x="445696" y="336780"/>
                        <a:ext cx="153051" cy="150466"/>
                      </a:xfrm>
                      <a:prstGeom prst="ellipse">
                        <a:avLst/>
                      </a:prstGeom>
                      <a:solidFill>
                        <a:srgbClr val="4D898E"/>
                      </a:solidFill>
                      <a:ln>
                        <a:solidFill>
                          <a:srgbClr val="4D898E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</p:grpSp>
              </p:grpSp>
            </p:grpSp>
            <p:grpSp>
              <p:nvGrpSpPr>
                <p:cNvPr id="32" name="Gruppieren 2"/>
                <p:cNvGrpSpPr/>
                <p:nvPr/>
              </p:nvGrpSpPr>
              <p:grpSpPr bwMode="auto">
                <a:xfrm>
                  <a:off x="4863249" y="0"/>
                  <a:ext cx="2961748" cy="5094430"/>
                  <a:chOff x="0" y="0"/>
                  <a:chExt cx="2961748" cy="5094430"/>
                </a:xfrm>
              </p:grpSpPr>
              <p:sp>
                <p:nvSpPr>
                  <p:cNvPr id="33" name="Ellipse 49"/>
                  <p:cNvSpPr>
                    <a:spLocks noChangeAspect="1"/>
                  </p:cNvSpPr>
                  <p:nvPr/>
                </p:nvSpPr>
                <p:spPr bwMode="auto">
                  <a:xfrm rot="1799350">
                    <a:off x="149333" y="0"/>
                    <a:ext cx="2812414" cy="2836333"/>
                  </a:xfrm>
                  <a:prstGeom prst="ellipse">
                    <a:avLst/>
                  </a:prstGeom>
                  <a:solidFill>
                    <a:srgbClr val="D9D9D9">
                      <a:alpha val="25882"/>
                    </a:srgbClr>
                  </a:solidFill>
                  <a:ln w="28575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rmAutofit/>
                  </a:bodyPr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34" name="Abgerundetes Rechteck 50"/>
                  <p:cNvSpPr/>
                  <p:nvPr/>
                </p:nvSpPr>
                <p:spPr bwMode="auto">
                  <a:xfrm rot="1799350">
                    <a:off x="0" y="2658789"/>
                    <a:ext cx="404455" cy="2435641"/>
                  </a:xfrm>
                  <a:prstGeom prst="roundRect">
                    <a:avLst>
                      <a:gd name="adj" fmla="val 28206"/>
                    </a:avLst>
                  </a:prstGeom>
                  <a:solidFill>
                    <a:schemeClr val="bg1">
                      <a:lumMod val="50000"/>
                    </a:schemeClr>
                  </a:solidFill>
                  <a:ln w="2857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rmAutofit/>
                  </a:bodyPr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  <p:grpSp>
              <p:nvGrpSpPr>
                <p:cNvPr id="35" name="Gruppieren 1"/>
                <p:cNvGrpSpPr/>
                <p:nvPr/>
              </p:nvGrpSpPr>
              <p:grpSpPr bwMode="auto">
                <a:xfrm>
                  <a:off x="5930081" y="131753"/>
                  <a:ext cx="5146836" cy="3381471"/>
                  <a:chOff x="0" y="0"/>
                  <a:chExt cx="5146836" cy="3381471"/>
                </a:xfrm>
              </p:grpSpPr>
              <p:grpSp>
                <p:nvGrpSpPr>
                  <p:cNvPr id="36" name="Gruppieren 70"/>
                  <p:cNvGrpSpPr>
                    <a:grpSpLocks noChangeAspect="1"/>
                  </p:cNvGrpSpPr>
                  <p:nvPr/>
                </p:nvGrpSpPr>
                <p:grpSpPr bwMode="auto">
                  <a:xfrm rot="3271873">
                    <a:off x="1167210" y="-598153"/>
                    <a:ext cx="2812414" cy="5146836"/>
                    <a:chOff x="0" y="0"/>
                    <a:chExt cx="2812414" cy="5146836"/>
                  </a:xfrm>
                </p:grpSpPr>
                <p:sp>
                  <p:nvSpPr>
                    <p:cNvPr id="37" name="Ellipse 126"/>
                    <p:cNvSpPr>
                      <a:spLocks noChangeAspect="1"/>
                    </p:cNvSpPr>
                    <p:nvPr/>
                  </p:nvSpPr>
                  <p:spPr bwMode="auto">
                    <a:xfrm rot="20127457">
                      <a:off x="0" y="0"/>
                      <a:ext cx="2812414" cy="2836333"/>
                    </a:xfrm>
                    <a:prstGeom prst="ellipse">
                      <a:avLst/>
                    </a:prstGeom>
                    <a:solidFill>
                      <a:srgbClr val="D9D9D9">
                        <a:alpha val="25882"/>
                      </a:srgbClr>
                    </a:solidFill>
                    <a:ln w="28575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38" name="Abgerundetes Rechteck 127"/>
                    <p:cNvSpPr/>
                    <p:nvPr/>
                  </p:nvSpPr>
                  <p:spPr bwMode="auto">
                    <a:xfrm rot="20127457">
                      <a:off x="2366303" y="2690799"/>
                      <a:ext cx="404456" cy="2456036"/>
                    </a:xfrm>
                    <a:prstGeom prst="roundRect">
                      <a:avLst>
                        <a:gd name="adj" fmla="val 28206"/>
                      </a:avLst>
                    </a:prstGeom>
                    <a:solidFill>
                      <a:schemeClr val="bg1">
                        <a:lumMod val="50000"/>
                      </a:schemeClr>
                    </a:solidFill>
                    <a:ln w="2857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39" name="Bogen 128"/>
                    <p:cNvSpPr>
                      <a:spLocks noChangeAspect="1"/>
                    </p:cNvSpPr>
                    <p:nvPr/>
                  </p:nvSpPr>
                  <p:spPr bwMode="auto">
                    <a:xfrm rot="20127457">
                      <a:off x="773162" y="213767"/>
                      <a:ext cx="1580146" cy="1593585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ln w="28575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</p:grpSp>
              <p:grpSp>
                <p:nvGrpSpPr>
                  <p:cNvPr id="40" name="Gruppieren 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07695" y="0"/>
                    <a:ext cx="972898" cy="1199227"/>
                    <a:chOff x="0" y="0"/>
                    <a:chExt cx="972898" cy="1199227"/>
                  </a:xfrm>
                </p:grpSpPr>
                <p:grpSp>
                  <p:nvGrpSpPr>
                    <p:cNvPr id="41" name="Gruppieren 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0" y="353221"/>
                      <a:ext cx="698703" cy="846006"/>
                      <a:chOff x="0" y="0"/>
                      <a:chExt cx="698703" cy="846006"/>
                    </a:xfrm>
                  </p:grpSpPr>
                  <p:sp>
                    <p:nvSpPr>
                      <p:cNvPr id="42" name="Freihandform 92"/>
                      <p:cNvSpPr/>
                      <p:nvPr/>
                    </p:nvSpPr>
                    <p:spPr bwMode="auto">
                      <a:xfrm>
                        <a:off x="0" y="0"/>
                        <a:ext cx="698703" cy="846006"/>
                      </a:xfrm>
                      <a:custGeom>
                        <a:avLst/>
                        <a:gdLst>
                          <a:gd name="connsiteX0" fmla="*/ 876587 w 2378816"/>
                          <a:gd name="connsiteY0" fmla="*/ 2358190 h 2878985"/>
                          <a:gd name="connsiteX1" fmla="*/ 501889 w 2378816"/>
                          <a:gd name="connsiteY1" fmla="*/ 2356471 h 2878985"/>
                          <a:gd name="connsiteX2" fmla="*/ 400480 w 2378816"/>
                          <a:gd name="connsiteY2" fmla="*/ 2337564 h 2878985"/>
                          <a:gd name="connsiteX3" fmla="*/ 352354 w 2378816"/>
                          <a:gd name="connsiteY3" fmla="*/ 2318658 h 2878985"/>
                          <a:gd name="connsiteX4" fmla="*/ 321416 w 2378816"/>
                          <a:gd name="connsiteY4" fmla="*/ 2296313 h 2878985"/>
                          <a:gd name="connsiteX5" fmla="*/ 295634 w 2378816"/>
                          <a:gd name="connsiteY5" fmla="*/ 2270531 h 2878985"/>
                          <a:gd name="connsiteX6" fmla="*/ 271570 w 2378816"/>
                          <a:gd name="connsiteY6" fmla="*/ 2218967 h 2878985"/>
                          <a:gd name="connsiteX7" fmla="*/ 257820 w 2378816"/>
                          <a:gd name="connsiteY7" fmla="*/ 1754892 h 2878985"/>
                          <a:gd name="connsiteX8" fmla="*/ 32658 w 2378816"/>
                          <a:gd name="connsiteY8" fmla="*/ 1753173 h 2878985"/>
                          <a:gd name="connsiteX9" fmla="*/ 5157 w 2378816"/>
                          <a:gd name="connsiteY9" fmla="*/ 1739423 h 2878985"/>
                          <a:gd name="connsiteX10" fmla="*/ 0 w 2378816"/>
                          <a:gd name="connsiteY10" fmla="*/ 1711922 h 2878985"/>
                          <a:gd name="connsiteX11" fmla="*/ 10313 w 2378816"/>
                          <a:gd name="connsiteY11" fmla="*/ 1665515 h 2878985"/>
                          <a:gd name="connsiteX12" fmla="*/ 244070 w 2378816"/>
                          <a:gd name="connsiteY12" fmla="*/ 1191127 h 2878985"/>
                          <a:gd name="connsiteX13" fmla="*/ 273289 w 2378816"/>
                          <a:gd name="connsiteY13" fmla="*/ 814710 h 2878985"/>
                          <a:gd name="connsiteX14" fmla="*/ 309384 w 2378816"/>
                          <a:gd name="connsiteY14" fmla="*/ 690957 h 2878985"/>
                          <a:gd name="connsiteX15" fmla="*/ 364385 w 2378816"/>
                          <a:gd name="connsiteY15" fmla="*/ 584391 h 2878985"/>
                          <a:gd name="connsiteX16" fmla="*/ 450325 w 2378816"/>
                          <a:gd name="connsiteY16" fmla="*/ 457200 h 2878985"/>
                          <a:gd name="connsiteX17" fmla="*/ 565485 w 2378816"/>
                          <a:gd name="connsiteY17" fmla="*/ 335166 h 2878985"/>
                          <a:gd name="connsiteX18" fmla="*/ 689238 w 2378816"/>
                          <a:gd name="connsiteY18" fmla="*/ 228600 h 2878985"/>
                          <a:gd name="connsiteX19" fmla="*/ 802679 w 2378816"/>
                          <a:gd name="connsiteY19" fmla="*/ 149536 h 2878985"/>
                          <a:gd name="connsiteX20" fmla="*/ 910963 w 2378816"/>
                          <a:gd name="connsiteY20" fmla="*/ 89378 h 2878985"/>
                          <a:gd name="connsiteX21" fmla="*/ 1003778 w 2378816"/>
                          <a:gd name="connsiteY21" fmla="*/ 49846 h 2878985"/>
                          <a:gd name="connsiteX22" fmla="*/ 1125813 w 2378816"/>
                          <a:gd name="connsiteY22" fmla="*/ 12032 h 2878985"/>
                          <a:gd name="connsiteX23" fmla="*/ 1222065 w 2378816"/>
                          <a:gd name="connsiteY23" fmla="*/ 0 h 2878985"/>
                          <a:gd name="connsiteX24" fmla="*/ 1352694 w 2378816"/>
                          <a:gd name="connsiteY24" fmla="*/ 0 h 2878985"/>
                          <a:gd name="connsiteX25" fmla="*/ 1474728 w 2378816"/>
                          <a:gd name="connsiteY25" fmla="*/ 10313 h 2878985"/>
                          <a:gd name="connsiteX26" fmla="*/ 1596763 w 2378816"/>
                          <a:gd name="connsiteY26" fmla="*/ 36095 h 2878985"/>
                          <a:gd name="connsiteX27" fmla="*/ 1718797 w 2378816"/>
                          <a:gd name="connsiteY27" fmla="*/ 82503 h 2878985"/>
                          <a:gd name="connsiteX28" fmla="*/ 1859739 w 2378816"/>
                          <a:gd name="connsiteY28" fmla="*/ 156411 h 2878985"/>
                          <a:gd name="connsiteX29" fmla="*/ 2005837 w 2378816"/>
                          <a:gd name="connsiteY29" fmla="*/ 259539 h 2878985"/>
                          <a:gd name="connsiteX30" fmla="*/ 2127871 w 2378816"/>
                          <a:gd name="connsiteY30" fmla="*/ 376417 h 2878985"/>
                          <a:gd name="connsiteX31" fmla="*/ 2201779 w 2378816"/>
                          <a:gd name="connsiteY31" fmla="*/ 470951 h 2878985"/>
                          <a:gd name="connsiteX32" fmla="*/ 2282563 w 2378816"/>
                          <a:gd name="connsiteY32" fmla="*/ 611892 h 2878985"/>
                          <a:gd name="connsiteX33" fmla="*/ 2335846 w 2378816"/>
                          <a:gd name="connsiteY33" fmla="*/ 751115 h 2878985"/>
                          <a:gd name="connsiteX34" fmla="*/ 2371940 w 2378816"/>
                          <a:gd name="connsiteY34" fmla="*/ 912682 h 2878985"/>
                          <a:gd name="connsiteX35" fmla="*/ 2378816 w 2378816"/>
                          <a:gd name="connsiteY35" fmla="*/ 1039873 h 2878985"/>
                          <a:gd name="connsiteX36" fmla="*/ 2371940 w 2378816"/>
                          <a:gd name="connsiteY36" fmla="*/ 1180814 h 2878985"/>
                          <a:gd name="connsiteX37" fmla="*/ 2327252 w 2378816"/>
                          <a:gd name="connsiteY37" fmla="*/ 1371600 h 2878985"/>
                          <a:gd name="connsiteX38" fmla="*/ 2267094 w 2378816"/>
                          <a:gd name="connsiteY38" fmla="*/ 1521136 h 2878985"/>
                          <a:gd name="connsiteX39" fmla="*/ 2182873 w 2378816"/>
                          <a:gd name="connsiteY39" fmla="*/ 1658640 h 2878985"/>
                          <a:gd name="connsiteX40" fmla="*/ 2048806 w 2378816"/>
                          <a:gd name="connsiteY40" fmla="*/ 1828800 h 2878985"/>
                          <a:gd name="connsiteX41" fmla="*/ 1968023 w 2378816"/>
                          <a:gd name="connsiteY41" fmla="*/ 1923334 h 2878985"/>
                          <a:gd name="connsiteX42" fmla="*/ 1969742 w 2378816"/>
                          <a:gd name="connsiteY42" fmla="*/ 2878985 h 2878985"/>
                          <a:gd name="connsiteX43" fmla="*/ 873149 w 2378816"/>
                          <a:gd name="connsiteY43" fmla="*/ 2875548 h 2878985"/>
                          <a:gd name="connsiteX44" fmla="*/ 876587 w 2378816"/>
                          <a:gd name="connsiteY44" fmla="*/ 2358190 h 28789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2378816" h="2878985" extrusionOk="0">
                            <a:moveTo>
                              <a:pt x="876587" y="2358190"/>
                            </a:moveTo>
                            <a:lnTo>
                              <a:pt x="501889" y="2356471"/>
                            </a:lnTo>
                            <a:lnTo>
                              <a:pt x="400480" y="2337564"/>
                            </a:lnTo>
                            <a:lnTo>
                              <a:pt x="352354" y="2318658"/>
                            </a:lnTo>
                            <a:lnTo>
                              <a:pt x="321416" y="2296313"/>
                            </a:lnTo>
                            <a:lnTo>
                              <a:pt x="295634" y="2270531"/>
                            </a:lnTo>
                            <a:lnTo>
                              <a:pt x="271570" y="2218967"/>
                            </a:lnTo>
                            <a:lnTo>
                              <a:pt x="257820" y="1754892"/>
                            </a:lnTo>
                            <a:lnTo>
                              <a:pt x="32658" y="1753173"/>
                            </a:lnTo>
                            <a:lnTo>
                              <a:pt x="5157" y="1739423"/>
                            </a:lnTo>
                            <a:lnTo>
                              <a:pt x="0" y="1711922"/>
                            </a:lnTo>
                            <a:lnTo>
                              <a:pt x="10313" y="1665515"/>
                            </a:lnTo>
                            <a:lnTo>
                              <a:pt x="244070" y="1191127"/>
                            </a:lnTo>
                            <a:lnTo>
                              <a:pt x="273289" y="814710"/>
                            </a:lnTo>
                            <a:lnTo>
                              <a:pt x="309384" y="690957"/>
                            </a:lnTo>
                            <a:lnTo>
                              <a:pt x="364385" y="584391"/>
                            </a:lnTo>
                            <a:lnTo>
                              <a:pt x="450325" y="457200"/>
                            </a:lnTo>
                            <a:lnTo>
                              <a:pt x="565485" y="335166"/>
                            </a:lnTo>
                            <a:lnTo>
                              <a:pt x="689238" y="228600"/>
                            </a:lnTo>
                            <a:lnTo>
                              <a:pt x="802679" y="149536"/>
                            </a:lnTo>
                            <a:lnTo>
                              <a:pt x="910963" y="89378"/>
                            </a:lnTo>
                            <a:lnTo>
                              <a:pt x="1003778" y="49846"/>
                            </a:lnTo>
                            <a:lnTo>
                              <a:pt x="1125813" y="12032"/>
                            </a:lnTo>
                            <a:lnTo>
                              <a:pt x="1222065" y="0"/>
                            </a:lnTo>
                            <a:lnTo>
                              <a:pt x="1352694" y="0"/>
                            </a:lnTo>
                            <a:lnTo>
                              <a:pt x="1474728" y="10313"/>
                            </a:lnTo>
                            <a:lnTo>
                              <a:pt x="1596763" y="36095"/>
                            </a:lnTo>
                            <a:lnTo>
                              <a:pt x="1718797" y="82503"/>
                            </a:lnTo>
                            <a:lnTo>
                              <a:pt x="1859739" y="156411"/>
                            </a:lnTo>
                            <a:lnTo>
                              <a:pt x="2005837" y="259539"/>
                            </a:lnTo>
                            <a:lnTo>
                              <a:pt x="2127871" y="376417"/>
                            </a:lnTo>
                            <a:lnTo>
                              <a:pt x="2201779" y="470951"/>
                            </a:lnTo>
                            <a:lnTo>
                              <a:pt x="2282563" y="611892"/>
                            </a:lnTo>
                            <a:lnTo>
                              <a:pt x="2335846" y="751115"/>
                            </a:lnTo>
                            <a:lnTo>
                              <a:pt x="2371940" y="912682"/>
                            </a:lnTo>
                            <a:lnTo>
                              <a:pt x="2378816" y="1039873"/>
                            </a:lnTo>
                            <a:lnTo>
                              <a:pt x="2371940" y="1180814"/>
                            </a:lnTo>
                            <a:lnTo>
                              <a:pt x="2327252" y="1371600"/>
                            </a:lnTo>
                            <a:lnTo>
                              <a:pt x="2267094" y="1521136"/>
                            </a:lnTo>
                            <a:lnTo>
                              <a:pt x="2182873" y="1658640"/>
                            </a:lnTo>
                            <a:lnTo>
                              <a:pt x="2048806" y="1828800"/>
                            </a:lnTo>
                            <a:lnTo>
                              <a:pt x="1968023" y="1923334"/>
                            </a:lnTo>
                            <a:lnTo>
                              <a:pt x="1969742" y="2878985"/>
                            </a:lnTo>
                            <a:lnTo>
                              <a:pt x="873149" y="2875548"/>
                            </a:lnTo>
                            <a:lnTo>
                              <a:pt x="876587" y="2358190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28575">
                        <a:solidFill>
                          <a:srgbClr val="4D898E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grpSp>
                    <p:nvGrpSpPr>
                      <p:cNvPr id="43" name="Gruppieren 9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29638" y="169742"/>
                        <a:ext cx="292613" cy="292993"/>
                        <a:chOff x="0" y="0"/>
                        <a:chExt cx="292613" cy="292993"/>
                      </a:xfrm>
                    </p:grpSpPr>
                    <p:sp>
                      <p:nvSpPr>
                        <p:cNvPr id="44" name="Ellipse 116"/>
                        <p:cNvSpPr/>
                        <p:nvPr/>
                      </p:nvSpPr>
                      <p:spPr bwMode="auto">
                        <a:xfrm>
                          <a:off x="47599" y="47201"/>
                          <a:ext cx="190142" cy="194302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45" name="Trapezoid 117"/>
                        <p:cNvSpPr/>
                        <p:nvPr/>
                      </p:nvSpPr>
                      <p:spPr bwMode="auto">
                        <a:xfrm>
                          <a:off x="117281" y="0"/>
                          <a:ext cx="59682" cy="43849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46" name="Trapezoid 118"/>
                        <p:cNvSpPr/>
                        <p:nvPr/>
                      </p:nvSpPr>
                      <p:spPr bwMode="auto">
                        <a:xfrm rot="2848344">
                          <a:off x="205174" y="37785"/>
                          <a:ext cx="59682" cy="43849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47" name="Trapezoid 119"/>
                        <p:cNvSpPr/>
                        <p:nvPr/>
                      </p:nvSpPr>
                      <p:spPr bwMode="auto">
                        <a:xfrm rot="10799989">
                          <a:off x="113784" y="249143"/>
                          <a:ext cx="59682" cy="43849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48" name="Ellipse 120"/>
                        <p:cNvSpPr/>
                        <p:nvPr/>
                      </p:nvSpPr>
                      <p:spPr bwMode="auto">
                        <a:xfrm>
                          <a:off x="43840" y="42485"/>
                          <a:ext cx="199572" cy="206657"/>
                        </a:xfrm>
                        <a:prstGeom prst="ellipse">
                          <a:avLst/>
                        </a:prstGeom>
                        <a:noFill/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49" name="Trapezoid 121"/>
                        <p:cNvSpPr/>
                        <p:nvPr/>
                      </p:nvSpPr>
                      <p:spPr bwMode="auto">
                        <a:xfrm rot="18901210">
                          <a:off x="28683" y="35470"/>
                          <a:ext cx="59682" cy="43849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50" name="Trapezoid 122"/>
                        <p:cNvSpPr/>
                        <p:nvPr/>
                      </p:nvSpPr>
                      <p:spPr bwMode="auto">
                        <a:xfrm rot="16199969">
                          <a:off x="-7916" y="123799"/>
                          <a:ext cx="59682" cy="43849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51" name="Trapezoid 123"/>
                        <p:cNvSpPr/>
                        <p:nvPr/>
                      </p:nvSpPr>
                      <p:spPr bwMode="auto">
                        <a:xfrm rot="13612306">
                          <a:off x="23771" y="212205"/>
                          <a:ext cx="59682" cy="43849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52" name="Trapezoid 124"/>
                        <p:cNvSpPr/>
                        <p:nvPr/>
                      </p:nvSpPr>
                      <p:spPr bwMode="auto">
                        <a:xfrm rot="5399976">
                          <a:off x="238165" y="125522"/>
                          <a:ext cx="59682" cy="49212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53" name="Trapezoid 125"/>
                        <p:cNvSpPr/>
                        <p:nvPr/>
                      </p:nvSpPr>
                      <p:spPr bwMode="auto">
                        <a:xfrm rot="8146875">
                          <a:off x="200060" y="214305"/>
                          <a:ext cx="59682" cy="45508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</p:grpSp>
                  <p:grpSp>
                    <p:nvGrpSpPr>
                      <p:cNvPr id="54" name="Gruppieren 9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747709">
                        <a:off x="190833" y="180996"/>
                        <a:ext cx="141533" cy="141716"/>
                        <a:chOff x="0" y="0"/>
                        <a:chExt cx="141533" cy="141716"/>
                      </a:xfrm>
                    </p:grpSpPr>
                    <p:sp>
                      <p:nvSpPr>
                        <p:cNvPr id="55" name="Ellipse 106"/>
                        <p:cNvSpPr/>
                        <p:nvPr/>
                      </p:nvSpPr>
                      <p:spPr bwMode="auto">
                        <a:xfrm>
                          <a:off x="30548" y="31596"/>
                          <a:ext cx="78277" cy="79997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56" name="Trapezoid 107"/>
                        <p:cNvSpPr/>
                        <p:nvPr/>
                      </p:nvSpPr>
                      <p:spPr bwMode="auto">
                        <a:xfrm>
                          <a:off x="56727" y="0"/>
                          <a:ext cx="28868" cy="21209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57" name="Trapezoid 108"/>
                        <p:cNvSpPr/>
                        <p:nvPr/>
                      </p:nvSpPr>
                      <p:spPr bwMode="auto">
                        <a:xfrm rot="2848344">
                          <a:off x="99240" y="18276"/>
                          <a:ext cx="28868" cy="21209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58" name="Trapezoid 109"/>
                        <p:cNvSpPr/>
                        <p:nvPr/>
                      </p:nvSpPr>
                      <p:spPr bwMode="auto">
                        <a:xfrm rot="10799989">
                          <a:off x="55036" y="120506"/>
                          <a:ext cx="28868" cy="21209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59" name="Ellipse 110"/>
                        <p:cNvSpPr/>
                        <p:nvPr/>
                      </p:nvSpPr>
                      <p:spPr bwMode="auto">
                        <a:xfrm>
                          <a:off x="23121" y="23925"/>
                          <a:ext cx="92694" cy="93864"/>
                        </a:xfrm>
                        <a:prstGeom prst="ellipse">
                          <a:avLst/>
                        </a:prstGeom>
                        <a:noFill/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60" name="Trapezoid 111"/>
                        <p:cNvSpPr/>
                        <p:nvPr/>
                      </p:nvSpPr>
                      <p:spPr bwMode="auto">
                        <a:xfrm rot="18901210">
                          <a:off x="13873" y="17156"/>
                          <a:ext cx="28868" cy="21209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61" name="Trapezoid 112"/>
                        <p:cNvSpPr/>
                        <p:nvPr/>
                      </p:nvSpPr>
                      <p:spPr bwMode="auto">
                        <a:xfrm rot="16199969">
                          <a:off x="-3828" y="59879"/>
                          <a:ext cx="28868" cy="21209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62" name="Trapezoid 113"/>
                        <p:cNvSpPr/>
                        <p:nvPr/>
                      </p:nvSpPr>
                      <p:spPr bwMode="auto">
                        <a:xfrm rot="13547988">
                          <a:off x="11497" y="102640"/>
                          <a:ext cx="28868" cy="21209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63" name="Trapezoid 114"/>
                        <p:cNvSpPr/>
                        <p:nvPr/>
                      </p:nvSpPr>
                      <p:spPr bwMode="auto">
                        <a:xfrm rot="5399976">
                          <a:off x="115197" y="60713"/>
                          <a:ext cx="28868" cy="23803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64" name="Trapezoid 115"/>
                        <p:cNvSpPr/>
                        <p:nvPr/>
                      </p:nvSpPr>
                      <p:spPr bwMode="auto">
                        <a:xfrm rot="8146875">
                          <a:off x="96766" y="103656"/>
                          <a:ext cx="28868" cy="22011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</p:grpSp>
                  <p:grpSp>
                    <p:nvGrpSpPr>
                      <p:cNvPr id="65" name="Gruppieren 9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73656" y="35195"/>
                        <a:ext cx="162191" cy="162401"/>
                        <a:chOff x="0" y="0"/>
                        <a:chExt cx="162191" cy="162401"/>
                      </a:xfrm>
                    </p:grpSpPr>
                    <p:sp>
                      <p:nvSpPr>
                        <p:cNvPr id="66" name="Ellipse 96"/>
                        <p:cNvSpPr/>
                        <p:nvPr/>
                      </p:nvSpPr>
                      <p:spPr bwMode="auto">
                        <a:xfrm>
                          <a:off x="33918" y="33549"/>
                          <a:ext cx="92509" cy="94111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67" name="Trapezoid 97"/>
                        <p:cNvSpPr/>
                        <p:nvPr/>
                      </p:nvSpPr>
                      <p:spPr bwMode="auto">
                        <a:xfrm>
                          <a:off x="65007" y="0"/>
                          <a:ext cx="33081" cy="24305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68" name="Trapezoid 98"/>
                        <p:cNvSpPr/>
                        <p:nvPr/>
                      </p:nvSpPr>
                      <p:spPr bwMode="auto">
                        <a:xfrm rot="2848344">
                          <a:off x="113725" y="20943"/>
                          <a:ext cx="33081" cy="24305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69" name="Trapezoid 99"/>
                        <p:cNvSpPr/>
                        <p:nvPr/>
                      </p:nvSpPr>
                      <p:spPr bwMode="auto">
                        <a:xfrm rot="10799989">
                          <a:off x="63068" y="138096"/>
                          <a:ext cx="33081" cy="24305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70" name="Ellipse 100"/>
                        <p:cNvSpPr/>
                        <p:nvPr/>
                      </p:nvSpPr>
                      <p:spPr bwMode="auto">
                        <a:xfrm>
                          <a:off x="26496" y="27416"/>
                          <a:ext cx="106223" cy="107565"/>
                        </a:xfrm>
                        <a:prstGeom prst="ellipse">
                          <a:avLst/>
                        </a:prstGeom>
                        <a:noFill/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71" name="Trapezoid 101"/>
                        <p:cNvSpPr/>
                        <p:nvPr/>
                      </p:nvSpPr>
                      <p:spPr bwMode="auto">
                        <a:xfrm rot="18901210">
                          <a:off x="15898" y="19660"/>
                          <a:ext cx="33081" cy="24305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72" name="Trapezoid 102"/>
                        <p:cNvSpPr/>
                        <p:nvPr/>
                      </p:nvSpPr>
                      <p:spPr bwMode="auto">
                        <a:xfrm rot="16199969">
                          <a:off x="-4388" y="68620"/>
                          <a:ext cx="33081" cy="24305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73" name="Trapezoid 103"/>
                        <p:cNvSpPr/>
                        <p:nvPr/>
                      </p:nvSpPr>
                      <p:spPr bwMode="auto">
                        <a:xfrm rot="13547988">
                          <a:off x="13176" y="117622"/>
                          <a:ext cx="33081" cy="24305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74" name="Trapezoid 104"/>
                        <p:cNvSpPr/>
                        <p:nvPr/>
                      </p:nvSpPr>
                      <p:spPr bwMode="auto">
                        <a:xfrm rot="5399976">
                          <a:off x="132011" y="69575"/>
                          <a:ext cx="33081" cy="27277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sp>
                      <p:nvSpPr>
                        <p:cNvPr id="75" name="Trapezoid 105"/>
                        <p:cNvSpPr/>
                        <p:nvPr/>
                      </p:nvSpPr>
                      <p:spPr bwMode="auto">
                        <a:xfrm rot="8146875">
                          <a:off x="110890" y="118786"/>
                          <a:ext cx="33081" cy="25224"/>
                        </a:xfrm>
                        <a:prstGeom prst="trapezoid">
                          <a:avLst>
                            <a:gd name="adj" fmla="val 15425"/>
                          </a:avLst>
                        </a:prstGeom>
                        <a:solidFill>
                          <a:srgbClr val="4D898E"/>
                        </a:solidFill>
                        <a:ln w="28575">
                          <a:solidFill>
                            <a:srgbClr val="4D898E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76" name="Gruppieren 73"/>
                    <p:cNvGrpSpPr/>
                    <p:nvPr/>
                  </p:nvGrpSpPr>
                  <p:grpSpPr bwMode="auto">
                    <a:xfrm>
                      <a:off x="415363" y="0"/>
                      <a:ext cx="557534" cy="611251"/>
                      <a:chOff x="0" y="0"/>
                      <a:chExt cx="557534" cy="611251"/>
                    </a:xfrm>
                  </p:grpSpPr>
                  <p:sp>
                    <p:nvSpPr>
                      <p:cNvPr id="77" name="Freihandform 74"/>
                      <p:cNvSpPr/>
                      <p:nvPr/>
                    </p:nvSpPr>
                    <p:spPr bwMode="auto">
                      <a:xfrm>
                        <a:off x="207963" y="450168"/>
                        <a:ext cx="139383" cy="157201"/>
                      </a:xfrm>
                      <a:custGeom>
                        <a:avLst/>
                        <a:gdLst>
                          <a:gd name="connsiteX0" fmla="*/ 0 w 363538"/>
                          <a:gd name="connsiteY0" fmla="*/ 98425 h 428625"/>
                          <a:gd name="connsiteX1" fmla="*/ 3175 w 363538"/>
                          <a:gd name="connsiteY1" fmla="*/ 319087 h 428625"/>
                          <a:gd name="connsiteX2" fmla="*/ 58738 w 363538"/>
                          <a:gd name="connsiteY2" fmla="*/ 385762 h 428625"/>
                          <a:gd name="connsiteX3" fmla="*/ 147638 w 363538"/>
                          <a:gd name="connsiteY3" fmla="*/ 420687 h 428625"/>
                          <a:gd name="connsiteX4" fmla="*/ 177800 w 363538"/>
                          <a:gd name="connsiteY4" fmla="*/ 428625 h 428625"/>
                          <a:gd name="connsiteX5" fmla="*/ 228600 w 363538"/>
                          <a:gd name="connsiteY5" fmla="*/ 420687 h 428625"/>
                          <a:gd name="connsiteX6" fmla="*/ 279400 w 363538"/>
                          <a:gd name="connsiteY6" fmla="*/ 393700 h 428625"/>
                          <a:gd name="connsiteX7" fmla="*/ 312738 w 363538"/>
                          <a:gd name="connsiteY7" fmla="*/ 373062 h 428625"/>
                          <a:gd name="connsiteX8" fmla="*/ 363538 w 363538"/>
                          <a:gd name="connsiteY8" fmla="*/ 233362 h 428625"/>
                          <a:gd name="connsiteX9" fmla="*/ 363538 w 363538"/>
                          <a:gd name="connsiteY9" fmla="*/ 0 h 428625"/>
                          <a:gd name="connsiteX10" fmla="*/ 0 w 363538"/>
                          <a:gd name="connsiteY10" fmla="*/ 98425 h 4286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363538" h="428625" extrusionOk="0">
                            <a:moveTo>
                              <a:pt x="0" y="98425"/>
                            </a:moveTo>
                            <a:cubicBezTo>
                              <a:pt x="1058" y="171979"/>
                              <a:pt x="2117" y="245533"/>
                              <a:pt x="3175" y="319087"/>
                            </a:cubicBezTo>
                            <a:lnTo>
                              <a:pt x="58738" y="385762"/>
                            </a:lnTo>
                            <a:lnTo>
                              <a:pt x="147638" y="420687"/>
                            </a:lnTo>
                            <a:lnTo>
                              <a:pt x="177800" y="428625"/>
                            </a:lnTo>
                            <a:lnTo>
                              <a:pt x="228600" y="420687"/>
                            </a:lnTo>
                            <a:lnTo>
                              <a:pt x="279400" y="393700"/>
                            </a:lnTo>
                            <a:lnTo>
                              <a:pt x="312738" y="373062"/>
                            </a:lnTo>
                            <a:lnTo>
                              <a:pt x="363538" y="233362"/>
                            </a:lnTo>
                            <a:lnTo>
                              <a:pt x="363538" y="0"/>
                            </a:lnTo>
                            <a:lnTo>
                              <a:pt x="0" y="98425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grpSp>
                    <p:nvGrpSpPr>
                      <p:cNvPr id="78" name="Gruppieren 75"/>
                      <p:cNvGrpSpPr/>
                      <p:nvPr/>
                    </p:nvGrpSpPr>
                    <p:grpSpPr bwMode="auto">
                      <a:xfrm>
                        <a:off x="0" y="0"/>
                        <a:ext cx="557534" cy="611251"/>
                        <a:chOff x="0" y="0"/>
                        <a:chExt cx="557534" cy="611251"/>
                      </a:xfrm>
                    </p:grpSpPr>
                    <p:sp>
                      <p:nvSpPr>
                        <p:cNvPr id="79" name="Freihandform 76"/>
                        <p:cNvSpPr/>
                        <p:nvPr/>
                      </p:nvSpPr>
                      <p:spPr bwMode="auto">
                        <a:xfrm>
                          <a:off x="132489" y="107234"/>
                          <a:ext cx="294592" cy="376701"/>
                        </a:xfrm>
                        <a:custGeom>
                          <a:avLst/>
                          <a:gdLst>
                            <a:gd name="connsiteX0" fmla="*/ 566738 w 768350"/>
                            <a:gd name="connsiteY0" fmla="*/ 936625 h 1027113"/>
                            <a:gd name="connsiteX1" fmla="*/ 207963 w 768350"/>
                            <a:gd name="connsiteY1" fmla="*/ 1027113 h 1027113"/>
                            <a:gd name="connsiteX2" fmla="*/ 203200 w 768350"/>
                            <a:gd name="connsiteY2" fmla="*/ 920750 h 1027113"/>
                            <a:gd name="connsiteX3" fmla="*/ 190500 w 768350"/>
                            <a:gd name="connsiteY3" fmla="*/ 838200 h 1027113"/>
                            <a:gd name="connsiteX4" fmla="*/ 128588 w 768350"/>
                            <a:gd name="connsiteY4" fmla="*/ 741363 h 1027113"/>
                            <a:gd name="connsiteX5" fmla="*/ 66675 w 768350"/>
                            <a:gd name="connsiteY5" fmla="*/ 666750 h 1027113"/>
                            <a:gd name="connsiteX6" fmla="*/ 0 w 768350"/>
                            <a:gd name="connsiteY6" fmla="*/ 501650 h 1027113"/>
                            <a:gd name="connsiteX7" fmla="*/ 4763 w 768350"/>
                            <a:gd name="connsiteY7" fmla="*/ 314325 h 1027113"/>
                            <a:gd name="connsiteX8" fmla="*/ 49213 w 768350"/>
                            <a:gd name="connsiteY8" fmla="*/ 187325 h 1027113"/>
                            <a:gd name="connsiteX9" fmla="*/ 161925 w 768350"/>
                            <a:gd name="connsiteY9" fmla="*/ 73025 h 1027113"/>
                            <a:gd name="connsiteX10" fmla="*/ 246063 w 768350"/>
                            <a:gd name="connsiteY10" fmla="*/ 28575 h 1027113"/>
                            <a:gd name="connsiteX11" fmla="*/ 360363 w 768350"/>
                            <a:gd name="connsiteY11" fmla="*/ 0 h 1027113"/>
                            <a:gd name="connsiteX12" fmla="*/ 477838 w 768350"/>
                            <a:gd name="connsiteY12" fmla="*/ 14288 h 1027113"/>
                            <a:gd name="connsiteX13" fmla="*/ 590550 w 768350"/>
                            <a:gd name="connsiteY13" fmla="*/ 65088 h 1027113"/>
                            <a:gd name="connsiteX14" fmla="*/ 663575 w 768350"/>
                            <a:gd name="connsiteY14" fmla="*/ 139700 h 1027113"/>
                            <a:gd name="connsiteX15" fmla="*/ 735013 w 768350"/>
                            <a:gd name="connsiteY15" fmla="*/ 244475 h 1027113"/>
                            <a:gd name="connsiteX16" fmla="*/ 768350 w 768350"/>
                            <a:gd name="connsiteY16" fmla="*/ 350838 h 1027113"/>
                            <a:gd name="connsiteX17" fmla="*/ 763588 w 768350"/>
                            <a:gd name="connsiteY17" fmla="*/ 476250 h 1027113"/>
                            <a:gd name="connsiteX18" fmla="*/ 744538 w 768350"/>
                            <a:gd name="connsiteY18" fmla="*/ 565150 h 1027113"/>
                            <a:gd name="connsiteX19" fmla="*/ 712788 w 768350"/>
                            <a:gd name="connsiteY19" fmla="*/ 639763 h 1027113"/>
                            <a:gd name="connsiteX20" fmla="*/ 655638 w 768350"/>
                            <a:gd name="connsiteY20" fmla="*/ 712788 h 1027113"/>
                            <a:gd name="connsiteX21" fmla="*/ 612775 w 768350"/>
                            <a:gd name="connsiteY21" fmla="*/ 785813 h 1027113"/>
                            <a:gd name="connsiteX22" fmla="*/ 568325 w 768350"/>
                            <a:gd name="connsiteY22" fmla="*/ 881063 h 1027113"/>
                            <a:gd name="connsiteX23" fmla="*/ 566738 w 768350"/>
                            <a:gd name="connsiteY23" fmla="*/ 936625 h 10271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</a:cxnLst>
                          <a:rect l="l" t="t" r="r" b="b"/>
                          <a:pathLst>
                            <a:path w="768350" h="1027113" extrusionOk="0">
                              <a:moveTo>
                                <a:pt x="566738" y="936625"/>
                              </a:moveTo>
                              <a:lnTo>
                                <a:pt x="207963" y="1027113"/>
                              </a:lnTo>
                              <a:lnTo>
                                <a:pt x="203200" y="920750"/>
                              </a:lnTo>
                              <a:lnTo>
                                <a:pt x="190500" y="838200"/>
                              </a:lnTo>
                              <a:lnTo>
                                <a:pt x="128588" y="741363"/>
                              </a:lnTo>
                              <a:lnTo>
                                <a:pt x="66675" y="666750"/>
                              </a:lnTo>
                              <a:lnTo>
                                <a:pt x="0" y="501650"/>
                              </a:lnTo>
                              <a:lnTo>
                                <a:pt x="4763" y="314325"/>
                              </a:lnTo>
                              <a:lnTo>
                                <a:pt x="49213" y="187325"/>
                              </a:lnTo>
                              <a:lnTo>
                                <a:pt x="161925" y="73025"/>
                              </a:lnTo>
                              <a:lnTo>
                                <a:pt x="246063" y="28575"/>
                              </a:lnTo>
                              <a:lnTo>
                                <a:pt x="360363" y="0"/>
                              </a:lnTo>
                              <a:lnTo>
                                <a:pt x="477838" y="14288"/>
                              </a:lnTo>
                              <a:lnTo>
                                <a:pt x="590550" y="65088"/>
                              </a:lnTo>
                              <a:lnTo>
                                <a:pt x="663575" y="139700"/>
                              </a:lnTo>
                              <a:lnTo>
                                <a:pt x="735013" y="244475"/>
                              </a:lnTo>
                              <a:lnTo>
                                <a:pt x="768350" y="350838"/>
                              </a:lnTo>
                              <a:lnTo>
                                <a:pt x="763588" y="476250"/>
                              </a:lnTo>
                              <a:lnTo>
                                <a:pt x="744538" y="565150"/>
                              </a:lnTo>
                              <a:lnTo>
                                <a:pt x="712788" y="639763"/>
                              </a:lnTo>
                              <a:lnTo>
                                <a:pt x="655638" y="712788"/>
                              </a:lnTo>
                              <a:lnTo>
                                <a:pt x="612775" y="785813"/>
                              </a:lnTo>
                              <a:lnTo>
                                <a:pt x="568325" y="881063"/>
                              </a:lnTo>
                              <a:lnTo>
                                <a:pt x="566738" y="936625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  <p:grpSp>
                      <p:nvGrpSpPr>
                        <p:cNvPr id="80" name="Gruppieren 77"/>
                        <p:cNvGrpSpPr/>
                        <p:nvPr/>
                      </p:nvGrpSpPr>
                      <p:grpSpPr bwMode="auto">
                        <a:xfrm>
                          <a:off x="0" y="0"/>
                          <a:ext cx="557534" cy="611251"/>
                          <a:chOff x="0" y="0"/>
                          <a:chExt cx="557534" cy="611251"/>
                        </a:xfrm>
                        <a:noFill/>
                      </p:grpSpPr>
                      <p:sp>
                        <p:nvSpPr>
                          <p:cNvPr id="81" name="Bogen 7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8067635">
                            <a:off x="204945" y="470698"/>
                            <a:ext cx="144513" cy="136593"/>
                          </a:xfrm>
                          <a:prstGeom prst="arc">
                            <a:avLst>
                              <a:gd name="adj1" fmla="val 16200000"/>
                              <a:gd name="adj2" fmla="val 0"/>
                            </a:avLst>
                          </a:prstGeom>
                          <a:grpFill/>
                          <a:ln w="28575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>
                              <a:defRPr/>
                            </a:pPr>
                            <a:endParaRPr lang="de-DE"/>
                          </a:p>
                        </p:txBody>
                      </p:sp>
                      <p:cxnSp>
                        <p:nvCxnSpPr>
                          <p:cNvPr id="82" name="Gerader Verbinder 79"/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V="1">
                            <a:off x="206631" y="451674"/>
                            <a:ext cx="141818" cy="34351"/>
                          </a:xfrm>
                          <a:prstGeom prst="line">
                            <a:avLst/>
                          </a:prstGeom>
                          <a:grpFill/>
                          <a:ln w="28575" cap="rnd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3" name="Gerader Verbinder 80"/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V="1">
                            <a:off x="206631" y="492314"/>
                            <a:ext cx="141818" cy="34351"/>
                          </a:xfrm>
                          <a:prstGeom prst="line">
                            <a:avLst/>
                          </a:prstGeom>
                          <a:grpFill/>
                          <a:ln w="28575" cap="rnd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4" name="Gerader Verbinder 81"/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V="1">
                            <a:off x="206631" y="532954"/>
                            <a:ext cx="141818" cy="34351"/>
                          </a:xfrm>
                          <a:prstGeom prst="line">
                            <a:avLst/>
                          </a:prstGeom>
                          <a:grpFill/>
                          <a:ln w="28575" cap="rnd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85" name="Bogen 8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129129" y="109743"/>
                            <a:ext cx="296821" cy="303440"/>
                          </a:xfrm>
                          <a:prstGeom prst="arc">
                            <a:avLst>
                              <a:gd name="adj1" fmla="val 7828160"/>
                              <a:gd name="adj2" fmla="val 2775735"/>
                            </a:avLst>
                          </a:prstGeom>
                          <a:grpFill/>
                          <a:ln w="38100" cap="rnd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>
                              <a:defRPr/>
                            </a:pPr>
                            <a:endParaRPr lang="de-DE"/>
                          </a:p>
                        </p:txBody>
                      </p:sp>
                      <p:sp>
                        <p:nvSpPr>
                          <p:cNvPr id="86" name="Freihandform 83"/>
                          <p:cNvSpPr/>
                          <p:nvPr/>
                        </p:nvSpPr>
                        <p:spPr bwMode="auto">
                          <a:xfrm>
                            <a:off x="173515" y="369807"/>
                            <a:ext cx="37737" cy="86752"/>
                          </a:xfrm>
                          <a:custGeom>
                            <a:avLst/>
                            <a:gdLst>
                              <a:gd name="connsiteX0" fmla="*/ 0 w 98425"/>
                              <a:gd name="connsiteY0" fmla="*/ 0 h 236538"/>
                              <a:gd name="connsiteX1" fmla="*/ 77787 w 98425"/>
                              <a:gd name="connsiteY1" fmla="*/ 115888 h 236538"/>
                              <a:gd name="connsiteX2" fmla="*/ 98425 w 98425"/>
                              <a:gd name="connsiteY2" fmla="*/ 236538 h 2365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98425" h="236538" extrusionOk="0">
                                <a:moveTo>
                                  <a:pt x="0" y="0"/>
                                </a:moveTo>
                                <a:cubicBezTo>
                                  <a:pt x="30691" y="38232"/>
                                  <a:pt x="61383" y="76465"/>
                                  <a:pt x="77787" y="115888"/>
                                </a:cubicBezTo>
                                <a:cubicBezTo>
                                  <a:pt x="94191" y="155311"/>
                                  <a:pt x="96308" y="195924"/>
                                  <a:pt x="98425" y="236538"/>
                                </a:cubicBezTo>
                              </a:path>
                            </a:pathLst>
                          </a:custGeom>
                          <a:grpFill/>
                          <a:ln w="38100" cap="rnd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>
                              <a:defRPr/>
                            </a:pPr>
                            <a:endParaRPr lang="de-DE"/>
                          </a:p>
                        </p:txBody>
                      </p:sp>
                      <p:sp>
                        <p:nvSpPr>
                          <p:cNvPr id="87" name="Freihandform 84"/>
                          <p:cNvSpPr/>
                          <p:nvPr/>
                        </p:nvSpPr>
                        <p:spPr bwMode="auto">
                          <a:xfrm flipH="1">
                            <a:off x="350686" y="361485"/>
                            <a:ext cx="37737" cy="86752"/>
                          </a:xfrm>
                          <a:custGeom>
                            <a:avLst/>
                            <a:gdLst>
                              <a:gd name="connsiteX0" fmla="*/ 0 w 98425"/>
                              <a:gd name="connsiteY0" fmla="*/ 0 h 236538"/>
                              <a:gd name="connsiteX1" fmla="*/ 77787 w 98425"/>
                              <a:gd name="connsiteY1" fmla="*/ 115888 h 236538"/>
                              <a:gd name="connsiteX2" fmla="*/ 98425 w 98425"/>
                              <a:gd name="connsiteY2" fmla="*/ 236538 h 2365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98425" h="236538" extrusionOk="0">
                                <a:moveTo>
                                  <a:pt x="0" y="0"/>
                                </a:moveTo>
                                <a:cubicBezTo>
                                  <a:pt x="30691" y="38232"/>
                                  <a:pt x="61383" y="76465"/>
                                  <a:pt x="77787" y="115888"/>
                                </a:cubicBezTo>
                                <a:cubicBezTo>
                                  <a:pt x="94191" y="155311"/>
                                  <a:pt x="96308" y="195924"/>
                                  <a:pt x="98425" y="236538"/>
                                </a:cubicBezTo>
                              </a:path>
                            </a:pathLst>
                          </a:custGeom>
                          <a:grpFill/>
                          <a:ln w="38100" cap="rnd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>
                              <a:defRPr/>
                            </a:pPr>
                            <a:endParaRPr lang="de-DE"/>
                          </a:p>
                        </p:txBody>
                      </p:sp>
                      <p:cxnSp>
                        <p:nvCxnSpPr>
                          <p:cNvPr id="88" name="Gerader Verbinder 85"/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V="1">
                            <a:off x="0" y="234678"/>
                            <a:ext cx="74256" cy="581"/>
                          </a:xfrm>
                          <a:prstGeom prst="line">
                            <a:avLst/>
                          </a:prstGeom>
                          <a:grpFill/>
                          <a:ln w="38100" cap="rnd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9" name="Gerader Verbinder 86"/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V="1">
                            <a:off x="46258" y="373248"/>
                            <a:ext cx="63300" cy="51818"/>
                          </a:xfrm>
                          <a:prstGeom prst="line">
                            <a:avLst/>
                          </a:prstGeom>
                          <a:grpFill/>
                          <a:ln w="38100" cap="rnd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90" name="Gerader Verbinder 87"/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>
                            <a:off x="82215" y="81101"/>
                            <a:ext cx="52907" cy="41788"/>
                          </a:xfrm>
                          <a:prstGeom prst="line">
                            <a:avLst/>
                          </a:prstGeom>
                          <a:grpFill/>
                          <a:ln w="38100" cap="rnd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91" name="Gerader Verbinder 88"/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V="1">
                            <a:off x="275409" y="0"/>
                            <a:ext cx="0" cy="81101"/>
                          </a:xfrm>
                          <a:prstGeom prst="line">
                            <a:avLst/>
                          </a:prstGeom>
                          <a:grpFill/>
                          <a:ln w="38100" cap="rnd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92" name="Gerader Verbinder 89"/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V="1">
                            <a:off x="415697" y="74690"/>
                            <a:ext cx="57166" cy="52051"/>
                          </a:xfrm>
                          <a:prstGeom prst="line">
                            <a:avLst/>
                          </a:prstGeom>
                          <a:grpFill/>
                          <a:ln w="38100" cap="rnd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93" name="Gerader Verbinder 90"/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>
                            <a:off x="472865" y="234678"/>
                            <a:ext cx="84669" cy="0"/>
                          </a:xfrm>
                          <a:prstGeom prst="line">
                            <a:avLst/>
                          </a:prstGeom>
                          <a:grpFill/>
                          <a:ln w="38100" cap="rnd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94" name="Gerader Verbinder 91"/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>
                            <a:off x="440406" y="375009"/>
                            <a:ext cx="69651" cy="57043"/>
                          </a:xfrm>
                          <a:prstGeom prst="line">
                            <a:avLst/>
                          </a:prstGeom>
                          <a:grpFill/>
                          <a:ln w="38100" cap="rnd">
                            <a:solidFill>
                              <a:srgbClr val="4D898E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</p:grpSp>
              </p:grpSp>
            </p:grpSp>
          </p:grpSp>
          <p:sp>
            <p:nvSpPr>
              <p:cNvPr id="95" name="Textfeld 28"/>
              <p:cNvSpPr/>
              <p:nvPr/>
            </p:nvSpPr>
            <p:spPr bwMode="auto">
              <a:xfrm>
                <a:off x="2444536" y="1418166"/>
                <a:ext cx="1862089" cy="396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de-DE" sz="2000" b="1"/>
                  <a:t>Digitale Medien</a:t>
                </a:r>
                <a:endParaRPr/>
              </a:p>
            </p:txBody>
          </p:sp>
          <p:sp>
            <p:nvSpPr>
              <p:cNvPr id="96" name="Textfeld 34"/>
              <p:cNvSpPr/>
              <p:nvPr/>
            </p:nvSpPr>
            <p:spPr bwMode="auto">
              <a:xfrm>
                <a:off x="5332914" y="1500369"/>
                <a:ext cx="2276075" cy="701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de-DE" sz="2000" b="1"/>
                  <a:t>Konzeptorientierter</a:t>
                </a:r>
                <a:endParaRPr/>
              </a:p>
              <a:p>
                <a:pPr algn="ctr">
                  <a:defRPr/>
                </a:pPr>
                <a:r>
                  <a:rPr lang="de-DE" sz="2000" b="1"/>
                  <a:t>Unterricht</a:t>
                </a:r>
                <a:endParaRPr/>
              </a:p>
            </p:txBody>
          </p:sp>
          <p:sp>
            <p:nvSpPr>
              <p:cNvPr id="97" name="Textfeld 35"/>
              <p:cNvSpPr/>
              <p:nvPr/>
            </p:nvSpPr>
            <p:spPr bwMode="auto">
              <a:xfrm>
                <a:off x="8606123" y="1486801"/>
                <a:ext cx="1402957" cy="701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de-DE" sz="2000" b="1"/>
                  <a:t>Kognitive</a:t>
                </a:r>
                <a:endParaRPr/>
              </a:p>
              <a:p>
                <a:pPr algn="ctr">
                  <a:defRPr/>
                </a:pPr>
                <a:r>
                  <a:rPr lang="de-DE" sz="2000" b="1"/>
                  <a:t>Aktivierung</a:t>
                </a:r>
                <a:endParaRPr/>
              </a:p>
            </p:txBody>
          </p:sp>
          <p:sp>
            <p:nvSpPr>
              <p:cNvPr id="98" name="Textfeld 36"/>
              <p:cNvSpPr/>
              <p:nvPr/>
            </p:nvSpPr>
            <p:spPr bwMode="auto">
              <a:xfrm>
                <a:off x="3077355" y="2186984"/>
                <a:ext cx="651430" cy="350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de-DE"/>
                  <a:t>Tag 2</a:t>
                </a:r>
                <a:endParaRPr/>
              </a:p>
            </p:txBody>
          </p:sp>
          <p:sp>
            <p:nvSpPr>
              <p:cNvPr id="99" name="Rechteck 37"/>
              <p:cNvSpPr/>
              <p:nvPr/>
            </p:nvSpPr>
            <p:spPr bwMode="auto">
              <a:xfrm>
                <a:off x="6160658" y="2255727"/>
                <a:ext cx="651430" cy="35055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/>
                  <a:t>Tag 3</a:t>
                </a:r>
                <a:endParaRPr/>
              </a:p>
            </p:txBody>
          </p:sp>
          <p:sp>
            <p:nvSpPr>
              <p:cNvPr id="100" name="Rechteck 38"/>
              <p:cNvSpPr/>
              <p:nvPr/>
            </p:nvSpPr>
            <p:spPr bwMode="auto">
              <a:xfrm>
                <a:off x="9001528" y="2251780"/>
                <a:ext cx="651430" cy="35055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/>
                  <a:t>Tag 4</a:t>
                </a:r>
                <a:endParaRPr/>
              </a:p>
            </p:txBody>
          </p:sp>
        </p:grpSp>
        <p:grpSp>
          <p:nvGrpSpPr>
            <p:cNvPr id="101" name="Gruppieren 51"/>
            <p:cNvGrpSpPr>
              <a:grpSpLocks noChangeAspect="1"/>
            </p:cNvGrpSpPr>
            <p:nvPr/>
          </p:nvGrpSpPr>
          <p:grpSpPr bwMode="auto">
            <a:xfrm>
              <a:off x="5612984" y="432047"/>
              <a:ext cx="1782634" cy="1012143"/>
              <a:chOff x="0" y="0"/>
              <a:chExt cx="1782634" cy="1012143"/>
            </a:xfrm>
            <a:solidFill>
              <a:srgbClr val="4D898E"/>
            </a:solidFill>
          </p:grpSpPr>
          <p:sp>
            <p:nvSpPr>
              <p:cNvPr id="102" name="Textfeld 4"/>
              <p:cNvSpPr/>
              <p:nvPr/>
            </p:nvSpPr>
            <p:spPr bwMode="auto">
              <a:xfrm>
                <a:off x="713334" y="417305"/>
                <a:ext cx="306364" cy="1296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D2E5E6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normAutofit fontScale="25000" lnSpcReduction="20000"/>
              </a:bodyPr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03" name="Abgerundetes Rechteck 53"/>
              <p:cNvSpPr/>
              <p:nvPr/>
            </p:nvSpPr>
            <p:spPr bwMode="auto">
              <a:xfrm>
                <a:off x="701908" y="0"/>
                <a:ext cx="329809" cy="128521"/>
              </a:xfrm>
              <a:prstGeom prst="roundRect">
                <a:avLst>
                  <a:gd name="adj" fmla="val 16667"/>
                </a:avLst>
              </a:prstGeom>
              <a:solidFill>
                <a:srgbClr val="D2E5E6"/>
              </a:solidFill>
              <a:ln>
                <a:solidFill>
                  <a:srgbClr val="D2E5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25000" lnSpcReduction="20000"/>
              </a:bodyPr>
              <a:lstStyle/>
              <a:p>
                <a:pPr algn="ctr">
                  <a:spcAft>
                    <a:spcPts val="0"/>
                  </a:spcAft>
                  <a:defRPr/>
                </a:pPr>
                <a:endParaRPr lang="de-DE" sz="1200">
                  <a:latin typeface="Times New Roman"/>
                  <a:ea typeface="Times New Roman"/>
                </a:endParaRPr>
              </a:p>
            </p:txBody>
          </p:sp>
          <p:sp>
            <p:nvSpPr>
              <p:cNvPr id="104" name="Abgerundetes Rechteck 54"/>
              <p:cNvSpPr/>
              <p:nvPr/>
            </p:nvSpPr>
            <p:spPr bwMode="auto">
              <a:xfrm>
                <a:off x="0" y="404796"/>
                <a:ext cx="330415" cy="157455"/>
              </a:xfrm>
              <a:prstGeom prst="roundRect">
                <a:avLst>
                  <a:gd name="adj" fmla="val 16667"/>
                </a:avLst>
              </a:prstGeom>
              <a:solidFill>
                <a:srgbClr val="D2E5E6"/>
              </a:solidFill>
              <a:ln>
                <a:solidFill>
                  <a:srgbClr val="D2E5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32500" lnSpcReduction="20000"/>
              </a:bodyPr>
              <a:lstStyle/>
              <a:p>
                <a:pPr algn="ctr">
                  <a:spcAft>
                    <a:spcPts val="0"/>
                  </a:spcAft>
                  <a:defRPr/>
                </a:pPr>
                <a:endParaRPr lang="de-DE" sz="1200">
                  <a:latin typeface="Times New Roman"/>
                  <a:ea typeface="Times New Roman"/>
                </a:endParaRPr>
              </a:p>
            </p:txBody>
          </p:sp>
          <p:sp>
            <p:nvSpPr>
              <p:cNvPr id="105" name="Abgerundetes Rechteck 55"/>
              <p:cNvSpPr/>
              <p:nvPr/>
            </p:nvSpPr>
            <p:spPr bwMode="auto">
              <a:xfrm>
                <a:off x="678303" y="870388"/>
                <a:ext cx="377021" cy="141754"/>
              </a:xfrm>
              <a:prstGeom prst="roundRect">
                <a:avLst>
                  <a:gd name="adj" fmla="val 16667"/>
                </a:avLst>
              </a:prstGeom>
              <a:solidFill>
                <a:srgbClr val="D2E5E6"/>
              </a:solidFill>
              <a:ln>
                <a:solidFill>
                  <a:srgbClr val="D2E5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25000" lnSpcReduction="20000"/>
              </a:bodyPr>
              <a:lstStyle/>
              <a:p>
                <a:pPr algn="ctr">
                  <a:spcAft>
                    <a:spcPts val="0"/>
                  </a:spcAft>
                  <a:defRPr/>
                </a:pPr>
                <a:endParaRPr lang="de-DE" sz="1200">
                  <a:latin typeface="Times New Roman"/>
                  <a:ea typeface="Times New Roman"/>
                </a:endParaRPr>
              </a:p>
            </p:txBody>
          </p:sp>
          <p:sp>
            <p:nvSpPr>
              <p:cNvPr id="106" name="Abgerundetes Rechteck 56"/>
              <p:cNvSpPr/>
              <p:nvPr/>
            </p:nvSpPr>
            <p:spPr bwMode="auto">
              <a:xfrm>
                <a:off x="85037" y="814933"/>
                <a:ext cx="400956" cy="141754"/>
              </a:xfrm>
              <a:prstGeom prst="roundRect">
                <a:avLst>
                  <a:gd name="adj" fmla="val 16667"/>
                </a:avLst>
              </a:prstGeom>
              <a:solidFill>
                <a:srgbClr val="D2E5E6"/>
              </a:solidFill>
              <a:ln>
                <a:solidFill>
                  <a:srgbClr val="D2E5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25000" lnSpcReduction="20000"/>
              </a:bodyPr>
              <a:lstStyle/>
              <a:p>
                <a:pPr algn="ctr">
                  <a:spcAft>
                    <a:spcPts val="0"/>
                  </a:spcAft>
                  <a:defRPr/>
                </a:pPr>
                <a:endParaRPr lang="de-DE" sz="1200">
                  <a:latin typeface="Times New Roman"/>
                  <a:ea typeface="Times New Roman"/>
                </a:endParaRPr>
              </a:p>
            </p:txBody>
          </p:sp>
          <p:sp>
            <p:nvSpPr>
              <p:cNvPr id="107" name="Abgerundetes Rechteck 57"/>
              <p:cNvSpPr/>
              <p:nvPr/>
            </p:nvSpPr>
            <p:spPr bwMode="auto">
              <a:xfrm>
                <a:off x="1414062" y="403410"/>
                <a:ext cx="368571" cy="149041"/>
              </a:xfrm>
              <a:prstGeom prst="roundRect">
                <a:avLst>
                  <a:gd name="adj" fmla="val 16667"/>
                </a:avLst>
              </a:prstGeom>
              <a:solidFill>
                <a:srgbClr val="D2E5E6"/>
              </a:solidFill>
              <a:ln>
                <a:solidFill>
                  <a:srgbClr val="D2E5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25000" lnSpcReduction="20000"/>
              </a:bodyPr>
              <a:lstStyle/>
              <a:p>
                <a:pPr algn="ctr">
                  <a:spcAft>
                    <a:spcPts val="0"/>
                  </a:spcAft>
                  <a:defRPr/>
                </a:pPr>
                <a:endParaRPr lang="de-DE" sz="1200">
                  <a:latin typeface="Times New Roman"/>
                  <a:ea typeface="Times New Roman"/>
                </a:endParaRPr>
              </a:p>
            </p:txBody>
          </p:sp>
          <p:sp>
            <p:nvSpPr>
              <p:cNvPr id="108" name="Abgerundetes Rechteck 58"/>
              <p:cNvSpPr/>
              <p:nvPr/>
            </p:nvSpPr>
            <p:spPr bwMode="auto">
              <a:xfrm>
                <a:off x="187655" y="92491"/>
                <a:ext cx="269194" cy="126131"/>
              </a:xfrm>
              <a:prstGeom prst="roundRect">
                <a:avLst>
                  <a:gd name="adj" fmla="val 16667"/>
                </a:avLst>
              </a:prstGeom>
              <a:solidFill>
                <a:srgbClr val="D2E5E6"/>
              </a:solidFill>
              <a:ln>
                <a:solidFill>
                  <a:srgbClr val="D2E5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25000" lnSpcReduction="20000"/>
              </a:bodyPr>
              <a:lstStyle/>
              <a:p>
                <a:pPr algn="ctr">
                  <a:spcAft>
                    <a:spcPts val="0"/>
                  </a:spcAft>
                  <a:defRPr/>
                </a:pPr>
                <a:endParaRPr lang="de-DE" sz="1200">
                  <a:latin typeface="Times New Roman"/>
                  <a:ea typeface="Times New Roman"/>
                </a:endParaRPr>
              </a:p>
            </p:txBody>
          </p:sp>
          <p:sp>
            <p:nvSpPr>
              <p:cNvPr id="109" name="Abgerundetes Rechteck 59"/>
              <p:cNvSpPr/>
              <p:nvPr/>
            </p:nvSpPr>
            <p:spPr bwMode="auto">
              <a:xfrm>
                <a:off x="1197906" y="90974"/>
                <a:ext cx="333020" cy="129161"/>
              </a:xfrm>
              <a:prstGeom prst="roundRect">
                <a:avLst>
                  <a:gd name="adj" fmla="val 16667"/>
                </a:avLst>
              </a:prstGeom>
              <a:solidFill>
                <a:srgbClr val="D2E5E6"/>
              </a:solidFill>
              <a:ln>
                <a:solidFill>
                  <a:srgbClr val="D2E5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25000" lnSpcReduction="20000"/>
              </a:bodyPr>
              <a:lstStyle/>
              <a:p>
                <a:pPr algn="ctr">
                  <a:spcAft>
                    <a:spcPts val="0"/>
                  </a:spcAft>
                  <a:defRPr/>
                </a:pPr>
                <a:endParaRPr lang="de-DE" sz="1200">
                  <a:latin typeface="Times New Roman"/>
                  <a:ea typeface="Times New Roman"/>
                </a:endParaRPr>
              </a:p>
            </p:txBody>
          </p:sp>
          <p:sp>
            <p:nvSpPr>
              <p:cNvPr id="110" name="Abgerundetes Rechteck 60"/>
              <p:cNvSpPr/>
              <p:nvPr/>
            </p:nvSpPr>
            <p:spPr bwMode="auto">
              <a:xfrm>
                <a:off x="1311768" y="816019"/>
                <a:ext cx="332534" cy="141754"/>
              </a:xfrm>
              <a:prstGeom prst="roundRect">
                <a:avLst>
                  <a:gd name="adj" fmla="val 16667"/>
                </a:avLst>
              </a:prstGeom>
              <a:solidFill>
                <a:srgbClr val="D2E5E6"/>
              </a:solidFill>
              <a:ln>
                <a:solidFill>
                  <a:srgbClr val="D2E5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25000" lnSpcReduction="20000"/>
              </a:bodyPr>
              <a:lstStyle/>
              <a:p>
                <a:pPr algn="ctr">
                  <a:spcAft>
                    <a:spcPts val="0"/>
                  </a:spcAft>
                  <a:defRPr/>
                </a:pPr>
                <a:endParaRPr lang="de-DE" sz="1200">
                  <a:latin typeface="Times New Roman"/>
                  <a:ea typeface="Times New Roman"/>
                </a:endParaRPr>
              </a:p>
            </p:txBody>
          </p:sp>
          <p:cxnSp>
            <p:nvCxnSpPr>
              <p:cNvPr id="111" name="Gerade Verbindung mit Pfeil 61"/>
              <p:cNvCxnSpPr>
                <a:cxnSpLocks/>
              </p:cNvCxnSpPr>
              <p:nvPr/>
            </p:nvCxnSpPr>
            <p:spPr bwMode="auto">
              <a:xfrm flipH="1">
                <a:off x="866813" y="135691"/>
                <a:ext cx="1299" cy="281613"/>
              </a:xfrm>
              <a:prstGeom prst="straightConnector1">
                <a:avLst/>
              </a:prstGeom>
              <a:grpFill/>
              <a:ln w="57150">
                <a:solidFill>
                  <a:srgbClr val="4D898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Gerade Verbindung mit Pfeil 62"/>
              <p:cNvCxnSpPr>
                <a:cxnSpLocks/>
              </p:cNvCxnSpPr>
              <p:nvPr/>
            </p:nvCxnSpPr>
            <p:spPr bwMode="auto">
              <a:xfrm>
                <a:off x="337447" y="477171"/>
                <a:ext cx="373997" cy="3047"/>
              </a:xfrm>
              <a:prstGeom prst="straightConnector1">
                <a:avLst/>
              </a:prstGeom>
              <a:grpFill/>
              <a:ln w="57150">
                <a:solidFill>
                  <a:srgbClr val="4D898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Gerade Verbindung mit Pfeil 63"/>
              <p:cNvCxnSpPr>
                <a:cxnSpLocks/>
              </p:cNvCxnSpPr>
              <p:nvPr/>
            </p:nvCxnSpPr>
            <p:spPr bwMode="auto">
              <a:xfrm flipH="1" flipV="1">
                <a:off x="866516" y="547000"/>
                <a:ext cx="1181" cy="314152"/>
              </a:xfrm>
              <a:prstGeom prst="straightConnector1">
                <a:avLst/>
              </a:prstGeom>
              <a:grpFill/>
              <a:ln w="57150">
                <a:solidFill>
                  <a:srgbClr val="4D898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Gerade Verbindung mit Pfeil 64"/>
              <p:cNvCxnSpPr>
                <a:cxnSpLocks/>
              </p:cNvCxnSpPr>
              <p:nvPr/>
            </p:nvCxnSpPr>
            <p:spPr bwMode="auto">
              <a:xfrm flipH="1">
                <a:off x="1020115" y="480219"/>
                <a:ext cx="389337" cy="3842"/>
              </a:xfrm>
              <a:prstGeom prst="straightConnector1">
                <a:avLst/>
              </a:prstGeom>
              <a:grpFill/>
              <a:ln w="57150">
                <a:solidFill>
                  <a:srgbClr val="4D898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Gerade Verbindung mit Pfeil 65"/>
              <p:cNvCxnSpPr>
                <a:cxnSpLocks/>
              </p:cNvCxnSpPr>
              <p:nvPr/>
            </p:nvCxnSpPr>
            <p:spPr bwMode="auto">
              <a:xfrm>
                <a:off x="456369" y="218622"/>
                <a:ext cx="254752" cy="198873"/>
              </a:xfrm>
              <a:prstGeom prst="straightConnector1">
                <a:avLst/>
              </a:prstGeom>
              <a:grpFill/>
              <a:ln w="57150">
                <a:solidFill>
                  <a:srgbClr val="4D898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Gerade Verbindung mit Pfeil 66"/>
              <p:cNvCxnSpPr>
                <a:cxnSpLocks/>
              </p:cNvCxnSpPr>
              <p:nvPr/>
            </p:nvCxnSpPr>
            <p:spPr bwMode="auto">
              <a:xfrm flipV="1">
                <a:off x="485994" y="545535"/>
                <a:ext cx="227756" cy="269397"/>
              </a:xfrm>
              <a:prstGeom prst="straightConnector1">
                <a:avLst/>
              </a:prstGeom>
              <a:grpFill/>
              <a:ln w="57150">
                <a:solidFill>
                  <a:srgbClr val="4D898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Gerade Verbindung mit Pfeil 67"/>
              <p:cNvCxnSpPr>
                <a:cxnSpLocks/>
              </p:cNvCxnSpPr>
              <p:nvPr/>
            </p:nvCxnSpPr>
            <p:spPr bwMode="auto">
              <a:xfrm flipH="1">
                <a:off x="1023805" y="223294"/>
                <a:ext cx="174101" cy="194010"/>
              </a:xfrm>
              <a:prstGeom prst="straightConnector1">
                <a:avLst/>
              </a:prstGeom>
              <a:grpFill/>
              <a:ln w="57150">
                <a:solidFill>
                  <a:srgbClr val="4D898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Gerade Verbindung mit Pfeil 68"/>
              <p:cNvCxnSpPr>
                <a:cxnSpLocks/>
              </p:cNvCxnSpPr>
              <p:nvPr/>
            </p:nvCxnSpPr>
            <p:spPr bwMode="auto">
              <a:xfrm flipH="1" flipV="1">
                <a:off x="1022095" y="543737"/>
                <a:ext cx="289671" cy="278346"/>
              </a:xfrm>
              <a:prstGeom prst="straightConnector1">
                <a:avLst/>
              </a:prstGeom>
              <a:grpFill/>
              <a:ln w="57150">
                <a:solidFill>
                  <a:srgbClr val="4D898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>
          <a:xfrm>
            <a:off x="1548656" y="4536554"/>
            <a:ext cx="5149055" cy="648128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6" name="Picture 2" descr="Netzwerk, Umarmung, Umarmen, Mann, Medien, Silhouette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0376106" cy="7200900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 bwMode="auto">
          <a:xfrm>
            <a:off x="5326657" y="5149264"/>
            <a:ext cx="6598105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 bwMode="auto">
          <a:xfrm>
            <a:off x="5326657" y="5619412"/>
            <a:ext cx="6598105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8"/>
          <p:cNvSpPr/>
          <p:nvPr/>
        </p:nvSpPr>
        <p:spPr bwMode="auto">
          <a:xfrm>
            <a:off x="5427701" y="5122809"/>
            <a:ext cx="6497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/>
              <a:t>Status Quo</a:t>
            </a:r>
            <a:br>
              <a:rPr lang="de-DE" sz="2800"/>
            </a:br>
            <a:r>
              <a:rPr lang="de-DE" sz="2800"/>
              <a:t>Digitale Medien im Unterricht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Effektivität digitaler Medien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0"/>
          </p:nvPr>
        </p:nvSpPr>
        <p:spPr bwMode="auto">
          <a:xfrm>
            <a:off x="7541824" y="0"/>
            <a:ext cx="2609226" cy="62724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/>
              <a:t>Hillmayr et al., 2020</a:t>
            </a:r>
            <a:endParaRPr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 Mathematik- und Naturwissenschaftsunterricht</a:t>
            </a:r>
            <a:endParaRPr/>
          </a:p>
        </p:txBody>
      </p:sp>
      <p:sp>
        <p:nvSpPr>
          <p:cNvPr id="7" name="Rechteck 5"/>
          <p:cNvSpPr/>
          <p:nvPr/>
        </p:nvSpPr>
        <p:spPr bwMode="auto">
          <a:xfrm>
            <a:off x="2700783" y="1290714"/>
            <a:ext cx="7597329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3025" lvl="1">
              <a:defRPr/>
            </a:pPr>
            <a:endParaRPr lang="de-DE">
              <a:solidFill>
                <a:schemeClr val="tx1"/>
              </a:solidFill>
            </a:endParaRPr>
          </a:p>
          <a:p>
            <a:pPr marL="73025" lvl="1">
              <a:defRPr/>
            </a:pPr>
            <a:r>
              <a:rPr lang="de-DE" b="1">
                <a:solidFill>
                  <a:schemeClr val="tx1"/>
                </a:solidFill>
              </a:rPr>
              <a:t>Schwerpunkt der Studien</a:t>
            </a:r>
            <a:endParaRPr/>
          </a:p>
          <a:p>
            <a:pPr marL="271463" lvl="1" indent="-198438">
              <a:buFont typeface="Arial"/>
              <a:buChar char="•"/>
              <a:defRPr/>
            </a:pPr>
            <a:endParaRPr lang="de-DE">
              <a:solidFill>
                <a:schemeClr val="tx1"/>
              </a:solidFill>
            </a:endParaRPr>
          </a:p>
          <a:p>
            <a:pPr marL="73025" lvl="1">
              <a:defRPr/>
            </a:pPr>
            <a:r>
              <a:rPr lang="de-DE" i="1">
                <a:solidFill>
                  <a:schemeClr val="tx1"/>
                </a:solidFill>
              </a:rPr>
              <a:t>Fächer</a:t>
            </a:r>
            <a:endParaRPr/>
          </a:p>
          <a:p>
            <a:pPr marL="271463" lvl="1" indent="-198438">
              <a:buFont typeface="Arial"/>
              <a:buChar char="•"/>
              <a:defRPr/>
            </a:pPr>
            <a:r>
              <a:rPr lang="de-DE">
                <a:solidFill>
                  <a:schemeClr val="tx1"/>
                </a:solidFill>
              </a:rPr>
              <a:t>Größtenteils Mathematik (33).</a:t>
            </a:r>
            <a:endParaRPr/>
          </a:p>
          <a:p>
            <a:pPr marL="271463" lvl="1" indent="-198438">
              <a:buFont typeface="Arial"/>
              <a:buChar char="•"/>
              <a:defRPr/>
            </a:pPr>
            <a:r>
              <a:rPr lang="de-DE">
                <a:solidFill>
                  <a:schemeClr val="tx1"/>
                </a:solidFill>
              </a:rPr>
              <a:t>Gefolgt von Biologie (22).</a:t>
            </a:r>
            <a:endParaRPr/>
          </a:p>
          <a:p>
            <a:pPr marL="73025" lvl="1">
              <a:defRPr/>
            </a:pPr>
            <a:endParaRPr lang="de-DE">
              <a:solidFill>
                <a:schemeClr val="tx1"/>
              </a:solidFill>
            </a:endParaRPr>
          </a:p>
          <a:p>
            <a:pPr marL="73025" lvl="1">
              <a:defRPr/>
            </a:pPr>
            <a:r>
              <a:rPr lang="de-DE" i="1">
                <a:solidFill>
                  <a:schemeClr val="tx1"/>
                </a:solidFill>
              </a:rPr>
              <a:t>Jahrgangsstufen</a:t>
            </a:r>
            <a:endParaRPr/>
          </a:p>
          <a:p>
            <a:pPr marL="271463" lvl="1" indent="-198438">
              <a:buFont typeface="Arial"/>
              <a:buChar char="•"/>
              <a:defRPr/>
            </a:pPr>
            <a:r>
              <a:rPr lang="de-DE">
                <a:solidFill>
                  <a:schemeClr val="tx1"/>
                </a:solidFill>
              </a:rPr>
              <a:t>Unterstufe (5-7: 18).</a:t>
            </a:r>
            <a:endParaRPr/>
          </a:p>
          <a:p>
            <a:pPr marL="271463" lvl="1" indent="-198438">
              <a:buFont typeface="Arial"/>
              <a:buChar char="•"/>
              <a:defRPr/>
            </a:pPr>
            <a:r>
              <a:rPr lang="de-DE">
                <a:solidFill>
                  <a:schemeClr val="tx1"/>
                </a:solidFill>
              </a:rPr>
              <a:t>Mittelstufe (8-10: 37).</a:t>
            </a:r>
            <a:endParaRPr/>
          </a:p>
          <a:p>
            <a:pPr marL="271463" lvl="1" indent="-198438">
              <a:buFont typeface="Arial"/>
              <a:buChar char="•"/>
              <a:defRPr/>
            </a:pPr>
            <a:r>
              <a:rPr lang="de-DE">
                <a:solidFill>
                  <a:schemeClr val="tx1"/>
                </a:solidFill>
              </a:rPr>
              <a:t>Oberstufe (11-13: 27).</a:t>
            </a:r>
            <a:endParaRPr/>
          </a:p>
          <a:p>
            <a:pPr marL="73025" lvl="1">
              <a:defRPr/>
            </a:pPr>
            <a:endParaRPr lang="de-DE">
              <a:solidFill>
                <a:schemeClr val="tx1"/>
              </a:solidFill>
            </a:endParaRPr>
          </a:p>
          <a:p>
            <a:pPr marL="73025" lvl="1">
              <a:defRPr/>
            </a:pPr>
            <a:r>
              <a:rPr lang="de-DE">
                <a:solidFill>
                  <a:schemeClr val="tx1"/>
                </a:solidFill>
              </a:rPr>
              <a:t>Geringe Unterschiede der Effekte nach</a:t>
            </a:r>
            <a:br>
              <a:rPr lang="de-DE">
                <a:solidFill>
                  <a:schemeClr val="tx1"/>
                </a:solidFill>
              </a:rPr>
            </a:br>
            <a:r>
              <a:rPr lang="de-DE">
                <a:solidFill>
                  <a:schemeClr val="tx1"/>
                </a:solidFill>
              </a:rPr>
              <a:t>Fach und Jahrgangsstufe.</a:t>
            </a:r>
            <a:endParaRPr/>
          </a:p>
          <a:p>
            <a:pPr marL="271463" lvl="1" indent="-198438">
              <a:buFont typeface="Arial"/>
              <a:buChar char="•"/>
              <a:defRPr/>
            </a:pPr>
            <a:endParaRPr lang="de-DE">
              <a:solidFill>
                <a:schemeClr val="tx1"/>
              </a:solidFill>
            </a:endParaRPr>
          </a:p>
          <a:p>
            <a:pPr marL="271463" lvl="1" indent="-198438">
              <a:buFont typeface="Arial"/>
              <a:buChar char="•"/>
              <a:defRPr/>
            </a:pPr>
            <a:endParaRPr lang="de-DE">
              <a:solidFill>
                <a:schemeClr val="tx1"/>
              </a:solidFill>
            </a:endParaRPr>
          </a:p>
          <a:p>
            <a:pPr marL="271463" lvl="1" indent="-198438">
              <a:buFont typeface="Arial"/>
              <a:buChar char="•"/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Rechteck 6"/>
          <p:cNvSpPr/>
          <p:nvPr/>
        </p:nvSpPr>
        <p:spPr bwMode="auto">
          <a:xfrm>
            <a:off x="0" y="1296195"/>
            <a:ext cx="2700783" cy="5184576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r>
              <a:rPr lang="de-DE" b="1"/>
              <a:t>Meta-Analyse von </a:t>
            </a:r>
            <a:br>
              <a:rPr lang="de-DE" b="1"/>
            </a:br>
            <a:r>
              <a:rPr lang="de-DE" b="1"/>
              <a:t>92 empirischen Studien</a:t>
            </a:r>
            <a:endParaRPr/>
          </a:p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endParaRPr lang="de-DE" sz="1000"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Studien zum Einsatz digitaler Werkzeuge in der Sekundarstufe.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Nutzung digitaler Werkzeuge </a:t>
            </a:r>
            <a:r>
              <a:rPr lang="de-DE" sz="1400" i="1"/>
              <a:t>im Unterricht</a:t>
            </a:r>
            <a:r>
              <a:rPr lang="de-DE" sz="1400"/>
              <a:t>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Jeweils Prä- und Post-Test.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Jeweils Vergleich mit einer Kontrollgruppe ohne digitale Werkzeuge.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Zeitraum 2000-2018.</a:t>
            </a:r>
            <a:endParaRPr/>
          </a:p>
        </p:txBody>
      </p:sp>
      <p:grpSp>
        <p:nvGrpSpPr>
          <p:cNvPr id="9" name="Gruppieren 11"/>
          <p:cNvGrpSpPr/>
          <p:nvPr/>
        </p:nvGrpSpPr>
        <p:grpSpPr bwMode="auto">
          <a:xfrm>
            <a:off x="6499448" y="1296195"/>
            <a:ext cx="3635099" cy="5007871"/>
            <a:chOff x="6499448" y="1296195"/>
            <a:chExt cx="3635099" cy="5007871"/>
          </a:xfrm>
        </p:grpSpPr>
        <p:pic>
          <p:nvPicPr>
            <p:cNvPr id="10" name="Grafik 8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6499448" y="1296195"/>
              <a:ext cx="3635099" cy="5007871"/>
            </a:xfrm>
            <a:prstGeom prst="rect">
              <a:avLst/>
            </a:prstGeom>
          </p:spPr>
        </p:pic>
        <p:cxnSp>
          <p:nvCxnSpPr>
            <p:cNvPr id="11" name="Gerade Verbindung 10"/>
            <p:cNvCxnSpPr>
              <a:cxnSpLocks/>
            </p:cNvCxnSpPr>
            <p:nvPr/>
          </p:nvCxnSpPr>
          <p:spPr bwMode="auto">
            <a:xfrm>
              <a:off x="8173392" y="1440210"/>
              <a:ext cx="0" cy="4752528"/>
            </a:xfrm>
            <a:prstGeom prst="line">
              <a:avLst/>
            </a:prstGeom>
            <a:ln w="158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Effektivität digitaler Medien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 Mathematik- und Naturwissenschaftsunterricht</a:t>
            </a:r>
            <a:endParaRPr/>
          </a:p>
        </p:txBody>
      </p:sp>
      <p:sp>
        <p:nvSpPr>
          <p:cNvPr id="6" name="Rechteck 5"/>
          <p:cNvSpPr/>
          <p:nvPr/>
        </p:nvSpPr>
        <p:spPr bwMode="auto">
          <a:xfrm>
            <a:off x="2700783" y="1290714"/>
            <a:ext cx="7597329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3025" lvl="1">
              <a:defRPr/>
            </a:pP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0" y="1296195"/>
            <a:ext cx="2700783" cy="5184576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r>
              <a:rPr lang="de-DE" b="1"/>
              <a:t>Meta-Analyse von </a:t>
            </a:r>
            <a:br>
              <a:rPr lang="de-DE" b="1"/>
            </a:br>
            <a:r>
              <a:rPr lang="de-DE" b="1"/>
              <a:t>92 empirischen Studien</a:t>
            </a:r>
            <a:endParaRPr/>
          </a:p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endParaRPr lang="de-DE" sz="1000"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Studien zum Einsatz digitaler Werkzeuge in der Sekundarstufe.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Nutzung digitaler Werkzeuge </a:t>
            </a:r>
            <a:r>
              <a:rPr lang="de-DE" sz="1400" i="1"/>
              <a:t>im Unterricht</a:t>
            </a:r>
            <a:r>
              <a:rPr lang="de-DE" sz="1400"/>
              <a:t>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Jeweils Prä- und Post-Test.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Jeweils Vergleich mit einer Kontrollgruppe ohne digitale Werkzeuge.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Zeitraum 2000-2018.</a:t>
            </a:r>
            <a:endParaRPr/>
          </a:p>
        </p:txBody>
      </p:sp>
      <p:grpSp>
        <p:nvGrpSpPr>
          <p:cNvPr id="8" name="Gruppieren 9"/>
          <p:cNvGrpSpPr/>
          <p:nvPr/>
        </p:nvGrpSpPr>
        <p:grpSpPr bwMode="auto">
          <a:xfrm>
            <a:off x="3132832" y="1584226"/>
            <a:ext cx="6822608" cy="4536504"/>
            <a:chOff x="3078976" y="2016274"/>
            <a:chExt cx="6822608" cy="4536504"/>
          </a:xfrm>
        </p:grpSpPr>
        <p:sp>
          <p:nvSpPr>
            <p:cNvPr id="9" name="Rechteck 1"/>
            <p:cNvSpPr/>
            <p:nvPr/>
          </p:nvSpPr>
          <p:spPr bwMode="auto">
            <a:xfrm>
              <a:off x="3078976" y="2016274"/>
              <a:ext cx="6822608" cy="453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cxnSp>
          <p:nvCxnSpPr>
            <p:cNvPr id="10" name="Gerade Verbindung mit Pfeil 12"/>
            <p:cNvCxnSpPr>
              <a:cxnSpLocks/>
            </p:cNvCxnSpPr>
            <p:nvPr/>
          </p:nvCxnSpPr>
          <p:spPr bwMode="auto">
            <a:xfrm flipH="1" flipV="1">
              <a:off x="3508127" y="2555350"/>
              <a:ext cx="289" cy="3298253"/>
            </a:xfrm>
            <a:prstGeom prst="straightConnector1">
              <a:avLst/>
            </a:prstGeom>
            <a:ln>
              <a:solidFill>
                <a:schemeClr val="tx2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3"/>
            <p:cNvCxnSpPr>
              <a:cxnSpLocks/>
            </p:cNvCxnSpPr>
            <p:nvPr/>
          </p:nvCxnSpPr>
          <p:spPr bwMode="auto">
            <a:xfrm>
              <a:off x="3450701" y="5853604"/>
              <a:ext cx="6097494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7"/>
            <p:cNvSpPr/>
            <p:nvPr/>
          </p:nvSpPr>
          <p:spPr bwMode="auto">
            <a:xfrm>
              <a:off x="3078976" y="2314697"/>
              <a:ext cx="8098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000"/>
                <a:t>Effektstärke</a:t>
              </a:r>
              <a:endParaRPr/>
            </a:p>
          </p:txBody>
        </p:sp>
        <p:sp>
          <p:nvSpPr>
            <p:cNvPr id="13" name="Textfeld 15"/>
            <p:cNvSpPr/>
            <p:nvPr/>
          </p:nvSpPr>
          <p:spPr bwMode="auto">
            <a:xfrm>
              <a:off x="3086748" y="5730493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de-DE" sz="1000"/>
                <a:t>0,00</a:t>
              </a:r>
              <a:endParaRPr/>
            </a:p>
          </p:txBody>
        </p:sp>
      </p:grpSp>
      <p:sp>
        <p:nvSpPr>
          <p:cNvPr id="14" name="Rechteck 14"/>
          <p:cNvSpPr/>
          <p:nvPr/>
        </p:nvSpPr>
        <p:spPr bwMode="auto">
          <a:xfrm>
            <a:off x="5455424" y="1728242"/>
            <a:ext cx="2311041" cy="42575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 b="1">
                <a:solidFill>
                  <a:schemeClr val="tx1"/>
                </a:solidFill>
              </a:rPr>
              <a:t>Gesamteffekt</a:t>
            </a:r>
            <a:endParaRPr/>
          </a:p>
        </p:txBody>
      </p:sp>
      <p:sp>
        <p:nvSpPr>
          <p:cNvPr id="15" name="Rechteck 44"/>
          <p:cNvSpPr/>
          <p:nvPr/>
        </p:nvSpPr>
        <p:spPr bwMode="auto">
          <a:xfrm>
            <a:off x="5455423" y="5688684"/>
            <a:ext cx="2311041" cy="3022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chemeClr val="tx1"/>
                </a:solidFill>
              </a:rPr>
              <a:t>92 Studien</a:t>
            </a:r>
            <a:endParaRPr/>
          </a:p>
        </p:txBody>
      </p:sp>
      <p:grpSp>
        <p:nvGrpSpPr>
          <p:cNvPr id="16" name="Gruppieren 47"/>
          <p:cNvGrpSpPr/>
          <p:nvPr/>
        </p:nvGrpSpPr>
        <p:grpSpPr bwMode="auto">
          <a:xfrm>
            <a:off x="3131627" y="3404888"/>
            <a:ext cx="6653549" cy="246221"/>
            <a:chOff x="3131627" y="3404888"/>
            <a:chExt cx="6653549" cy="246221"/>
          </a:xfrm>
        </p:grpSpPr>
        <p:cxnSp>
          <p:nvCxnSpPr>
            <p:cNvPr id="17" name="Gerade Verbindung mit Pfeil 18"/>
            <p:cNvCxnSpPr>
              <a:cxnSpLocks/>
            </p:cNvCxnSpPr>
            <p:nvPr/>
          </p:nvCxnSpPr>
          <p:spPr bwMode="auto">
            <a:xfrm>
              <a:off x="3492964" y="3528000"/>
              <a:ext cx="6292212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46"/>
            <p:cNvSpPr/>
            <p:nvPr/>
          </p:nvSpPr>
          <p:spPr bwMode="auto">
            <a:xfrm>
              <a:off x="3131627" y="3404888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de-DE" sz="1000"/>
                <a:t>0,67</a:t>
              </a:r>
              <a:endParaRPr/>
            </a:p>
          </p:txBody>
        </p:sp>
      </p:grpSp>
      <p:sp>
        <p:nvSpPr>
          <p:cNvPr id="19" name="Rechteck 19"/>
          <p:cNvSpPr/>
          <p:nvPr/>
        </p:nvSpPr>
        <p:spPr bwMode="auto">
          <a:xfrm>
            <a:off x="5455423" y="3315121"/>
            <a:ext cx="2311041" cy="4257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 b="1">
                <a:solidFill>
                  <a:schemeClr val="tx1"/>
                </a:solidFill>
              </a:rPr>
              <a:t>Mittlere Effektstärke</a:t>
            </a:r>
            <a:endParaRPr/>
          </a:p>
        </p:txBody>
      </p:sp>
      <p:sp>
        <p:nvSpPr>
          <p:cNvPr id="20" name="Inhaltsplatzhalter 3"/>
          <p:cNvSpPr>
            <a:spLocks/>
          </p:cNvSpPr>
          <p:nvPr/>
        </p:nvSpPr>
        <p:spPr bwMode="auto">
          <a:xfrm>
            <a:off x="7541824" y="0"/>
            <a:ext cx="2609226" cy="627243"/>
          </a:xfrm>
          <a:prstGeom prst="rect">
            <a:avLst/>
          </a:prstGeom>
        </p:spPr>
        <p:txBody>
          <a:bodyPr vert="horz" lIns="95361" tIns="47681" rIns="95361" bIns="47681" rtlCol="0" anchor="ctr">
            <a:normAutofit/>
          </a:bodyPr>
          <a:lstStyle>
            <a:lvl1pPr marL="357607" indent="-357607" algn="r" defTabSz="953617">
              <a:spcBef>
                <a:spcPts val="0"/>
              </a:spcBef>
              <a:buFont typeface="Arial"/>
              <a:buNone/>
              <a:defRPr sz="13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76806" indent="0" algn="l" defTabSz="953617">
              <a:spcBef>
                <a:spcPts val="0"/>
              </a:spcBef>
              <a:buFont typeface="Arial"/>
              <a:buNone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2021" indent="-238404" algn="l" defTabSz="95361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8828" indent="-238404" algn="l" defTabSz="95361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5636" indent="-238404" algn="l" defTabSz="95361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2444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9252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76061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52869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Hillmayr et al., 2020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Effektivität digitaler Medien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 Mathematik- und Naturwissenschaftsunterricht</a:t>
            </a:r>
            <a:endParaRPr/>
          </a:p>
        </p:txBody>
      </p:sp>
      <p:sp>
        <p:nvSpPr>
          <p:cNvPr id="6" name="Rechteck 5"/>
          <p:cNvSpPr/>
          <p:nvPr/>
        </p:nvSpPr>
        <p:spPr bwMode="auto">
          <a:xfrm>
            <a:off x="2700783" y="1290714"/>
            <a:ext cx="7597329" cy="5184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3025" lvl="1">
              <a:defRPr/>
            </a:pP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0" y="1296195"/>
            <a:ext cx="2700783" cy="5184576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r>
              <a:rPr lang="de-DE" b="1"/>
              <a:t>Meta-Analyse von </a:t>
            </a:r>
            <a:br>
              <a:rPr lang="de-DE" b="1"/>
            </a:br>
            <a:r>
              <a:rPr lang="de-DE" b="1"/>
              <a:t>92 empirischen Studien</a:t>
            </a:r>
            <a:endParaRPr/>
          </a:p>
          <a:p>
            <a:pPr marL="358775">
              <a:defRPr/>
            </a:pPr>
            <a:endParaRPr lang="de-DE" sz="1000" b="1"/>
          </a:p>
          <a:p>
            <a:pPr marL="358775">
              <a:defRPr/>
            </a:pPr>
            <a:endParaRPr lang="de-DE" sz="1000"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Studien zum Einsatz digitaler Werkzeuge in der Sekundarstufe.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Nutzung digitaler Werkzeuge </a:t>
            </a:r>
            <a:r>
              <a:rPr lang="de-DE" sz="1400" i="1"/>
              <a:t>im Unterricht</a:t>
            </a:r>
            <a:r>
              <a:rPr lang="de-DE" sz="1400"/>
              <a:t>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Jeweils Prä- und Post-Test.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Jeweils Vergleich mit einer Kontrollgruppe ohne digitale Werkzeuge.</a:t>
            </a:r>
            <a:endParaRPr/>
          </a:p>
          <a:p>
            <a:pPr marL="530225" indent="-171450">
              <a:buFont typeface="Arial"/>
              <a:buChar char="•"/>
              <a:defRPr/>
            </a:pPr>
            <a:r>
              <a:rPr lang="de-DE" sz="1400"/>
              <a:t>Zeitraum 2000-2018.</a:t>
            </a:r>
            <a:endParaRPr/>
          </a:p>
        </p:txBody>
      </p:sp>
      <p:grpSp>
        <p:nvGrpSpPr>
          <p:cNvPr id="8" name="Gruppieren 9"/>
          <p:cNvGrpSpPr/>
          <p:nvPr/>
        </p:nvGrpSpPr>
        <p:grpSpPr bwMode="auto">
          <a:xfrm>
            <a:off x="3132832" y="1584226"/>
            <a:ext cx="6822608" cy="4536504"/>
            <a:chOff x="3078976" y="2016274"/>
            <a:chExt cx="6822608" cy="4536504"/>
          </a:xfrm>
        </p:grpSpPr>
        <p:sp>
          <p:nvSpPr>
            <p:cNvPr id="9" name="Rechteck 1"/>
            <p:cNvSpPr/>
            <p:nvPr/>
          </p:nvSpPr>
          <p:spPr bwMode="auto">
            <a:xfrm>
              <a:off x="3078976" y="2016274"/>
              <a:ext cx="6822608" cy="4536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cxnSp>
          <p:nvCxnSpPr>
            <p:cNvPr id="10" name="Gerade Verbindung mit Pfeil 12"/>
            <p:cNvCxnSpPr>
              <a:cxnSpLocks/>
            </p:cNvCxnSpPr>
            <p:nvPr/>
          </p:nvCxnSpPr>
          <p:spPr bwMode="auto">
            <a:xfrm flipH="1" flipV="1">
              <a:off x="3508127" y="2555350"/>
              <a:ext cx="289" cy="3298253"/>
            </a:xfrm>
            <a:prstGeom prst="straightConnector1">
              <a:avLst/>
            </a:prstGeom>
            <a:ln>
              <a:solidFill>
                <a:schemeClr val="tx2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3"/>
            <p:cNvCxnSpPr>
              <a:cxnSpLocks/>
            </p:cNvCxnSpPr>
            <p:nvPr/>
          </p:nvCxnSpPr>
          <p:spPr bwMode="auto">
            <a:xfrm>
              <a:off x="3450701" y="5853604"/>
              <a:ext cx="6097494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7"/>
            <p:cNvSpPr/>
            <p:nvPr/>
          </p:nvSpPr>
          <p:spPr bwMode="auto">
            <a:xfrm>
              <a:off x="3078976" y="2314697"/>
              <a:ext cx="8098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000"/>
                <a:t>Effektstärke</a:t>
              </a:r>
              <a:endParaRPr/>
            </a:p>
          </p:txBody>
        </p:sp>
        <p:sp>
          <p:nvSpPr>
            <p:cNvPr id="13" name="Textfeld 15"/>
            <p:cNvSpPr/>
            <p:nvPr/>
          </p:nvSpPr>
          <p:spPr bwMode="auto">
            <a:xfrm>
              <a:off x="3086748" y="5730493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de-DE" sz="1000"/>
                <a:t>0,00</a:t>
              </a:r>
              <a:endParaRPr/>
            </a:p>
          </p:txBody>
        </p:sp>
      </p:grpSp>
      <p:sp>
        <p:nvSpPr>
          <p:cNvPr id="14" name="Rechteck 14"/>
          <p:cNvSpPr/>
          <p:nvPr/>
        </p:nvSpPr>
        <p:spPr bwMode="auto">
          <a:xfrm>
            <a:off x="5455424" y="1728242"/>
            <a:ext cx="2311041" cy="42575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700" b="1">
                <a:solidFill>
                  <a:schemeClr val="tx1"/>
                </a:solidFill>
              </a:rPr>
              <a:t>Nutzung durch…</a:t>
            </a:r>
            <a:endParaRPr/>
          </a:p>
        </p:txBody>
      </p:sp>
      <p:sp>
        <p:nvSpPr>
          <p:cNvPr id="15" name="Rechteck 41"/>
          <p:cNvSpPr/>
          <p:nvPr/>
        </p:nvSpPr>
        <p:spPr bwMode="auto">
          <a:xfrm>
            <a:off x="3636890" y="5688685"/>
            <a:ext cx="1817384" cy="29533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chemeClr val="tx1"/>
                </a:solidFill>
              </a:rPr>
              <a:t>29 Studien</a:t>
            </a:r>
            <a:endParaRPr/>
          </a:p>
        </p:txBody>
      </p:sp>
      <p:sp>
        <p:nvSpPr>
          <p:cNvPr id="16" name="Rechteck 43"/>
          <p:cNvSpPr/>
          <p:nvPr/>
        </p:nvSpPr>
        <p:spPr bwMode="auto">
          <a:xfrm>
            <a:off x="5702252" y="5688684"/>
            <a:ext cx="1817384" cy="29533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chemeClr val="tx1"/>
                </a:solidFill>
              </a:rPr>
              <a:t>14 Studien</a:t>
            </a:r>
            <a:endParaRPr/>
          </a:p>
        </p:txBody>
      </p:sp>
      <p:sp>
        <p:nvSpPr>
          <p:cNvPr id="17" name="Rechteck 44"/>
          <p:cNvSpPr/>
          <p:nvPr/>
        </p:nvSpPr>
        <p:spPr bwMode="auto">
          <a:xfrm>
            <a:off x="7804622" y="5688683"/>
            <a:ext cx="1817384" cy="29533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chemeClr val="tx1"/>
                </a:solidFill>
              </a:rPr>
              <a:t>11 Studien</a:t>
            </a:r>
            <a:endParaRPr/>
          </a:p>
        </p:txBody>
      </p:sp>
      <p:grpSp>
        <p:nvGrpSpPr>
          <p:cNvPr id="18" name="Gruppieren 45"/>
          <p:cNvGrpSpPr/>
          <p:nvPr/>
        </p:nvGrpSpPr>
        <p:grpSpPr bwMode="auto">
          <a:xfrm>
            <a:off x="3131627" y="3404888"/>
            <a:ext cx="6653549" cy="246221"/>
            <a:chOff x="3131627" y="3404888"/>
            <a:chExt cx="6653549" cy="246221"/>
          </a:xfrm>
        </p:grpSpPr>
        <p:cxnSp>
          <p:nvCxnSpPr>
            <p:cNvPr id="19" name="Gerade Verbindung mit Pfeil 46"/>
            <p:cNvCxnSpPr>
              <a:cxnSpLocks/>
            </p:cNvCxnSpPr>
            <p:nvPr/>
          </p:nvCxnSpPr>
          <p:spPr bwMode="auto">
            <a:xfrm>
              <a:off x="3492964" y="3528000"/>
              <a:ext cx="6292212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47"/>
            <p:cNvSpPr/>
            <p:nvPr/>
          </p:nvSpPr>
          <p:spPr bwMode="auto">
            <a:xfrm>
              <a:off x="3131627" y="3404888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de-DE" sz="1000"/>
                <a:t>0,67</a:t>
              </a:r>
              <a:endParaRPr/>
            </a:p>
          </p:txBody>
        </p:sp>
      </p:grpSp>
      <p:grpSp>
        <p:nvGrpSpPr>
          <p:cNvPr id="21" name="Gruppieren 48"/>
          <p:cNvGrpSpPr/>
          <p:nvPr/>
        </p:nvGrpSpPr>
        <p:grpSpPr bwMode="auto">
          <a:xfrm>
            <a:off x="3492964" y="3870924"/>
            <a:ext cx="2088140" cy="425757"/>
            <a:chOff x="3492964" y="3870924"/>
            <a:chExt cx="2088140" cy="425757"/>
          </a:xfrm>
        </p:grpSpPr>
        <p:cxnSp>
          <p:nvCxnSpPr>
            <p:cNvPr id="22" name="Gerade Verbindung mit Pfeil 16"/>
            <p:cNvCxnSpPr>
              <a:cxnSpLocks/>
            </p:cNvCxnSpPr>
            <p:nvPr/>
          </p:nvCxnSpPr>
          <p:spPr bwMode="auto">
            <a:xfrm>
              <a:off x="3492964" y="4086000"/>
              <a:ext cx="208814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hteck 17"/>
            <p:cNvSpPr/>
            <p:nvPr/>
          </p:nvSpPr>
          <p:spPr bwMode="auto">
            <a:xfrm>
              <a:off x="3636889" y="3870924"/>
              <a:ext cx="1817384" cy="42575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700">
                  <a:solidFill>
                    <a:schemeClr val="tx1"/>
                  </a:solidFill>
                </a:rPr>
                <a:t>1 SoS</a:t>
              </a:r>
              <a:endParaRPr/>
            </a:p>
          </p:txBody>
        </p:sp>
      </p:grpSp>
      <p:grpSp>
        <p:nvGrpSpPr>
          <p:cNvPr id="24" name="Gruppieren 49"/>
          <p:cNvGrpSpPr/>
          <p:nvPr/>
        </p:nvGrpSpPr>
        <p:grpSpPr bwMode="auto">
          <a:xfrm>
            <a:off x="5581104" y="3141136"/>
            <a:ext cx="2088140" cy="425757"/>
            <a:chOff x="5581104" y="3141136"/>
            <a:chExt cx="2088140" cy="425757"/>
          </a:xfrm>
          <a:solidFill>
            <a:srgbClr val="C6D9F1"/>
          </a:solidFill>
        </p:grpSpPr>
        <p:cxnSp>
          <p:nvCxnSpPr>
            <p:cNvPr id="25" name="Gerade Verbindung mit Pfeil 21"/>
            <p:cNvCxnSpPr>
              <a:cxnSpLocks/>
            </p:cNvCxnSpPr>
            <p:nvPr/>
          </p:nvCxnSpPr>
          <p:spPr bwMode="auto">
            <a:xfrm>
              <a:off x="5581104" y="3354015"/>
              <a:ext cx="2088140" cy="0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hteck 23"/>
            <p:cNvSpPr/>
            <p:nvPr/>
          </p:nvSpPr>
          <p:spPr bwMode="auto">
            <a:xfrm>
              <a:off x="5725120" y="3141136"/>
              <a:ext cx="1799624" cy="425757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700">
                  <a:solidFill>
                    <a:schemeClr val="tx1"/>
                  </a:solidFill>
                </a:rPr>
                <a:t>2 SoS</a:t>
              </a:r>
              <a:endParaRPr/>
            </a:p>
          </p:txBody>
        </p:sp>
      </p:grpSp>
      <p:grpSp>
        <p:nvGrpSpPr>
          <p:cNvPr id="27" name="Gruppieren 50"/>
          <p:cNvGrpSpPr/>
          <p:nvPr/>
        </p:nvGrpSpPr>
        <p:grpSpPr bwMode="auto">
          <a:xfrm>
            <a:off x="7669244" y="3870923"/>
            <a:ext cx="2088140" cy="425757"/>
            <a:chOff x="7669244" y="3870923"/>
            <a:chExt cx="2088140" cy="425757"/>
          </a:xfrm>
        </p:grpSpPr>
        <p:cxnSp>
          <p:nvCxnSpPr>
            <p:cNvPr id="28" name="Gerade Verbindung mit Pfeil 38"/>
            <p:cNvCxnSpPr>
              <a:cxnSpLocks/>
            </p:cNvCxnSpPr>
            <p:nvPr/>
          </p:nvCxnSpPr>
          <p:spPr bwMode="auto">
            <a:xfrm>
              <a:off x="7669244" y="4086000"/>
              <a:ext cx="2088140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 40"/>
            <p:cNvSpPr/>
            <p:nvPr/>
          </p:nvSpPr>
          <p:spPr bwMode="auto">
            <a:xfrm>
              <a:off x="7804622" y="3870923"/>
              <a:ext cx="1817384" cy="42575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700">
                  <a:solidFill>
                    <a:schemeClr val="tx1"/>
                  </a:solidFill>
                </a:rPr>
                <a:t>&gt;2 SoS</a:t>
              </a:r>
              <a:endParaRPr/>
            </a:p>
          </p:txBody>
        </p:sp>
      </p:grpSp>
      <p:sp>
        <p:nvSpPr>
          <p:cNvPr id="30" name="Inhaltsplatzhalter 3"/>
          <p:cNvSpPr>
            <a:spLocks/>
          </p:cNvSpPr>
          <p:nvPr/>
        </p:nvSpPr>
        <p:spPr bwMode="auto">
          <a:xfrm>
            <a:off x="7541824" y="0"/>
            <a:ext cx="2609226" cy="627243"/>
          </a:xfrm>
          <a:prstGeom prst="rect">
            <a:avLst/>
          </a:prstGeom>
        </p:spPr>
        <p:txBody>
          <a:bodyPr vert="horz" lIns="95361" tIns="47681" rIns="95361" bIns="47681" rtlCol="0" anchor="ctr">
            <a:normAutofit/>
          </a:bodyPr>
          <a:lstStyle>
            <a:lvl1pPr marL="357607" indent="-357607" algn="r" defTabSz="953617">
              <a:spcBef>
                <a:spcPts val="0"/>
              </a:spcBef>
              <a:buFont typeface="Arial"/>
              <a:buNone/>
              <a:defRPr sz="13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76806" indent="0" algn="l" defTabSz="953617">
              <a:spcBef>
                <a:spcPts val="0"/>
              </a:spcBef>
              <a:buFont typeface="Arial"/>
              <a:buNone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2021" indent="-238404" algn="l" defTabSz="95361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8828" indent="-238404" algn="l" defTabSz="95361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5636" indent="-238404" algn="l" defTabSz="95361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22444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9252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76061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52869" indent="-238404" algn="l" defTabSz="95361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Hillmayr et al., 2020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2062</Words>
  <Application>Microsoft Office PowerPoint</Application>
  <DocSecurity>0</DocSecurity>
  <PresentationFormat>Benutzerdefiniert</PresentationFormat>
  <Paragraphs>335</Paragraphs>
  <Slides>23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2" baseType="lpstr">
      <vt:lpstr>Arial</vt:lpstr>
      <vt:lpstr>Arial Bold</vt:lpstr>
      <vt:lpstr>Calibri</vt:lpstr>
      <vt:lpstr>Corbel Light</vt:lpstr>
      <vt:lpstr>Symbol</vt:lpstr>
      <vt:lpstr>Times New Roman</vt:lpstr>
      <vt:lpstr>Webdings</vt:lpstr>
      <vt:lpstr>Wingdings</vt:lpstr>
      <vt:lpstr>Larissa-Design</vt:lpstr>
      <vt:lpstr>PowerPoint-Präsentation</vt:lpstr>
      <vt:lpstr>AGENDA</vt:lpstr>
      <vt:lpstr>PowerPoint-Präsentation</vt:lpstr>
      <vt:lpstr>Mein Fach, digitale Medien und ich</vt:lpstr>
      <vt:lpstr>Unsere drei Lupen</vt:lpstr>
      <vt:lpstr>PowerPoint-Präsentation</vt:lpstr>
      <vt:lpstr>Effektivität digitaler Medien</vt:lpstr>
      <vt:lpstr>Effektivität digitaler Medien</vt:lpstr>
      <vt:lpstr>Effektivität digitaler Medien</vt:lpstr>
      <vt:lpstr>Effektivität digitaler Medien</vt:lpstr>
      <vt:lpstr>Effektivität digitaler Medien</vt:lpstr>
      <vt:lpstr>Status Quo: Digitale Medien</vt:lpstr>
      <vt:lpstr>Status Quo: Digitale Medien</vt:lpstr>
      <vt:lpstr>Status Quo: Digitale Medien</vt:lpstr>
      <vt:lpstr>Status Quo: Digitale Medien</vt:lpstr>
      <vt:lpstr>Status Quo: Digitale Medien</vt:lpstr>
      <vt:lpstr>Status Quo: Covid-19 und digitale Bildung</vt:lpstr>
      <vt:lpstr>Status Quo: Covid-19 und digitale Bildung</vt:lpstr>
      <vt:lpstr>Zusammenfassung</vt:lpstr>
      <vt:lpstr>Unser Fokus  für die Lerngemeinschaften</vt:lpstr>
      <vt:lpstr>Quellen und Literaturverzeichnis</vt:lpstr>
      <vt:lpstr>Quellen und Literaturverzeichnis</vt:lpstr>
      <vt:lpstr>DigitUS-Projekt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12</cp:revision>
  <dcterms:created xsi:type="dcterms:W3CDTF">2011-02-03T11:29:47Z</dcterms:created>
  <dcterms:modified xsi:type="dcterms:W3CDTF">2023-04-05T12:55:10Z</dcterms:modified>
  <cp:category/>
  <dc:identifier/>
  <cp:contentStatus/>
  <dc:language/>
  <cp:version/>
</cp:coreProperties>
</file>