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3" r:id="rId4"/>
    <p:sldId id="264" r:id="rId5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 userDrawn="1"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0" name="Diagramm 9"/>
          <p:cNvGrpSpPr/>
          <p:nvPr userDrawn="1"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833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/id-467730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hyperlink" Target="https://pixabay.com/images/id-2557396/" TargetMode="Externa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3-3051-73259" TargetMode="External"/><Relationship Id="rId13" Type="http://schemas.openxmlformats.org/officeDocument/2006/relationships/hyperlink" Target="https://orcid.org/0000-0001-9345-8149" TargetMode="External"/><Relationship Id="rId3" Type="http://schemas.openxmlformats.org/officeDocument/2006/relationships/hyperlink" Target="https://nbn-resolving.org/urn:nbn:de:bvb:19-epub-93577-3" TargetMode="External"/><Relationship Id="rId7" Type="http://schemas.openxmlformats.org/officeDocument/2006/relationships/hyperlink" Target="https://orcid.org/0000-0002-8386-5151" TargetMode="External"/><Relationship Id="rId12" Type="http://schemas.openxmlformats.org/officeDocument/2006/relationships/hyperlink" Target="https://orcid.org/0000-0002-4017-353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rcid.org/0000-0001-6618-1084" TargetMode="External"/><Relationship Id="rId11" Type="http://schemas.openxmlformats.org/officeDocument/2006/relationships/hyperlink" Target="https://orcid.org/0000-0003-2828-6939" TargetMode="External"/><Relationship Id="rId5" Type="http://schemas.openxmlformats.org/officeDocument/2006/relationships/hyperlink" Target="https://orcid.org/0000-0002-3187-3459" TargetMode="External"/><Relationship Id="rId10" Type="http://schemas.openxmlformats.org/officeDocument/2006/relationships/hyperlink" Target="https://orcid.org/0000-0002-3625-6791" TargetMode="External"/><Relationship Id="rId4" Type="http://schemas.openxmlformats.org/officeDocument/2006/relationships/hyperlink" Target="https://orcid.org/0000-0001-6031-9660" TargetMode="External"/><Relationship Id="rId9" Type="http://schemas.openxmlformats.org/officeDocument/2006/relationships/hyperlink" Target="https://orcid.org/0000-0002-7235-5391" TargetMode="External"/><Relationship Id="rId14" Type="http://schemas.openxmlformats.org/officeDocument/2006/relationships/hyperlink" Target="https://creativecommons.org/licenses/by-sa/4.0/deed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772412" y="-108856"/>
            <a:ext cx="11101645" cy="7372186"/>
          </a:xfrm>
          <a:prstGeom prst="rect">
            <a:avLst/>
          </a:prstGeom>
        </p:spPr>
      </p:pic>
      <p:sp>
        <p:nvSpPr>
          <p:cNvPr id="5" name="Rechteck 8"/>
          <p:cNvSpPr/>
          <p:nvPr/>
        </p:nvSpPr>
        <p:spPr bwMode="auto">
          <a:xfrm>
            <a:off x="3204839" y="3384474"/>
            <a:ext cx="712439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Modelle um die Qualität von Unterricht </a:t>
            </a:r>
            <a:endParaRPr dirty="0"/>
          </a:p>
        </p:txBody>
      </p:sp>
      <p:sp>
        <p:nvSpPr>
          <p:cNvPr id="6" name="Rechteck 9"/>
          <p:cNvSpPr/>
          <p:nvPr/>
        </p:nvSpPr>
        <p:spPr bwMode="auto">
          <a:xfrm>
            <a:off x="3204839" y="3888530"/>
            <a:ext cx="712439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einzuschätzen, der digitale Medien nutzt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Reflexion: Anwendung der Modelle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390" y="1569960"/>
            <a:ext cx="4881939" cy="3254626"/>
          </a:xfrm>
          <a:prstGeom prst="rect">
            <a:avLst/>
          </a:prstGeom>
        </p:spPr>
      </p:pic>
      <p:grpSp>
        <p:nvGrpSpPr>
          <p:cNvPr id="8" name="Gruppieren 10"/>
          <p:cNvGrpSpPr/>
          <p:nvPr/>
        </p:nvGrpSpPr>
        <p:grpSpPr bwMode="auto">
          <a:xfrm>
            <a:off x="3667968" y="2148923"/>
            <a:ext cx="6377632" cy="4043815"/>
            <a:chOff x="3879482" y="990600"/>
            <a:chExt cx="7550518" cy="4787496"/>
          </a:xfrm>
        </p:grpSpPr>
        <p:sp>
          <p:nvSpPr>
            <p:cNvPr id="9" name="Rechteck 11"/>
            <p:cNvSpPr/>
            <p:nvPr/>
          </p:nvSpPr>
          <p:spPr bwMode="auto">
            <a:xfrm>
              <a:off x="3879482" y="990600"/>
              <a:ext cx="7550518" cy="478749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Inwiefern waren die vorgestellten Modelle ICAP, SAMR und die Potentiale digitaler Medien im Mathematikunterricht hilfreich für die Reflexion, Anpassung und Planung von Unterricht?</a:t>
              </a:r>
              <a:endParaRPr sz="1600" dirty="0"/>
            </a:p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endParaRPr lang="de-DE" sz="1600" dirty="0">
                <a:solidFill>
                  <a:schemeClr val="tx1"/>
                </a:solidFill>
              </a:endParaRPr>
            </a:p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Welche Fragen sind zu den Modellen aufgetreten?</a:t>
              </a:r>
              <a:endParaRPr sz="1600" dirty="0"/>
            </a:p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endParaRPr lang="de-DE" sz="1600" dirty="0">
                <a:solidFill>
                  <a:schemeClr val="tx1"/>
                </a:solidFill>
              </a:endParaRPr>
            </a:p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Welche Fragen müssten geklärt werden, damit Sie die Modelle für Planung von eigenen Unterrichtsstunden oder Aktivitäten nutzen können?</a:t>
              </a:r>
              <a:endParaRPr sz="1600" dirty="0"/>
            </a:p>
          </p:txBody>
        </p:sp>
        <p:sp>
          <p:nvSpPr>
            <p:cNvPr id="10" name="Rechteck 12"/>
            <p:cNvSpPr/>
            <p:nvPr/>
          </p:nvSpPr>
          <p:spPr bwMode="auto">
            <a:xfrm>
              <a:off x="3897509" y="9906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>
                  <a:solidFill>
                    <a:schemeClr val="bg1"/>
                  </a:solidFill>
                </a:rPr>
                <a:t>Diskussion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SzPct val="110000"/>
              <a:defRPr/>
            </a:pPr>
            <a:r>
              <a:rPr lang="de-DE" sz="1800" b="0" u="sng" dirty="0">
                <a:hlinkClick r:id="rId2" action="ppaction://hlinksldjump" tooltip="ppaction://hlinksldjumpslide0"/>
              </a:rPr>
              <a:t>Titelseite: </a:t>
            </a:r>
            <a:r>
              <a:rPr lang="de-DE" sz="1800" b="0" dirty="0"/>
              <a:t>Bild von Michael Salinger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3"/>
              </a:rPr>
              <a:t>https://pixabay.com/images/id-467730/</a:t>
            </a: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r>
              <a:rPr lang="de-DE" sz="1800" b="0" u="sng" dirty="0">
                <a:hlinkClick r:id="rId4" action="ppaction://hlinksldjump" tooltip="ppaction://hlinksldjumpslide1"/>
              </a:rPr>
              <a:t>Diskussion: </a:t>
            </a:r>
            <a:r>
              <a:rPr lang="de-DE" sz="1800" b="0" dirty="0"/>
              <a:t>Bild von </a:t>
            </a:r>
            <a:r>
              <a:rPr lang="de-DE" sz="1800" b="0" dirty="0" err="1"/>
              <a:t>StockSnap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5"/>
              </a:rPr>
              <a:t>https://pixabay.com/images/id-2557396/</a:t>
            </a:r>
            <a:r>
              <a:rPr lang="de-DE" sz="1800" b="0" dirty="0"/>
              <a:t> </a:t>
            </a:r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  <a:p>
            <a:pPr marL="0" indent="0">
              <a:buClr>
                <a:schemeClr val="tx2"/>
              </a:buClr>
              <a:buSzPct val="110000"/>
              <a:buNone/>
              <a:defRPr/>
            </a:pPr>
            <a:r>
              <a:rPr lang="de-DE" sz="1800" b="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b="0" u="sng" dirty="0">
                <a:ea typeface="Calibri"/>
                <a:cs typeface="Calibri"/>
                <a:hlinkClick r:id="rId6"/>
              </a:rPr>
              <a:t>CC-BY-SA 4.0</a:t>
            </a:r>
            <a:endParaRPr lang="de-DE" sz="1800" b="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814A24-CFF8-4906-B89D-5EEB86C9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66DA44-6B6A-47A2-AE8C-4CF6FAC8BD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161C68F-4E89-4E28-9AD5-4AA757F22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216" y="4104506"/>
            <a:ext cx="3426249" cy="260931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3A7302E-B97C-4FE5-B4F5-89A662A8E3BE}"/>
              </a:ext>
            </a:extLst>
          </p:cNvPr>
          <p:cNvSpPr txBox="1"/>
          <p:nvPr/>
        </p:nvSpPr>
        <p:spPr>
          <a:xfrm>
            <a:off x="324520" y="187225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</a:t>
            </a:r>
            <a:r>
              <a:rPr lang="de-DE" sz="1800" b="1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„</a:t>
            </a:r>
            <a:r>
              <a:rPr lang="de-DE" sz="1800" b="1" i="1" dirty="0">
                <a:solidFill>
                  <a:srgbClr val="000000"/>
                </a:solidFill>
                <a:latin typeface="Corbel Light" panose="020B0303020204020204" pitchFamily="34" charset="0"/>
              </a:rPr>
              <a:t> </a:t>
            </a:r>
            <a:r>
              <a:rPr lang="de-DE" sz="1800" b="1" i="1" dirty="0">
                <a:latin typeface="Corbel Light" panose="020B0303020204020204" pitchFamily="34" charset="0"/>
              </a:rPr>
              <a:t>Modelle um die Qualität von Unterricht einzuschätzen, der digitale Medien nutzt</a:t>
            </a:r>
            <a:r>
              <a:rPr lang="de-DE" sz="1800" b="1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b="1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DigitUS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Birgit Neuhaus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Stefan Ufer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Dagmar Traub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Timo </a:t>
            </a:r>
            <a:r>
              <a:rPr lang="de-DE" sz="1800" b="1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Kosiol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Monika Aufleger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Annemarie Rutkowski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Christian Förtsch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Matthias Mohr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Christian </a:t>
            </a:r>
            <a:r>
              <a:rPr lang="de-DE" sz="1800" b="1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Lindermayer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Michael Spangler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b="1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4"/>
              </a:rPr>
              <a:t>CC-BY-SA4.0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b="1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sz="1800" b="1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b="1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Einführungskapitel</a:t>
            </a:r>
            <a:r>
              <a:rPr lang="de-DE" sz="1800" b="1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2535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DocSecurity>0</DocSecurity>
  <PresentationFormat>Benutzerdefiniert</PresentationFormat>
  <Paragraphs>35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Reflexion: Anwendung der Modelle</vt:lpstr>
      <vt:lpstr>Quellen und Literaturverzeichniss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2023-04-05T12:58:45Z</dcterms:modified>
  <cp:category/>
  <dc:identifier/>
  <cp:contentStatus/>
  <dc:language/>
  <cp:version/>
</cp:coreProperties>
</file>