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521" r:id="rId2"/>
    <p:sldId id="1523" r:id="rId3"/>
    <p:sldId id="1522" r:id="rId4"/>
    <p:sldId id="536" r:id="rId5"/>
    <p:sldId id="263" r:id="rId6"/>
    <p:sldId id="1524" r:id="rId7"/>
  </p:sldIdLst>
  <p:sldSz cx="10298113" cy="7200900"/>
  <p:notesSz cx="6797675" cy="9874250"/>
  <p:defaultTextStyle>
    <a:defPPr>
      <a:defRPr lang="de-DE"/>
    </a:defPPr>
    <a:lvl1pPr marL="0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337657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3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A78"/>
    <a:srgbClr val="FED943"/>
    <a:srgbClr val="0096B9"/>
    <a:srgbClr val="6CC5E1"/>
    <a:srgbClr val="1F497D"/>
    <a:srgbClr val="C00000"/>
    <a:srgbClr val="C0504D"/>
    <a:srgbClr val="FFFFFF"/>
    <a:srgbClr val="D9D9D9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9747" autoAdjust="0"/>
  </p:normalViewPr>
  <p:slideViewPr>
    <p:cSldViewPr>
      <p:cViewPr varScale="1">
        <p:scale>
          <a:sx n="63" d="100"/>
          <a:sy n="63" d="100"/>
        </p:scale>
        <p:origin x="1116" y="48"/>
      </p:cViewPr>
      <p:guideLst>
        <p:guide orient="horz" pos="3493"/>
        <p:guide pos="3244"/>
      </p:guideLst>
    </p:cSldViewPr>
  </p:slideViewPr>
  <p:outlineViewPr>
    <p:cViewPr>
      <p:scale>
        <a:sx n="33" d="100"/>
        <a:sy n="33" d="100"/>
      </p:scale>
      <p:origin x="246" y="310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103"/>
        <p:guide pos="2141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17972-B6D4-4891-BFCF-5243A7A8F9B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6A11382-EE93-4936-8F99-E2BB214851C8}">
      <dgm:prSet phldrT="[Text]"/>
      <dgm:spPr>
        <a:solidFill>
          <a:schemeClr val="tx2"/>
        </a:solidFill>
      </dgm:spPr>
      <dgm:t>
        <a:bodyPr/>
        <a:lstStyle/>
        <a:p>
          <a:endParaRPr lang="de-DE" dirty="0"/>
        </a:p>
      </dgm:t>
    </dgm:pt>
    <dgm:pt modelId="{2C7830CD-498C-4DDC-9375-5815265245E9}" type="parTrans" cxnId="{B12F2AA4-CF98-426D-8156-3BE6080A9982}">
      <dgm:prSet/>
      <dgm:spPr/>
      <dgm:t>
        <a:bodyPr/>
        <a:lstStyle/>
        <a:p>
          <a:endParaRPr lang="de-DE"/>
        </a:p>
      </dgm:t>
    </dgm:pt>
    <dgm:pt modelId="{4A13900A-1AC9-4B2F-9C1E-EBAC799EC0C1}" type="sibTrans" cxnId="{B12F2AA4-CF98-426D-8156-3BE6080A9982}">
      <dgm:prSet/>
      <dgm:spPr/>
      <dgm:t>
        <a:bodyPr/>
        <a:lstStyle/>
        <a:p>
          <a:endParaRPr lang="de-DE"/>
        </a:p>
      </dgm:t>
    </dgm:pt>
    <dgm:pt modelId="{E1273189-3ED5-43C7-A250-DDA212C81005}" type="pres">
      <dgm:prSet presAssocID="{EBE17972-B6D4-4891-BFCF-5243A7A8F9B2}" presName="diagram" presStyleCnt="0">
        <dgm:presLayoutVars>
          <dgm:dir/>
        </dgm:presLayoutVars>
      </dgm:prSet>
      <dgm:spPr/>
    </dgm:pt>
    <dgm:pt modelId="{1E74E441-9072-45B3-ABAE-B4F48C625A7A}" type="pres">
      <dgm:prSet presAssocID="{56A11382-EE93-4936-8F99-E2BB214851C8}" presName="composite" presStyleCnt="0"/>
      <dgm:spPr/>
    </dgm:pt>
    <dgm:pt modelId="{81B85531-1577-4E73-AD20-76DC9B97734F}" type="pres">
      <dgm:prSet presAssocID="{56A11382-EE93-4936-8F99-E2BB214851C8}" presName="Image" presStyleLbl="bgShp" presStyleIdx="0" presStyleCnt="1" custLinFactNeighborX="-7715" custLinFactNeighborY="149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Start, Treffen, Brainstorming, Geschäft, Teamarbeit"/>
        </a:ext>
      </dgm:extLst>
    </dgm:pt>
    <dgm:pt modelId="{B7D6E788-E66D-4B62-822F-35B6F43366FE}" type="pres">
      <dgm:prSet presAssocID="{56A11382-EE93-4936-8F99-E2BB214851C8}" presName="Parent" presStyleLbl="node0" presStyleIdx="0" presStyleCnt="1" custScaleY="58442" custLinFactNeighborX="-32410" custLinFactNeighborY="12295">
        <dgm:presLayoutVars>
          <dgm:bulletEnabled val="1"/>
        </dgm:presLayoutVars>
      </dgm:prSet>
      <dgm:spPr/>
    </dgm:pt>
  </dgm:ptLst>
  <dgm:cxnLst>
    <dgm:cxn modelId="{26BF5431-3356-4FED-8DDE-A39CED7477F4}" type="presOf" srcId="{EBE17972-B6D4-4891-BFCF-5243A7A8F9B2}" destId="{E1273189-3ED5-43C7-A250-DDA212C81005}" srcOrd="0" destOrd="0" presId="urn:microsoft.com/office/officeart/2008/layout/BendingPictureCaption"/>
    <dgm:cxn modelId="{B12F2AA4-CF98-426D-8156-3BE6080A9982}" srcId="{EBE17972-B6D4-4891-BFCF-5243A7A8F9B2}" destId="{56A11382-EE93-4936-8F99-E2BB214851C8}" srcOrd="0" destOrd="0" parTransId="{2C7830CD-498C-4DDC-9375-5815265245E9}" sibTransId="{4A13900A-1AC9-4B2F-9C1E-EBAC799EC0C1}"/>
    <dgm:cxn modelId="{FD94E5BA-6590-4190-B0C9-E0EA2D614350}" type="presOf" srcId="{56A11382-EE93-4936-8F99-E2BB214851C8}" destId="{B7D6E788-E66D-4B62-822F-35B6F43366FE}" srcOrd="0" destOrd="0" presId="urn:microsoft.com/office/officeart/2008/layout/BendingPictureCaption"/>
    <dgm:cxn modelId="{8B6B0443-75C4-433F-B414-FA5686AB7131}" type="presParOf" srcId="{E1273189-3ED5-43C7-A250-DDA212C81005}" destId="{1E74E441-9072-45B3-ABAE-B4F48C625A7A}" srcOrd="0" destOrd="0" presId="urn:microsoft.com/office/officeart/2008/layout/BendingPictureCaption"/>
    <dgm:cxn modelId="{66D8065E-4CF3-4C06-A9F7-4AC4251D281C}" type="presParOf" srcId="{1E74E441-9072-45B3-ABAE-B4F48C625A7A}" destId="{81B85531-1577-4E73-AD20-76DC9B97734F}" srcOrd="0" destOrd="0" presId="urn:microsoft.com/office/officeart/2008/layout/BendingPictureCaption"/>
    <dgm:cxn modelId="{9EB76412-7FFE-4500-AA4E-A31B8B8C0039}" type="presParOf" srcId="{1E74E441-9072-45B3-ABAE-B4F48C625A7A}" destId="{B7D6E788-E66D-4B62-822F-35B6F43366F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85531-1577-4E73-AD20-76DC9B97734F}">
      <dsp:nvSpPr>
        <dsp:cNvPr id="0" name=""/>
        <dsp:cNvSpPr/>
      </dsp:nvSpPr>
      <dsp:spPr>
        <a:xfrm>
          <a:off x="0" y="438557"/>
          <a:ext cx="6000445" cy="4434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6E788-E66D-4B62-822F-35B6F43366FE}">
      <dsp:nvSpPr>
        <dsp:cNvPr id="0" name=""/>
        <dsp:cNvSpPr/>
      </dsp:nvSpPr>
      <dsp:spPr>
        <a:xfrm>
          <a:off x="0" y="4146676"/>
          <a:ext cx="5170597" cy="72618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de-DE" sz="4000" kern="1200" dirty="0"/>
        </a:p>
      </dsp:txBody>
      <dsp:txXfrm>
        <a:off x="0" y="4146676"/>
        <a:ext cx="5170597" cy="72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EB67-6B51-4DFE-B02B-8B4E0D2D2FD0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C4BD-102B-4AE5-91C1-B06FA80774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1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3DBE2723-2822-419A-9BD4-4BAD25D3271D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41363"/>
            <a:ext cx="52959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5453E05D-3DF1-4E21-AB1B-DE220D2B111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7657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98228-4FD6-45EB-B0CA-EE52938E3D39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512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Auf dieser Folien könnten und sollten </a:t>
            </a:r>
            <a:r>
              <a:rPr lang="de-DE" b="1"/>
              <a:t>die Multiplikatorinnen </a:t>
            </a:r>
            <a:r>
              <a:rPr lang="de-DE" b="1" dirty="0"/>
              <a:t>und Multiplikatoren diejenigen der vier Bereiche oben hervorheben, die in der Lerngemeinschaft thematisiert werden soll.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98228-4FD6-45EB-B0CA-EE52938E3D3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09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20000"/>
              <a:buFont typeface="Wingdings" pitchFamily="2" charset="2"/>
              <a:buChar char="§"/>
              <a:defRPr sz="1800" b="0">
                <a:latin typeface="+mn-lt"/>
              </a:defRPr>
            </a:lvl1pPr>
            <a:lvl2pPr>
              <a:defRPr sz="1800" b="0"/>
            </a:lvl2pPr>
            <a:lvl3pPr marL="1191775" indent="-238356">
              <a:buFont typeface="Symbol" pitchFamily="18" charset="2"/>
              <a:buChar char="-"/>
              <a:defRPr sz="1800" b="0"/>
            </a:lvl3pPr>
            <a:lvl4pPr marL="1668482" indent="-238356">
              <a:buFont typeface="Symbol" pitchFamily="18" charset="2"/>
              <a:buChar char="-"/>
              <a:defRPr sz="1800" b="0"/>
            </a:lvl4pPr>
            <a:lvl5pPr marL="2145192" indent="-238356">
              <a:buFont typeface="Symbol" pitchFamily="18" charset="2"/>
              <a:buChar char="-"/>
              <a:defRPr sz="1800" b="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564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6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graphicFrame>
        <p:nvGraphicFramePr>
          <p:cNvPr id="10" name="Diagramm 9"/>
          <p:cNvGraphicFramePr/>
          <p:nvPr userDrawn="1">
            <p:extLst>
              <p:ext uri="{D42A27DB-BD31-4B8C-83A1-F6EECF244321}">
                <p14:modId xmlns:p14="http://schemas.microsoft.com/office/powerpoint/2010/main" val="3529243485"/>
              </p:ext>
            </p:extLst>
          </p:nvPr>
        </p:nvGraphicFramePr>
        <p:xfrm>
          <a:off x="1871" y="360090"/>
          <a:ext cx="7309297" cy="4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114493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us - Mathematikdidaktik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79138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us - Mathematikdidak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 marL="715963" indent="-238125">
              <a:tabLst/>
              <a:defRPr sz="1700"/>
            </a:lvl2pPr>
            <a:lvl3pPr marL="889000" indent="-173038">
              <a:buFont typeface="Arial" panose="020B0604020202020204" pitchFamily="34" charset="0"/>
              <a:buChar char="•"/>
              <a:tabLst/>
              <a:defRPr sz="1700"/>
            </a:lvl3pPr>
            <a:lvl4pPr marL="889000" indent="0">
              <a:buFont typeface="Symbol" pitchFamily="18" charset="2"/>
              <a:buNone/>
              <a:tabLst/>
              <a:defRPr sz="1700"/>
            </a:lvl4pPr>
            <a:lvl5pPr marL="889000" indent="0" algn="r">
              <a:buFont typeface="Symbol" pitchFamily="18" charset="2"/>
              <a:buNone/>
              <a:tabLst/>
              <a:defRPr sz="1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7C59684-960F-904B-BF43-28474975E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11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205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4915" y="288377"/>
            <a:ext cx="9268301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915" y="1680223"/>
            <a:ext cx="9268301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Foliennummernplatzhalter 4"/>
          <p:cNvSpPr txBox="1">
            <a:spLocks noGrp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/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pPr algn="ctr"/>
              <a:t>‹Nr.›</a:t>
            </a:fld>
            <a:endParaRPr lang="de-DE" sz="1200" b="1" dirty="0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ransition>
    <p:wipe dir="r"/>
  </p:transition>
  <p:txStyles>
    <p:titleStyle>
      <a:lvl1pPr algn="ctr" defTabSz="953617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657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mages/id-1246209/" TargetMode="External"/><Relationship Id="rId3" Type="http://schemas.openxmlformats.org/officeDocument/2006/relationships/slide" Target="slide2.xml"/><Relationship Id="rId7" Type="http://schemas.openxmlformats.org/officeDocument/2006/relationships/hyperlink" Target="https://pixabay.com/images/id-654956/" TargetMode="External"/><Relationship Id="rId12" Type="http://schemas.openxmlformats.org/officeDocument/2006/relationships/hyperlink" Target="https://pixabay.com/images/id-4736342/" TargetMode="External"/><Relationship Id="rId2" Type="http://schemas.openxmlformats.org/officeDocument/2006/relationships/hyperlink" Target="https://pixabay.com/images/id-109575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images/id-3255118/" TargetMode="External"/><Relationship Id="rId11" Type="http://schemas.openxmlformats.org/officeDocument/2006/relationships/hyperlink" Target="https://pixabay.com/images/id-679997/" TargetMode="External"/><Relationship Id="rId5" Type="http://schemas.openxmlformats.org/officeDocument/2006/relationships/slide" Target="slide4.xml"/><Relationship Id="rId10" Type="http://schemas.openxmlformats.org/officeDocument/2006/relationships/hyperlink" Target="https://pixabay.com/images/id-3382507/" TargetMode="External"/><Relationship Id="rId4" Type="http://schemas.openxmlformats.org/officeDocument/2006/relationships/slide" Target="slide3.xml"/><Relationship Id="rId9" Type="http://schemas.openxmlformats.org/officeDocument/2006/relationships/hyperlink" Target="https://pixabay.com/images/id-1789697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7235-5391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1-6031-9660" TargetMode="External"/><Relationship Id="rId7" Type="http://schemas.openxmlformats.org/officeDocument/2006/relationships/hyperlink" Target="https://orcid.org/0000-0003-3051-7325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2-8386-5151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1-6618-1084" TargetMode="External"/><Relationship Id="rId10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3187-3459" TargetMode="External"/><Relationship Id="rId9" Type="http://schemas.openxmlformats.org/officeDocument/2006/relationships/hyperlink" Target="https://orcid.org/0000-0002-3625-6791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254D4D-B397-3A44-BE75-A3C3526A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17808" cy="722618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5A907D5-5F98-114F-B37C-6C13347EEF3F}"/>
              </a:ext>
            </a:extLst>
          </p:cNvPr>
          <p:cNvSpPr/>
          <p:nvPr/>
        </p:nvSpPr>
        <p:spPr>
          <a:xfrm>
            <a:off x="2340744" y="5112714"/>
            <a:ext cx="798848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Unterricht mit digitalen Medien – Wie geht es weiter?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57BBB2-643A-7941-93DD-DAE77DFA44ED}"/>
              </a:ext>
            </a:extLst>
          </p:cNvPr>
          <p:cNvSpPr/>
          <p:nvPr/>
        </p:nvSpPr>
        <p:spPr>
          <a:xfrm>
            <a:off x="2340744" y="5616722"/>
            <a:ext cx="798848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Zusammenfassung, offene Fragen, Ausblick</a:t>
            </a:r>
          </a:p>
        </p:txBody>
      </p:sp>
    </p:spTree>
    <p:extLst>
      <p:ext uri="{BB962C8B-B14F-4D97-AF65-F5344CB8AC3E}">
        <p14:creationId xmlns:p14="http://schemas.microsoft.com/office/powerpoint/2010/main" val="28054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66" y="1852660"/>
            <a:ext cx="1866535" cy="1054781"/>
          </a:xfrm>
          <a:ln>
            <a:solidFill>
              <a:srgbClr val="C0000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5A45B9-26D5-8B4C-9B53-F9BEA536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Zusammenfassung</a:t>
            </a:r>
          </a:p>
        </p:txBody>
      </p:sp>
      <p:sp>
        <p:nvSpPr>
          <p:cNvPr id="79" name="Inhaltsplatzhalter 78">
            <a:extLst>
              <a:ext uri="{FF2B5EF4-FFF2-40B4-BE49-F238E27FC236}">
                <a16:creationId xmlns:a16="http://schemas.microsoft.com/office/drawing/2014/main" id="{D40F335E-B094-C548-B9D9-CEAF45C844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9A1757-22CD-814A-9765-3551CA8BBC1E}"/>
              </a:ext>
            </a:extLst>
          </p:cNvPr>
          <p:cNvSpPr/>
          <p:nvPr/>
        </p:nvSpPr>
        <p:spPr>
          <a:xfrm>
            <a:off x="1029811" y="2917225"/>
            <a:ext cx="1866534" cy="1022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Status Quo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268882-3BF8-294B-B11F-48D7BAE397F8}"/>
              </a:ext>
            </a:extLst>
          </p:cNvPr>
          <p:cNvSpPr/>
          <p:nvPr/>
        </p:nvSpPr>
        <p:spPr>
          <a:xfrm>
            <a:off x="5277782" y="2880390"/>
            <a:ext cx="1866533" cy="1091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Vielfalt &amp; Potenziale digitaler Werkzeuge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170B68-A3CD-6E4D-9965-D7C1FEA3FF6F}"/>
              </a:ext>
            </a:extLst>
          </p:cNvPr>
          <p:cNvSpPr/>
          <p:nvPr/>
        </p:nvSpPr>
        <p:spPr>
          <a:xfrm>
            <a:off x="7401768" y="2902585"/>
            <a:ext cx="1866533" cy="104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Qualität digitaler Werkzeuge im Unterricht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654A46-E5DD-7C41-93F2-58AEBD97AC1F}"/>
              </a:ext>
            </a:extLst>
          </p:cNvPr>
          <p:cNvSpPr/>
          <p:nvPr/>
        </p:nvSpPr>
        <p:spPr>
          <a:xfrm>
            <a:off x="3153797" y="2880390"/>
            <a:ext cx="1866533" cy="1091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Bildungspolitische Leitlinien &amp; Unterstützung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0D5416D-6A98-B542-8BC7-9A0F2A69A797}"/>
              </a:ext>
            </a:extLst>
          </p:cNvPr>
          <p:cNvSpPr/>
          <p:nvPr/>
        </p:nvSpPr>
        <p:spPr>
          <a:xfrm>
            <a:off x="1476648" y="4618982"/>
            <a:ext cx="7344816" cy="5527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2800" b="1" dirty="0">
                <a:solidFill>
                  <a:schemeClr val="bg1"/>
                </a:solidFill>
              </a:rPr>
              <a:t>Fachunterricht mit digitalen Medien gestalten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96DAEBD-3325-7740-91E1-818482684A3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963078" y="3939558"/>
            <a:ext cx="3185978" cy="679424"/>
          </a:xfrm>
          <a:prstGeom prst="straightConnector1">
            <a:avLst/>
          </a:prstGeom>
          <a:ln w="15875">
            <a:solidFill>
              <a:schemeClr val="accent4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0194AC8-3827-5244-B2D4-1596F05BC3B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087064" y="3972146"/>
            <a:ext cx="1061992" cy="646836"/>
          </a:xfrm>
          <a:prstGeom prst="straightConnector1">
            <a:avLst/>
          </a:prstGeom>
          <a:ln w="15875">
            <a:solidFill>
              <a:schemeClr val="accent4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C0B166D-22E2-0646-8E3C-CFEFE912E16D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5149056" y="3972146"/>
            <a:ext cx="1061993" cy="646836"/>
          </a:xfrm>
          <a:prstGeom prst="straightConnector1">
            <a:avLst/>
          </a:prstGeom>
          <a:ln w="15875">
            <a:solidFill>
              <a:schemeClr val="accent4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3759081-7F6E-5141-8F64-AD90641ED925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5149056" y="3952510"/>
            <a:ext cx="3185979" cy="666472"/>
          </a:xfrm>
          <a:prstGeom prst="straightConnector1">
            <a:avLst/>
          </a:prstGeom>
          <a:ln w="15875">
            <a:solidFill>
              <a:schemeClr val="accent4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BCF4815-E2B9-C74A-A62D-80C7F6E12E2B}"/>
              </a:ext>
            </a:extLst>
          </p:cNvPr>
          <p:cNvSpPr/>
          <p:nvPr/>
        </p:nvSpPr>
        <p:spPr>
          <a:xfrm>
            <a:off x="1036761" y="1852663"/>
            <a:ext cx="1859582" cy="10627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586CF46-967F-8746-A8CD-922FB5EB225C}"/>
              </a:ext>
            </a:extLst>
          </p:cNvPr>
          <p:cNvSpPr/>
          <p:nvPr/>
        </p:nvSpPr>
        <p:spPr>
          <a:xfrm>
            <a:off x="3153796" y="1852662"/>
            <a:ext cx="1866534" cy="10499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238081C-2B76-E646-964D-B3D2CB013B08}"/>
              </a:ext>
            </a:extLst>
          </p:cNvPr>
          <p:cNvSpPr/>
          <p:nvPr/>
        </p:nvSpPr>
        <p:spPr>
          <a:xfrm>
            <a:off x="5277781" y="1852661"/>
            <a:ext cx="1866534" cy="10499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44AFF-6F63-2E4E-B74E-95ABCF7E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Fragen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BD5115-2F53-0B42-BAAE-6FEA3674C9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8EE41A-54B7-144E-A331-0E95990CA2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BAB33F4-C87F-EB46-84EA-8A817DF7F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0" y="1569960"/>
            <a:ext cx="4881939" cy="325462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9ED2F16-24A6-384D-9B77-ED02A45A8F13}"/>
              </a:ext>
            </a:extLst>
          </p:cNvPr>
          <p:cNvGrpSpPr/>
          <p:nvPr/>
        </p:nvGrpSpPr>
        <p:grpSpPr>
          <a:xfrm>
            <a:off x="3667968" y="2148923"/>
            <a:ext cx="6377632" cy="4043815"/>
            <a:chOff x="3879482" y="990600"/>
            <a:chExt cx="7550518" cy="478749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3AFF2FD-3A98-8D43-9388-FF58D9DBE490}"/>
                </a:ext>
              </a:extLst>
            </p:cNvPr>
            <p:cNvSpPr/>
            <p:nvPr/>
          </p:nvSpPr>
          <p:spPr>
            <a:xfrm>
              <a:off x="3879482" y="990600"/>
              <a:ext cx="7550518" cy="478749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28750">
                <a:spcAft>
                  <a:spcPts val="253"/>
                </a:spcAft>
              </a:pPr>
              <a:r>
                <a:rPr lang="de-DE" sz="1500" dirty="0">
                  <a:solidFill>
                    <a:schemeClr val="tx1"/>
                  </a:solidFill>
                </a:rPr>
                <a:t>Welche Fragen sind offen geblieben…</a:t>
              </a: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endParaRPr lang="de-DE" sz="1500" dirty="0">
                <a:solidFill>
                  <a:schemeClr val="tx1"/>
                </a:solidFill>
              </a:endParaRP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r>
                <a:rPr lang="de-DE" sz="1500" dirty="0">
                  <a:solidFill>
                    <a:schemeClr val="tx1"/>
                  </a:solidFill>
                </a:rPr>
                <a:t>…zu den Rahmenbedingungen des Einsatzes digitaler Medien (Status Quo, Bildungspolitische Leitlinien)?</a:t>
              </a: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r>
                <a:rPr lang="de-DE" sz="1500" dirty="0">
                  <a:solidFill>
                    <a:schemeClr val="tx1"/>
                  </a:solidFill>
                </a:rPr>
                <a:t>…zu den vorgestellten Modellen (ICAP, SAMR, Analyse digitaler Werkzeuge, Potentiale digitaler Werkzeuge für den Mathematikunterricht).</a:t>
              </a: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r>
                <a:rPr lang="de-DE" sz="1500" dirty="0">
                  <a:solidFill>
                    <a:schemeClr val="tx1"/>
                  </a:solidFill>
                </a:rPr>
                <a:t>…zu den Beispielen, die betrachtet wurden?</a:t>
              </a: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endParaRPr lang="de-DE" sz="1500" dirty="0">
                <a:solidFill>
                  <a:schemeClr val="tx1"/>
                </a:solidFill>
              </a:endParaRP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endParaRPr lang="de-DE" sz="1500" dirty="0">
                <a:solidFill>
                  <a:schemeClr val="tx1"/>
                </a:solidFill>
              </a:endParaRP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r>
                <a:rPr lang="de-DE" sz="1500" dirty="0">
                  <a:solidFill>
                    <a:schemeClr val="tx1"/>
                  </a:solidFill>
                </a:rPr>
                <a:t>…zu der Arbeit in der Lerngemeinschaft, über die konkreten neuen Inhalte hinaus.</a:t>
              </a:r>
            </a:p>
            <a:p>
              <a:pPr marL="1601788" indent="-173038">
                <a:spcAft>
                  <a:spcPts val="253"/>
                </a:spcAft>
                <a:buFont typeface="Arial" panose="020B0604020202020204" pitchFamily="34" charset="0"/>
                <a:buChar char="•"/>
              </a:pPr>
              <a:endParaRPr lang="de-DE" sz="1500" dirty="0">
                <a:solidFill>
                  <a:schemeClr val="tx1"/>
                </a:solidFill>
              </a:endParaRPr>
            </a:p>
            <a:p>
              <a:pPr marL="1428750">
                <a:spcAft>
                  <a:spcPts val="253"/>
                </a:spcAft>
              </a:pPr>
              <a:r>
                <a:rPr lang="de-DE" sz="1500" dirty="0">
                  <a:solidFill>
                    <a:schemeClr val="tx1"/>
                  </a:solidFill>
                </a:rPr>
                <a:t>Was wäre jetzt zu klären?</a:t>
              </a:r>
              <a:br>
                <a:rPr lang="de-DE" sz="1500" dirty="0">
                  <a:solidFill>
                    <a:schemeClr val="tx1"/>
                  </a:solidFill>
                </a:rPr>
              </a:br>
              <a:r>
                <a:rPr lang="de-DE" sz="1500" dirty="0">
                  <a:solidFill>
                    <a:schemeClr val="tx1"/>
                  </a:solidFill>
                </a:rPr>
                <a:t>Was sollten wir beim nächsten Mal noch einmal aufgreifen?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961960-6C7E-E14E-9C2B-65F842BB9325}"/>
                </a:ext>
              </a:extLst>
            </p:cNvPr>
            <p:cNvSpPr/>
            <p:nvPr/>
          </p:nvSpPr>
          <p:spPr>
            <a:xfrm>
              <a:off x="3897509" y="9906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112" b="1" dirty="0">
                  <a:solidFill>
                    <a:schemeClr val="bg1"/>
                  </a:solidFill>
                </a:rPr>
                <a:t>Fragen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84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45B9-26D5-8B4C-9B53-F9BEA536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Ausblick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7492E2E-F87E-7149-9008-B3D0FAA12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9A1757-22CD-814A-9765-3551CA8BBC1E}"/>
              </a:ext>
            </a:extLst>
          </p:cNvPr>
          <p:cNvSpPr/>
          <p:nvPr/>
        </p:nvSpPr>
        <p:spPr>
          <a:xfrm>
            <a:off x="1029811" y="2413182"/>
            <a:ext cx="1866534" cy="542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Leitfragen </a:t>
            </a:r>
            <a:br>
              <a:rPr lang="de-DE" sz="1436" dirty="0">
                <a:solidFill>
                  <a:schemeClr val="tx1"/>
                </a:solidFill>
              </a:rPr>
            </a:br>
            <a:r>
              <a:rPr lang="de-DE" sz="1436" dirty="0">
                <a:solidFill>
                  <a:schemeClr val="tx1"/>
                </a:solidFill>
              </a:rPr>
              <a:t>nutzen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268882-3BF8-294B-B11F-48D7BAE397F8}"/>
              </a:ext>
            </a:extLst>
          </p:cNvPr>
          <p:cNvSpPr/>
          <p:nvPr/>
        </p:nvSpPr>
        <p:spPr>
          <a:xfrm>
            <a:off x="5277782" y="2376347"/>
            <a:ext cx="1866533" cy="57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Darstellungen</a:t>
            </a:r>
            <a:br>
              <a:rPr lang="de-DE" sz="1436" dirty="0">
                <a:solidFill>
                  <a:schemeClr val="tx1"/>
                </a:solidFill>
              </a:rPr>
            </a:br>
            <a:r>
              <a:rPr lang="de-DE" sz="1436" dirty="0">
                <a:solidFill>
                  <a:schemeClr val="tx1"/>
                </a:solidFill>
              </a:rPr>
              <a:t> verknüpfen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170B68-A3CD-6E4D-9965-D7C1FEA3FF6F}"/>
              </a:ext>
            </a:extLst>
          </p:cNvPr>
          <p:cNvSpPr/>
          <p:nvPr/>
        </p:nvSpPr>
        <p:spPr>
          <a:xfrm>
            <a:off x="7401768" y="2398542"/>
            <a:ext cx="1866533" cy="557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Phänomene</a:t>
            </a:r>
            <a:br>
              <a:rPr lang="de-DE" sz="1436" dirty="0">
                <a:solidFill>
                  <a:schemeClr val="tx1"/>
                </a:solidFill>
              </a:rPr>
            </a:br>
            <a:r>
              <a:rPr lang="de-DE" sz="1436" dirty="0">
                <a:solidFill>
                  <a:schemeClr val="tx1"/>
                </a:solidFill>
              </a:rPr>
              <a:t>nutzen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654A46-E5DD-7C41-93F2-58AEBD97AC1F}"/>
              </a:ext>
            </a:extLst>
          </p:cNvPr>
          <p:cNvSpPr/>
          <p:nvPr/>
        </p:nvSpPr>
        <p:spPr>
          <a:xfrm>
            <a:off x="3153797" y="2376347"/>
            <a:ext cx="1866533" cy="57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 err="1">
                <a:solidFill>
                  <a:schemeClr val="tx1"/>
                </a:solidFill>
              </a:rPr>
              <a:t>Verstehenselemente</a:t>
            </a:r>
            <a:br>
              <a:rPr lang="de-DE" sz="1436" dirty="0">
                <a:solidFill>
                  <a:schemeClr val="tx1"/>
                </a:solidFill>
              </a:rPr>
            </a:br>
            <a:r>
              <a:rPr lang="de-DE" sz="1436" dirty="0">
                <a:solidFill>
                  <a:schemeClr val="tx1"/>
                </a:solidFill>
              </a:rPr>
              <a:t>einbinden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0D5416D-6A98-B542-8BC7-9A0F2A69A797}"/>
              </a:ext>
            </a:extLst>
          </p:cNvPr>
          <p:cNvSpPr/>
          <p:nvPr/>
        </p:nvSpPr>
        <p:spPr>
          <a:xfrm>
            <a:off x="3477399" y="3551818"/>
            <a:ext cx="3343314" cy="5527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2800" b="1" dirty="0">
                <a:solidFill>
                  <a:schemeClr val="bg1"/>
                </a:solidFill>
              </a:rPr>
              <a:t>Konzeptorientierung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96DAEBD-3325-7740-91E1-818482684A3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963078" y="2955623"/>
            <a:ext cx="3185978" cy="596195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0194AC8-3827-5244-B2D4-1596F05BC3B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087064" y="2955623"/>
            <a:ext cx="1061992" cy="596195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C0B166D-22E2-0646-8E3C-CFEFE912E16D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5149056" y="2955623"/>
            <a:ext cx="1061993" cy="596195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3759081-7F6E-5141-8F64-AD90641ED925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5149056" y="2955623"/>
            <a:ext cx="3185979" cy="596195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BCF4815-E2B9-C74A-A62D-80C7F6E12E2B}"/>
              </a:ext>
            </a:extLst>
          </p:cNvPr>
          <p:cNvSpPr/>
          <p:nvPr/>
        </p:nvSpPr>
        <p:spPr>
          <a:xfrm>
            <a:off x="1036761" y="1348620"/>
            <a:ext cx="1859582" cy="1062789"/>
          </a:xfrm>
          <a:prstGeom prst="rect">
            <a:avLst/>
          </a:prstGeom>
          <a:blipFill dpi="0" rotWithShape="1">
            <a:blip r:embed="rId3"/>
            <a:srcRect/>
            <a:tile tx="0" ty="0" sx="15000" sy="15000" flip="none" algn="tl"/>
          </a:blip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586CF46-967F-8746-A8CD-922FB5EB225C}"/>
              </a:ext>
            </a:extLst>
          </p:cNvPr>
          <p:cNvSpPr/>
          <p:nvPr/>
        </p:nvSpPr>
        <p:spPr>
          <a:xfrm>
            <a:off x="3153796" y="1348619"/>
            <a:ext cx="1866534" cy="1049925"/>
          </a:xfrm>
          <a:prstGeom prst="rect">
            <a:avLst/>
          </a:prstGeom>
          <a:blipFill dpi="0" rotWithShape="1">
            <a:blip r:embed="rId4"/>
            <a:srcRect/>
            <a:tile tx="0" ty="0" sx="20000" sy="20000" flip="none" algn="tl"/>
          </a:blip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238081C-2B76-E646-964D-B3D2CB013B08}"/>
              </a:ext>
            </a:extLst>
          </p:cNvPr>
          <p:cNvSpPr/>
          <p:nvPr/>
        </p:nvSpPr>
        <p:spPr>
          <a:xfrm>
            <a:off x="5277781" y="1348618"/>
            <a:ext cx="1866534" cy="1049925"/>
          </a:xfrm>
          <a:prstGeom prst="rect">
            <a:avLst/>
          </a:prstGeom>
          <a:blipFill dpi="0" rotWithShape="1">
            <a:blip r:embed="rId5"/>
            <a:srcRect/>
            <a:tile tx="0" ty="0" sx="20000" sy="20000" flip="none" algn="tl"/>
          </a:blip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" y="5224292"/>
            <a:ext cx="2455221" cy="1461081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8113FCF5-DC73-9E40-91AD-6007B348D01E}"/>
              </a:ext>
            </a:extLst>
          </p:cNvPr>
          <p:cNvSpPr/>
          <p:nvPr/>
        </p:nvSpPr>
        <p:spPr>
          <a:xfrm>
            <a:off x="7401766" y="1348617"/>
            <a:ext cx="1866534" cy="1049925"/>
          </a:xfrm>
          <a:prstGeom prst="rect">
            <a:avLst/>
          </a:prstGeom>
          <a:blipFill dpi="0" rotWithShape="1">
            <a:blip r:embed="rId7"/>
            <a:srcRect/>
            <a:tile tx="-508000" ty="-381000" sx="20000" sy="20000" flip="none" algn="tl"/>
          </a:blip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D38D60A-5922-A04E-A0A6-FC9B4D49C373}"/>
              </a:ext>
            </a:extLst>
          </p:cNvPr>
          <p:cNvSpPr/>
          <p:nvPr/>
        </p:nvSpPr>
        <p:spPr>
          <a:xfrm>
            <a:off x="1036761" y="926053"/>
            <a:ext cx="8238488" cy="4243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2200" b="1" dirty="0">
                <a:solidFill>
                  <a:schemeClr val="bg1"/>
                </a:solidFill>
              </a:rPr>
              <a:t>Mathematik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3AA7496-1017-7B40-953F-D861174823AC}"/>
              </a:ext>
            </a:extLst>
          </p:cNvPr>
          <p:cNvSpPr/>
          <p:nvPr/>
        </p:nvSpPr>
        <p:spPr>
          <a:xfrm>
            <a:off x="1029811" y="6276167"/>
            <a:ext cx="8238488" cy="4092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2200" b="1" dirty="0">
                <a:solidFill>
                  <a:schemeClr val="bg1"/>
                </a:solidFill>
              </a:rPr>
              <a:t>Biologie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54F8ACB6-E41B-E74C-98BB-A255794B6FCF}"/>
              </a:ext>
            </a:extLst>
          </p:cNvPr>
          <p:cNvSpPr/>
          <p:nvPr/>
        </p:nvSpPr>
        <p:spPr>
          <a:xfrm>
            <a:off x="3924920" y="5224473"/>
            <a:ext cx="2448272" cy="1049922"/>
          </a:xfrm>
          <a:prstGeom prst="rect">
            <a:avLst/>
          </a:prstGeom>
          <a:blipFill dpi="0" rotWithShape="1">
            <a:blip r:embed="rId8"/>
            <a:srcRect/>
            <a:tile tx="0" ty="0" sx="36000" sy="36000" flip="none" algn="tl"/>
          </a:blip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664B3EC1-3119-4047-A37B-7AED36C2F61A}"/>
              </a:ext>
            </a:extLst>
          </p:cNvPr>
          <p:cNvSpPr/>
          <p:nvPr/>
        </p:nvSpPr>
        <p:spPr>
          <a:xfrm>
            <a:off x="6813079" y="5224473"/>
            <a:ext cx="2448274" cy="1049922"/>
          </a:xfrm>
          <a:prstGeom prst="rect">
            <a:avLst/>
          </a:prstGeom>
          <a:blipFill dpi="0" rotWithShape="1">
            <a:blip r:embed="rId9"/>
            <a:srcRect/>
            <a:tile tx="0" ty="0" sx="24000" sy="24000" flip="none" algn="tl"/>
          </a:blip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endParaRPr lang="de-DE" sz="1436" dirty="0">
              <a:solidFill>
                <a:schemeClr val="tx1"/>
              </a:solidFill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71EC2F3-EA3A-734B-BBC9-ACEE9C440BC2}"/>
              </a:ext>
            </a:extLst>
          </p:cNvPr>
          <p:cNvSpPr/>
          <p:nvPr/>
        </p:nvSpPr>
        <p:spPr>
          <a:xfrm>
            <a:off x="1036760" y="4664405"/>
            <a:ext cx="2448272" cy="560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Basiskonzepte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A420E8C-94C4-A644-8736-AC357030482D}"/>
              </a:ext>
            </a:extLst>
          </p:cNvPr>
          <p:cNvSpPr/>
          <p:nvPr/>
        </p:nvSpPr>
        <p:spPr>
          <a:xfrm>
            <a:off x="3924920" y="4661599"/>
            <a:ext cx="2448272" cy="564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Fokusfragen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E08B5CC5-3EA2-CD48-B2C7-C52229497CC2}"/>
              </a:ext>
            </a:extLst>
          </p:cNvPr>
          <p:cNvSpPr/>
          <p:nvPr/>
        </p:nvSpPr>
        <p:spPr>
          <a:xfrm>
            <a:off x="6813080" y="4666160"/>
            <a:ext cx="2448272" cy="552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/>
            <a:r>
              <a:rPr lang="de-DE" sz="1436" dirty="0">
                <a:solidFill>
                  <a:schemeClr val="tx1"/>
                </a:solidFill>
              </a:rPr>
              <a:t>Schalenmodell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EF9D96F8-7F9D-DF49-8CE6-BBC9D7167CCB}"/>
              </a:ext>
            </a:extLst>
          </p:cNvPr>
          <p:cNvCxnSpPr>
            <a:cxnSpLocks/>
            <a:stCxn id="62" idx="0"/>
            <a:endCxn id="11" idx="2"/>
          </p:cNvCxnSpPr>
          <p:nvPr/>
        </p:nvCxnSpPr>
        <p:spPr>
          <a:xfrm flipH="1" flipV="1">
            <a:off x="5149056" y="4104519"/>
            <a:ext cx="2888160" cy="561641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1F5FDA0C-B4C9-5E4A-B2B0-5ADC98CA5067}"/>
              </a:ext>
            </a:extLst>
          </p:cNvPr>
          <p:cNvCxnSpPr>
            <a:cxnSpLocks/>
            <a:stCxn id="61" idx="0"/>
            <a:endCxn id="11" idx="2"/>
          </p:cNvCxnSpPr>
          <p:nvPr/>
        </p:nvCxnSpPr>
        <p:spPr>
          <a:xfrm flipV="1">
            <a:off x="5149056" y="4104519"/>
            <a:ext cx="0" cy="557080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82FBCCA1-2DBA-284B-8DEE-4144A364FBAF}"/>
              </a:ext>
            </a:extLst>
          </p:cNvPr>
          <p:cNvCxnSpPr>
            <a:cxnSpLocks/>
            <a:stCxn id="60" idx="0"/>
            <a:endCxn id="11" idx="2"/>
          </p:cNvCxnSpPr>
          <p:nvPr/>
        </p:nvCxnSpPr>
        <p:spPr>
          <a:xfrm flipV="1">
            <a:off x="2260896" y="4104519"/>
            <a:ext cx="2888160" cy="559886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4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r>
              <a:rPr lang="de-DE" sz="1800" b="0" dirty="0">
                <a:hlinkClick r:id="" action="ppaction://hlinkshowjump?jump=firstslide"/>
              </a:rPr>
              <a:t>Titelbild:</a:t>
            </a:r>
            <a:r>
              <a:rPr lang="de-DE" sz="1800" b="0" dirty="0"/>
              <a:t> Bild von </a:t>
            </a:r>
            <a:r>
              <a:rPr lang="de-DE" sz="1800" b="0" dirty="0" err="1"/>
              <a:t>LTDatEHU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 </a:t>
            </a:r>
            <a:r>
              <a:rPr lang="de-DE" sz="1800" b="0" dirty="0">
                <a:hlinkClick r:id="rId2"/>
              </a:rPr>
              <a:t>https://pixabay.com/images/id-1095751/</a:t>
            </a:r>
            <a:endParaRPr lang="de-DE" sz="1800" b="0" dirty="0"/>
          </a:p>
          <a:p>
            <a:r>
              <a:rPr lang="de-DE" sz="1800" b="0" dirty="0">
                <a:hlinkClick r:id="rId3" action="ppaction://hlinksldjump"/>
              </a:rPr>
              <a:t>Zusammenfassung</a:t>
            </a:r>
            <a:endParaRPr lang="de-DE" sz="1800" b="0" dirty="0"/>
          </a:p>
          <a:p>
            <a:pPr lvl="1">
              <a:defRPr/>
            </a:pPr>
            <a:r>
              <a:rPr lang="de-DE" sz="1800" dirty="0"/>
              <a:t>Bild von Gerd Altmann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https://pixabay.com/images/id-4901591/</a:t>
            </a:r>
          </a:p>
          <a:p>
            <a:pPr lvl="1">
              <a:defRPr/>
            </a:pP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Bild von Angelo Giordano auf </a:t>
            </a:r>
            <a:r>
              <a:rPr lang="de-DE" sz="1800" dirty="0" err="1">
                <a:solidFill>
                  <a:srgbClr val="000000"/>
                </a:solidFill>
                <a:ea typeface="Calibri"/>
                <a:cs typeface="Calibri"/>
              </a:rPr>
              <a:t>Pixaybay</a:t>
            </a: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: https://pixabay.com/images/id-654155/</a:t>
            </a:r>
          </a:p>
          <a:p>
            <a:pPr lvl="1">
              <a:defRPr/>
            </a:pPr>
            <a:r>
              <a:rPr lang="de-DE" sz="1800" dirty="0">
                <a:ea typeface="Calibri"/>
                <a:cs typeface="Calibri"/>
              </a:rPr>
              <a:t>https://p1.pxfuel.com/preview/840/409/182/image-editing-photoshop-image-editing-program-laptop.jpg</a:t>
            </a:r>
          </a:p>
          <a:p>
            <a:pPr lvl="1">
              <a:defRPr/>
            </a:pP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Bild von </a:t>
            </a:r>
            <a:r>
              <a:rPr lang="de-DE" sz="1800" dirty="0" err="1">
                <a:solidFill>
                  <a:srgbClr val="000000"/>
                </a:solidFill>
                <a:ea typeface="Calibri"/>
                <a:cs typeface="Calibri"/>
              </a:rPr>
              <a:t>salinger</a:t>
            </a: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 auf </a:t>
            </a:r>
            <a:r>
              <a:rPr lang="de-DE" sz="1800" dirty="0" err="1">
                <a:solidFill>
                  <a:srgbClr val="000000"/>
                </a:solidFill>
                <a:ea typeface="Calibri"/>
                <a:cs typeface="Calibri"/>
              </a:rPr>
              <a:t>Pixabay</a:t>
            </a: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: https://pixabay.com/images/id-467730/</a:t>
            </a:r>
          </a:p>
          <a:p>
            <a:r>
              <a:rPr lang="de-DE" sz="1800" b="0" dirty="0">
                <a:hlinkClick r:id="rId4" action="ppaction://hlinksldjump"/>
              </a:rPr>
              <a:t>Offene Fragen:</a:t>
            </a:r>
            <a:r>
              <a:rPr lang="de-DE" sz="1800" b="0" dirty="0"/>
              <a:t> Bild von </a:t>
            </a:r>
            <a:r>
              <a:rPr lang="de-DE" sz="1800" b="0" dirty="0" err="1"/>
              <a:t>StockSnap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https://pixabay.com/images/id-2557396/ </a:t>
            </a:r>
          </a:p>
          <a:p>
            <a:r>
              <a:rPr lang="de-DE" sz="1800" b="0" dirty="0">
                <a:hlinkClick r:id="rId5" action="ppaction://hlinksldjump"/>
              </a:rPr>
              <a:t>Ausblick:</a:t>
            </a:r>
            <a:r>
              <a:rPr lang="de-DE" sz="1800" b="0" dirty="0"/>
              <a:t> </a:t>
            </a:r>
          </a:p>
          <a:p>
            <a:pPr lvl="1"/>
            <a:r>
              <a:rPr lang="de-DE" sz="1800" dirty="0"/>
              <a:t>Bild von </a:t>
            </a:r>
            <a:r>
              <a:rPr lang="de-DE" sz="1800" dirty="0" err="1"/>
              <a:t>qimono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6"/>
              </a:rPr>
              <a:t>https://pixabay.com/images/id-3255118/</a:t>
            </a:r>
            <a:endParaRPr lang="de-DE" sz="1800" dirty="0"/>
          </a:p>
          <a:p>
            <a:pPr lvl="1"/>
            <a:r>
              <a:rPr lang="de-DE" sz="1800" dirty="0"/>
              <a:t>Bild von 422737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7"/>
              </a:rPr>
              <a:t>https://pixabay.com/images/id-654956/</a:t>
            </a:r>
            <a:endParaRPr lang="de-DE" sz="1800" dirty="0"/>
          </a:p>
          <a:p>
            <a:pPr lvl="1"/>
            <a:r>
              <a:rPr lang="de-DE" sz="1800" dirty="0"/>
              <a:t>Bild von Free-</a:t>
            </a:r>
            <a:r>
              <a:rPr lang="de-DE" sz="1800" dirty="0" err="1"/>
              <a:t>Photos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8"/>
              </a:rPr>
              <a:t>https://pixabay.com/images/id-1246209/</a:t>
            </a:r>
            <a:endParaRPr lang="de-DE" sz="1800" dirty="0"/>
          </a:p>
          <a:p>
            <a:pPr lvl="1"/>
            <a:r>
              <a:rPr lang="de-DE" sz="1800" dirty="0"/>
              <a:t>Bild von 12019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9"/>
              </a:rPr>
              <a:t>https://pixabay.com/images/id-1789697/</a:t>
            </a:r>
            <a:endParaRPr lang="de-DE" sz="1800" dirty="0"/>
          </a:p>
          <a:p>
            <a:pPr lvl="1"/>
            <a:r>
              <a:rPr lang="de-DE" sz="1800" dirty="0"/>
              <a:t>Bild von Gerd Altmann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10"/>
              </a:rPr>
              <a:t>https://pixabay.com/images/id-3382507/</a:t>
            </a:r>
            <a:endParaRPr lang="de-DE" sz="1800" dirty="0"/>
          </a:p>
          <a:p>
            <a:pPr lvl="1"/>
            <a:r>
              <a:rPr lang="de-DE" sz="1800" dirty="0"/>
              <a:t>Bild von John Hain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11"/>
              </a:rPr>
              <a:t>https://pixabay.com/images/id-679997/</a:t>
            </a:r>
            <a:endParaRPr lang="de-DE" sz="1800" dirty="0"/>
          </a:p>
          <a:p>
            <a:pPr lvl="1"/>
            <a:r>
              <a:rPr lang="de-DE" sz="1800" dirty="0"/>
              <a:t>Bild von Victoria </a:t>
            </a:r>
            <a:r>
              <a:rPr lang="de-DE" sz="1800" dirty="0" err="1"/>
              <a:t>Borodinova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12"/>
              </a:rPr>
              <a:t>https://pixabay.com/images/id-4736342/</a:t>
            </a:r>
            <a:endParaRPr lang="de-DE" sz="180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AF8C3A-D327-4F65-85B8-5D7FA12EE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latin typeface="Corbel Light" panose="020B0303020204020204" pitchFamily="34" charset="0"/>
              </a:rPr>
              <a:t>Unterricht mit digitalen Medien – Wie geht es weiter? - Zusammenfassung, offene Fragen, Ausblick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Birgit Neuhaus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Stefan Ufer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Dagmar Traub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Monika Aufleger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Christian Förtsch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A07B03-8FB6-436A-A1F8-B7722E81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1B7FDA4-A94C-4AB0-B48A-ABC69B884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B33C97-EE26-46F3-B9C4-6AEC138696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7208" y="3961860"/>
            <a:ext cx="342624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53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Benutzerdefiniert</PresentationFormat>
  <Paragraphs>57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Zusammenfassung</vt:lpstr>
      <vt:lpstr>Offene Fragen</vt:lpstr>
      <vt:lpstr>Ausblick</vt:lpstr>
      <vt:lpstr>Quellen und Literaturverzeichniss</vt:lpstr>
      <vt:lpstr>DigitUS-Projekt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2011-02-03T11:29:47Z</dcterms:created>
  <dcterms:modified xsi:type="dcterms:W3CDTF">2023-04-05T13:04:37Z</dcterms:modified>
</cp:coreProperties>
</file>