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6"/>
  </p:notesMasterIdLst>
  <p:sldIdLst>
    <p:sldId id="283" r:id="rId2"/>
    <p:sldId id="350" r:id="rId3"/>
    <p:sldId id="343" r:id="rId4"/>
    <p:sldId id="351" r:id="rId5"/>
    <p:sldId id="345" r:id="rId6"/>
    <p:sldId id="346" r:id="rId7"/>
    <p:sldId id="352" r:id="rId8"/>
    <p:sldId id="353" r:id="rId9"/>
    <p:sldId id="349" r:id="rId10"/>
    <p:sldId id="310" r:id="rId11"/>
    <p:sldId id="326" r:id="rId12"/>
    <p:sldId id="327" r:id="rId13"/>
    <p:sldId id="311" r:id="rId14"/>
    <p:sldId id="341" r:id="rId15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000" autoAdjust="0"/>
  </p:normalViewPr>
  <p:slideViewPr>
    <p:cSldViewPr>
      <p:cViewPr varScale="1">
        <p:scale>
          <a:sx n="62" d="100"/>
          <a:sy n="62" d="100"/>
        </p:scale>
        <p:origin x="5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0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7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2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9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2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10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0880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95018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586169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28166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884924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305892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589982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917137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91867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87978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180830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296871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095896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678932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68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1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3897" y="789140"/>
            <a:ext cx="6621084" cy="4414056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4"/>
          <p:cNvSpPr/>
          <p:nvPr userDrawn="1"/>
        </p:nvSpPr>
        <p:spPr bwMode="auto">
          <a:xfrm>
            <a:off x="0" y="4464546"/>
            <a:ext cx="5149055" cy="720136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hteck 2"/>
          <p:cNvSpPr/>
          <p:nvPr userDrawn="1"/>
        </p:nvSpPr>
        <p:spPr bwMode="auto">
          <a:xfrm>
            <a:off x="5977146" y="784614"/>
            <a:ext cx="640041" cy="441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006921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818876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89563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279957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hrplanplus.bayern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kmk.org/fileadmin/veroeffentlichungen_beschluesse/1989/1989_12_01-EPA-Mathe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mk.org/fileadmin/Dateien/veroeffentlichungen_beschluesse/2020/2020_06_18-BildungsstandardsAHR_Biologie.pdf" TargetMode="External"/><Relationship Id="rId3" Type="http://schemas.openxmlformats.org/officeDocument/2006/relationships/hyperlink" Target="https://www.kmk.org/fileadmin/veroeffentlichungen_beschluesse/2003/2003_12_04-Bildungsstandards-Mathe-Mittleren-SA.pdf" TargetMode="External"/><Relationship Id="rId7" Type="http://schemas.openxmlformats.org/officeDocument/2006/relationships/hyperlink" Target="https://www.kmk.org/fileadmin/veroeffentlichungen_beschluesse/2004/2004_12_16-Bildungsstandards-Biologi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kmk.org/fileadmin/Dateien/veroeffentlichungen_beschluesse/2004/2004_10_15-Bildungsstandards-Mathe-Haupt.pdf" TargetMode="External"/><Relationship Id="rId5" Type="http://schemas.openxmlformats.org/officeDocument/2006/relationships/hyperlink" Target="https://www.kmk.org/fileadmin/Dateien/veroeffentlichungen_beschluesse/2004/2004_10_15-Bildungsstandards-Mathe-Primar.pdf" TargetMode="External"/><Relationship Id="rId4" Type="http://schemas.openxmlformats.org/officeDocument/2006/relationships/hyperlink" Target="https://www.kmk.org/fileadmin/veroeffentlichungen_beschluesse/1989/1989_12_01-EPA-Biologie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pixabay.com/images/id-3382507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7235-5391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1-6031-9660" TargetMode="External"/><Relationship Id="rId7" Type="http://schemas.openxmlformats.org/officeDocument/2006/relationships/hyperlink" Target="https://orcid.org/0000-0003-3051-7325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2-8386-5151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1-6618-1084" TargetMode="External"/><Relationship Id="rId10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3187-3459" TargetMode="External"/><Relationship Id="rId9" Type="http://schemas.openxmlformats.org/officeDocument/2006/relationships/hyperlink" Target="https://orcid.org/0000-0002-3625-6791" TargetMode="External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865"/>
            <a:ext cx="10765681" cy="71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2916809" y="1394657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Einführung in 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6809" y="1864805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>
                <a:solidFill>
                  <a:schemeClr val="tx1"/>
                </a:solidFill>
              </a:rPr>
              <a:t>die Konzeptorientierung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33233" y="2334953"/>
            <a:ext cx="403244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6725" lvl="2" indent="-285750">
              <a:buFontTx/>
              <a:buChar char="-"/>
            </a:pPr>
            <a:r>
              <a:rPr lang="de-DE" dirty="0"/>
              <a:t>Historische Betrachtung</a:t>
            </a:r>
          </a:p>
          <a:p>
            <a:pPr marL="466725" lvl="2" indent="-285750">
              <a:buFontTx/>
              <a:buChar char="-"/>
            </a:pPr>
            <a:r>
              <a:rPr lang="de-DE" dirty="0"/>
              <a:t>Psychologische Erklärungsansätze</a:t>
            </a:r>
          </a:p>
        </p:txBody>
      </p:sp>
    </p:spTree>
    <p:extLst>
      <p:ext uri="{BB962C8B-B14F-4D97-AF65-F5344CB8AC3E}">
        <p14:creationId xmlns:p14="http://schemas.microsoft.com/office/powerpoint/2010/main" val="76958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Literatur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de-DE" b="0" dirty="0" err="1"/>
              <a:t>Baalmann</a:t>
            </a:r>
            <a:r>
              <a:rPr lang="de-DE" b="0" dirty="0"/>
              <a:t>, R., Dieckmann, R., Freimann, T., </a:t>
            </a:r>
            <a:r>
              <a:rPr lang="de-DE" b="0" dirty="0" err="1"/>
              <a:t>Langlet</a:t>
            </a:r>
            <a:r>
              <a:rPr lang="de-DE" b="0" dirty="0"/>
              <a:t>, J., </a:t>
            </a:r>
            <a:r>
              <a:rPr lang="de-DE" b="0" dirty="0" err="1"/>
              <a:t>Ohly</a:t>
            </a:r>
            <a:r>
              <a:rPr lang="de-DE" b="0" dirty="0"/>
              <a:t>, K.-P., Saathoff, T., Sandmann, A., Vogt, H., Wolff, V., Zabel, J., &amp; </a:t>
            </a:r>
            <a:r>
              <a:rPr lang="de-DE" b="0" dirty="0" err="1"/>
              <a:t>Lichtner</a:t>
            </a:r>
            <a:r>
              <a:rPr lang="de-DE" b="0" dirty="0"/>
              <a:t>, H.-D. (2002). </a:t>
            </a:r>
            <a:r>
              <a:rPr lang="de-DE" b="0" i="1" dirty="0"/>
              <a:t>Weniger (Additives) ist mehr (Systematisches). Kumulatives Lernen. Handreichung für den Biologieunterricht in den Jahrgängen 5–10</a:t>
            </a:r>
            <a:r>
              <a:rPr lang="de-DE" b="0" dirty="0"/>
              <a:t>. München: </a:t>
            </a:r>
            <a:r>
              <a:rPr lang="de-DE" b="0" dirty="0" err="1"/>
              <a:t>VdBiol</a:t>
            </a:r>
            <a:r>
              <a:rPr lang="de-DE" b="0" dirty="0"/>
              <a:t>.</a:t>
            </a:r>
          </a:p>
          <a:p>
            <a:pPr lvl="0"/>
            <a:r>
              <a:rPr lang="de-DE" b="0" dirty="0" err="1"/>
              <a:t>Bayr</a:t>
            </a:r>
            <a:r>
              <a:rPr lang="de-DE" b="0" dirty="0"/>
              <a:t>. Kultusministerium: Lehrplan PLUS Bayern. </a:t>
            </a:r>
            <a:r>
              <a:rPr lang="de-DE" b="0" dirty="0">
                <a:hlinkClick r:id="rId3"/>
              </a:rPr>
              <a:t>https://www.lehrplanplus.bayern.de/</a:t>
            </a:r>
            <a:r>
              <a:rPr lang="de-DE" b="0" dirty="0"/>
              <a:t> (Aufgerufen am 21.06.02021)</a:t>
            </a:r>
          </a:p>
          <a:p>
            <a:pPr lvl="0"/>
            <a:r>
              <a:rPr lang="de-DE" b="0" dirty="0"/>
              <a:t>De Jong, T., &amp; Ferguson-Hessler, M. G. (1996). </a:t>
            </a:r>
            <a:r>
              <a:rPr lang="en-US" b="0" dirty="0"/>
              <a:t>Types and qualities of knowledge. </a:t>
            </a:r>
            <a:r>
              <a:rPr lang="en-US" b="0" i="1" dirty="0"/>
              <a:t>Educational psychologist</a:t>
            </a:r>
            <a:r>
              <a:rPr lang="en-US" b="0" dirty="0"/>
              <a:t>, </a:t>
            </a:r>
            <a:r>
              <a:rPr lang="en-US" b="0" i="1" dirty="0"/>
              <a:t>31</a:t>
            </a:r>
            <a:r>
              <a:rPr lang="en-US" b="0" dirty="0"/>
              <a:t>(2), 105-113.</a:t>
            </a:r>
            <a:endParaRPr lang="de-DE" b="0" dirty="0"/>
          </a:p>
          <a:p>
            <a:pPr lvl="0"/>
            <a:r>
              <a:rPr lang="en-GB" b="0" dirty="0" err="1"/>
              <a:t>diSessa</a:t>
            </a:r>
            <a:r>
              <a:rPr lang="en-GB" b="0" dirty="0"/>
              <a:t>, A. A., Gillespie, N. M. &amp; </a:t>
            </a:r>
            <a:r>
              <a:rPr lang="en-GB" b="0" dirty="0" err="1"/>
              <a:t>Esterly</a:t>
            </a:r>
            <a:r>
              <a:rPr lang="en-GB" b="0" dirty="0"/>
              <a:t>, J. B. (2004). Coherence versus fragmentation in the development of the concept of force. </a:t>
            </a:r>
            <a:r>
              <a:rPr lang="de-DE" b="0" i="1" dirty="0" err="1"/>
              <a:t>Cognitive</a:t>
            </a:r>
            <a:r>
              <a:rPr lang="de-DE" b="0" i="1" dirty="0"/>
              <a:t> Science</a:t>
            </a:r>
            <a:r>
              <a:rPr lang="de-DE" b="0" dirty="0"/>
              <a:t>, </a:t>
            </a:r>
            <a:r>
              <a:rPr lang="de-DE" b="0" i="1" dirty="0"/>
              <a:t>28</a:t>
            </a:r>
            <a:r>
              <a:rPr lang="de-DE" b="0" dirty="0"/>
              <a:t>(6), 843–900. </a:t>
            </a:r>
          </a:p>
          <a:p>
            <a:pPr lvl="0"/>
            <a:r>
              <a:rPr lang="de-DE" b="0" dirty="0"/>
              <a:t>Heymann, H. W. (1996). </a:t>
            </a:r>
            <a:r>
              <a:rPr lang="de-DE" b="0" i="1" dirty="0"/>
              <a:t>Allgemeinbildung und Mathematik</a:t>
            </a:r>
            <a:r>
              <a:rPr lang="de-DE" b="0" dirty="0"/>
              <a:t>. Weinheim und Basel: Beltz.</a:t>
            </a:r>
          </a:p>
          <a:p>
            <a:pPr lvl="0"/>
            <a:r>
              <a:rPr lang="de-DE" b="0" dirty="0"/>
              <a:t>KMK (2002). Einheitliche </a:t>
            </a:r>
            <a:r>
              <a:rPr lang="de-DE" b="0" dirty="0" err="1"/>
              <a:t>Prüfungsanforderungen</a:t>
            </a:r>
            <a:r>
              <a:rPr lang="de-DE" b="0" dirty="0"/>
              <a:t> in der </a:t>
            </a:r>
            <a:r>
              <a:rPr lang="de-DE" b="0" dirty="0" err="1"/>
              <a:t>Abiturprüfung</a:t>
            </a:r>
            <a:r>
              <a:rPr lang="de-DE" b="0" dirty="0"/>
              <a:t>. Mathematik. </a:t>
            </a:r>
            <a:r>
              <a:rPr lang="de-DE" b="0" u="sng" dirty="0">
                <a:hlinkClick r:id="rId4"/>
              </a:rPr>
              <a:t>https://www.kmk.org/fileadmin/veroeffentlichungen_beschluesse/1989/1989_12_01-EPA-Mathe.pdf</a:t>
            </a:r>
            <a:r>
              <a:rPr lang="de-DE" b="0" dirty="0"/>
              <a:t>  (Aufgerufen am 11.03.2021)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Literatur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532859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de-DE" sz="2500" b="0" dirty="0"/>
              <a:t>KMK (2003). Bildungsstandards im Fach Mathematik für den Mittleren Schulabschluss. </a:t>
            </a:r>
            <a:r>
              <a:rPr lang="de-DE" sz="2500" b="0" u="sng" dirty="0">
                <a:hlinkClick r:id="rId3"/>
              </a:rPr>
              <a:t>https://www.kmk.org/fileadmin/veroeffentlichungen_beschluesse/2003/2003_12_04-Bildungsstandards-Mathe-Mittleren-SA.pdf</a:t>
            </a:r>
            <a:r>
              <a:rPr lang="de-DE" sz="2500" b="0" dirty="0"/>
              <a:t> (Aufgerufen am 12.03.2021)</a:t>
            </a:r>
          </a:p>
          <a:p>
            <a:pPr lvl="0"/>
            <a:r>
              <a:rPr lang="de-DE" sz="2500" b="0" dirty="0"/>
              <a:t>KMK (2004). Einheitliche </a:t>
            </a:r>
            <a:r>
              <a:rPr lang="de-DE" sz="2500" b="0" dirty="0" err="1"/>
              <a:t>Prüfungsanforderungen</a:t>
            </a:r>
            <a:r>
              <a:rPr lang="de-DE" sz="2500" b="0" dirty="0"/>
              <a:t> in der </a:t>
            </a:r>
            <a:r>
              <a:rPr lang="de-DE" sz="2500" b="0" dirty="0" err="1"/>
              <a:t>Abiturprüfung</a:t>
            </a:r>
            <a:r>
              <a:rPr lang="de-DE" sz="2500" b="0" dirty="0"/>
              <a:t>. Biologie. </a:t>
            </a:r>
            <a:r>
              <a:rPr lang="de-DE" sz="2500" b="0" dirty="0">
                <a:hlinkClick r:id="rId4"/>
              </a:rPr>
              <a:t>https://www.kmk.org/fileadmin/veroeffentlichungen_beschluesse/1989/1989_12_01-EPA-Biologie.pdf</a:t>
            </a:r>
            <a:r>
              <a:rPr lang="de-DE" sz="2500" b="0" dirty="0"/>
              <a:t> (Aufgerufen am 11.03.2021)</a:t>
            </a:r>
          </a:p>
          <a:p>
            <a:pPr lvl="0"/>
            <a:r>
              <a:rPr lang="de-DE" sz="2500" b="0" dirty="0"/>
              <a:t>KMK (2004b). Bildungsstandards im Fach Mathematik für den Primarbereich. </a:t>
            </a:r>
            <a:r>
              <a:rPr lang="de-DE" sz="2500" b="0" u="sng" dirty="0">
                <a:hlinkClick r:id="rId5"/>
              </a:rPr>
              <a:t>https://www.kmk.org/fileadmin/Dateien/veroeffentlichungen_beschluesse/2004/2004_10_15-Bildungsstandards-Mathe-Primar.pdf</a:t>
            </a:r>
            <a:r>
              <a:rPr lang="de-DE" sz="2500" b="0" dirty="0"/>
              <a:t>  (Aufgerufen am 18.03.2021)</a:t>
            </a:r>
          </a:p>
          <a:p>
            <a:pPr lvl="0"/>
            <a:r>
              <a:rPr lang="de-DE" sz="2500" b="0" dirty="0"/>
              <a:t>KMK (2004c). Bildungsstandards im Fach Mathematik für den Hauptschulabschluss. </a:t>
            </a:r>
            <a:r>
              <a:rPr lang="de-DE" sz="2500" b="0" u="sng" dirty="0">
                <a:hlinkClick r:id="rId6"/>
              </a:rPr>
              <a:t>https://www.kmk.org/fileadmin/Dateien/veroeffentlichungen_beschluesse/2004/2004_10_15-Bildungsstandards-Mathe-Haupt.pdf</a:t>
            </a:r>
            <a:r>
              <a:rPr lang="de-DE" sz="2500" b="0" dirty="0"/>
              <a:t>  (Aufgerufen am 18.03.2021)</a:t>
            </a:r>
          </a:p>
          <a:p>
            <a:r>
              <a:rPr lang="de-DE" sz="2500" b="0" dirty="0"/>
              <a:t>KMK (2005): Bildungsstandards im Fach Biologie für den Mittleren Schulabschluss. </a:t>
            </a:r>
            <a:r>
              <a:rPr lang="de-DE" sz="2500" b="0" u="sng" dirty="0">
                <a:hlinkClick r:id="rId7"/>
              </a:rPr>
              <a:t>https://www.kmk.org/fileadmin/veroeffentlichungen_beschluesse/2004/2004_12_16-Bildungsstandards-Biologie.pdf</a:t>
            </a:r>
            <a:r>
              <a:rPr lang="de-DE" sz="2500" b="0" dirty="0"/>
              <a:t> (Aufgerufen am 11.03.2021)</a:t>
            </a:r>
          </a:p>
          <a:p>
            <a:pPr lvl="0"/>
            <a:r>
              <a:rPr lang="de-DE" sz="2500" b="0" dirty="0">
                <a:solidFill>
                  <a:srgbClr val="FF0000"/>
                </a:solidFill>
              </a:rPr>
              <a:t>KMK (2012): auf S. 5 zitiert</a:t>
            </a:r>
          </a:p>
          <a:p>
            <a:pPr lvl="0"/>
            <a:r>
              <a:rPr lang="de-DE" sz="2500" b="0" dirty="0"/>
              <a:t>KMK (2020). Bildungsstandards im Fach Biologie für die Allgemeine Hochschulreife. </a:t>
            </a:r>
            <a:r>
              <a:rPr lang="de-DE" sz="2500" b="0" u="sng" dirty="0">
                <a:hlinkClick r:id="rId8"/>
              </a:rPr>
              <a:t>https://www.kmk.org/fileadmin/Dateien/veroeffentlichungen_beschluesse/2020/2020_06_18-BildungsstandardsAHR_Biologie.pdf</a:t>
            </a:r>
            <a:r>
              <a:rPr lang="de-DE" sz="2500" b="0" dirty="0"/>
              <a:t> (Aufgerufen am 11.03.2021).</a:t>
            </a:r>
          </a:p>
          <a:p>
            <a:pPr lvl="0" algn="just"/>
            <a:r>
              <a:rPr lang="de-DE" sz="2500" b="0" dirty="0"/>
              <a:t>Neuhaus, </a:t>
            </a:r>
            <a:r>
              <a:rPr lang="de-DE" sz="2500" b="0"/>
              <a:t>B. J. </a:t>
            </a:r>
            <a:r>
              <a:rPr lang="de-DE" sz="2500" b="0" dirty="0"/>
              <a:t>(2023, in Vorbereitung). Auswahl und Verknüpfung der Lerninhalte. In: H. </a:t>
            </a:r>
            <a:r>
              <a:rPr lang="de-DE" sz="2500" b="0" dirty="0" err="1"/>
              <a:t>Gropengießer</a:t>
            </a:r>
            <a:r>
              <a:rPr lang="de-DE" sz="2500" b="0" dirty="0"/>
              <a:t>, U. Harms (Hrsg.). </a:t>
            </a:r>
            <a:r>
              <a:rPr lang="de-DE" sz="2500" b="0" i="1" dirty="0"/>
              <a:t>Fachdidaktik Biologie</a:t>
            </a:r>
            <a:r>
              <a:rPr lang="de-DE" sz="2500" b="0" dirty="0"/>
              <a:t>, 13. Auflage. </a:t>
            </a:r>
            <a:r>
              <a:rPr lang="de-DE" sz="2500" b="0" dirty="0" err="1"/>
              <a:t>Aulis</a:t>
            </a:r>
            <a:r>
              <a:rPr lang="de-DE" sz="2500" b="0" dirty="0"/>
              <a:t> Verlag. </a:t>
            </a:r>
          </a:p>
          <a:p>
            <a:pPr lvl="0"/>
            <a:r>
              <a:rPr lang="de-DE" sz="2500" b="0" dirty="0"/>
              <a:t>Prenzel, M., Sälzer, C., </a:t>
            </a:r>
            <a:r>
              <a:rPr lang="de-DE" sz="2500" b="0" dirty="0" err="1"/>
              <a:t>Klieme</a:t>
            </a:r>
            <a:r>
              <a:rPr lang="de-DE" sz="2500" b="0" dirty="0"/>
              <a:t>, E., Köller, O. (2013). </a:t>
            </a:r>
            <a:r>
              <a:rPr lang="de-DE" sz="2500" b="0" i="1" dirty="0"/>
              <a:t>PISA2012. Fortschritte und Herausforderungen in Deutschland. </a:t>
            </a:r>
            <a:r>
              <a:rPr lang="de-DE" sz="2500" b="0" dirty="0"/>
              <a:t>Münster: </a:t>
            </a:r>
            <a:r>
              <a:rPr lang="de-DE" sz="2500" b="0" i="1" dirty="0" err="1"/>
              <a:t>Waxmann</a:t>
            </a:r>
            <a:endParaRPr lang="de-DE" sz="2500" b="0" dirty="0"/>
          </a:p>
          <a:p>
            <a:pPr lvl="0"/>
            <a:r>
              <a:rPr lang="de-DE" sz="2500" b="0" dirty="0"/>
              <a:t>Reiss, K., Weis, M., </a:t>
            </a:r>
            <a:r>
              <a:rPr lang="de-DE" sz="2500" b="0" dirty="0" err="1"/>
              <a:t>Klieme</a:t>
            </a:r>
            <a:r>
              <a:rPr lang="de-DE" sz="2500" b="0" dirty="0"/>
              <a:t>, E., Köller, O. (2019). </a:t>
            </a:r>
            <a:r>
              <a:rPr lang="de-DE" sz="2500" b="0" i="1" dirty="0"/>
              <a:t>PISA 2018: Grundbildung im internationalen Vergleich</a:t>
            </a:r>
            <a:r>
              <a:rPr lang="de-DE" sz="2500" b="0" dirty="0"/>
              <a:t>. Münster: </a:t>
            </a:r>
            <a:r>
              <a:rPr lang="de-DE" sz="2500" b="0" dirty="0" err="1"/>
              <a:t>Waxmann</a:t>
            </a:r>
            <a:r>
              <a:rPr lang="de-DE" sz="2500" b="0" dirty="0"/>
              <a:t>.</a:t>
            </a:r>
          </a:p>
          <a:p>
            <a:pPr lvl="0"/>
            <a:r>
              <a:rPr lang="de-DE" sz="2500" b="0" dirty="0"/>
              <a:t>Schaefer, G. (1990). Die Entwicklung von Lehrplänen für den Biologieunterricht auf der Grundlage universeller Lebensprinzipien.</a:t>
            </a:r>
            <a:r>
              <a:rPr lang="de-DE" sz="2500" b="0" i="1" dirty="0"/>
              <a:t> Der mathematische und naturwissenschaftliche Unterricht, 42</a:t>
            </a:r>
            <a:r>
              <a:rPr lang="de-DE" sz="2500" b="0" dirty="0"/>
              <a:t>, 471–480.</a:t>
            </a:r>
          </a:p>
          <a:p>
            <a:pPr lvl="0"/>
            <a:r>
              <a:rPr lang="de-DE" sz="2500" b="0" dirty="0"/>
              <a:t>Schreiber, A. (1979). Universelle Ideen im mathematischen Denken – ein Forschungsgegenstand der Fachdidaktik. </a:t>
            </a:r>
            <a:r>
              <a:rPr lang="de-DE" sz="2500" b="0" i="1" dirty="0" err="1"/>
              <a:t>mathematica</a:t>
            </a:r>
            <a:r>
              <a:rPr lang="de-DE" sz="2500" b="0" i="1" dirty="0"/>
              <a:t> </a:t>
            </a:r>
            <a:r>
              <a:rPr lang="de-DE" sz="2500" b="0" i="1" dirty="0" err="1"/>
              <a:t>didactica</a:t>
            </a:r>
            <a:r>
              <a:rPr lang="de-DE" sz="2500" b="0" dirty="0"/>
              <a:t>, </a:t>
            </a:r>
            <a:r>
              <a:rPr lang="de-DE" sz="2500" b="0" i="1" dirty="0"/>
              <a:t>2</a:t>
            </a:r>
            <a:r>
              <a:rPr lang="de-DE" sz="2500" b="0" dirty="0"/>
              <a:t>, 165-171.</a:t>
            </a:r>
          </a:p>
          <a:p>
            <a:pPr marL="0" lvl="0" indent="0"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627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Literatur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5328593"/>
          </a:xfrm>
        </p:spPr>
        <p:txBody>
          <a:bodyPr>
            <a:normAutofit/>
          </a:bodyPr>
          <a:lstStyle/>
          <a:p>
            <a:pPr lvl="0"/>
            <a:r>
              <a:rPr lang="de-DE" sz="1200" b="0" dirty="0" err="1"/>
              <a:t>Spangler</a:t>
            </a:r>
            <a:r>
              <a:rPr lang="de-DE" sz="1200" b="0" dirty="0"/>
              <a:t>, M., Aufleger, M., Neuhaus, B. J. (2021). Wie man sein Fachwissen mit Basiskonzepten vernetzen kann. Kompetent Aufgaben mit Leitfragen bearbeiten. </a:t>
            </a:r>
            <a:r>
              <a:rPr lang="de-DE" sz="1200" b="0" i="1" dirty="0"/>
              <a:t>Unterricht Biologie, 464</a:t>
            </a:r>
            <a:r>
              <a:rPr lang="de-DE" sz="1200" b="0" dirty="0"/>
              <a:t>, 8-13.</a:t>
            </a:r>
          </a:p>
          <a:p>
            <a:pPr lvl="0"/>
            <a:r>
              <a:rPr lang="de-DE" sz="1200" b="0" dirty="0"/>
              <a:t>Ufer, S., Sommerhoff, D. (2019). Hauptsache überzeugt? Was kann Argumentieren (und Begründen und Beweisen) für den Mathematikunterricht leisten - und wie? In N. von Schroeders (Hrsg.), </a:t>
            </a:r>
            <a:r>
              <a:rPr lang="de-DE" sz="1200" b="0" i="1" dirty="0" err="1"/>
              <a:t>MaMut</a:t>
            </a:r>
            <a:r>
              <a:rPr lang="de-DE" sz="1200" b="0" i="1" dirty="0"/>
              <a:t> Materialien für den Mathematikunterricht - Argumentieren, Begründen, Beweisen</a:t>
            </a:r>
            <a:r>
              <a:rPr lang="de-DE" sz="1200" b="0" dirty="0"/>
              <a:t>, 7-34. Hildesheim: Franzbecker.</a:t>
            </a:r>
          </a:p>
          <a:p>
            <a:pPr lvl="0"/>
            <a:r>
              <a:rPr lang="de-DE" sz="1200" b="0" dirty="0"/>
              <a:t>Vom Hofe, R., &amp; Blum, W. (2016). </a:t>
            </a:r>
            <a:r>
              <a:rPr lang="en-GB" sz="1200" b="0" dirty="0"/>
              <a:t>“</a:t>
            </a:r>
            <a:r>
              <a:rPr lang="en-GB" sz="1200" b="0" dirty="0" err="1"/>
              <a:t>Grundvorstellungen</a:t>
            </a:r>
            <a:r>
              <a:rPr lang="en-GB" sz="1200" b="0" dirty="0"/>
              <a:t>” as a category of subject-matter didactics. </a:t>
            </a:r>
            <a:r>
              <a:rPr lang="de-DE" sz="1200" b="0" i="1" dirty="0"/>
              <a:t>Journal für Mathematik-Didaktik, 37</a:t>
            </a:r>
            <a:r>
              <a:rPr lang="de-DE" sz="1200" b="0" dirty="0"/>
              <a:t>(1), 225-254.</a:t>
            </a:r>
          </a:p>
          <a:p>
            <a:pPr lvl="0"/>
            <a:r>
              <a:rPr lang="de-DE" sz="1200" b="0" dirty="0"/>
              <a:t>Wadouh, J., Liu, N., Sandmann, A. &amp; Neuhaus, B. J. (2014). </a:t>
            </a:r>
            <a:r>
              <a:rPr lang="en-GB" sz="1200" b="0" dirty="0"/>
              <a:t>The effect of knowledge linking levels in biology lessons upon students’ knowledge structure. </a:t>
            </a:r>
            <a:r>
              <a:rPr lang="de-DE" sz="1200" b="0" i="1" dirty="0"/>
              <a:t>International Journal </a:t>
            </a:r>
            <a:r>
              <a:rPr lang="de-DE" sz="1200" b="0" i="1" dirty="0" err="1"/>
              <a:t>of</a:t>
            </a:r>
            <a:r>
              <a:rPr lang="de-DE" sz="1200" b="0" i="1" dirty="0"/>
              <a:t> Science </a:t>
            </a:r>
            <a:r>
              <a:rPr lang="de-DE" sz="1200" b="0" i="1" dirty="0" err="1"/>
              <a:t>and</a:t>
            </a:r>
            <a:r>
              <a:rPr lang="de-DE" sz="1200" b="0" i="1" dirty="0"/>
              <a:t> </a:t>
            </a:r>
            <a:r>
              <a:rPr lang="de-DE" sz="1200" b="0" i="1" dirty="0" err="1"/>
              <a:t>Mathematics</a:t>
            </a:r>
            <a:r>
              <a:rPr lang="de-DE" sz="1200" b="0" i="1" dirty="0"/>
              <a:t> Education</a:t>
            </a:r>
            <a:r>
              <a:rPr lang="de-DE" sz="1200" b="0" dirty="0"/>
              <a:t>, </a:t>
            </a:r>
            <a:r>
              <a:rPr lang="de-DE" sz="1200" b="0" i="1" dirty="0"/>
              <a:t>12</a:t>
            </a:r>
            <a:r>
              <a:rPr lang="de-DE" sz="1200" b="0" dirty="0"/>
              <a:t>(1), 25–47. </a:t>
            </a:r>
          </a:p>
          <a:p>
            <a:pPr lvl="0"/>
            <a:r>
              <a:rPr lang="de-DE" sz="1200" b="0" dirty="0"/>
              <a:t>Wadouh, J., Sandmann, A. &amp; Neuhaus, B. (2009). Vernetzung im Biologieunterricht – deskriptive Befunde einer Videostudie. </a:t>
            </a:r>
            <a:r>
              <a:rPr lang="de-DE" sz="1200" b="0" i="1" dirty="0"/>
              <a:t>Zeitschrift für Didaktik der Naturwissenschaften</a:t>
            </a:r>
            <a:r>
              <a:rPr lang="de-DE" sz="1200" b="0" dirty="0"/>
              <a:t>, </a:t>
            </a:r>
            <a:r>
              <a:rPr lang="de-DE" sz="1200" b="0" i="1" dirty="0"/>
              <a:t>15</a:t>
            </a:r>
            <a:r>
              <a:rPr lang="de-DE" sz="1200" b="0" dirty="0"/>
              <a:t>, 69–87.</a:t>
            </a:r>
          </a:p>
          <a:p>
            <a:pPr lvl="0"/>
            <a:r>
              <a:rPr lang="de-DE" sz="1200" b="0" dirty="0"/>
              <a:t>Werner, S., Förtsch, C., Kotzebue, L. von &amp; Neuhaus, B. J. (2016). Förderung der Schülerleistung durch einen konzeptorientierten Biologieunterricht – Einfluss des Professionswissens. In GEBF (Vorsitz), </a:t>
            </a:r>
            <a:r>
              <a:rPr lang="de-DE" sz="1200" b="0" i="1" dirty="0"/>
              <a:t>Erwartungswidriger Bildungserfolg über die Lebensspanne: </a:t>
            </a:r>
            <a:r>
              <a:rPr lang="de-DE" sz="1200" b="0" i="1" dirty="0" err="1"/>
              <a:t>Abstractband</a:t>
            </a:r>
            <a:r>
              <a:rPr lang="de-DE" sz="1200" b="0" i="1" dirty="0"/>
              <a:t> der 4. Jahrestagung der Gesellschaft für Empirische Bildungsforschung (GEBF)</a:t>
            </a:r>
            <a:r>
              <a:rPr lang="de-DE" sz="1200" b="0" dirty="0"/>
              <a:t>.</a:t>
            </a:r>
          </a:p>
          <a:p>
            <a:pPr lvl="0"/>
            <a:r>
              <a:rPr lang="de-DE" sz="1200" b="0" dirty="0"/>
              <a:t>Wüsten, S., </a:t>
            </a:r>
            <a:r>
              <a:rPr lang="de-DE" sz="1200" b="0" dirty="0" err="1"/>
              <a:t>Schmelzing</a:t>
            </a:r>
            <a:r>
              <a:rPr lang="de-DE" sz="1200" b="0" dirty="0"/>
              <a:t>, S., Sandmann, A. &amp; Neuhaus, B. J. (2010). Fachspezifische Qualitätsmerkmale von Biologieunterricht. In U. Harms &amp; I. Mackensen-Friedrichs (Hrsg.), </a:t>
            </a:r>
            <a:r>
              <a:rPr lang="de-DE" sz="1200" b="0" i="1" dirty="0"/>
              <a:t>Lehr- und Lernforschung in der Biologiedidaktik: "Heterogenität erfassen - individuell fördern im Biologieunterricht": Internationale Tagung der Fachsektion Didaktik der Biologie im VBIO. Kiel 2009, </a:t>
            </a:r>
            <a:r>
              <a:rPr lang="de-DE" sz="1200" b="0" dirty="0"/>
              <a:t>119–134.</a:t>
            </a:r>
          </a:p>
          <a:p>
            <a:pPr lvl="0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8328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r>
              <a:rPr lang="de-DE" sz="1800" b="0" dirty="0">
                <a:hlinkClick r:id="rId3" action="ppaction://hlinksldjump"/>
              </a:rPr>
              <a:t>Titelbild: </a:t>
            </a:r>
            <a:r>
              <a:rPr lang="de-DE" sz="1800" b="0" dirty="0"/>
              <a:t>Bild von Gerd Altmann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4"/>
              </a:rPr>
              <a:t>https://pixabay.com/images/id-3382507/</a:t>
            </a: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443053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</a:t>
            </a: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Bilder lizensiert </a:t>
            </a: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unter </a:t>
            </a:r>
            <a:r>
              <a:rPr lang="de-DE" sz="1800" u="sng" dirty="0">
                <a:ea typeface="Calibri"/>
                <a:cs typeface="Calibri"/>
                <a:hlinkClick r:id="rId5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i="1" dirty="0">
                <a:latin typeface="Corbel Light" panose="020B0303020204020204" pitchFamily="34" charset="0"/>
              </a:rPr>
              <a:t>Einführung in die Konzeptorientierung - Historische Betrachtung - Psychologische Erklärungsansätze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Birgit Neuhaus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Stefan Ufer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Dagmar Traub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Monika Aufleger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Christian Förtsch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5200" y="3936346"/>
            <a:ext cx="3426191" cy="2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5" name="Textplatzhalter 3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Warum Konzeptorientierung? Eine historische Betrachtung</a:t>
            </a:r>
            <a:endParaRPr dirty="0"/>
          </a:p>
        </p:txBody>
      </p:sp>
      <p:sp>
        <p:nvSpPr>
          <p:cNvPr id="6" name="Textplatzhalter 34"/>
          <p:cNvSpPr>
            <a:spLocks noGrp="1"/>
          </p:cNvSpPr>
          <p:nvPr>
            <p:ph type="body" sz="quarter" idx="14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300" dirty="0">
                <a:latin typeface="+mn-lt"/>
              </a:rPr>
              <a:t>verändert nach: Neuhaus (2023)</a:t>
            </a:r>
            <a:endParaRPr sz="1300" dirty="0"/>
          </a:p>
        </p:txBody>
      </p:sp>
      <p:sp>
        <p:nvSpPr>
          <p:cNvPr id="34" name="Textfeld 31"/>
          <p:cNvSpPr>
            <a:spLocks/>
          </p:cNvSpPr>
          <p:nvPr/>
        </p:nvSpPr>
        <p:spPr bwMode="auto">
          <a:xfrm rot="16199999">
            <a:off x="2110051" y="3743956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Auswahl</a:t>
            </a:r>
            <a:endParaRPr dirty="0"/>
          </a:p>
        </p:txBody>
      </p:sp>
      <p:sp>
        <p:nvSpPr>
          <p:cNvPr id="35" name="Textfeld 32"/>
          <p:cNvSpPr>
            <a:spLocks/>
          </p:cNvSpPr>
          <p:nvPr/>
        </p:nvSpPr>
        <p:spPr bwMode="auto">
          <a:xfrm rot="16199999">
            <a:off x="3971109" y="3743956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Strukturierung</a:t>
            </a:r>
            <a:endParaRPr dirty="0"/>
          </a:p>
        </p:txBody>
      </p: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CC6D99BC-9BF5-4C2D-86BB-54575A13C0DD}"/>
              </a:ext>
            </a:extLst>
          </p:cNvPr>
          <p:cNvGrpSpPr/>
          <p:nvPr/>
        </p:nvGrpSpPr>
        <p:grpSpPr>
          <a:xfrm>
            <a:off x="756568" y="1728242"/>
            <a:ext cx="8643668" cy="4749872"/>
            <a:chOff x="1241138" y="1239340"/>
            <a:chExt cx="8643668" cy="4749872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E8A0A5EC-B092-4C50-A587-AB33D20E5250}"/>
                </a:ext>
              </a:extLst>
            </p:cNvPr>
            <p:cNvGrpSpPr/>
            <p:nvPr/>
          </p:nvGrpSpPr>
          <p:grpSpPr>
            <a:xfrm>
              <a:off x="1241138" y="1239340"/>
              <a:ext cx="8643668" cy="4749872"/>
              <a:chOff x="-2817086" y="1287978"/>
              <a:chExt cx="8643668" cy="4749872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15C695C1-C3E3-4CF2-89EB-ABF92335B70A}"/>
                  </a:ext>
                </a:extLst>
              </p:cNvPr>
              <p:cNvGrpSpPr/>
              <p:nvPr/>
            </p:nvGrpSpPr>
            <p:grpSpPr>
              <a:xfrm>
                <a:off x="-2817086" y="1287978"/>
                <a:ext cx="8643668" cy="4749872"/>
                <a:chOff x="-2817086" y="1287978"/>
                <a:chExt cx="8643668" cy="4749872"/>
              </a:xfrm>
            </p:grpSpPr>
            <p:grpSp>
              <p:nvGrpSpPr>
                <p:cNvPr id="97" name="Gruppieren 96">
                  <a:extLst>
                    <a:ext uri="{FF2B5EF4-FFF2-40B4-BE49-F238E27FC236}">
                      <a16:creationId xmlns:a16="http://schemas.microsoft.com/office/drawing/2014/main" id="{4F4DC1CE-EDE2-41A1-81FA-B411D5B990EB}"/>
                    </a:ext>
                  </a:extLst>
                </p:cNvPr>
                <p:cNvGrpSpPr/>
                <p:nvPr/>
              </p:nvGrpSpPr>
              <p:grpSpPr>
                <a:xfrm>
                  <a:off x="-2817086" y="1287978"/>
                  <a:ext cx="8643668" cy="4749872"/>
                  <a:chOff x="1429109" y="1831675"/>
                  <a:chExt cx="8643668" cy="4749872"/>
                </a:xfrm>
              </p:grpSpPr>
              <p:sp>
                <p:nvSpPr>
                  <p:cNvPr id="99" name="Rechteck 98">
                    <a:extLst>
                      <a:ext uri="{FF2B5EF4-FFF2-40B4-BE49-F238E27FC236}">
                        <a16:creationId xmlns:a16="http://schemas.microsoft.com/office/drawing/2014/main" id="{C13FE7FF-50E5-4B3B-B914-4BE299F428DF}"/>
                      </a:ext>
                    </a:extLst>
                  </p:cNvPr>
                  <p:cNvSpPr/>
                  <p:nvPr/>
                </p:nvSpPr>
                <p:spPr>
                  <a:xfrm>
                    <a:off x="1429109" y="3006304"/>
                    <a:ext cx="8643668" cy="531963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Rechteck 99">
                    <a:extLst>
                      <a:ext uri="{FF2B5EF4-FFF2-40B4-BE49-F238E27FC236}">
                        <a16:creationId xmlns:a16="http://schemas.microsoft.com/office/drawing/2014/main" id="{E09A91AB-E925-44F7-8BD0-BC0EB051904D}"/>
                      </a:ext>
                    </a:extLst>
                  </p:cNvPr>
                  <p:cNvSpPr/>
                  <p:nvPr/>
                </p:nvSpPr>
                <p:spPr>
                  <a:xfrm>
                    <a:off x="1429109" y="1831675"/>
                    <a:ext cx="8643668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Rechteck 100">
                    <a:extLst>
                      <a:ext uri="{FF2B5EF4-FFF2-40B4-BE49-F238E27FC236}">
                        <a16:creationId xmlns:a16="http://schemas.microsoft.com/office/drawing/2014/main" id="{C7EB5803-112B-431D-961E-7EC7D4555A3F}"/>
                      </a:ext>
                    </a:extLst>
                  </p:cNvPr>
                  <p:cNvSpPr/>
                  <p:nvPr/>
                </p:nvSpPr>
                <p:spPr>
                  <a:xfrm>
                    <a:off x="2743199" y="3001992"/>
                    <a:ext cx="5451895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Textfeld 48">
                    <a:extLst>
                      <a:ext uri="{FF2B5EF4-FFF2-40B4-BE49-F238E27FC236}">
                        <a16:creationId xmlns:a16="http://schemas.microsoft.com/office/drawing/2014/main" id="{9B0C5878-BA3E-4776-86DD-2CB70AB64C10}"/>
                      </a:ext>
                    </a:extLst>
                  </p:cNvPr>
                  <p:cNvSpPr txBox="1"/>
                  <p:nvPr/>
                </p:nvSpPr>
                <p:spPr>
                  <a:xfrm>
                    <a:off x="2743200" y="1908676"/>
                    <a:ext cx="54518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Inhalte der Wissenschaft</a:t>
                    </a:r>
                  </a:p>
                </p:txBody>
              </p:sp>
              <p:sp>
                <p:nvSpPr>
                  <p:cNvPr id="103" name="Textfeld 49">
                    <a:extLst>
                      <a:ext uri="{FF2B5EF4-FFF2-40B4-BE49-F238E27FC236}">
                        <a16:creationId xmlns:a16="http://schemas.microsoft.com/office/drawing/2014/main" id="{43BE53EF-FF52-4198-812E-EF35F7C5AEAC}"/>
                      </a:ext>
                    </a:extLst>
                  </p:cNvPr>
                  <p:cNvSpPr txBox="1"/>
                  <p:nvPr/>
                </p:nvSpPr>
                <p:spPr>
                  <a:xfrm>
                    <a:off x="2743200" y="3083307"/>
                    <a:ext cx="54518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Inhalte des Unterrichts</a:t>
                    </a:r>
                  </a:p>
                </p:txBody>
              </p:sp>
              <p:sp>
                <p:nvSpPr>
                  <p:cNvPr id="104" name="Rechteck 103">
                    <a:extLst>
                      <a:ext uri="{FF2B5EF4-FFF2-40B4-BE49-F238E27FC236}">
                        <a16:creationId xmlns:a16="http://schemas.microsoft.com/office/drawing/2014/main" id="{891564BE-DC23-4384-ADAC-D36B53FD93C0}"/>
                      </a:ext>
                    </a:extLst>
                  </p:cNvPr>
                  <p:cNvSpPr/>
                  <p:nvPr/>
                </p:nvSpPr>
                <p:spPr>
                  <a:xfrm>
                    <a:off x="1429109" y="4180933"/>
                    <a:ext cx="8643668" cy="531963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Rechteck 104">
                    <a:extLst>
                      <a:ext uri="{FF2B5EF4-FFF2-40B4-BE49-F238E27FC236}">
                        <a16:creationId xmlns:a16="http://schemas.microsoft.com/office/drawing/2014/main" id="{7E1ECBB0-8B89-4C74-9A6B-8332621E95A3}"/>
                      </a:ext>
                    </a:extLst>
                  </p:cNvPr>
                  <p:cNvSpPr/>
                  <p:nvPr/>
                </p:nvSpPr>
                <p:spPr>
                  <a:xfrm>
                    <a:off x="1429109" y="5355562"/>
                    <a:ext cx="8643668" cy="531963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Rechteck 105">
                    <a:extLst>
                      <a:ext uri="{FF2B5EF4-FFF2-40B4-BE49-F238E27FC236}">
                        <a16:creationId xmlns:a16="http://schemas.microsoft.com/office/drawing/2014/main" id="{6E4A8BF7-14FD-4969-8C52-E09A658067F4}"/>
                      </a:ext>
                    </a:extLst>
                  </p:cNvPr>
                  <p:cNvSpPr/>
                  <p:nvPr/>
                </p:nvSpPr>
                <p:spPr>
                  <a:xfrm>
                    <a:off x="2743197" y="4180353"/>
                    <a:ext cx="892800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hteck 106">
                    <a:extLst>
                      <a:ext uri="{FF2B5EF4-FFF2-40B4-BE49-F238E27FC236}">
                        <a16:creationId xmlns:a16="http://schemas.microsoft.com/office/drawing/2014/main" id="{8D873085-81EC-4538-BBFF-F484998124DC}"/>
                      </a:ext>
                    </a:extLst>
                  </p:cNvPr>
                  <p:cNvSpPr/>
                  <p:nvPr/>
                </p:nvSpPr>
                <p:spPr>
                  <a:xfrm>
                    <a:off x="3659070" y="4180353"/>
                    <a:ext cx="892800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hteck 107">
                    <a:extLst>
                      <a:ext uri="{FF2B5EF4-FFF2-40B4-BE49-F238E27FC236}">
                        <a16:creationId xmlns:a16="http://schemas.microsoft.com/office/drawing/2014/main" id="{DBF091B2-01EA-4536-B85A-7C01E9A6A264}"/>
                      </a:ext>
                    </a:extLst>
                  </p:cNvPr>
                  <p:cNvSpPr/>
                  <p:nvPr/>
                </p:nvSpPr>
                <p:spPr>
                  <a:xfrm>
                    <a:off x="4571466" y="4180353"/>
                    <a:ext cx="892800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hteck 108">
                    <a:extLst>
                      <a:ext uri="{FF2B5EF4-FFF2-40B4-BE49-F238E27FC236}">
                        <a16:creationId xmlns:a16="http://schemas.microsoft.com/office/drawing/2014/main" id="{6A38085B-BFCF-4393-A904-4E243E77F1E4}"/>
                      </a:ext>
                    </a:extLst>
                  </p:cNvPr>
                  <p:cNvSpPr/>
                  <p:nvPr/>
                </p:nvSpPr>
                <p:spPr>
                  <a:xfrm>
                    <a:off x="5485641" y="4180353"/>
                    <a:ext cx="892800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hteck 109">
                    <a:extLst>
                      <a:ext uri="{FF2B5EF4-FFF2-40B4-BE49-F238E27FC236}">
                        <a16:creationId xmlns:a16="http://schemas.microsoft.com/office/drawing/2014/main" id="{0F9DC6A1-6962-4459-A899-E64CF6163867}"/>
                      </a:ext>
                    </a:extLst>
                  </p:cNvPr>
                  <p:cNvSpPr/>
                  <p:nvPr/>
                </p:nvSpPr>
                <p:spPr>
                  <a:xfrm>
                    <a:off x="7315424" y="4180353"/>
                    <a:ext cx="892800" cy="531963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1" name="Gruppieren 110">
                    <a:extLst>
                      <a:ext uri="{FF2B5EF4-FFF2-40B4-BE49-F238E27FC236}">
                        <a16:creationId xmlns:a16="http://schemas.microsoft.com/office/drawing/2014/main" id="{93FADBFE-A5F4-4DA1-B0AF-7EB2160AC25E}"/>
                      </a:ext>
                    </a:extLst>
                  </p:cNvPr>
                  <p:cNvGrpSpPr/>
                  <p:nvPr/>
                </p:nvGrpSpPr>
                <p:grpSpPr>
                  <a:xfrm>
                    <a:off x="2742269" y="5354402"/>
                    <a:ext cx="5465027" cy="531977"/>
                    <a:chOff x="2743197" y="4180353"/>
                    <a:chExt cx="5465027" cy="531977"/>
                  </a:xfrm>
                </p:grpSpPr>
                <p:sp>
                  <p:nvSpPr>
                    <p:cNvPr id="137" name="Rechteck 136">
                      <a:extLst>
                        <a:ext uri="{FF2B5EF4-FFF2-40B4-BE49-F238E27FC236}">
                          <a16:creationId xmlns:a16="http://schemas.microsoft.com/office/drawing/2014/main" id="{2D7E7503-AE72-4A8A-8881-A23B92620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3197" y="4180353"/>
                      <a:ext cx="892800" cy="531963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12700" cap="flat" cmpd="sng" algn="ctr"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Rechteck 137">
                      <a:extLst>
                        <a:ext uri="{FF2B5EF4-FFF2-40B4-BE49-F238E27FC236}">
                          <a16:creationId xmlns:a16="http://schemas.microsoft.com/office/drawing/2014/main" id="{ADAF092A-0358-42A8-9F9E-D53F2ADDA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9070" y="4180353"/>
                      <a:ext cx="892800" cy="531963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12700" cap="flat" cmpd="sng" algn="ctr"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" name="Rechteck 138">
                      <a:extLst>
                        <a:ext uri="{FF2B5EF4-FFF2-40B4-BE49-F238E27FC236}">
                          <a16:creationId xmlns:a16="http://schemas.microsoft.com/office/drawing/2014/main" id="{835166B9-E505-4697-BBD3-43791BAC0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1466" y="4180353"/>
                      <a:ext cx="892800" cy="531963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12700" cap="flat" cmpd="sng" algn="ctr"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Rechteck 139">
                      <a:extLst>
                        <a:ext uri="{FF2B5EF4-FFF2-40B4-BE49-F238E27FC236}">
                          <a16:creationId xmlns:a16="http://schemas.microsoft.com/office/drawing/2014/main" id="{0155002D-E268-4A70-A9E8-48BF7DAF6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5641" y="4180353"/>
                      <a:ext cx="892800" cy="531963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12700" cap="flat" cmpd="sng" algn="ctr"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Rechteck 140">
                      <a:extLst>
                        <a:ext uri="{FF2B5EF4-FFF2-40B4-BE49-F238E27FC236}">
                          <a16:creationId xmlns:a16="http://schemas.microsoft.com/office/drawing/2014/main" id="{A96DA763-E818-4B89-A9F2-3DD0FCDDA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1249" y="4180367"/>
                      <a:ext cx="892800" cy="531963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12700" cap="flat" cmpd="sng" algn="ctr"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Rechteck 141">
                      <a:extLst>
                        <a:ext uri="{FF2B5EF4-FFF2-40B4-BE49-F238E27FC236}">
                          <a16:creationId xmlns:a16="http://schemas.microsoft.com/office/drawing/2014/main" id="{42B2CE2B-1A58-4D31-82FC-5BD163313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5424" y="4180353"/>
                      <a:ext cx="892800" cy="531963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12700" cap="flat" cmpd="sng" algn="ctr"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2" name="Textfeld 58">
                    <a:extLst>
                      <a:ext uri="{FF2B5EF4-FFF2-40B4-BE49-F238E27FC236}">
                        <a16:creationId xmlns:a16="http://schemas.microsoft.com/office/drawing/2014/main" id="{39829A67-0FAC-4A93-9810-0E6471A01E72}"/>
                      </a:ext>
                    </a:extLst>
                  </p:cNvPr>
                  <p:cNvSpPr txBox="1"/>
                  <p:nvPr/>
                </p:nvSpPr>
                <p:spPr>
                  <a:xfrm>
                    <a:off x="2890684" y="4261668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113" name="Textfeld 59">
                    <a:extLst>
                      <a:ext uri="{FF2B5EF4-FFF2-40B4-BE49-F238E27FC236}">
                        <a16:creationId xmlns:a16="http://schemas.microsoft.com/office/drawing/2014/main" id="{37CF1435-E6D4-4E96-87DB-D900EBB57630}"/>
                      </a:ext>
                    </a:extLst>
                  </p:cNvPr>
                  <p:cNvSpPr txBox="1"/>
                  <p:nvPr/>
                </p:nvSpPr>
                <p:spPr>
                  <a:xfrm>
                    <a:off x="3783484" y="4261668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114" name="Textfeld 60">
                    <a:extLst>
                      <a:ext uri="{FF2B5EF4-FFF2-40B4-BE49-F238E27FC236}">
                        <a16:creationId xmlns:a16="http://schemas.microsoft.com/office/drawing/2014/main" id="{C94DFE13-9E29-47B1-8434-510360D8A27E}"/>
                      </a:ext>
                    </a:extLst>
                  </p:cNvPr>
                  <p:cNvSpPr txBox="1"/>
                  <p:nvPr/>
                </p:nvSpPr>
                <p:spPr>
                  <a:xfrm>
                    <a:off x="4651430" y="4261668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115" name="Textfeld 61">
                    <a:extLst>
                      <a:ext uri="{FF2B5EF4-FFF2-40B4-BE49-F238E27FC236}">
                        <a16:creationId xmlns:a16="http://schemas.microsoft.com/office/drawing/2014/main" id="{6DAA95B6-9A26-4C37-BF58-E6633D2A9C0C}"/>
                      </a:ext>
                    </a:extLst>
                  </p:cNvPr>
                  <p:cNvSpPr txBox="1"/>
                  <p:nvPr/>
                </p:nvSpPr>
                <p:spPr>
                  <a:xfrm>
                    <a:off x="5583706" y="4261853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</a:t>
                    </a:r>
                  </a:p>
                </p:txBody>
              </p:sp>
              <p:sp>
                <p:nvSpPr>
                  <p:cNvPr id="116" name="Textfeld 62">
                    <a:extLst>
                      <a:ext uri="{FF2B5EF4-FFF2-40B4-BE49-F238E27FC236}">
                        <a16:creationId xmlns:a16="http://schemas.microsoft.com/office/drawing/2014/main" id="{F5FE76B3-4E6D-483C-A630-019DEAF3B5E3}"/>
                      </a:ext>
                    </a:extLst>
                  </p:cNvPr>
                  <p:cNvSpPr txBox="1"/>
                  <p:nvPr/>
                </p:nvSpPr>
                <p:spPr>
                  <a:xfrm>
                    <a:off x="6476506" y="4261668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</a:t>
                    </a:r>
                  </a:p>
                </p:txBody>
              </p:sp>
              <p:sp>
                <p:nvSpPr>
                  <p:cNvPr id="117" name="Textfeld 63">
                    <a:extLst>
                      <a:ext uri="{FF2B5EF4-FFF2-40B4-BE49-F238E27FC236}">
                        <a16:creationId xmlns:a16="http://schemas.microsoft.com/office/drawing/2014/main" id="{D700C087-1DB7-48B8-83C4-D96B0838B331}"/>
                      </a:ext>
                    </a:extLst>
                  </p:cNvPr>
                  <p:cNvSpPr txBox="1"/>
                  <p:nvPr/>
                </p:nvSpPr>
                <p:spPr>
                  <a:xfrm>
                    <a:off x="7469150" y="4261668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</a:t>
                    </a:r>
                  </a:p>
                </p:txBody>
              </p:sp>
              <p:sp>
                <p:nvSpPr>
                  <p:cNvPr id="118" name="Textfeld 64">
                    <a:extLst>
                      <a:ext uri="{FF2B5EF4-FFF2-40B4-BE49-F238E27FC236}">
                        <a16:creationId xmlns:a16="http://schemas.microsoft.com/office/drawing/2014/main" id="{74DC485D-205C-44DA-89EB-358C40DC1C88}"/>
                      </a:ext>
                    </a:extLst>
                  </p:cNvPr>
                  <p:cNvSpPr txBox="1"/>
                  <p:nvPr/>
                </p:nvSpPr>
                <p:spPr>
                  <a:xfrm>
                    <a:off x="4726242" y="5435717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119" name="Textfeld 65">
                    <a:extLst>
                      <a:ext uri="{FF2B5EF4-FFF2-40B4-BE49-F238E27FC236}">
                        <a16:creationId xmlns:a16="http://schemas.microsoft.com/office/drawing/2014/main" id="{308850B1-0D30-4BE9-A29B-BD7B36685EE0}"/>
                      </a:ext>
                    </a:extLst>
                  </p:cNvPr>
                  <p:cNvSpPr txBox="1"/>
                  <p:nvPr/>
                </p:nvSpPr>
                <p:spPr>
                  <a:xfrm>
                    <a:off x="2855558" y="5435717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120" name="Textfeld 66">
                    <a:extLst>
                      <a:ext uri="{FF2B5EF4-FFF2-40B4-BE49-F238E27FC236}">
                        <a16:creationId xmlns:a16="http://schemas.microsoft.com/office/drawing/2014/main" id="{E6A0112A-F154-4FFA-9DAB-3EB5789DF64E}"/>
                      </a:ext>
                    </a:extLst>
                  </p:cNvPr>
                  <p:cNvSpPr txBox="1"/>
                  <p:nvPr/>
                </p:nvSpPr>
                <p:spPr>
                  <a:xfrm>
                    <a:off x="7462241" y="5435717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121" name="Textfeld 67">
                    <a:extLst>
                      <a:ext uri="{FF2B5EF4-FFF2-40B4-BE49-F238E27FC236}">
                        <a16:creationId xmlns:a16="http://schemas.microsoft.com/office/drawing/2014/main" id="{9EE3C34F-9314-4027-83E4-CE6ACDAB505E}"/>
                      </a:ext>
                    </a:extLst>
                  </p:cNvPr>
                  <p:cNvSpPr txBox="1"/>
                  <p:nvPr/>
                </p:nvSpPr>
                <p:spPr>
                  <a:xfrm>
                    <a:off x="5583706" y="5435717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</a:t>
                    </a:r>
                  </a:p>
                </p:txBody>
              </p:sp>
              <p:sp>
                <p:nvSpPr>
                  <p:cNvPr id="122" name="Textfeld 68">
                    <a:extLst>
                      <a:ext uri="{FF2B5EF4-FFF2-40B4-BE49-F238E27FC236}">
                        <a16:creationId xmlns:a16="http://schemas.microsoft.com/office/drawing/2014/main" id="{32030B7B-8FCD-4A6E-8001-3BC091C948BA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016" y="5442786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</a:t>
                    </a:r>
                  </a:p>
                </p:txBody>
              </p:sp>
              <p:sp>
                <p:nvSpPr>
                  <p:cNvPr id="123" name="Textfeld 69">
                    <a:extLst>
                      <a:ext uri="{FF2B5EF4-FFF2-40B4-BE49-F238E27FC236}">
                        <a16:creationId xmlns:a16="http://schemas.microsoft.com/office/drawing/2014/main" id="{383D17C9-0C06-48C6-B9D1-1CCCF4A9766C}"/>
                      </a:ext>
                    </a:extLst>
                  </p:cNvPr>
                  <p:cNvSpPr txBox="1"/>
                  <p:nvPr/>
                </p:nvSpPr>
                <p:spPr>
                  <a:xfrm>
                    <a:off x="6562761" y="5435717"/>
                    <a:ext cx="5973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</a:t>
                    </a:r>
                  </a:p>
                </p:txBody>
              </p:sp>
              <p:sp>
                <p:nvSpPr>
                  <p:cNvPr id="124" name="Textfeld 70">
                    <a:extLst>
                      <a:ext uri="{FF2B5EF4-FFF2-40B4-BE49-F238E27FC236}">
                        <a16:creationId xmlns:a16="http://schemas.microsoft.com/office/drawing/2014/main" id="{AF27C99D-E93E-4ED0-B742-93B695A5F9A5}"/>
                      </a:ext>
                    </a:extLst>
                  </p:cNvPr>
                  <p:cNvSpPr txBox="1"/>
                  <p:nvPr/>
                </p:nvSpPr>
                <p:spPr>
                  <a:xfrm>
                    <a:off x="2423958" y="6212215"/>
                    <a:ext cx="56495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zeitliche Abfolge der Unterrichtseinheit</a:t>
                    </a:r>
                  </a:p>
                </p:txBody>
              </p:sp>
              <p:cxnSp>
                <p:nvCxnSpPr>
                  <p:cNvPr id="125" name="Gerade Verbindung mit Pfeil 124">
                    <a:extLst>
                      <a:ext uri="{FF2B5EF4-FFF2-40B4-BE49-F238E27FC236}">
                        <a16:creationId xmlns:a16="http://schemas.microsoft.com/office/drawing/2014/main" id="{D93085EA-C466-4DCA-AE51-1F9F626A5419}"/>
                      </a:ext>
                    </a:extLst>
                  </p:cNvPr>
                  <p:cNvCxnSpPr/>
                  <p:nvPr/>
                </p:nvCxnSpPr>
                <p:spPr>
                  <a:xfrm>
                    <a:off x="2742269" y="6171127"/>
                    <a:ext cx="5452825" cy="0"/>
                  </a:xfrm>
                  <a:prstGeom prst="straightConnector1">
                    <a:avLst/>
                  </a:prstGeom>
                  <a:noFill/>
                  <a:ln w="5397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26" name="Gleichschenkliges Dreieck 125">
                    <a:extLst>
                      <a:ext uri="{FF2B5EF4-FFF2-40B4-BE49-F238E27FC236}">
                        <a16:creationId xmlns:a16="http://schemas.microsoft.com/office/drawing/2014/main" id="{0B9CDC56-A227-4EDB-B314-D94987A2852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553422" y="2427290"/>
                    <a:ext cx="3819832" cy="504767"/>
                  </a:xfrm>
                  <a:prstGeom prst="triangle">
                    <a:avLst/>
                  </a:prstGeom>
                  <a:solidFill>
                    <a:srgbClr val="EC5638"/>
                  </a:solidFill>
                  <a:ln w="12700" cap="flat" cmpd="sng" algn="ctr">
                    <a:solidFill>
                      <a:srgbClr val="EC5638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Gleichschenkliges Dreieck 126">
                    <a:extLst>
                      <a:ext uri="{FF2B5EF4-FFF2-40B4-BE49-F238E27FC236}">
                        <a16:creationId xmlns:a16="http://schemas.microsoft.com/office/drawing/2014/main" id="{FFC5EFEF-01EF-4A4C-8C42-D6EF24F20F4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507690" y="3597587"/>
                    <a:ext cx="3819832" cy="504767"/>
                  </a:xfrm>
                  <a:prstGeom prst="triangle">
                    <a:avLst/>
                  </a:prstGeom>
                  <a:solidFill>
                    <a:srgbClr val="EC5638"/>
                  </a:solidFill>
                  <a:ln w="12700" cap="flat" cmpd="sng" algn="ctr">
                    <a:solidFill>
                      <a:srgbClr val="EC5638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Textfeld 74">
                    <a:extLst>
                      <a:ext uri="{FF2B5EF4-FFF2-40B4-BE49-F238E27FC236}">
                        <a16:creationId xmlns:a16="http://schemas.microsoft.com/office/drawing/2014/main" id="{478C36AF-8CE9-4335-898C-2C6069B245A4}"/>
                      </a:ext>
                    </a:extLst>
                  </p:cNvPr>
                  <p:cNvSpPr txBox="1"/>
                  <p:nvPr/>
                </p:nvSpPr>
                <p:spPr>
                  <a:xfrm>
                    <a:off x="4364630" y="2435437"/>
                    <a:ext cx="21743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Auswahl</a:t>
                    </a:r>
                  </a:p>
                </p:txBody>
              </p:sp>
              <p:sp>
                <p:nvSpPr>
                  <p:cNvPr id="129" name="Textfeld 75">
                    <a:extLst>
                      <a:ext uri="{FF2B5EF4-FFF2-40B4-BE49-F238E27FC236}">
                        <a16:creationId xmlns:a16="http://schemas.microsoft.com/office/drawing/2014/main" id="{469E1FD7-8E82-4262-9EBB-96DFC37D094B}"/>
                      </a:ext>
                    </a:extLst>
                  </p:cNvPr>
                  <p:cNvSpPr txBox="1"/>
                  <p:nvPr/>
                </p:nvSpPr>
                <p:spPr>
                  <a:xfrm>
                    <a:off x="4330443" y="3592522"/>
                    <a:ext cx="21743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Strukturierung</a:t>
                    </a:r>
                  </a:p>
                </p:txBody>
              </p:sp>
              <p:cxnSp>
                <p:nvCxnSpPr>
                  <p:cNvPr id="130" name="Gerade Verbindung mit Pfeil 129">
                    <a:extLst>
                      <a:ext uri="{FF2B5EF4-FFF2-40B4-BE49-F238E27FC236}">
                        <a16:creationId xmlns:a16="http://schemas.microsoft.com/office/drawing/2014/main" id="{05ED4B20-A65F-40D2-8C88-7565F404CF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3047" y="4760422"/>
                    <a:ext cx="1596044" cy="532014"/>
                  </a:xfrm>
                  <a:prstGeom prst="straightConnector1">
                    <a:avLst/>
                  </a:prstGeom>
                  <a:noFill/>
                  <a:ln w="50800" cap="flat" cmpd="sng" algn="ctr">
                    <a:solidFill>
                      <a:srgbClr val="EC5638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1" name="Gerade Verbindung mit Pfeil 130">
                    <a:extLst>
                      <a:ext uri="{FF2B5EF4-FFF2-40B4-BE49-F238E27FC236}">
                        <a16:creationId xmlns:a16="http://schemas.microsoft.com/office/drawing/2014/main" id="{FA7B1D33-D74D-4D4C-A021-16EB6540A8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8465" y="4760422"/>
                    <a:ext cx="1658252" cy="532014"/>
                  </a:xfrm>
                  <a:prstGeom prst="straightConnector1">
                    <a:avLst/>
                  </a:prstGeom>
                  <a:noFill/>
                  <a:ln w="50800" cap="flat" cmpd="sng" algn="ctr">
                    <a:solidFill>
                      <a:srgbClr val="EC5638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2" name="Gerade Verbindung mit Pfeil 131">
                    <a:extLst>
                      <a:ext uri="{FF2B5EF4-FFF2-40B4-BE49-F238E27FC236}">
                        <a16:creationId xmlns:a16="http://schemas.microsoft.com/office/drawing/2014/main" id="{12883704-E890-4E64-928E-E8A98BC48C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37591" y="4743861"/>
                    <a:ext cx="3388198" cy="548575"/>
                  </a:xfrm>
                  <a:prstGeom prst="straightConnector1">
                    <a:avLst/>
                  </a:prstGeom>
                  <a:noFill/>
                  <a:ln w="50800" cap="flat" cmpd="sng" algn="ctr">
                    <a:solidFill>
                      <a:srgbClr val="EC5638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3" name="Gerade Verbindung mit Pfeil 132">
                    <a:extLst>
                      <a:ext uri="{FF2B5EF4-FFF2-40B4-BE49-F238E27FC236}">
                        <a16:creationId xmlns:a16="http://schemas.microsoft.com/office/drawing/2014/main" id="{D5D4DAE0-46D1-41B8-973A-321F348A6C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31113" y="4742701"/>
                    <a:ext cx="844048" cy="566296"/>
                  </a:xfrm>
                  <a:prstGeom prst="straightConnector1">
                    <a:avLst/>
                  </a:prstGeom>
                  <a:noFill/>
                  <a:ln w="50800" cap="flat" cmpd="sng" algn="ctr">
                    <a:solidFill>
                      <a:srgbClr val="EC5638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4" name="Gerade Verbindung mit Pfeil 133">
                    <a:extLst>
                      <a:ext uri="{FF2B5EF4-FFF2-40B4-BE49-F238E27FC236}">
                        <a16:creationId xmlns:a16="http://schemas.microsoft.com/office/drawing/2014/main" id="{89D98688-D9A1-4E01-AC3F-2F6C98BBC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45033" y="4756543"/>
                    <a:ext cx="2601688" cy="552454"/>
                  </a:xfrm>
                  <a:prstGeom prst="straightConnector1">
                    <a:avLst/>
                  </a:prstGeom>
                  <a:noFill/>
                  <a:ln w="50800" cap="flat" cmpd="sng" algn="ctr">
                    <a:solidFill>
                      <a:srgbClr val="EC5638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5" name="Gerade Verbindung mit Pfeil 134">
                    <a:extLst>
                      <a:ext uri="{FF2B5EF4-FFF2-40B4-BE49-F238E27FC236}">
                        <a16:creationId xmlns:a16="http://schemas.microsoft.com/office/drawing/2014/main" id="{7FA48B88-46E9-4767-AF0D-C9FD3154B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48739" y="4764573"/>
                    <a:ext cx="1719066" cy="544424"/>
                  </a:xfrm>
                  <a:prstGeom prst="straightConnector1">
                    <a:avLst/>
                  </a:prstGeom>
                  <a:noFill/>
                  <a:ln w="50800" cap="flat" cmpd="sng" algn="ctr">
                    <a:solidFill>
                      <a:srgbClr val="EC5638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36" name="Textfeld 82">
                    <a:extLst>
                      <a:ext uri="{FF2B5EF4-FFF2-40B4-BE49-F238E27FC236}">
                        <a16:creationId xmlns:a16="http://schemas.microsoft.com/office/drawing/2014/main" id="{E6A7FD43-9419-47C9-A356-F6820F65E212}"/>
                      </a:ext>
                    </a:extLst>
                  </p:cNvPr>
                  <p:cNvSpPr txBox="1"/>
                  <p:nvPr/>
                </p:nvSpPr>
                <p:spPr>
                  <a:xfrm>
                    <a:off x="4468290" y="4833482"/>
                    <a:ext cx="21743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Sequenzierung</a:t>
                    </a:r>
                  </a:p>
                </p:txBody>
              </p:sp>
            </p:grp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D04ACF69-15B9-49CF-BCFF-18AEB9D21F60}"/>
                    </a:ext>
                  </a:extLst>
                </p:cNvPr>
                <p:cNvSpPr/>
                <p:nvPr/>
              </p:nvSpPr>
              <p:spPr>
                <a:xfrm>
                  <a:off x="2153621" y="3637610"/>
                  <a:ext cx="892800" cy="531963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Textfeld 42">
                <a:extLst>
                  <a:ext uri="{FF2B5EF4-FFF2-40B4-BE49-F238E27FC236}">
                    <a16:creationId xmlns:a16="http://schemas.microsoft.com/office/drawing/2014/main" id="{2B73DF74-A3D2-412A-80E7-2CD9BE3B033B}"/>
                  </a:ext>
                </a:extLst>
              </p:cNvPr>
              <p:cNvSpPr txBox="1"/>
              <p:nvPr/>
            </p:nvSpPr>
            <p:spPr>
              <a:xfrm>
                <a:off x="2274721" y="3725193"/>
                <a:ext cx="597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1F52FBCC-7E8F-4DB0-B90F-428294355E23}"/>
                </a:ext>
              </a:extLst>
            </p:cNvPr>
            <p:cNvGrpSpPr/>
            <p:nvPr/>
          </p:nvGrpSpPr>
          <p:grpSpPr>
            <a:xfrm>
              <a:off x="4192823" y="4263965"/>
              <a:ext cx="2343795" cy="377497"/>
              <a:chOff x="5331328" y="363381"/>
              <a:chExt cx="2343795" cy="377497"/>
            </a:xfrm>
          </p:grpSpPr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73B584FF-1555-4CD7-A102-440E85353434}"/>
                  </a:ext>
                </a:extLst>
              </p:cNvPr>
              <p:cNvSpPr/>
              <p:nvPr/>
            </p:nvSpPr>
            <p:spPr>
              <a:xfrm>
                <a:off x="5331328" y="371546"/>
                <a:ext cx="2343795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Textfeld 40">
                <a:extLst>
                  <a:ext uri="{FF2B5EF4-FFF2-40B4-BE49-F238E27FC236}">
                    <a16:creationId xmlns:a16="http://schemas.microsoft.com/office/drawing/2014/main" id="{C9202903-351C-4ABE-B960-69A6290F127E}"/>
                  </a:ext>
                </a:extLst>
              </p:cNvPr>
              <p:cNvSpPr txBox="1"/>
              <p:nvPr/>
            </p:nvSpPr>
            <p:spPr>
              <a:xfrm>
                <a:off x="5553669" y="363381"/>
                <a:ext cx="2026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Sequenzierung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8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514915" y="1344480"/>
            <a:ext cx="9268300" cy="49202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0" dirty="0"/>
              <a:t>mangelnde Vernetzung von Fakten</a:t>
            </a:r>
            <a:endParaRPr dirty="0"/>
          </a:p>
          <a:p>
            <a:pPr marL="0" indent="0">
              <a:buNone/>
              <a:defRPr/>
            </a:pPr>
            <a:endParaRPr lang="de-DE" b="0" dirty="0"/>
          </a:p>
          <a:p>
            <a:pPr>
              <a:defRPr/>
            </a:pPr>
            <a:r>
              <a:rPr lang="de-DE" b="0" dirty="0"/>
              <a:t>geringe Anwendbarkeit des Gelernten in neuen Situationen </a:t>
            </a:r>
            <a:endParaRPr dirty="0"/>
          </a:p>
          <a:p>
            <a:pPr marL="0" indent="0">
              <a:buNone/>
              <a:defRPr/>
            </a:pPr>
            <a:r>
              <a:rPr lang="de-DE" b="0" dirty="0"/>
              <a:t>                                     </a:t>
            </a:r>
            <a:endParaRPr dirty="0"/>
          </a:p>
          <a:p>
            <a:pPr>
              <a:defRPr/>
            </a:pPr>
            <a:r>
              <a:rPr lang="de-DE" b="0" dirty="0"/>
              <a:t>geringes Interesse an manchen Themen der Biologie bzw. Mathematik, </a:t>
            </a:r>
            <a:br>
              <a:rPr lang="de-DE" b="0" dirty="0"/>
            </a:br>
            <a:r>
              <a:rPr lang="de-DE" b="0" dirty="0"/>
              <a:t>Interessensverfall über die Jahrgangsstufen hinweg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r>
              <a:rPr lang="de-DE" sz="2000" dirty="0">
                <a:solidFill>
                  <a:schemeClr val="bg1"/>
                </a:solidFill>
              </a:rPr>
              <a:t>Herausforderungen des Fachunterrichts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7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0"/>
          </p:nvPr>
        </p:nvSpPr>
        <p:spPr bwMode="auto">
          <a:xfrm>
            <a:off x="5869135" y="180048"/>
            <a:ext cx="4248943" cy="288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dirty="0"/>
              <a:t>verändert nach: Neuhaus (2023)</a:t>
            </a:r>
            <a:endParaRPr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Lösungsansatz: Einführung grundlegender Konzepte (Biologie)</a:t>
            </a:r>
            <a:endParaRPr dirty="0"/>
          </a:p>
          <a:p>
            <a:pPr>
              <a:defRPr/>
            </a:pP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4A562C6-711E-40AE-93CC-6C211CFD01FB}"/>
              </a:ext>
            </a:extLst>
          </p:cNvPr>
          <p:cNvGrpSpPr>
            <a:grpSpLocks noChangeAspect="1"/>
          </p:cNvGrpSpPr>
          <p:nvPr/>
        </p:nvGrpSpPr>
        <p:grpSpPr>
          <a:xfrm>
            <a:off x="106773" y="1354252"/>
            <a:ext cx="10082843" cy="5486558"/>
            <a:chOff x="100643" y="1149770"/>
            <a:chExt cx="11964834" cy="5391572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C9BBA298-E86C-4DE5-BA16-8BFC535302D2}"/>
                </a:ext>
              </a:extLst>
            </p:cNvPr>
            <p:cNvSpPr/>
            <p:nvPr/>
          </p:nvSpPr>
          <p:spPr bwMode="auto">
            <a:xfrm>
              <a:off x="10064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301AE8BB-27C7-4AF4-ABC6-8A69F9700605}"/>
                </a:ext>
              </a:extLst>
            </p:cNvPr>
            <p:cNvSpPr/>
            <p:nvPr/>
          </p:nvSpPr>
          <p:spPr bwMode="auto">
            <a:xfrm>
              <a:off x="251316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9E466BE9-596B-4FD2-B3BF-3B8181ED60DF}"/>
                </a:ext>
              </a:extLst>
            </p:cNvPr>
            <p:cNvSpPr/>
            <p:nvPr/>
          </p:nvSpPr>
          <p:spPr bwMode="auto">
            <a:xfrm>
              <a:off x="492568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5312E568-66C4-4FF4-9AA8-CD99EDC5F593}"/>
                </a:ext>
              </a:extLst>
            </p:cNvPr>
            <p:cNvSpPr/>
            <p:nvPr/>
          </p:nvSpPr>
          <p:spPr bwMode="auto">
            <a:xfrm>
              <a:off x="733820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281E372D-0A49-470B-A051-51337EA1C2D8}"/>
                </a:ext>
              </a:extLst>
            </p:cNvPr>
            <p:cNvSpPr/>
            <p:nvPr/>
          </p:nvSpPr>
          <p:spPr bwMode="auto">
            <a:xfrm>
              <a:off x="975072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CB2569D-F36F-43EC-A269-548AB61BB9B6}"/>
                </a:ext>
              </a:extLst>
            </p:cNvPr>
            <p:cNvSpPr txBox="1"/>
            <p:nvPr/>
          </p:nvSpPr>
          <p:spPr>
            <a:xfrm>
              <a:off x="139462" y="2786468"/>
              <a:ext cx="2288874" cy="37548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Polarität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Verwandlung/Fixierung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Ordnung/Unordnung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Selbständigkeit/</a:t>
              </a:r>
              <a:br>
                <a:rPr lang="de-DE" sz="1200" dirty="0"/>
              </a:br>
              <a:r>
                <a:rPr lang="de-DE" sz="1200" dirty="0"/>
                <a:t>Abhängigkeit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Grenzöffnung/</a:t>
              </a:r>
              <a:br>
                <a:rPr lang="de-DE" sz="1200" dirty="0"/>
              </a:br>
              <a:r>
                <a:rPr lang="de-DE" sz="1200" dirty="0"/>
                <a:t>Grenzschließung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Verflechtung/</a:t>
              </a:r>
              <a:br>
                <a:rPr lang="de-DE" sz="1200" dirty="0"/>
              </a:br>
              <a:r>
                <a:rPr lang="de-DE" sz="1200" dirty="0"/>
                <a:t>Entflechtung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Variabilität/Uniformität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Anpassung/Beharrung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Aufwertung/Abwertung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Bewegung/Ruhe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Bedeutungsbildung/</a:t>
              </a:r>
              <a:br>
                <a:rPr lang="de-DE" sz="1200" dirty="0"/>
              </a:br>
              <a:r>
                <a:rPr lang="de-DE" sz="1200" dirty="0"/>
                <a:t>Bedeutungsabbau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Informationsspeicherung/Informationslöschung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D10D433-11F5-4772-A194-A5997BCCB0B0}"/>
                </a:ext>
              </a:extLst>
            </p:cNvPr>
            <p:cNvSpPr txBox="1"/>
            <p:nvPr/>
          </p:nvSpPr>
          <p:spPr>
            <a:xfrm>
              <a:off x="2526102" y="2784747"/>
              <a:ext cx="2288874" cy="246221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Fortpflanzung, Vielfalt, Angepasstheit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Strukturen und Funktionen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Stoff, Energie, Zeit, Ebenen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Regulation, Wechselwirkung, Information, sowie als eigenes Feld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Mensch</a:t>
              </a:r>
              <a:endParaRPr lang="de-DE" sz="1200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1EBCB8A-2F51-4B16-A78E-F535A5788634}"/>
                </a:ext>
              </a:extLst>
            </p:cNvPr>
            <p:cNvSpPr txBox="1"/>
            <p:nvPr/>
          </p:nvSpPr>
          <p:spPr>
            <a:xfrm>
              <a:off x="4960353" y="2784747"/>
              <a:ext cx="2288874" cy="26776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 und Funktion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Entwicklung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System</a:t>
              </a:r>
              <a:endParaRPr lang="de-DE" sz="1200" dirty="0"/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Variabilität und Angepasstheit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Steuerung und Regelung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Information und Kommunikation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Stoff- und Energie-umwandlung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Reproduktion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Organisationsebenen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99679FB-7670-4CF5-9DAF-ACBE7A0AA7FF}"/>
                </a:ext>
              </a:extLst>
            </p:cNvPr>
            <p:cNvSpPr txBox="1"/>
            <p:nvPr/>
          </p:nvSpPr>
          <p:spPr>
            <a:xfrm>
              <a:off x="7370553" y="2696975"/>
              <a:ext cx="2288874" cy="26776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 und Funktion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Reproduktion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Kompartimentierung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Steuerung und Regelung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Stoff- und Energie-umwandlung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Information und Kommunikation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Variabilität und Angepasstheit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Geschichte und Verwandtschaft</a:t>
              </a:r>
              <a:endParaRPr lang="de-DE" sz="1200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182260F-3CD4-4283-91D2-0763B4FE540B}"/>
                </a:ext>
              </a:extLst>
            </p:cNvPr>
            <p:cNvSpPr txBox="1"/>
            <p:nvPr/>
          </p:nvSpPr>
          <p:spPr>
            <a:xfrm>
              <a:off x="9776603" y="2696975"/>
              <a:ext cx="2288874" cy="181588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 und Funktion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Stoff- und Energie-</a:t>
              </a:r>
              <a:br>
                <a:rPr lang="de-DE" sz="1200" dirty="0">
                  <a:solidFill>
                    <a:schemeClr val="dk1"/>
                  </a:solidFill>
                </a:rPr>
              </a:br>
              <a:r>
                <a:rPr lang="de-DE" sz="1200" dirty="0" err="1">
                  <a:solidFill>
                    <a:schemeClr val="dk1"/>
                  </a:solidFill>
                </a:rPr>
                <a:t>umwandlung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Information und Kommunikation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Steuerung und Regelung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individuelle und evolutive Entwicklung</a:t>
              </a:r>
              <a:endParaRPr lang="de-DE" sz="12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464F343-037C-41F5-9140-00F49D0A7CBF}"/>
                </a:ext>
              </a:extLst>
            </p:cNvPr>
            <p:cNvSpPr txBox="1"/>
            <p:nvPr/>
          </p:nvSpPr>
          <p:spPr>
            <a:xfrm>
              <a:off x="175406" y="1302589"/>
              <a:ext cx="2170979" cy="86177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defRPr/>
              </a:pPr>
              <a:r>
                <a:rPr lang="de-DE" b="1" dirty="0"/>
                <a:t>Universelle Lebensprinzipien</a:t>
              </a:r>
              <a:br>
                <a:rPr lang="de-DE" b="1" dirty="0"/>
              </a:br>
              <a:r>
                <a:rPr lang="de-DE" sz="1400" b="1" dirty="0"/>
                <a:t>(Schaefer, 1990)</a:t>
              </a:r>
              <a:endParaRPr lang="de-DE" b="1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6A95F60-92B6-46F7-A417-2425984BD071}"/>
                </a:ext>
              </a:extLst>
            </p:cNvPr>
            <p:cNvSpPr txBox="1"/>
            <p:nvPr/>
          </p:nvSpPr>
          <p:spPr>
            <a:xfrm>
              <a:off x="2572110" y="1302589"/>
              <a:ext cx="2170979" cy="13369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defRPr/>
              </a:pPr>
              <a:r>
                <a:rPr lang="de-DE" b="1" dirty="0"/>
                <a:t>Erschließungs-</a:t>
              </a:r>
              <a:br>
                <a:rPr lang="de-DE" b="1" dirty="0"/>
              </a:br>
              <a:r>
                <a:rPr lang="de-DE" b="1" dirty="0" err="1"/>
                <a:t>felder</a:t>
              </a:r>
              <a:r>
                <a:rPr lang="de-DE" b="1" dirty="0"/>
                <a:t> </a:t>
              </a:r>
              <a:br>
                <a:rPr lang="de-DE" b="1" dirty="0"/>
              </a:br>
              <a:r>
                <a:rPr lang="de-DE" sz="1400" b="1" dirty="0"/>
                <a:t>(</a:t>
              </a:r>
              <a:r>
                <a:rPr lang="de-DE" sz="1400" b="1" dirty="0" err="1"/>
                <a:t>Baalmann</a:t>
              </a:r>
              <a:r>
                <a:rPr lang="de-DE" sz="1400" b="1" dirty="0"/>
                <a:t> et al., 2002)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E463C8A-44C4-4AD6-AB03-5D6922FFBEEB}"/>
                </a:ext>
              </a:extLst>
            </p:cNvPr>
            <p:cNvSpPr txBox="1"/>
            <p:nvPr/>
          </p:nvSpPr>
          <p:spPr>
            <a:xfrm>
              <a:off x="4971692" y="1302589"/>
              <a:ext cx="2425460" cy="141577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>
                <a:defRPr/>
              </a:pPr>
              <a:r>
                <a:rPr lang="de-DE" b="1" dirty="0"/>
                <a:t>Basiskonzepte der Bildungsstandards für den mittleren Schulabschluss</a:t>
              </a:r>
              <a:br>
                <a:rPr lang="de-DE" b="1" dirty="0"/>
              </a:br>
              <a:r>
                <a:rPr lang="de-DE" sz="1400" b="1" dirty="0"/>
                <a:t>(KMK, 2005 &amp; </a:t>
              </a:r>
              <a:r>
                <a:rPr lang="de-DE" sz="1400" b="1" dirty="0" err="1"/>
                <a:t>bayr</a:t>
              </a:r>
              <a:r>
                <a:rPr lang="de-DE" sz="1400" b="1" dirty="0"/>
                <a:t>. Lehrplan)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ECBD3DC-5ACF-4DF3-A3BA-CAFD1A7F34C4}"/>
                </a:ext>
              </a:extLst>
            </p:cNvPr>
            <p:cNvSpPr txBox="1"/>
            <p:nvPr/>
          </p:nvSpPr>
          <p:spPr>
            <a:xfrm>
              <a:off x="7423030" y="1302589"/>
              <a:ext cx="2170979" cy="10772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defRPr/>
              </a:pPr>
              <a:r>
                <a:rPr lang="de-DE" b="1" dirty="0"/>
                <a:t>Basiskonzepte der EPA 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sz="1400" b="1" dirty="0"/>
                <a:t>(KMK, 2004)</a:t>
              </a:r>
            </a:p>
            <a:p>
              <a:pPr>
                <a:defRPr/>
              </a:pPr>
              <a:endParaRPr lang="de-DE" sz="1400" b="1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9FB95B0-CD48-4C6A-964A-EE8377203706}"/>
                </a:ext>
              </a:extLst>
            </p:cNvPr>
            <p:cNvSpPr txBox="1"/>
            <p:nvPr/>
          </p:nvSpPr>
          <p:spPr>
            <a:xfrm>
              <a:off x="9822610" y="1285336"/>
              <a:ext cx="2170979" cy="135421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lvl="0" defTabSz="953617">
                <a:defRPr/>
              </a:pPr>
              <a:r>
                <a:rPr lang="de-DE" b="1" dirty="0"/>
                <a:t>Basiskonzepte der Bildungsstandards für die Oberstufe</a:t>
              </a:r>
              <a:br>
                <a:rPr lang="de-DE" b="1" dirty="0"/>
              </a:br>
              <a:r>
                <a:rPr lang="de-DE" sz="1400" b="1" dirty="0"/>
                <a:t>(KMK, 2020)</a:t>
              </a:r>
            </a:p>
            <a:p>
              <a:pPr>
                <a:defRPr/>
              </a:pPr>
              <a:endParaRPr lang="de-D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3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5" name="Inhaltsplatzhalter 7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Lösungsansatz: Orientierung an Konzepten (Mathematik)</a:t>
            </a:r>
            <a:endParaRPr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graphicFrame>
        <p:nvGraphicFramePr>
          <p:cNvPr id="8" name="Tabelle 8"/>
          <p:cNvGraphicFramePr>
            <a:graphicFrameLocks noGrp="1"/>
          </p:cNvGraphicFramePr>
          <p:nvPr/>
        </p:nvGraphicFramePr>
        <p:xfrm>
          <a:off x="386179" y="1733917"/>
          <a:ext cx="9718845" cy="3750229"/>
        </p:xfrm>
        <a:graphic>
          <a:graphicData uri="http://schemas.openxmlformats.org/drawingml/2006/table">
            <a:tbl>
              <a:tblPr firstRow="1" bandRow="1"/>
              <a:tblGrid>
                <a:gridCol w="194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57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Fundamentale Ideen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(Schreiber, 1979)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77236" marR="77236" marT="38618" marB="3861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Fundamentale Ideen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(Heymann, 1996)</a:t>
                      </a:r>
                    </a:p>
                  </a:txBody>
                  <a:tcPr marL="77236" marR="77236" marT="38618" marB="3861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Leitideen der EPA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(KMK, 2002)</a:t>
                      </a:r>
                    </a:p>
                  </a:txBody>
                  <a:tcPr marL="77236" marR="77236" marT="38618" marB="3861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PISA Inhaltsdomänen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(PISA 2012, 2018)</a:t>
                      </a:r>
                    </a:p>
                  </a:txBody>
                  <a:tcPr marL="77236" marR="77236" marT="38618" marB="3861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Leitideen der Bildungsstandards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(KMK, 2003, 2004b, 2004c, 2012)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77236" marR="77236" marT="38618" marB="3861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654">
                <a:tc>
                  <a:txBody>
                    <a:bodyPr/>
                    <a:lstStyle/>
                    <a:p>
                      <a:pPr marL="188913" indent="-188913">
                        <a:buFontTx/>
                        <a:buChar char="-"/>
                        <a:defRPr/>
                      </a:pPr>
                      <a:r>
                        <a:rPr lang="de-DE" sz="1400" dirty="0"/>
                        <a:t>Algorithmus</a:t>
                      </a:r>
                      <a:endParaRPr dirty="0"/>
                    </a:p>
                    <a:p>
                      <a:pPr marL="188913" indent="-188913">
                        <a:buFontTx/>
                        <a:buChar char="-"/>
                        <a:defRPr/>
                      </a:pPr>
                      <a:r>
                        <a:rPr lang="de-DE" sz="1400" dirty="0"/>
                        <a:t>Ausschöpfung</a:t>
                      </a:r>
                      <a:endParaRPr dirty="0"/>
                    </a:p>
                    <a:p>
                      <a:pPr marL="188913" indent="-188913">
                        <a:buFontTx/>
                        <a:buChar char="-"/>
                        <a:defRPr/>
                      </a:pPr>
                      <a:r>
                        <a:rPr lang="de-DE" sz="1400" dirty="0"/>
                        <a:t>Invarianz</a:t>
                      </a:r>
                      <a:endParaRPr dirty="0"/>
                    </a:p>
                    <a:p>
                      <a:pPr marL="188913" indent="-188913">
                        <a:buFontTx/>
                        <a:buChar char="-"/>
                        <a:defRPr/>
                      </a:pPr>
                      <a:r>
                        <a:rPr lang="de-DE" sz="1400" dirty="0"/>
                        <a:t>Optimierung</a:t>
                      </a:r>
                      <a:endParaRPr dirty="0"/>
                    </a:p>
                    <a:p>
                      <a:pPr marL="188913" indent="-188913">
                        <a:buFontTx/>
                        <a:buChar char="-"/>
                        <a:defRPr/>
                      </a:pPr>
                      <a:r>
                        <a:rPr lang="de-DE" sz="1400" dirty="0"/>
                        <a:t>Funktion</a:t>
                      </a:r>
                      <a:endParaRPr dirty="0"/>
                    </a:p>
                    <a:p>
                      <a:pPr marL="188913" indent="-188913">
                        <a:buFontTx/>
                        <a:buChar char="-"/>
                        <a:defRPr/>
                      </a:pPr>
                      <a:r>
                        <a:rPr lang="de-DE" sz="1400" dirty="0"/>
                        <a:t>Charakterisierung</a:t>
                      </a:r>
                      <a:endParaRPr dirty="0"/>
                    </a:p>
                  </a:txBody>
                  <a:tcPr marL="77236" marR="77236" marT="38618" marB="386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Zahl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Messen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Räumliches Strukturieren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Funktionale Abhängigkeit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Algorithmus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Modellieren</a:t>
                      </a:r>
                      <a:endParaRPr dirty="0"/>
                    </a:p>
                  </a:txBody>
                  <a:tcPr marL="77236" marR="77236" marT="38618" marB="386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Funktionaler Zusammenhang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Grenzprozesse / Approximation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Modellieren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Messen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Algorithmus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Räumliches Strukturieren / Koordinatisieren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Zufall</a:t>
                      </a:r>
                      <a:endParaRPr dirty="0"/>
                    </a:p>
                  </a:txBody>
                  <a:tcPr marL="77236" marR="77236" marT="38618" marB="386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Quantität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Veränderung und Zusammenhänge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Raum und Form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Unsicherheit und Daten</a:t>
                      </a:r>
                      <a:endParaRPr dirty="0"/>
                    </a:p>
                  </a:txBody>
                  <a:tcPr marL="77236" marR="77236" marT="38618" marB="386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Zahl</a:t>
                      </a:r>
                      <a:r>
                        <a:rPr lang="de-DE" sz="1400" baseline="30000" dirty="0"/>
                        <a:t>1</a:t>
                      </a:r>
                      <a:endParaRPr lang="de-DE" sz="1400"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Messen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Raum und Form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Funktionaler Zusammenhang</a:t>
                      </a:r>
                      <a:r>
                        <a:rPr lang="de-DE" sz="1400" baseline="30000" dirty="0"/>
                        <a:t>2</a:t>
                      </a:r>
                      <a:endParaRPr lang="de-DE" sz="1400"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de-DE" sz="1400" dirty="0"/>
                        <a:t>Daten und Zufall</a:t>
                      </a:r>
                      <a:r>
                        <a:rPr lang="de-DE" sz="1400" baseline="30000" dirty="0"/>
                        <a:t>3</a:t>
                      </a:r>
                      <a:endParaRPr dirty="0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de-DE" sz="1400" baseline="30000" dirty="0"/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de-DE" sz="1200" baseline="30000" dirty="0"/>
                        <a:t>1</a:t>
                      </a:r>
                      <a:r>
                        <a:rPr lang="de-DE" sz="1200" dirty="0"/>
                        <a:t>für die Abiturprüfung: „Algorithmus und Zahl“</a:t>
                      </a:r>
                      <a:endParaRPr dirty="0"/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baseline="30000" dirty="0"/>
                        <a:t>2</a:t>
                      </a:r>
                      <a:r>
                        <a:rPr lang="de-DE" sz="1200" dirty="0"/>
                        <a:t>für die Grundschule: „Muster und Strukturen“</a:t>
                      </a:r>
                      <a:endParaRPr dirty="0"/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baseline="30000" dirty="0"/>
                        <a:t>2</a:t>
                      </a:r>
                      <a:r>
                        <a:rPr lang="de-DE" sz="1200" dirty="0"/>
                        <a:t>für die Grundschule: „Daten, Häufigkeit und Wahrscheinlichkeit“</a:t>
                      </a:r>
                      <a:endParaRPr dirty="0"/>
                    </a:p>
                  </a:txBody>
                  <a:tcPr marL="77236" marR="77236" marT="38618" marB="386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5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3FE79-858C-A34B-B651-4967AE5D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E1AFEF1-55D6-1F46-A675-54B6A4D0E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Theorie – Lernpsychologische Sichtweise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BAEE846-918F-7241-9EDC-5D14D40A9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Wissensintegrationsansatz nach diSessa et al. (2004)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C811E-3169-474C-8F75-1627F63F185E}"/>
              </a:ext>
            </a:extLst>
          </p:cNvPr>
          <p:cNvSpPr/>
          <p:nvPr/>
        </p:nvSpPr>
        <p:spPr>
          <a:xfrm>
            <a:off x="1459937" y="2080638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7AFB0-273F-F34F-A418-BCD5D73B10C4}"/>
              </a:ext>
            </a:extLst>
          </p:cNvPr>
          <p:cNvSpPr/>
          <p:nvPr/>
        </p:nvSpPr>
        <p:spPr>
          <a:xfrm>
            <a:off x="1802169" y="2540531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DFD024-A028-F04B-A762-40AE479E39D0}"/>
              </a:ext>
            </a:extLst>
          </p:cNvPr>
          <p:cNvSpPr/>
          <p:nvPr/>
        </p:nvSpPr>
        <p:spPr>
          <a:xfrm>
            <a:off x="2445801" y="1987212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47D90-CD84-6240-A53D-D1507BF18AB8}"/>
              </a:ext>
            </a:extLst>
          </p:cNvPr>
          <p:cNvSpPr/>
          <p:nvPr/>
        </p:nvSpPr>
        <p:spPr>
          <a:xfrm>
            <a:off x="1418066" y="3527782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92B92F-A51F-BE4B-AF84-471232B798B2}"/>
              </a:ext>
            </a:extLst>
          </p:cNvPr>
          <p:cNvSpPr/>
          <p:nvPr/>
        </p:nvSpPr>
        <p:spPr>
          <a:xfrm>
            <a:off x="1930896" y="3214271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0F69FE-78FE-4347-A402-A8CB2BD2512C}"/>
              </a:ext>
            </a:extLst>
          </p:cNvPr>
          <p:cNvSpPr/>
          <p:nvPr/>
        </p:nvSpPr>
        <p:spPr>
          <a:xfrm>
            <a:off x="3218160" y="3664813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F4C8A-6970-C443-8233-7D9A8FFC2156}"/>
              </a:ext>
            </a:extLst>
          </p:cNvPr>
          <p:cNvSpPr/>
          <p:nvPr/>
        </p:nvSpPr>
        <p:spPr>
          <a:xfrm>
            <a:off x="2424347" y="2797984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8EC0AA-B0E4-3E4E-82EE-BED7B2612772}"/>
              </a:ext>
            </a:extLst>
          </p:cNvPr>
          <p:cNvSpPr/>
          <p:nvPr/>
        </p:nvSpPr>
        <p:spPr>
          <a:xfrm>
            <a:off x="5195429" y="2248823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529322-607D-7040-90BD-7133B784574E}"/>
              </a:ext>
            </a:extLst>
          </p:cNvPr>
          <p:cNvSpPr/>
          <p:nvPr/>
        </p:nvSpPr>
        <p:spPr>
          <a:xfrm>
            <a:off x="6243230" y="3005096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6C172-BD24-9A4C-9843-2A894F97CA97}"/>
              </a:ext>
            </a:extLst>
          </p:cNvPr>
          <p:cNvSpPr/>
          <p:nvPr/>
        </p:nvSpPr>
        <p:spPr>
          <a:xfrm>
            <a:off x="5742864" y="3776308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7A48B0-2E54-074C-A416-8DB432903936}"/>
              </a:ext>
            </a:extLst>
          </p:cNvPr>
          <p:cNvSpPr/>
          <p:nvPr/>
        </p:nvSpPr>
        <p:spPr>
          <a:xfrm>
            <a:off x="3990518" y="1991370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F519D6-01CD-1647-AE31-603921BB298B}"/>
              </a:ext>
            </a:extLst>
          </p:cNvPr>
          <p:cNvSpPr/>
          <p:nvPr/>
        </p:nvSpPr>
        <p:spPr>
          <a:xfrm>
            <a:off x="5377109" y="1884976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BA8A7F0-E17F-9540-A66A-62E0A3EAB0B6}"/>
              </a:ext>
            </a:extLst>
          </p:cNvPr>
          <p:cNvSpPr/>
          <p:nvPr/>
        </p:nvSpPr>
        <p:spPr>
          <a:xfrm>
            <a:off x="5535235" y="2635002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1989306-4EE6-FD48-9292-E69CAFE41CB5}"/>
              </a:ext>
            </a:extLst>
          </p:cNvPr>
          <p:cNvSpPr/>
          <p:nvPr/>
        </p:nvSpPr>
        <p:spPr>
          <a:xfrm>
            <a:off x="5377109" y="3399056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CFF80FF-C4F8-EE42-A65D-FF7D08039301}"/>
              </a:ext>
            </a:extLst>
          </p:cNvPr>
          <p:cNvSpPr/>
          <p:nvPr/>
        </p:nvSpPr>
        <p:spPr>
          <a:xfrm>
            <a:off x="2909149" y="2446070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84DFBB6-E96E-1E40-9114-C418D4DA64F3}"/>
              </a:ext>
            </a:extLst>
          </p:cNvPr>
          <p:cNvGrpSpPr/>
          <p:nvPr/>
        </p:nvGrpSpPr>
        <p:grpSpPr>
          <a:xfrm>
            <a:off x="1544717" y="2013703"/>
            <a:ext cx="4827240" cy="1779837"/>
            <a:chOff x="459658" y="1321840"/>
            <a:chExt cx="5715000" cy="210716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FDFAF7A9-868B-1040-9963-A3A0647054AF}"/>
                </a:ext>
              </a:extLst>
            </p:cNvPr>
            <p:cNvCxnSpPr>
              <a:cxnSpLocks/>
              <a:stCxn id="12" idx="4"/>
              <a:endCxn id="14" idx="0"/>
            </p:cNvCxnSpPr>
            <p:nvPr/>
          </p:nvCxnSpPr>
          <p:spPr>
            <a:xfrm flipH="1">
              <a:off x="459658" y="2250355"/>
              <a:ext cx="454742" cy="864013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CAB0635B-348A-9A45-AD56-9BAAEC4A96C4}"/>
                </a:ext>
              </a:extLst>
            </p:cNvPr>
            <p:cNvCxnSpPr>
              <a:cxnSpLocks/>
              <a:stCxn id="13" idx="3"/>
              <a:endCxn id="12" idx="7"/>
            </p:cNvCxnSpPr>
            <p:nvPr/>
          </p:nvCxnSpPr>
          <p:spPr>
            <a:xfrm flipH="1">
              <a:off x="1022163" y="1550641"/>
              <a:ext cx="546474" cy="439551"/>
            </a:xfrm>
            <a:prstGeom prst="line">
              <a:avLst/>
            </a:prstGeom>
            <a:grpFill/>
            <a:ln w="15875">
              <a:solidFill>
                <a:schemeClr val="tx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F0C0A55-A3A7-6F48-8E91-C86FAF3B7CB1}"/>
                </a:ext>
              </a:extLst>
            </p:cNvPr>
            <p:cNvCxnSpPr>
              <a:cxnSpLocks/>
              <a:stCxn id="16" idx="2"/>
              <a:endCxn id="15" idx="6"/>
            </p:cNvCxnSpPr>
            <p:nvPr/>
          </p:nvCxnSpPr>
          <p:spPr>
            <a:xfrm flipH="1" flipV="1">
              <a:off x="1219200" y="2895600"/>
              <a:ext cx="1219200" cy="53340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31D1A5AF-721E-3F49-B376-17280C25C8C4}"/>
                </a:ext>
              </a:extLst>
            </p:cNvPr>
            <p:cNvCxnSpPr>
              <a:cxnSpLocks/>
              <a:stCxn id="19" idx="5"/>
              <a:endCxn id="20" idx="0"/>
            </p:cNvCxnSpPr>
            <p:nvPr/>
          </p:nvCxnSpPr>
          <p:spPr>
            <a:xfrm>
              <a:off x="6130021" y="1974648"/>
              <a:ext cx="44637" cy="520909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>
              <a:extLst>
                <a:ext uri="{FF2B5EF4-FFF2-40B4-BE49-F238E27FC236}">
                  <a16:creationId xmlns:a16="http://schemas.microsoft.com/office/drawing/2014/main" id="{274D4479-6F0F-6147-B6E8-BCB881E48110}"/>
                </a:ext>
              </a:extLst>
            </p:cNvPr>
            <p:cNvCxnSpPr>
              <a:cxnSpLocks/>
              <a:stCxn id="49" idx="2"/>
              <a:endCxn id="48" idx="6"/>
            </p:cNvCxnSpPr>
            <p:nvPr/>
          </p:nvCxnSpPr>
          <p:spPr>
            <a:xfrm flipH="1">
              <a:off x="3657600" y="1321840"/>
              <a:ext cx="1336794" cy="125960"/>
            </a:xfrm>
            <a:prstGeom prst="line">
              <a:avLst/>
            </a:prstGeom>
            <a:grpFill/>
            <a:ln w="15875">
              <a:solidFill>
                <a:schemeClr val="tx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A0FEBD2-34B7-614D-BF83-9FC78E9000C2}"/>
                </a:ext>
              </a:extLst>
            </p:cNvPr>
            <p:cNvCxnSpPr>
              <a:cxnSpLocks/>
              <a:stCxn id="51" idx="2"/>
              <a:endCxn id="48" idx="5"/>
            </p:cNvCxnSpPr>
            <p:nvPr/>
          </p:nvCxnSpPr>
          <p:spPr>
            <a:xfrm flipH="1" flipV="1">
              <a:off x="3612963" y="1555563"/>
              <a:ext cx="1568637" cy="654237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C76CD485-B2BB-1048-950B-5A08EB80B22F}"/>
              </a:ext>
            </a:extLst>
          </p:cNvPr>
          <p:cNvSpPr/>
          <p:nvPr/>
        </p:nvSpPr>
        <p:spPr>
          <a:xfrm>
            <a:off x="4075613" y="3024657"/>
            <a:ext cx="257453" cy="257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C368F38-8964-9746-8251-8D660ADC0744}"/>
              </a:ext>
            </a:extLst>
          </p:cNvPr>
          <p:cNvSpPr/>
          <p:nvPr/>
        </p:nvSpPr>
        <p:spPr>
          <a:xfrm>
            <a:off x="4446809" y="3801751"/>
            <a:ext cx="257453" cy="257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5625D0-2F57-074C-9E09-6215D3D677AB}"/>
              </a:ext>
            </a:extLst>
          </p:cNvPr>
          <p:cNvSpPr/>
          <p:nvPr/>
        </p:nvSpPr>
        <p:spPr>
          <a:xfrm>
            <a:off x="4000464" y="1996517"/>
            <a:ext cx="257453" cy="257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E60F0D02-084F-FA48-8C6A-9F6E4075AB93}"/>
              </a:ext>
            </a:extLst>
          </p:cNvPr>
          <p:cNvCxnSpPr>
            <a:cxnSpLocks/>
            <a:stCxn id="81" idx="0"/>
            <a:endCxn id="83" idx="4"/>
          </p:cNvCxnSpPr>
          <p:nvPr/>
        </p:nvCxnSpPr>
        <p:spPr>
          <a:xfrm flipH="1" flipV="1">
            <a:off x="4129191" y="2253970"/>
            <a:ext cx="75149" cy="770687"/>
          </a:xfrm>
          <a:prstGeom prst="line">
            <a:avLst/>
          </a:prstGeom>
          <a:ln w="15875">
            <a:solidFill>
              <a:schemeClr val="accent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>
            <a:extLst>
              <a:ext uri="{FF2B5EF4-FFF2-40B4-BE49-F238E27FC236}">
                <a16:creationId xmlns:a16="http://schemas.microsoft.com/office/drawing/2014/main" id="{FFEF0875-971E-0E4B-A56F-B80BE02D2120}"/>
              </a:ext>
            </a:extLst>
          </p:cNvPr>
          <p:cNvCxnSpPr>
            <a:cxnSpLocks/>
            <a:stCxn id="82" idx="1"/>
            <a:endCxn id="81" idx="5"/>
          </p:cNvCxnSpPr>
          <p:nvPr/>
        </p:nvCxnSpPr>
        <p:spPr>
          <a:xfrm flipH="1" flipV="1">
            <a:off x="4295363" y="3244407"/>
            <a:ext cx="189149" cy="595047"/>
          </a:xfrm>
          <a:prstGeom prst="line">
            <a:avLst/>
          </a:prstGeom>
          <a:ln w="15875">
            <a:solidFill>
              <a:schemeClr val="accent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>
            <a:extLst>
              <a:ext uri="{FF2B5EF4-FFF2-40B4-BE49-F238E27FC236}">
                <a16:creationId xmlns:a16="http://schemas.microsoft.com/office/drawing/2014/main" id="{DCEFC703-8448-8245-9DBF-D4794FB38756}"/>
              </a:ext>
            </a:extLst>
          </p:cNvPr>
          <p:cNvCxnSpPr>
            <a:cxnSpLocks/>
            <a:stCxn id="52" idx="0"/>
            <a:endCxn id="51" idx="4"/>
          </p:cNvCxnSpPr>
          <p:nvPr/>
        </p:nvCxnSpPr>
        <p:spPr>
          <a:xfrm flipV="1">
            <a:off x="5505836" y="2892455"/>
            <a:ext cx="158126" cy="506601"/>
          </a:xfrm>
          <a:prstGeom prst="line">
            <a:avLst/>
          </a:prstGeom>
          <a:ln w="9525">
            <a:solidFill>
              <a:schemeClr val="accent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>
            <a:extLst>
              <a:ext uri="{FF2B5EF4-FFF2-40B4-BE49-F238E27FC236}">
                <a16:creationId xmlns:a16="http://schemas.microsoft.com/office/drawing/2014/main" id="{F25501A6-BBE1-0347-A83E-51DBDE464E92}"/>
              </a:ext>
            </a:extLst>
          </p:cNvPr>
          <p:cNvCxnSpPr>
            <a:cxnSpLocks/>
          </p:cNvCxnSpPr>
          <p:nvPr/>
        </p:nvCxnSpPr>
        <p:spPr>
          <a:xfrm flipH="1" flipV="1">
            <a:off x="4146401" y="2252360"/>
            <a:ext cx="64363" cy="772358"/>
          </a:xfrm>
          <a:prstGeom prst="line">
            <a:avLst/>
          </a:prstGeom>
          <a:ln w="31750">
            <a:solidFill>
              <a:schemeClr val="accent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>
            <a:extLst>
              <a:ext uri="{FF2B5EF4-FFF2-40B4-BE49-F238E27FC236}">
                <a16:creationId xmlns:a16="http://schemas.microsoft.com/office/drawing/2014/main" id="{3B02F907-3578-3E46-8059-BD01F5CE7796}"/>
              </a:ext>
            </a:extLst>
          </p:cNvPr>
          <p:cNvCxnSpPr>
            <a:cxnSpLocks/>
          </p:cNvCxnSpPr>
          <p:nvPr/>
        </p:nvCxnSpPr>
        <p:spPr>
          <a:xfrm flipH="1" flipV="1">
            <a:off x="4274631" y="3240931"/>
            <a:ext cx="204133" cy="590312"/>
          </a:xfrm>
          <a:prstGeom prst="line">
            <a:avLst/>
          </a:prstGeom>
          <a:ln w="31750">
            <a:solidFill>
              <a:schemeClr val="accent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F7E4343B-92C1-3245-93C4-47E5C8F22736}"/>
              </a:ext>
            </a:extLst>
          </p:cNvPr>
          <p:cNvGrpSpPr/>
          <p:nvPr/>
        </p:nvGrpSpPr>
        <p:grpSpPr>
          <a:xfrm>
            <a:off x="3924919" y="2422736"/>
            <a:ext cx="486525" cy="486525"/>
            <a:chOff x="7502536" y="0"/>
            <a:chExt cx="720000" cy="720000"/>
          </a:xfrm>
        </p:grpSpPr>
        <p:sp>
          <p:nvSpPr>
            <p:cNvPr id="106" name="Abgerundetes Rechteck 105">
              <a:extLst>
                <a:ext uri="{FF2B5EF4-FFF2-40B4-BE49-F238E27FC236}">
                  <a16:creationId xmlns:a16="http://schemas.microsoft.com/office/drawing/2014/main" id="{DC48AF71-949F-A843-AEA9-B7AFD8EC9941}"/>
                </a:ext>
              </a:extLst>
            </p:cNvPr>
            <p:cNvSpPr/>
            <p:nvPr/>
          </p:nvSpPr>
          <p:spPr>
            <a:xfrm>
              <a:off x="7502536" y="0"/>
              <a:ext cx="720000" cy="720000"/>
            </a:xfrm>
            <a:prstGeom prst="round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36" dirty="0"/>
            </a:p>
          </p:txBody>
        </p:sp>
        <p:pic>
          <p:nvPicPr>
            <p:cNvPr id="107" name="Picture 6" descr="Glühbirne, Idee, Strom, Energie, Macht, Beleuchtung">
              <a:extLst>
                <a:ext uri="{FF2B5EF4-FFF2-40B4-BE49-F238E27FC236}">
                  <a16:creationId xmlns:a16="http://schemas.microsoft.com/office/drawing/2014/main" id="{EF10A46E-8536-AA4F-94DD-CFACB914A0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6" t="10127" r="25003" b="13133"/>
            <a:stretch/>
          </p:blipFill>
          <p:spPr bwMode="auto">
            <a:xfrm>
              <a:off x="7642547" y="9747"/>
              <a:ext cx="442358" cy="674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DB8624F-2E5F-9D47-B93A-2C174B3D8072}"/>
              </a:ext>
            </a:extLst>
          </p:cNvPr>
          <p:cNvGrpSpPr/>
          <p:nvPr/>
        </p:nvGrpSpPr>
        <p:grpSpPr>
          <a:xfrm>
            <a:off x="4220214" y="1890123"/>
            <a:ext cx="1573934" cy="2045840"/>
            <a:chOff x="3536763" y="1169440"/>
            <a:chExt cx="1863390" cy="2422083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359215EE-3DF0-E94A-80E5-6051863C2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4549" y="3232254"/>
              <a:ext cx="848031" cy="359269"/>
            </a:xfrm>
            <a:prstGeom prst="line">
              <a:avLst/>
            </a:prstGeom>
            <a:grpFill/>
            <a:ln w="31750">
              <a:solidFill>
                <a:schemeClr val="accent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C45AAA8E-D21A-9342-88E8-C004572E2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1321840"/>
              <a:ext cx="1336794" cy="125960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>
              <a:extLst>
                <a:ext uri="{FF2B5EF4-FFF2-40B4-BE49-F238E27FC236}">
                  <a16:creationId xmlns:a16="http://schemas.microsoft.com/office/drawing/2014/main" id="{AED9717F-6CBA-6342-B437-103EC0D5A3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6763" y="1555563"/>
              <a:ext cx="1568637" cy="654237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headEnd w="lg" len="lg"/>
              <a:tailEnd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8DCB1C7-E3E0-334D-BCEA-9D1CB4F1A962}"/>
                </a:ext>
              </a:extLst>
            </p:cNvPr>
            <p:cNvSpPr/>
            <p:nvPr/>
          </p:nvSpPr>
          <p:spPr>
            <a:xfrm>
              <a:off x="4908147" y="1169440"/>
              <a:ext cx="304800" cy="304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36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62663D9-B80F-4F4F-8DA8-7685AF3457D4}"/>
                </a:ext>
              </a:extLst>
            </p:cNvPr>
            <p:cNvSpPr/>
            <p:nvPr/>
          </p:nvSpPr>
          <p:spPr>
            <a:xfrm>
              <a:off x="5095353" y="2057400"/>
              <a:ext cx="304800" cy="304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36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4C5F3D6-1337-0342-92D8-D62361283D89}"/>
                </a:ext>
              </a:extLst>
            </p:cNvPr>
            <p:cNvSpPr/>
            <p:nvPr/>
          </p:nvSpPr>
          <p:spPr>
            <a:xfrm>
              <a:off x="4908147" y="2961968"/>
              <a:ext cx="304800" cy="304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36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05B9C46-04A3-444C-B4E6-CF51315E45BA}"/>
              </a:ext>
            </a:extLst>
          </p:cNvPr>
          <p:cNvSpPr/>
          <p:nvPr/>
        </p:nvSpPr>
        <p:spPr>
          <a:xfrm>
            <a:off x="6114504" y="2345355"/>
            <a:ext cx="257453" cy="257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6" dirty="0"/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id="{43F30854-8103-114E-AD60-F694CDCFD390}"/>
              </a:ext>
            </a:extLst>
          </p:cNvPr>
          <p:cNvSpPr/>
          <p:nvPr/>
        </p:nvSpPr>
        <p:spPr>
          <a:xfrm>
            <a:off x="1544717" y="4509746"/>
            <a:ext cx="5792688" cy="3423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89" dirty="0">
              <a:solidFill>
                <a:schemeClr val="tx1"/>
              </a:solidFill>
            </a:endParaRP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C432AFF-76E0-894E-B335-B4EF2FDB6089}"/>
              </a:ext>
            </a:extLst>
          </p:cNvPr>
          <p:cNvGrpSpPr/>
          <p:nvPr/>
        </p:nvGrpSpPr>
        <p:grpSpPr>
          <a:xfrm>
            <a:off x="7527626" y="1475102"/>
            <a:ext cx="2504280" cy="2381435"/>
            <a:chOff x="6362686" y="3657604"/>
            <a:chExt cx="2964833" cy="2819396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7562747A-E51E-9147-99F1-2E242CC711B6}"/>
                </a:ext>
              </a:extLst>
            </p:cNvPr>
            <p:cNvSpPr/>
            <p:nvPr/>
          </p:nvSpPr>
          <p:spPr>
            <a:xfrm>
              <a:off x="6362691" y="3657604"/>
              <a:ext cx="2964817" cy="68579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2" b="1" dirty="0">
                  <a:solidFill>
                    <a:schemeClr val="bg1"/>
                  </a:solidFill>
                </a:rPr>
                <a:t>Konzeptaufbau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D775998-22B3-2547-9B02-612F30D34CB3}"/>
                </a:ext>
              </a:extLst>
            </p:cNvPr>
            <p:cNvSpPr/>
            <p:nvPr/>
          </p:nvSpPr>
          <p:spPr>
            <a:xfrm>
              <a:off x="6362691" y="4348310"/>
              <a:ext cx="2964828" cy="129049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ein Fakt</a:t>
              </a:r>
            </a:p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mehrere Fakten</a:t>
              </a:r>
            </a:p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ein Zusammenhang</a:t>
              </a:r>
            </a:p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mehrere Zusammenhänge</a:t>
              </a:r>
            </a:p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Konzept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2B1E84AF-6C2C-C148-934F-12FE29C77D23}"/>
                </a:ext>
              </a:extLst>
            </p:cNvPr>
            <p:cNvSpPr/>
            <p:nvPr/>
          </p:nvSpPr>
          <p:spPr>
            <a:xfrm>
              <a:off x="6362686" y="5638800"/>
              <a:ext cx="2964828" cy="838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ein Beispiel</a:t>
              </a:r>
            </a:p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Struktur mehrerer Beispiele</a:t>
              </a:r>
            </a:p>
            <a:p>
              <a:pPr marL="159575" indent="-159575">
                <a:buFontTx/>
                <a:buChar char="-"/>
              </a:pPr>
              <a:r>
                <a:rPr lang="de-DE" sz="1352" dirty="0">
                  <a:solidFill>
                    <a:schemeClr val="tx1"/>
                  </a:solidFill>
                </a:rPr>
                <a:t>Allgemeine Formulierung</a:t>
              </a:r>
            </a:p>
          </p:txBody>
        </p:sp>
      </p:grp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7AC01471-3439-4141-B315-4C9055160B55}"/>
              </a:ext>
            </a:extLst>
          </p:cNvPr>
          <p:cNvCxnSpPr>
            <a:cxnSpLocks/>
          </p:cNvCxnSpPr>
          <p:nvPr/>
        </p:nvCxnSpPr>
        <p:spPr>
          <a:xfrm flipV="1">
            <a:off x="4694789" y="3625363"/>
            <a:ext cx="716299" cy="30346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hteck 84">
            <a:extLst>
              <a:ext uri="{FF2B5EF4-FFF2-40B4-BE49-F238E27FC236}">
                <a16:creationId xmlns:a16="http://schemas.microsoft.com/office/drawing/2014/main" id="{E2E08F93-7B07-1E47-8468-1BD1AA8D6374}"/>
              </a:ext>
            </a:extLst>
          </p:cNvPr>
          <p:cNvSpPr/>
          <p:nvPr/>
        </p:nvSpPr>
        <p:spPr>
          <a:xfrm>
            <a:off x="7529086" y="3152690"/>
            <a:ext cx="2504276" cy="70799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ein Beispiel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Struktur mehrerer Beispiele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Allgemeine Formulierung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97E4B6C-723C-0545-9DD0-DA7C302930C5}"/>
              </a:ext>
            </a:extLst>
          </p:cNvPr>
          <p:cNvSpPr/>
          <p:nvPr/>
        </p:nvSpPr>
        <p:spPr>
          <a:xfrm>
            <a:off x="7527620" y="3148853"/>
            <a:ext cx="2504276" cy="70799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Beispiel</a:t>
            </a:r>
          </a:p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Struktur mehrerer Beispiele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Allgemeine Formulierung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415B3F7-F29F-9F42-91A2-D3FDCB546B5E}"/>
              </a:ext>
            </a:extLst>
          </p:cNvPr>
          <p:cNvSpPr/>
          <p:nvPr/>
        </p:nvSpPr>
        <p:spPr>
          <a:xfrm>
            <a:off x="7527620" y="3152379"/>
            <a:ext cx="2504276" cy="70799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Beispiel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Struktur mehrerer Beispiele</a:t>
            </a:r>
          </a:p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Allgemeine Formulierung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B7DD0FCE-913E-0340-B0CF-7F5A49EDA5E1}"/>
              </a:ext>
            </a:extLst>
          </p:cNvPr>
          <p:cNvSpPr/>
          <p:nvPr/>
        </p:nvSpPr>
        <p:spPr>
          <a:xfrm>
            <a:off x="7525458" y="2067180"/>
            <a:ext cx="2504276" cy="109002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ein Fakt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Fakten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Zusammenhang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Zusammenhänge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Konzept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F0C653DC-AF32-9D4E-AC2B-151C4AE0A628}"/>
              </a:ext>
            </a:extLst>
          </p:cNvPr>
          <p:cNvSpPr/>
          <p:nvPr/>
        </p:nvSpPr>
        <p:spPr>
          <a:xfrm>
            <a:off x="7526805" y="2079993"/>
            <a:ext cx="2504276" cy="109002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Fakt</a:t>
            </a:r>
          </a:p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mehrere Fakten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Zusammenhang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Zusammenhänge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Konzept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F6023002-52CC-3C40-BBCC-8B585E613652}"/>
              </a:ext>
            </a:extLst>
          </p:cNvPr>
          <p:cNvSpPr/>
          <p:nvPr/>
        </p:nvSpPr>
        <p:spPr>
          <a:xfrm>
            <a:off x="7529792" y="2076640"/>
            <a:ext cx="2504276" cy="109002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Fakt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Fakten</a:t>
            </a:r>
          </a:p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ein Zusammenhang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Zusammenhänge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Konzept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60C8140D-80A2-D04B-8532-6DC66C3A3873}"/>
              </a:ext>
            </a:extLst>
          </p:cNvPr>
          <p:cNvSpPr/>
          <p:nvPr/>
        </p:nvSpPr>
        <p:spPr>
          <a:xfrm>
            <a:off x="7523286" y="2080431"/>
            <a:ext cx="2504276" cy="109002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Fakt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Fakten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Zusammenhang</a:t>
            </a:r>
          </a:p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mehrere Zusammenhänge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Konzept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81599B3-ACA1-9548-94C8-159658F2C489}"/>
              </a:ext>
            </a:extLst>
          </p:cNvPr>
          <p:cNvSpPr/>
          <p:nvPr/>
        </p:nvSpPr>
        <p:spPr>
          <a:xfrm>
            <a:off x="7530880" y="2071910"/>
            <a:ext cx="2504276" cy="109002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Fakt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Fakten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ein Zusammenhang</a:t>
            </a:r>
          </a:p>
          <a:p>
            <a:pPr marL="159575" indent="-159575">
              <a:buFontTx/>
              <a:buChar char="-"/>
            </a:pPr>
            <a:r>
              <a:rPr lang="de-DE" sz="1352" dirty="0">
                <a:solidFill>
                  <a:schemeClr val="tx1"/>
                </a:solidFill>
              </a:rPr>
              <a:t>mehrere Zusammenhänge</a:t>
            </a:r>
          </a:p>
          <a:p>
            <a:pPr marL="159575" indent="-159575">
              <a:buFontTx/>
              <a:buChar char="-"/>
            </a:pPr>
            <a:r>
              <a:rPr lang="de-DE" sz="1352" b="1" dirty="0">
                <a:solidFill>
                  <a:srgbClr val="FF0000"/>
                </a:solidFill>
              </a:rPr>
              <a:t>Konzept</a:t>
            </a:r>
          </a:p>
        </p:txBody>
      </p:sp>
      <p:cxnSp>
        <p:nvCxnSpPr>
          <p:cNvPr id="96" name="Gerade Verbindung 95">
            <a:extLst>
              <a:ext uri="{FF2B5EF4-FFF2-40B4-BE49-F238E27FC236}">
                <a16:creationId xmlns:a16="http://schemas.microsoft.com/office/drawing/2014/main" id="{37DBB3F0-29F2-6645-9A77-3D305099D63F}"/>
              </a:ext>
            </a:extLst>
          </p:cNvPr>
          <p:cNvCxnSpPr>
            <a:cxnSpLocks/>
            <a:stCxn id="21" idx="1"/>
            <a:endCxn id="110" idx="5"/>
          </p:cNvCxnSpPr>
          <p:nvPr/>
        </p:nvCxnSpPr>
        <p:spPr>
          <a:xfrm flipH="1" flipV="1">
            <a:off x="5598319" y="3623952"/>
            <a:ext cx="182248" cy="190059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2"/>
            </a:solidFill>
            <a:headEnd w="lg" len="lg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Einführung: Konzeptorientierung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grafisch aufgearbeitet nach: De Jong &amp; Ferguson-Hessler (1996), in: Neuhaus (2021)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Psychologische Erklärungsansätze</a:t>
            </a:r>
          </a:p>
          <a:p>
            <a:endParaRPr lang="de-DE" dirty="0"/>
          </a:p>
        </p:txBody>
      </p:sp>
      <p:sp>
        <p:nvSpPr>
          <p:cNvPr id="32" name="Textplatzhalter 3"/>
          <p:cNvSpPr txBox="1"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300" b="0" dirty="0"/>
              <a:t>grafisch aufgearbeitet nach: De Jong &amp; Ferguson-Hessler (1996), in: Neuhaus (2023)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ADA7861-C9DE-48BF-9C14-ACD87F7E06BF}"/>
              </a:ext>
            </a:extLst>
          </p:cNvPr>
          <p:cNvGrpSpPr/>
          <p:nvPr/>
        </p:nvGrpSpPr>
        <p:grpSpPr>
          <a:xfrm>
            <a:off x="180504" y="1728242"/>
            <a:ext cx="10430575" cy="4499513"/>
            <a:chOff x="1168499" y="773663"/>
            <a:chExt cx="10430575" cy="4499513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C561BDAE-BA35-41E0-9687-08C3CFFDEEAD}"/>
                </a:ext>
              </a:extLst>
            </p:cNvPr>
            <p:cNvGrpSpPr/>
            <p:nvPr/>
          </p:nvGrpSpPr>
          <p:grpSpPr>
            <a:xfrm>
              <a:off x="6553401" y="796927"/>
              <a:ext cx="4968961" cy="1200329"/>
              <a:chOff x="6689639" y="1385163"/>
              <a:chExt cx="4968961" cy="1200329"/>
            </a:xfrm>
          </p:grpSpPr>
          <p:grpSp>
            <p:nvGrpSpPr>
              <p:cNvPr id="114" name="Gruppieren 113">
                <a:extLst>
                  <a:ext uri="{FF2B5EF4-FFF2-40B4-BE49-F238E27FC236}">
                    <a16:creationId xmlns:a16="http://schemas.microsoft.com/office/drawing/2014/main" id="{FD4B6B94-51F3-419F-8BCB-1F39B7136A02}"/>
                  </a:ext>
                </a:extLst>
              </p:cNvPr>
              <p:cNvGrpSpPr/>
              <p:nvPr/>
            </p:nvGrpSpPr>
            <p:grpSpPr>
              <a:xfrm>
                <a:off x="6689639" y="1466849"/>
                <a:ext cx="1444711" cy="518479"/>
                <a:chOff x="848126" y="4581525"/>
                <a:chExt cx="2858984" cy="985204"/>
              </a:xfrm>
            </p:grpSpPr>
            <p:pic>
              <p:nvPicPr>
                <p:cNvPr id="116" name="Grafik 115" descr="Gehirn im Kopf">
                  <a:extLst>
                    <a:ext uri="{FF2B5EF4-FFF2-40B4-BE49-F238E27FC236}">
                      <a16:creationId xmlns:a16="http://schemas.microsoft.com/office/drawing/2014/main" id="{ADA61A6A-D54D-4F47-8743-908154E20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2710" y="4652329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117" name="Gruppieren 116">
                  <a:extLst>
                    <a:ext uri="{FF2B5EF4-FFF2-40B4-BE49-F238E27FC236}">
                      <a16:creationId xmlns:a16="http://schemas.microsoft.com/office/drawing/2014/main" id="{38B50C1A-F102-4201-9967-B031CA470B98}"/>
                    </a:ext>
                  </a:extLst>
                </p:cNvPr>
                <p:cNvGrpSpPr/>
                <p:nvPr/>
              </p:nvGrpSpPr>
              <p:grpSpPr>
                <a:xfrm>
                  <a:off x="848126" y="4581525"/>
                  <a:ext cx="1008847" cy="985204"/>
                  <a:chOff x="704851" y="3442523"/>
                  <a:chExt cx="2881122" cy="2881122"/>
                </a:xfrm>
              </p:grpSpPr>
              <p:pic>
                <p:nvPicPr>
                  <p:cNvPr id="119" name="Grafik 118" descr="Gehirn im Kopf">
                    <a:extLst>
                      <a:ext uri="{FF2B5EF4-FFF2-40B4-BE49-F238E27FC236}">
                        <a16:creationId xmlns:a16="http://schemas.microsoft.com/office/drawing/2014/main" id="{7204BD62-A915-4558-AB86-CD338FE92B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4851" y="3442523"/>
                    <a:ext cx="2881122" cy="2881122"/>
                  </a:xfrm>
                  <a:prstGeom prst="rect">
                    <a:avLst/>
                  </a:prstGeom>
                </p:spPr>
              </p:pic>
              <p:sp>
                <p:nvSpPr>
                  <p:cNvPr id="120" name="Ellipse 119">
                    <a:extLst>
                      <a:ext uri="{FF2B5EF4-FFF2-40B4-BE49-F238E27FC236}">
                        <a16:creationId xmlns:a16="http://schemas.microsoft.com/office/drawing/2014/main" id="{1BFD5CDE-889B-404A-933C-3C6EB191474E}"/>
                      </a:ext>
                    </a:extLst>
                  </p:cNvPr>
                  <p:cNvSpPr/>
                  <p:nvPr/>
                </p:nvSpPr>
                <p:spPr>
                  <a:xfrm>
                    <a:off x="1282810" y="3848100"/>
                    <a:ext cx="1516683" cy="13335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18" name="Pfeil: nach links und rechts 117">
                  <a:extLst>
                    <a:ext uri="{FF2B5EF4-FFF2-40B4-BE49-F238E27FC236}">
                      <a16:creationId xmlns:a16="http://schemas.microsoft.com/office/drawing/2014/main" id="{1D166CC8-09D6-47B9-B738-BA8DD3B64E87}"/>
                    </a:ext>
                  </a:extLst>
                </p:cNvPr>
                <p:cNvSpPr/>
                <p:nvPr/>
              </p:nvSpPr>
              <p:spPr>
                <a:xfrm>
                  <a:off x="2025471" y="4948209"/>
                  <a:ext cx="644080" cy="282454"/>
                </a:xfrm>
                <a:prstGeom prst="left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6A5DC461-9466-499E-AD5B-4C92F8486059}"/>
                  </a:ext>
                </a:extLst>
              </p:cNvPr>
              <p:cNvSpPr txBox="1"/>
              <p:nvPr/>
            </p:nvSpPr>
            <p:spPr>
              <a:xfrm>
                <a:off x="8677275" y="1385163"/>
                <a:ext cx="2981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(2) Verarbeitungstiefe</a:t>
                </a:r>
                <a:br>
                  <a:rPr lang="de-DE" dirty="0"/>
                </a:br>
                <a:r>
                  <a:rPr lang="de-DE" dirty="0"/>
                  <a:t>oberflächliches vs. tief verarbeitetes Wissen</a:t>
                </a:r>
                <a:br>
                  <a:rPr lang="de-DE" dirty="0"/>
                </a:br>
                <a:endParaRPr lang="de-DE" dirty="0"/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F1A547F4-3F4B-4306-A3C6-C5317B434549}"/>
                </a:ext>
              </a:extLst>
            </p:cNvPr>
            <p:cNvGrpSpPr/>
            <p:nvPr/>
          </p:nvGrpSpPr>
          <p:grpSpPr>
            <a:xfrm>
              <a:off x="6096000" y="1995585"/>
              <a:ext cx="5436399" cy="1200329"/>
              <a:chOff x="6222201" y="2828835"/>
              <a:chExt cx="5436399" cy="1200329"/>
            </a:xfrm>
          </p:grpSpPr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4A77959A-19E4-481B-90AB-DC8890159BA2}"/>
                  </a:ext>
                </a:extLst>
              </p:cNvPr>
              <p:cNvSpPr txBox="1"/>
              <p:nvPr/>
            </p:nvSpPr>
            <p:spPr>
              <a:xfrm>
                <a:off x="8677275" y="2828835"/>
                <a:ext cx="2981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(3) Automatisierungsgrad</a:t>
                </a:r>
                <a:br>
                  <a:rPr lang="de-DE" dirty="0"/>
                </a:br>
                <a:r>
                  <a:rPr lang="de-DE" dirty="0"/>
                  <a:t>automatisiertes vs. weniger automatisiertes Wissen</a:t>
                </a:r>
                <a:br>
                  <a:rPr lang="de-DE" dirty="0"/>
                </a:br>
                <a:endParaRPr lang="de-DE" dirty="0"/>
              </a:p>
            </p:txBody>
          </p:sp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BEBFB511-C24B-4F72-A1B6-1FA065FD3013}"/>
                  </a:ext>
                </a:extLst>
              </p:cNvPr>
              <p:cNvGrpSpPr/>
              <p:nvPr/>
            </p:nvGrpSpPr>
            <p:grpSpPr>
              <a:xfrm rot="20892642">
                <a:off x="6222201" y="2888381"/>
                <a:ext cx="945794" cy="809076"/>
                <a:chOff x="5775239" y="2504353"/>
                <a:chExt cx="1571182" cy="1381846"/>
              </a:xfrm>
            </p:grpSpPr>
            <p:pic>
              <p:nvPicPr>
                <p:cNvPr id="111" name="Grafik 110" descr="Zahnräder">
                  <a:extLst>
                    <a:ext uri="{FF2B5EF4-FFF2-40B4-BE49-F238E27FC236}">
                      <a16:creationId xmlns:a16="http://schemas.microsoft.com/office/drawing/2014/main" id="{699BDA4F-BBEE-445E-B225-4B01E58A6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5239" y="282883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2" name="Grafik 111" descr="Zahnräder">
                  <a:extLst>
                    <a:ext uri="{FF2B5EF4-FFF2-40B4-BE49-F238E27FC236}">
                      <a16:creationId xmlns:a16="http://schemas.microsoft.com/office/drawing/2014/main" id="{B96BEEF1-CDA2-4D19-8032-F9909D987B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988388">
                  <a:off x="6283104" y="297179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3" name="Grafik 112" descr="Zahnräder">
                  <a:extLst>
                    <a:ext uri="{FF2B5EF4-FFF2-40B4-BE49-F238E27FC236}">
                      <a16:creationId xmlns:a16="http://schemas.microsoft.com/office/drawing/2014/main" id="{1F755F5B-E01E-46A7-88BA-CE4F03354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306011">
                  <a:off x="6432021" y="250435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Gruppieren 105">
                <a:extLst>
                  <a:ext uri="{FF2B5EF4-FFF2-40B4-BE49-F238E27FC236}">
                    <a16:creationId xmlns:a16="http://schemas.microsoft.com/office/drawing/2014/main" id="{A2D885CB-352F-467D-A7ED-E68CE7F14FD1}"/>
                  </a:ext>
                </a:extLst>
              </p:cNvPr>
              <p:cNvGrpSpPr/>
              <p:nvPr/>
            </p:nvGrpSpPr>
            <p:grpSpPr>
              <a:xfrm>
                <a:off x="7903317" y="2924608"/>
                <a:ext cx="717066" cy="620058"/>
                <a:chOff x="7358764" y="2860022"/>
                <a:chExt cx="1156486" cy="1066705"/>
              </a:xfrm>
            </p:grpSpPr>
            <p:pic>
              <p:nvPicPr>
                <p:cNvPr id="108" name="Grafik 107" descr="Zahnrad">
                  <a:extLst>
                    <a:ext uri="{FF2B5EF4-FFF2-40B4-BE49-F238E27FC236}">
                      <a16:creationId xmlns:a16="http://schemas.microsoft.com/office/drawing/2014/main" id="{1FB2EE01-1692-4B12-B47E-335D055058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7217" y="2860022"/>
                  <a:ext cx="481217" cy="481217"/>
                </a:xfrm>
                <a:prstGeom prst="rect">
                  <a:avLst/>
                </a:prstGeom>
              </p:spPr>
            </p:pic>
            <p:pic>
              <p:nvPicPr>
                <p:cNvPr id="109" name="Grafik 108" descr="Zahnrad">
                  <a:extLst>
                    <a:ext uri="{FF2B5EF4-FFF2-40B4-BE49-F238E27FC236}">
                      <a16:creationId xmlns:a16="http://schemas.microsoft.com/office/drawing/2014/main" id="{C515B792-847F-44D1-89D5-127BF59452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4033" y="3153698"/>
                  <a:ext cx="481217" cy="481216"/>
                </a:xfrm>
                <a:prstGeom prst="rect">
                  <a:avLst/>
                </a:prstGeom>
              </p:spPr>
            </p:pic>
            <p:pic>
              <p:nvPicPr>
                <p:cNvPr id="110" name="Grafik 109" descr="Zahnrad">
                  <a:extLst>
                    <a:ext uri="{FF2B5EF4-FFF2-40B4-BE49-F238E27FC236}">
                      <a16:creationId xmlns:a16="http://schemas.microsoft.com/office/drawing/2014/main" id="{F045D031-86DA-4255-B324-26E454A3E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58764" y="3445509"/>
                  <a:ext cx="481217" cy="481218"/>
                </a:xfrm>
                <a:prstGeom prst="rect">
                  <a:avLst/>
                </a:prstGeom>
              </p:spPr>
            </p:pic>
          </p:grpSp>
          <p:sp>
            <p:nvSpPr>
              <p:cNvPr id="107" name="Pfeil: nach links und rechts 106">
                <a:extLst>
                  <a:ext uri="{FF2B5EF4-FFF2-40B4-BE49-F238E27FC236}">
                    <a16:creationId xmlns:a16="http://schemas.microsoft.com/office/drawing/2014/main" id="{CB6D6A57-6296-4DEC-9823-68CDC7985023}"/>
                  </a:ext>
                </a:extLst>
              </p:cNvPr>
              <p:cNvSpPr/>
              <p:nvPr/>
            </p:nvSpPr>
            <p:spPr>
              <a:xfrm>
                <a:off x="7336776" y="3204331"/>
                <a:ext cx="325469" cy="150098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68D46C3-265A-4381-A0D6-568187C996CA}"/>
                </a:ext>
              </a:extLst>
            </p:cNvPr>
            <p:cNvGrpSpPr/>
            <p:nvPr/>
          </p:nvGrpSpPr>
          <p:grpSpPr>
            <a:xfrm>
              <a:off x="6284918" y="3173551"/>
              <a:ext cx="5314156" cy="951486"/>
              <a:chOff x="6430169" y="4095839"/>
              <a:chExt cx="5314156" cy="951486"/>
            </a:xfrm>
          </p:grpSpPr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F75901A6-6267-4AB5-BA01-517E294F0342}"/>
                  </a:ext>
                </a:extLst>
              </p:cNvPr>
              <p:cNvSpPr txBox="1"/>
              <p:nvPr/>
            </p:nvSpPr>
            <p:spPr>
              <a:xfrm>
                <a:off x="8763000" y="4095839"/>
                <a:ext cx="29813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(4) Modalität</a:t>
                </a:r>
                <a:br>
                  <a:rPr lang="de-DE" b="1" dirty="0"/>
                </a:br>
                <a:r>
                  <a:rPr lang="de-DE" dirty="0"/>
                  <a:t>abstrakt-sprachliches vs. konkret-bildhaftes Wissen</a:t>
                </a:r>
              </a:p>
            </p:txBody>
          </p:sp>
          <p:pic>
            <p:nvPicPr>
              <p:cNvPr id="101" name="Grafik 100" descr="Thermometer">
                <a:extLst>
                  <a:ext uri="{FF2B5EF4-FFF2-40B4-BE49-F238E27FC236}">
                    <a16:creationId xmlns:a16="http://schemas.microsoft.com/office/drawing/2014/main" id="{5E236DD9-FFBA-41E4-A910-0071CA60C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53114" y="4301149"/>
                <a:ext cx="661356" cy="661356"/>
              </a:xfrm>
              <a:prstGeom prst="rect">
                <a:avLst/>
              </a:prstGeom>
            </p:spPr>
          </p:pic>
          <p:sp>
            <p:nvSpPr>
              <p:cNvPr id="102" name="Textfeld 101">
                <a:extLst>
                  <a:ext uri="{FF2B5EF4-FFF2-40B4-BE49-F238E27FC236}">
                    <a16:creationId xmlns:a16="http://schemas.microsoft.com/office/drawing/2014/main" id="{55ACB98C-AFF3-4BF6-854C-B5CC95AF4E47}"/>
                  </a:ext>
                </a:extLst>
              </p:cNvPr>
              <p:cNvSpPr txBox="1"/>
              <p:nvPr/>
            </p:nvSpPr>
            <p:spPr>
              <a:xfrm>
                <a:off x="6430169" y="4216328"/>
                <a:ext cx="8767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/>
                  <a:t>°C</a:t>
                </a:r>
              </a:p>
            </p:txBody>
          </p:sp>
          <p:sp>
            <p:nvSpPr>
              <p:cNvPr id="103" name="Pfeil: nach links und rechts 102">
                <a:extLst>
                  <a:ext uri="{FF2B5EF4-FFF2-40B4-BE49-F238E27FC236}">
                    <a16:creationId xmlns:a16="http://schemas.microsoft.com/office/drawing/2014/main" id="{2CF4BBE2-0BE2-439F-88C8-CD443CDC493D}"/>
                  </a:ext>
                </a:extLst>
              </p:cNvPr>
              <p:cNvSpPr/>
              <p:nvPr/>
            </p:nvSpPr>
            <p:spPr>
              <a:xfrm>
                <a:off x="7355826" y="4557504"/>
                <a:ext cx="325469" cy="148646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BAA2A89B-D2F2-48DF-A42E-C6FC97DCB9A3}"/>
                </a:ext>
              </a:extLst>
            </p:cNvPr>
            <p:cNvSpPr txBox="1"/>
            <p:nvPr/>
          </p:nvSpPr>
          <p:spPr>
            <a:xfrm>
              <a:off x="8617748" y="4349846"/>
              <a:ext cx="2981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(5) Allgemeinheitsgrad</a:t>
              </a:r>
              <a:br>
                <a:rPr lang="de-DE" b="1" dirty="0"/>
              </a:br>
              <a:r>
                <a:rPr lang="de-DE" dirty="0"/>
                <a:t>generelles vs. domänenspezifisches Wissen</a:t>
              </a:r>
            </a:p>
          </p:txBody>
        </p:sp>
        <p:pic>
          <p:nvPicPr>
            <p:cNvPr id="38" name="Grafik 37" descr="Käfer unter Lupe">
              <a:extLst>
                <a:ext uri="{FF2B5EF4-FFF2-40B4-BE49-F238E27FC236}">
                  <a16:creationId xmlns:a16="http://schemas.microsoft.com/office/drawing/2014/main" id="{403C0906-9123-441B-9DB4-71B4EB220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28437" y="4505391"/>
              <a:ext cx="626826" cy="626826"/>
            </a:xfrm>
            <a:prstGeom prst="rect">
              <a:avLst/>
            </a:prstGeom>
          </p:spPr>
        </p:pic>
        <p:sp>
          <p:nvSpPr>
            <p:cNvPr id="39" name="Pfeil: nach links und rechts 38">
              <a:extLst>
                <a:ext uri="{FF2B5EF4-FFF2-40B4-BE49-F238E27FC236}">
                  <a16:creationId xmlns:a16="http://schemas.microsoft.com/office/drawing/2014/main" id="{BFFEF787-D619-4A1A-A4C9-F52B24E916DD}"/>
                </a:ext>
              </a:extLst>
            </p:cNvPr>
            <p:cNvSpPr/>
            <p:nvPr/>
          </p:nvSpPr>
          <p:spPr>
            <a:xfrm>
              <a:off x="7210575" y="4749253"/>
              <a:ext cx="325469" cy="148646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6" name="Grafik 65" descr="Käfer">
              <a:extLst>
                <a:ext uri="{FF2B5EF4-FFF2-40B4-BE49-F238E27FC236}">
                  <a16:creationId xmlns:a16="http://schemas.microsoft.com/office/drawing/2014/main" id="{01767D12-7C96-4B0B-92B3-70D0D125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25057" y="4569712"/>
              <a:ext cx="626826" cy="626826"/>
            </a:xfrm>
            <a:prstGeom prst="rect">
              <a:avLst/>
            </a:prstGeom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40326210-CA77-43A7-B109-F017E28AA39A}"/>
                </a:ext>
              </a:extLst>
            </p:cNvPr>
            <p:cNvSpPr txBox="1"/>
            <p:nvPr/>
          </p:nvSpPr>
          <p:spPr>
            <a:xfrm>
              <a:off x="1336837" y="773663"/>
              <a:ext cx="2981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(1) Struktur des Wissens</a:t>
              </a:r>
              <a:br>
                <a:rPr lang="de-DE" dirty="0"/>
              </a:br>
              <a:r>
                <a:rPr lang="de-DE" dirty="0"/>
                <a:t>isolierte Einzelfakten vs. Wissensnetz</a:t>
              </a:r>
              <a:br>
                <a:rPr lang="de-DE" dirty="0"/>
              </a:br>
              <a:endParaRPr lang="de-DE" dirty="0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CA0AB0B-B926-46F0-8C88-2855B3CAAAFF}"/>
                </a:ext>
              </a:extLst>
            </p:cNvPr>
            <p:cNvGrpSpPr/>
            <p:nvPr/>
          </p:nvGrpSpPr>
          <p:grpSpPr>
            <a:xfrm>
              <a:off x="1168499" y="2091358"/>
              <a:ext cx="964510" cy="1097569"/>
              <a:chOff x="1102147" y="2596650"/>
              <a:chExt cx="832536" cy="945772"/>
            </a:xfrm>
          </p:grpSpPr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C470275D-5B04-49D1-8DCE-F46A9E4E4B9D}"/>
                  </a:ext>
                </a:extLst>
              </p:cNvPr>
              <p:cNvSpPr/>
              <p:nvPr/>
            </p:nvSpPr>
            <p:spPr>
              <a:xfrm>
                <a:off x="1549380" y="3496703"/>
                <a:ext cx="50820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92" name="Gruppieren 91">
                <a:extLst>
                  <a:ext uri="{FF2B5EF4-FFF2-40B4-BE49-F238E27FC236}">
                    <a16:creationId xmlns:a16="http://schemas.microsoft.com/office/drawing/2014/main" id="{FEB730B9-2CD6-4C92-BF6B-616E5C5C96A2}"/>
                  </a:ext>
                </a:extLst>
              </p:cNvPr>
              <p:cNvGrpSpPr/>
              <p:nvPr/>
            </p:nvGrpSpPr>
            <p:grpSpPr>
              <a:xfrm>
                <a:off x="1102147" y="2596650"/>
                <a:ext cx="832536" cy="782209"/>
                <a:chOff x="1102146" y="2401928"/>
                <a:chExt cx="1014521" cy="976932"/>
              </a:xfrm>
            </p:grpSpPr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67AB8C49-F6AA-4A66-8E6B-867D67F496CE}"/>
                    </a:ext>
                  </a:extLst>
                </p:cNvPr>
                <p:cNvSpPr/>
                <p:nvPr/>
              </p:nvSpPr>
              <p:spPr>
                <a:xfrm>
                  <a:off x="1447800" y="2596651"/>
                  <a:ext cx="123825" cy="1147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8CD0FF69-C9D8-4017-9B7F-793F89898B51}"/>
                    </a:ext>
                  </a:extLst>
                </p:cNvPr>
                <p:cNvSpPr/>
                <p:nvPr/>
              </p:nvSpPr>
              <p:spPr>
                <a:xfrm>
                  <a:off x="1701034" y="2401928"/>
                  <a:ext cx="255482" cy="24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Ellipse 94">
                  <a:extLst>
                    <a:ext uri="{FF2B5EF4-FFF2-40B4-BE49-F238E27FC236}">
                      <a16:creationId xmlns:a16="http://schemas.microsoft.com/office/drawing/2014/main" id="{1573A9ED-163C-41F4-90AF-8DCAD9D9AC88}"/>
                    </a:ext>
                  </a:extLst>
                </p:cNvPr>
                <p:cNvSpPr/>
                <p:nvPr/>
              </p:nvSpPr>
              <p:spPr>
                <a:xfrm>
                  <a:off x="1323717" y="3195914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Ellipse 95">
                  <a:extLst>
                    <a:ext uri="{FF2B5EF4-FFF2-40B4-BE49-F238E27FC236}">
                      <a16:creationId xmlns:a16="http://schemas.microsoft.com/office/drawing/2014/main" id="{265565BF-99A6-4C05-81E2-569C554977F2}"/>
                    </a:ext>
                  </a:extLst>
                </p:cNvPr>
                <p:cNvSpPr/>
                <p:nvPr/>
              </p:nvSpPr>
              <p:spPr>
                <a:xfrm>
                  <a:off x="1518678" y="2953249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Ellipse 96">
                  <a:extLst>
                    <a:ext uri="{FF2B5EF4-FFF2-40B4-BE49-F238E27FC236}">
                      <a16:creationId xmlns:a16="http://schemas.microsoft.com/office/drawing/2014/main" id="{415ACFF0-051E-4F88-A0E6-B82C38471382}"/>
                    </a:ext>
                  </a:extLst>
                </p:cNvPr>
                <p:cNvSpPr/>
                <p:nvPr/>
              </p:nvSpPr>
              <p:spPr>
                <a:xfrm>
                  <a:off x="1753222" y="3257944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Ellipse 97">
                  <a:extLst>
                    <a:ext uri="{FF2B5EF4-FFF2-40B4-BE49-F238E27FC236}">
                      <a16:creationId xmlns:a16="http://schemas.microsoft.com/office/drawing/2014/main" id="{C3551DCA-19A8-47E8-9CC3-F2C21CADCD99}"/>
                    </a:ext>
                  </a:extLst>
                </p:cNvPr>
                <p:cNvSpPr/>
                <p:nvPr/>
              </p:nvSpPr>
              <p:spPr>
                <a:xfrm>
                  <a:off x="1922357" y="2953249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98">
                  <a:extLst>
                    <a:ext uri="{FF2B5EF4-FFF2-40B4-BE49-F238E27FC236}">
                      <a16:creationId xmlns:a16="http://schemas.microsoft.com/office/drawing/2014/main" id="{3AC35E9A-1CD5-4B79-BC53-127F81C3296C}"/>
                    </a:ext>
                  </a:extLst>
                </p:cNvPr>
                <p:cNvSpPr/>
                <p:nvPr/>
              </p:nvSpPr>
              <p:spPr>
                <a:xfrm>
                  <a:off x="1102146" y="2839655"/>
                  <a:ext cx="67310" cy="613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681DA499-B8D4-45FD-90F5-625C6AF6125C}"/>
                </a:ext>
              </a:extLst>
            </p:cNvPr>
            <p:cNvGrpSpPr/>
            <p:nvPr/>
          </p:nvGrpSpPr>
          <p:grpSpPr>
            <a:xfrm>
              <a:off x="3331339" y="2065414"/>
              <a:ext cx="1187965" cy="1188803"/>
              <a:chOff x="2904015" y="1876880"/>
              <a:chExt cx="1442047" cy="1371015"/>
            </a:xfrm>
          </p:grpSpPr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2365DFB3-187E-4F97-90D7-1876C86332F6}"/>
                  </a:ext>
                </a:extLst>
              </p:cNvPr>
              <p:cNvGrpSpPr/>
              <p:nvPr/>
            </p:nvGrpSpPr>
            <p:grpSpPr>
              <a:xfrm>
                <a:off x="2904015" y="1876880"/>
                <a:ext cx="1442047" cy="1371015"/>
                <a:chOff x="2926223" y="2205536"/>
                <a:chExt cx="1442047" cy="1371015"/>
              </a:xfrm>
            </p:grpSpPr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75BCFA71-9A73-42C9-9147-7579955AAE86}"/>
                    </a:ext>
                  </a:extLst>
                </p:cNvPr>
                <p:cNvSpPr/>
                <p:nvPr/>
              </p:nvSpPr>
              <p:spPr>
                <a:xfrm>
                  <a:off x="3565315" y="2839655"/>
                  <a:ext cx="67310" cy="613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Ellipse 73">
                  <a:extLst>
                    <a:ext uri="{FF2B5EF4-FFF2-40B4-BE49-F238E27FC236}">
                      <a16:creationId xmlns:a16="http://schemas.microsoft.com/office/drawing/2014/main" id="{BF3BF9E0-F8CE-462A-88C9-2F6B374F6BE2}"/>
                    </a:ext>
                  </a:extLst>
                </p:cNvPr>
                <p:cNvSpPr/>
                <p:nvPr/>
              </p:nvSpPr>
              <p:spPr>
                <a:xfrm>
                  <a:off x="3226223" y="3394344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Ellipse 74">
                  <a:extLst>
                    <a:ext uri="{FF2B5EF4-FFF2-40B4-BE49-F238E27FC236}">
                      <a16:creationId xmlns:a16="http://schemas.microsoft.com/office/drawing/2014/main" id="{C9AD7F26-E10C-45B4-817C-141F5E988704}"/>
                    </a:ext>
                  </a:extLst>
                </p:cNvPr>
                <p:cNvSpPr/>
                <p:nvPr/>
              </p:nvSpPr>
              <p:spPr>
                <a:xfrm>
                  <a:off x="3049209" y="2923436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Ellipse 75">
                  <a:extLst>
                    <a:ext uri="{FF2B5EF4-FFF2-40B4-BE49-F238E27FC236}">
                      <a16:creationId xmlns:a16="http://schemas.microsoft.com/office/drawing/2014/main" id="{4979B237-84BD-459B-961D-18E0ED119E6A}"/>
                    </a:ext>
                  </a:extLst>
                </p:cNvPr>
                <p:cNvSpPr/>
                <p:nvPr/>
              </p:nvSpPr>
              <p:spPr>
                <a:xfrm>
                  <a:off x="4000258" y="2623366"/>
                  <a:ext cx="123825" cy="1147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44B2EBE2-61C5-471C-A4A0-A599D1D580F6}"/>
                    </a:ext>
                  </a:extLst>
                </p:cNvPr>
                <p:cNvCxnSpPr>
                  <a:cxnSpLocks/>
                  <a:stCxn id="76" idx="2"/>
                  <a:endCxn id="73" idx="6"/>
                </p:cNvCxnSpPr>
                <p:nvPr/>
              </p:nvCxnSpPr>
              <p:spPr>
                <a:xfrm flipH="1">
                  <a:off x="3632625" y="2680749"/>
                  <a:ext cx="367633" cy="18960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r Verbinder 77">
                  <a:extLst>
                    <a:ext uri="{FF2B5EF4-FFF2-40B4-BE49-F238E27FC236}">
                      <a16:creationId xmlns:a16="http://schemas.microsoft.com/office/drawing/2014/main" id="{D5E293F7-0D18-4A3F-AFEE-8C5440232CB9}"/>
                    </a:ext>
                  </a:extLst>
                </p:cNvPr>
                <p:cNvCxnSpPr>
                  <a:cxnSpLocks/>
                  <a:stCxn id="75" idx="6"/>
                  <a:endCxn id="73" idx="2"/>
                </p:cNvCxnSpPr>
                <p:nvPr/>
              </p:nvCxnSpPr>
              <p:spPr>
                <a:xfrm flipV="1">
                  <a:off x="3173034" y="2870353"/>
                  <a:ext cx="392281" cy="11354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r Verbinder 78">
                  <a:extLst>
                    <a:ext uri="{FF2B5EF4-FFF2-40B4-BE49-F238E27FC236}">
                      <a16:creationId xmlns:a16="http://schemas.microsoft.com/office/drawing/2014/main" id="{DBEF88D0-8660-458E-9A55-F7EB32DADCF6}"/>
                    </a:ext>
                  </a:extLst>
                </p:cNvPr>
                <p:cNvCxnSpPr>
                  <a:cxnSpLocks/>
                  <a:stCxn id="74" idx="1"/>
                </p:cNvCxnSpPr>
                <p:nvPr/>
              </p:nvCxnSpPr>
              <p:spPr>
                <a:xfrm flipH="1" flipV="1">
                  <a:off x="3155325" y="3013708"/>
                  <a:ext cx="99354" cy="407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r Verbinder 79">
                  <a:extLst>
                    <a:ext uri="{FF2B5EF4-FFF2-40B4-BE49-F238E27FC236}">
                      <a16:creationId xmlns:a16="http://schemas.microsoft.com/office/drawing/2014/main" id="{73BE9B33-5839-4633-B73D-27B3B3091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22208" y="2879086"/>
                  <a:ext cx="582232" cy="32826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Ellipse 80">
                  <a:extLst>
                    <a:ext uri="{FF2B5EF4-FFF2-40B4-BE49-F238E27FC236}">
                      <a16:creationId xmlns:a16="http://schemas.microsoft.com/office/drawing/2014/main" id="{0DD99939-FAAF-46F7-9ED6-5EA11AE8691A}"/>
                    </a:ext>
                  </a:extLst>
                </p:cNvPr>
                <p:cNvSpPr/>
                <p:nvPr/>
              </p:nvSpPr>
              <p:spPr>
                <a:xfrm>
                  <a:off x="4173960" y="3155679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82" name="Gerader Verbinder 81">
                  <a:extLst>
                    <a:ext uri="{FF2B5EF4-FFF2-40B4-BE49-F238E27FC236}">
                      <a16:creationId xmlns:a16="http://schemas.microsoft.com/office/drawing/2014/main" id="{6B851261-22AB-48A3-AA70-D6DFBED77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81659" y="3294040"/>
                  <a:ext cx="156545" cy="22552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r Verbinder 82">
                  <a:extLst>
                    <a:ext uri="{FF2B5EF4-FFF2-40B4-BE49-F238E27FC236}">
                      <a16:creationId xmlns:a16="http://schemas.microsoft.com/office/drawing/2014/main" id="{1D960671-B574-4930-ADCB-D105A804D6DA}"/>
                    </a:ext>
                  </a:extLst>
                </p:cNvPr>
                <p:cNvCxnSpPr>
                  <a:cxnSpLocks/>
                  <a:endCxn id="81" idx="3"/>
                </p:cNvCxnSpPr>
                <p:nvPr/>
              </p:nvCxnSpPr>
              <p:spPr>
                <a:xfrm>
                  <a:off x="3545680" y="3294040"/>
                  <a:ext cx="656736" cy="1716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83">
                  <a:extLst>
                    <a:ext uri="{FF2B5EF4-FFF2-40B4-BE49-F238E27FC236}">
                      <a16:creationId xmlns:a16="http://schemas.microsoft.com/office/drawing/2014/main" id="{3B8E10A6-C8EE-407A-96D5-F4FD6D3729DF}"/>
                    </a:ext>
                  </a:extLst>
                </p:cNvPr>
                <p:cNvCxnSpPr>
                  <a:cxnSpLocks/>
                  <a:endCxn id="73" idx="4"/>
                </p:cNvCxnSpPr>
                <p:nvPr/>
              </p:nvCxnSpPr>
              <p:spPr>
                <a:xfrm flipV="1">
                  <a:off x="3538944" y="2901051"/>
                  <a:ext cx="60026" cy="37012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Ellipse 84">
                  <a:extLst>
                    <a:ext uri="{FF2B5EF4-FFF2-40B4-BE49-F238E27FC236}">
                      <a16:creationId xmlns:a16="http://schemas.microsoft.com/office/drawing/2014/main" id="{AB41A9DB-D01A-43B8-8AF7-B6B20A954F37}"/>
                    </a:ext>
                  </a:extLst>
                </p:cNvPr>
                <p:cNvSpPr/>
                <p:nvPr/>
              </p:nvSpPr>
              <p:spPr>
                <a:xfrm>
                  <a:off x="2926223" y="2616184"/>
                  <a:ext cx="50820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Ellipse 85">
                  <a:extLst>
                    <a:ext uri="{FF2B5EF4-FFF2-40B4-BE49-F238E27FC236}">
                      <a16:creationId xmlns:a16="http://schemas.microsoft.com/office/drawing/2014/main" id="{86CCCD7C-831B-47BE-BD25-2CB8650BD1A7}"/>
                    </a:ext>
                  </a:extLst>
                </p:cNvPr>
                <p:cNvSpPr/>
                <p:nvPr/>
              </p:nvSpPr>
              <p:spPr>
                <a:xfrm>
                  <a:off x="3597626" y="2205536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3662FCC0-0D63-48B8-9B9D-ACB00131DF86}"/>
                    </a:ext>
                  </a:extLst>
                </p:cNvPr>
                <p:cNvCxnSpPr>
                  <a:cxnSpLocks/>
                  <a:stCxn id="85" idx="6"/>
                  <a:endCxn id="86" idx="3"/>
                </p:cNvCxnSpPr>
                <p:nvPr/>
              </p:nvCxnSpPr>
              <p:spPr>
                <a:xfrm flipV="1">
                  <a:off x="2977043" y="2308744"/>
                  <a:ext cx="638717" cy="3303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AA879FBA-804C-4CF0-ACAF-1980B6635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97626" y="2328729"/>
                  <a:ext cx="61912" cy="52660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310BE01-7039-443C-93F0-9FC2906AC0CF}"/>
                    </a:ext>
                  </a:extLst>
                </p:cNvPr>
                <p:cNvSpPr/>
                <p:nvPr/>
              </p:nvSpPr>
              <p:spPr>
                <a:xfrm>
                  <a:off x="3242201" y="2678890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F8625CD4-B978-42AC-9D24-F6BA5EA480E9}"/>
                    </a:ext>
                  </a:extLst>
                </p:cNvPr>
                <p:cNvCxnSpPr>
                  <a:cxnSpLocks/>
                  <a:endCxn id="89" idx="2"/>
                </p:cNvCxnSpPr>
                <p:nvPr/>
              </p:nvCxnSpPr>
              <p:spPr>
                <a:xfrm>
                  <a:off x="2971945" y="2643411"/>
                  <a:ext cx="270256" cy="9593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B4E5FD1A-5475-4269-A008-6635676D3F93}"/>
                  </a:ext>
                </a:extLst>
              </p:cNvPr>
              <p:cNvSpPr/>
              <p:nvPr/>
            </p:nvSpPr>
            <p:spPr>
              <a:xfrm>
                <a:off x="3493455" y="29273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0" name="Pfeil: nach links und rechts 69">
              <a:extLst>
                <a:ext uri="{FF2B5EF4-FFF2-40B4-BE49-F238E27FC236}">
                  <a16:creationId xmlns:a16="http://schemas.microsoft.com/office/drawing/2014/main" id="{9314AF01-B0DF-404F-9748-9BC3E40B801B}"/>
                </a:ext>
              </a:extLst>
            </p:cNvPr>
            <p:cNvSpPr/>
            <p:nvPr/>
          </p:nvSpPr>
          <p:spPr>
            <a:xfrm>
              <a:off x="2599766" y="2533230"/>
              <a:ext cx="325469" cy="150098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0751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Psychologische Erklärungsansätze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300" dirty="0"/>
              <a:t>grafisch aufgearbeitet nach: De Jong &amp; Ferguson-Hessler (1996), in: Neuhaus (2023)</a:t>
            </a:r>
            <a:endParaRPr sz="1300" dirty="0"/>
          </a:p>
          <a:p>
            <a:pPr>
              <a:defRPr/>
            </a:pPr>
            <a:endParaRPr lang="de-DE" sz="13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3E5F96B-2051-430B-A7BD-C4DFFBCBEE33}"/>
              </a:ext>
            </a:extLst>
          </p:cNvPr>
          <p:cNvGrpSpPr/>
          <p:nvPr/>
        </p:nvGrpSpPr>
        <p:grpSpPr>
          <a:xfrm>
            <a:off x="554703" y="1901109"/>
            <a:ext cx="5503074" cy="4476249"/>
            <a:chOff x="5808213" y="1495667"/>
            <a:chExt cx="5503074" cy="4476249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C561BDAE-BA35-41E0-9687-08C3CFFDEEAD}"/>
                </a:ext>
              </a:extLst>
            </p:cNvPr>
            <p:cNvGrpSpPr/>
            <p:nvPr/>
          </p:nvGrpSpPr>
          <p:grpSpPr>
            <a:xfrm>
              <a:off x="6265614" y="1495667"/>
              <a:ext cx="4968961" cy="1200329"/>
              <a:chOff x="6689639" y="1385163"/>
              <a:chExt cx="4968961" cy="1200329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FD4B6B94-51F3-419F-8BCB-1F39B7136A02}"/>
                  </a:ext>
                </a:extLst>
              </p:cNvPr>
              <p:cNvGrpSpPr/>
              <p:nvPr/>
            </p:nvGrpSpPr>
            <p:grpSpPr>
              <a:xfrm>
                <a:off x="6689639" y="1466849"/>
                <a:ext cx="1444711" cy="518479"/>
                <a:chOff x="848126" y="4581525"/>
                <a:chExt cx="2858984" cy="985204"/>
              </a:xfrm>
            </p:grpSpPr>
            <p:pic>
              <p:nvPicPr>
                <p:cNvPr id="40" name="Grafik 39" descr="Gehirn im Kopf">
                  <a:extLst>
                    <a:ext uri="{FF2B5EF4-FFF2-40B4-BE49-F238E27FC236}">
                      <a16:creationId xmlns:a16="http://schemas.microsoft.com/office/drawing/2014/main" id="{ADA61A6A-D54D-4F47-8743-908154E20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2710" y="4652329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38B50C1A-F102-4201-9967-B031CA470B98}"/>
                    </a:ext>
                  </a:extLst>
                </p:cNvPr>
                <p:cNvGrpSpPr/>
                <p:nvPr/>
              </p:nvGrpSpPr>
              <p:grpSpPr>
                <a:xfrm>
                  <a:off x="848126" y="4581525"/>
                  <a:ext cx="1008847" cy="985204"/>
                  <a:chOff x="704851" y="3442523"/>
                  <a:chExt cx="2881122" cy="2881122"/>
                </a:xfrm>
              </p:grpSpPr>
              <p:pic>
                <p:nvPicPr>
                  <p:cNvPr id="43" name="Grafik 42" descr="Gehirn im Kopf">
                    <a:extLst>
                      <a:ext uri="{FF2B5EF4-FFF2-40B4-BE49-F238E27FC236}">
                        <a16:creationId xmlns:a16="http://schemas.microsoft.com/office/drawing/2014/main" id="{7204BD62-A915-4558-AB86-CD338FE92B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4851" y="3442523"/>
                    <a:ext cx="2881122" cy="2881122"/>
                  </a:xfrm>
                  <a:prstGeom prst="rect">
                    <a:avLst/>
                  </a:prstGeom>
                </p:spPr>
              </p:pic>
              <p:sp>
                <p:nvSpPr>
                  <p:cNvPr id="44" name="Ellipse 43">
                    <a:extLst>
                      <a:ext uri="{FF2B5EF4-FFF2-40B4-BE49-F238E27FC236}">
                        <a16:creationId xmlns:a16="http://schemas.microsoft.com/office/drawing/2014/main" id="{1BFD5CDE-889B-404A-933C-3C6EB191474E}"/>
                      </a:ext>
                    </a:extLst>
                  </p:cNvPr>
                  <p:cNvSpPr/>
                  <p:nvPr/>
                </p:nvSpPr>
                <p:spPr>
                  <a:xfrm>
                    <a:off x="1282810" y="3848100"/>
                    <a:ext cx="1516683" cy="13335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42" name="Pfeil: nach links und rechts 117">
                  <a:extLst>
                    <a:ext uri="{FF2B5EF4-FFF2-40B4-BE49-F238E27FC236}">
                      <a16:creationId xmlns:a16="http://schemas.microsoft.com/office/drawing/2014/main" id="{1D166CC8-09D6-47B9-B738-BA8DD3B64E87}"/>
                    </a:ext>
                  </a:extLst>
                </p:cNvPr>
                <p:cNvSpPr/>
                <p:nvPr/>
              </p:nvSpPr>
              <p:spPr>
                <a:xfrm>
                  <a:off x="2025471" y="4948209"/>
                  <a:ext cx="644080" cy="282454"/>
                </a:xfrm>
                <a:prstGeom prst="left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6A5DC461-9466-499E-AD5B-4C92F8486059}"/>
                  </a:ext>
                </a:extLst>
              </p:cNvPr>
              <p:cNvSpPr txBox="1"/>
              <p:nvPr/>
            </p:nvSpPr>
            <p:spPr>
              <a:xfrm>
                <a:off x="8677275" y="1385163"/>
                <a:ext cx="2981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(2) Verarbeitungstiefe</a:t>
                </a:r>
                <a:br>
                  <a:rPr lang="de-DE" dirty="0"/>
                </a:br>
                <a:r>
                  <a:rPr lang="de-DE" dirty="0"/>
                  <a:t>oberflächliches vs. tief verarbeitetes Wissen</a:t>
                </a:r>
                <a:br>
                  <a:rPr lang="de-DE" dirty="0"/>
                </a:br>
                <a:endParaRPr lang="de-DE" dirty="0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F1A547F4-3F4B-4306-A3C6-C5317B434549}"/>
                </a:ext>
              </a:extLst>
            </p:cNvPr>
            <p:cNvGrpSpPr/>
            <p:nvPr/>
          </p:nvGrpSpPr>
          <p:grpSpPr>
            <a:xfrm>
              <a:off x="5808213" y="2694325"/>
              <a:ext cx="5436399" cy="1200329"/>
              <a:chOff x="6222201" y="2828835"/>
              <a:chExt cx="5436399" cy="1200329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A77959A-19E4-481B-90AB-DC8890159BA2}"/>
                  </a:ext>
                </a:extLst>
              </p:cNvPr>
              <p:cNvSpPr txBox="1"/>
              <p:nvPr/>
            </p:nvSpPr>
            <p:spPr>
              <a:xfrm>
                <a:off x="8677275" y="2828835"/>
                <a:ext cx="2981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(3) Automatisierungsgrad</a:t>
                </a:r>
                <a:br>
                  <a:rPr lang="de-DE" dirty="0"/>
                </a:br>
                <a:r>
                  <a:rPr lang="de-DE" dirty="0"/>
                  <a:t>automatisiertes vs. weniger automatisiertes Wissen</a:t>
                </a:r>
                <a:br>
                  <a:rPr lang="de-DE" dirty="0"/>
                </a:br>
                <a:endParaRPr lang="de-DE" dirty="0"/>
              </a:p>
            </p:txBody>
          </p: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BFB511-C24B-4F72-A1B6-1FA065FD3013}"/>
                  </a:ext>
                </a:extLst>
              </p:cNvPr>
              <p:cNvGrpSpPr/>
              <p:nvPr/>
            </p:nvGrpSpPr>
            <p:grpSpPr>
              <a:xfrm rot="20892642">
                <a:off x="6222201" y="2888381"/>
                <a:ext cx="945794" cy="809076"/>
                <a:chOff x="5775239" y="2504353"/>
                <a:chExt cx="1571182" cy="1381846"/>
              </a:xfrm>
            </p:grpSpPr>
            <p:pic>
              <p:nvPicPr>
                <p:cNvPr id="35" name="Grafik 34" descr="Zahnräder">
                  <a:extLst>
                    <a:ext uri="{FF2B5EF4-FFF2-40B4-BE49-F238E27FC236}">
                      <a16:creationId xmlns:a16="http://schemas.microsoft.com/office/drawing/2014/main" id="{699BDA4F-BBEE-445E-B225-4B01E58A6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5239" y="282883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6" name="Grafik 35" descr="Zahnräder">
                  <a:extLst>
                    <a:ext uri="{FF2B5EF4-FFF2-40B4-BE49-F238E27FC236}">
                      <a16:creationId xmlns:a16="http://schemas.microsoft.com/office/drawing/2014/main" id="{B96BEEF1-CDA2-4D19-8032-F9909D987B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988388">
                  <a:off x="6283104" y="297179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7" name="Grafik 36" descr="Zahnräder">
                  <a:extLst>
                    <a:ext uri="{FF2B5EF4-FFF2-40B4-BE49-F238E27FC236}">
                      <a16:creationId xmlns:a16="http://schemas.microsoft.com/office/drawing/2014/main" id="{1F755F5B-E01E-46A7-88BA-CE4F03354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306011">
                  <a:off x="6432021" y="250435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A2D885CB-352F-467D-A7ED-E68CE7F14FD1}"/>
                  </a:ext>
                </a:extLst>
              </p:cNvPr>
              <p:cNvGrpSpPr/>
              <p:nvPr/>
            </p:nvGrpSpPr>
            <p:grpSpPr>
              <a:xfrm>
                <a:off x="7903317" y="2924608"/>
                <a:ext cx="717066" cy="620058"/>
                <a:chOff x="7358764" y="2860022"/>
                <a:chExt cx="1156486" cy="1066705"/>
              </a:xfrm>
            </p:grpSpPr>
            <p:pic>
              <p:nvPicPr>
                <p:cNvPr id="32" name="Grafik 31" descr="Zahnrad">
                  <a:extLst>
                    <a:ext uri="{FF2B5EF4-FFF2-40B4-BE49-F238E27FC236}">
                      <a16:creationId xmlns:a16="http://schemas.microsoft.com/office/drawing/2014/main" id="{1FB2EE01-1692-4B12-B47E-335D055058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7217" y="2860022"/>
                  <a:ext cx="481217" cy="481217"/>
                </a:xfrm>
                <a:prstGeom prst="rect">
                  <a:avLst/>
                </a:prstGeom>
              </p:spPr>
            </p:pic>
            <p:pic>
              <p:nvPicPr>
                <p:cNvPr id="33" name="Grafik 32" descr="Zahnrad">
                  <a:extLst>
                    <a:ext uri="{FF2B5EF4-FFF2-40B4-BE49-F238E27FC236}">
                      <a16:creationId xmlns:a16="http://schemas.microsoft.com/office/drawing/2014/main" id="{C515B792-847F-44D1-89D5-127BF59452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4033" y="3153698"/>
                  <a:ext cx="481217" cy="481216"/>
                </a:xfrm>
                <a:prstGeom prst="rect">
                  <a:avLst/>
                </a:prstGeom>
              </p:spPr>
            </p:pic>
            <p:pic>
              <p:nvPicPr>
                <p:cNvPr id="34" name="Grafik 33" descr="Zahnrad">
                  <a:extLst>
                    <a:ext uri="{FF2B5EF4-FFF2-40B4-BE49-F238E27FC236}">
                      <a16:creationId xmlns:a16="http://schemas.microsoft.com/office/drawing/2014/main" id="{F045D031-86DA-4255-B324-26E454A3E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58764" y="3445509"/>
                  <a:ext cx="481217" cy="481218"/>
                </a:xfrm>
                <a:prstGeom prst="rect">
                  <a:avLst/>
                </a:prstGeom>
              </p:spPr>
            </p:pic>
          </p:grpSp>
          <p:sp>
            <p:nvSpPr>
              <p:cNvPr id="31" name="Pfeil: nach links und rechts 106">
                <a:extLst>
                  <a:ext uri="{FF2B5EF4-FFF2-40B4-BE49-F238E27FC236}">
                    <a16:creationId xmlns:a16="http://schemas.microsoft.com/office/drawing/2014/main" id="{CB6D6A57-6296-4DEC-9823-68CDC7985023}"/>
                  </a:ext>
                </a:extLst>
              </p:cNvPr>
              <p:cNvSpPr/>
              <p:nvPr/>
            </p:nvSpPr>
            <p:spPr>
              <a:xfrm>
                <a:off x="7336776" y="3204331"/>
                <a:ext cx="325469" cy="150098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68D46C3-265A-4381-A0D6-568187C996CA}"/>
                </a:ext>
              </a:extLst>
            </p:cNvPr>
            <p:cNvGrpSpPr/>
            <p:nvPr/>
          </p:nvGrpSpPr>
          <p:grpSpPr>
            <a:xfrm>
              <a:off x="5997131" y="3872291"/>
              <a:ext cx="5314156" cy="951486"/>
              <a:chOff x="6430169" y="4095839"/>
              <a:chExt cx="5314156" cy="951486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75901A6-6267-4AB5-BA01-517E294F0342}"/>
                  </a:ext>
                </a:extLst>
              </p:cNvPr>
              <p:cNvSpPr txBox="1"/>
              <p:nvPr/>
            </p:nvSpPr>
            <p:spPr>
              <a:xfrm>
                <a:off x="8763000" y="4095839"/>
                <a:ext cx="29813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(4) Modalität</a:t>
                </a:r>
                <a:br>
                  <a:rPr lang="de-DE" b="1" dirty="0"/>
                </a:br>
                <a:r>
                  <a:rPr lang="de-DE" dirty="0"/>
                  <a:t>abstrakt-sprachliches vs. konkret-bildhaftes Wissen</a:t>
                </a:r>
              </a:p>
            </p:txBody>
          </p:sp>
          <p:pic>
            <p:nvPicPr>
              <p:cNvPr id="25" name="Grafik 24" descr="Thermometer">
                <a:extLst>
                  <a:ext uri="{FF2B5EF4-FFF2-40B4-BE49-F238E27FC236}">
                    <a16:creationId xmlns:a16="http://schemas.microsoft.com/office/drawing/2014/main" id="{5E236DD9-FFBA-41E4-A910-0071CA60C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53114" y="4301149"/>
                <a:ext cx="661356" cy="661356"/>
              </a:xfrm>
              <a:prstGeom prst="rect">
                <a:avLst/>
              </a:prstGeom>
            </p:spPr>
          </p:pic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5ACB98C-AFF3-4BF6-854C-B5CC95AF4E47}"/>
                  </a:ext>
                </a:extLst>
              </p:cNvPr>
              <p:cNvSpPr txBox="1"/>
              <p:nvPr/>
            </p:nvSpPr>
            <p:spPr>
              <a:xfrm>
                <a:off x="6430169" y="4216328"/>
                <a:ext cx="8767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/>
                  <a:t>°C</a:t>
                </a:r>
              </a:p>
            </p:txBody>
          </p:sp>
          <p:sp>
            <p:nvSpPr>
              <p:cNvPr id="27" name="Pfeil: nach links und rechts 102">
                <a:extLst>
                  <a:ext uri="{FF2B5EF4-FFF2-40B4-BE49-F238E27FC236}">
                    <a16:creationId xmlns:a16="http://schemas.microsoft.com/office/drawing/2014/main" id="{2CF4BBE2-0BE2-439F-88C8-CD443CDC493D}"/>
                  </a:ext>
                </a:extLst>
              </p:cNvPr>
              <p:cNvSpPr/>
              <p:nvPr/>
            </p:nvSpPr>
            <p:spPr>
              <a:xfrm>
                <a:off x="7355826" y="4557504"/>
                <a:ext cx="325469" cy="148646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AA2A89B-D2F2-48DF-A42E-C6FC97DCB9A3}"/>
                </a:ext>
              </a:extLst>
            </p:cNvPr>
            <p:cNvSpPr txBox="1"/>
            <p:nvPr/>
          </p:nvSpPr>
          <p:spPr>
            <a:xfrm>
              <a:off x="8329961" y="5048586"/>
              <a:ext cx="2981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(5) Allgemeinheitsgrad</a:t>
              </a:r>
              <a:br>
                <a:rPr lang="de-DE" b="1" dirty="0"/>
              </a:br>
              <a:r>
                <a:rPr lang="de-DE" dirty="0"/>
                <a:t>generelles vs. domänenspezifisches Wissen</a:t>
              </a:r>
            </a:p>
          </p:txBody>
        </p:sp>
        <p:pic>
          <p:nvPicPr>
            <p:cNvPr id="21" name="Grafik 20" descr="Käfer unter Lupe">
              <a:extLst>
                <a:ext uri="{FF2B5EF4-FFF2-40B4-BE49-F238E27FC236}">
                  <a16:creationId xmlns:a16="http://schemas.microsoft.com/office/drawing/2014/main" id="{403C0906-9123-441B-9DB4-71B4EB220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40650" y="5204131"/>
              <a:ext cx="626826" cy="626826"/>
            </a:xfrm>
            <a:prstGeom prst="rect">
              <a:avLst/>
            </a:prstGeom>
          </p:spPr>
        </p:pic>
        <p:sp>
          <p:nvSpPr>
            <p:cNvPr id="22" name="Pfeil: nach links und rechts 38">
              <a:extLst>
                <a:ext uri="{FF2B5EF4-FFF2-40B4-BE49-F238E27FC236}">
                  <a16:creationId xmlns:a16="http://schemas.microsoft.com/office/drawing/2014/main" id="{BFFEF787-D619-4A1A-A4C9-F52B24E916DD}"/>
                </a:ext>
              </a:extLst>
            </p:cNvPr>
            <p:cNvSpPr/>
            <p:nvPr/>
          </p:nvSpPr>
          <p:spPr>
            <a:xfrm>
              <a:off x="6922788" y="5447993"/>
              <a:ext cx="325469" cy="148646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 22" descr="Käfer">
              <a:extLst>
                <a:ext uri="{FF2B5EF4-FFF2-40B4-BE49-F238E27FC236}">
                  <a16:creationId xmlns:a16="http://schemas.microsoft.com/office/drawing/2014/main" id="{01767D12-7C96-4B0B-92B3-70D0D125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37270" y="5268452"/>
              <a:ext cx="626826" cy="626826"/>
            </a:xfrm>
            <a:prstGeom prst="rect">
              <a:avLst/>
            </a:prstGeom>
          </p:spPr>
        </p:pic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5B503865-0869-4863-AC93-695BFFE28520}"/>
              </a:ext>
            </a:extLst>
          </p:cNvPr>
          <p:cNvSpPr/>
          <p:nvPr/>
        </p:nvSpPr>
        <p:spPr>
          <a:xfrm>
            <a:off x="569793" y="1258270"/>
            <a:ext cx="436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/>
              <a:t>Fachbereiche Biologie und Mathematik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58C3B14-2B3D-47F8-A6F0-2962489F906D}"/>
              </a:ext>
            </a:extLst>
          </p:cNvPr>
          <p:cNvGrpSpPr/>
          <p:nvPr/>
        </p:nvGrpSpPr>
        <p:grpSpPr>
          <a:xfrm>
            <a:off x="5112601" y="3593733"/>
            <a:ext cx="5096203" cy="2194530"/>
            <a:chOff x="5669909" y="2833147"/>
            <a:chExt cx="5096203" cy="2194530"/>
          </a:xfrm>
        </p:grpSpPr>
        <p:grpSp>
          <p:nvGrpSpPr>
            <p:cNvPr id="47" name="Gruppieren 11">
              <a:extLst>
                <a:ext uri="{FF2B5EF4-FFF2-40B4-BE49-F238E27FC236}">
                  <a16:creationId xmlns:a16="http://schemas.microsoft.com/office/drawing/2014/main" id="{83F93AD1-0D5A-4187-AEE2-6983D7EDA5D7}"/>
                </a:ext>
              </a:extLst>
            </p:cNvPr>
            <p:cNvGrpSpPr/>
            <p:nvPr/>
          </p:nvGrpSpPr>
          <p:grpSpPr bwMode="auto">
            <a:xfrm>
              <a:off x="7131422" y="2990049"/>
              <a:ext cx="3634690" cy="1929036"/>
              <a:chOff x="5276321" y="2567786"/>
              <a:chExt cx="4353982" cy="2310784"/>
            </a:xfrm>
          </p:grpSpPr>
          <p:sp>
            <p:nvSpPr>
              <p:cNvPr id="50" name="Rechteck 7">
                <a:extLst>
                  <a:ext uri="{FF2B5EF4-FFF2-40B4-BE49-F238E27FC236}">
                    <a16:creationId xmlns:a16="http://schemas.microsoft.com/office/drawing/2014/main" id="{9467EB0A-8913-464F-98B0-D0BF87782CDA}"/>
                  </a:ext>
                </a:extLst>
              </p:cNvPr>
              <p:cNvSpPr/>
              <p:nvPr/>
            </p:nvSpPr>
            <p:spPr bwMode="auto">
              <a:xfrm>
                <a:off x="5276321" y="3819986"/>
                <a:ext cx="4353982" cy="105858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1">
                  <a:defRPr/>
                </a:pPr>
                <a:r>
                  <a:rPr lang="de-DE" sz="1714" dirty="0"/>
                  <a:t>v.a. für „abstrakte“ Konzepte wie z.B. in der Mathematik viel diskutiert.</a:t>
                </a:r>
                <a:endParaRPr sz="1714" dirty="0"/>
              </a:p>
            </p:txBody>
          </p:sp>
          <p:pic>
            <p:nvPicPr>
              <p:cNvPr id="51" name="Grafik 7">
                <a:extLst>
                  <a:ext uri="{FF2B5EF4-FFF2-40B4-BE49-F238E27FC236}">
                    <a16:creationId xmlns:a16="http://schemas.microsoft.com/office/drawing/2014/main" id="{CFFD03ED-96BE-4028-9480-AEBE71C93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/>
            </p:blipFill>
            <p:spPr bwMode="auto">
              <a:xfrm>
                <a:off x="5869135" y="2567786"/>
                <a:ext cx="2994114" cy="1080120"/>
              </a:xfrm>
              <a:prstGeom prst="rect">
                <a:avLst/>
              </a:prstGeom>
            </p:spPr>
          </p:pic>
        </p:grpSp>
        <p:sp>
          <p:nvSpPr>
            <p:cNvPr id="48" name="Rechteck 12">
              <a:extLst>
                <a:ext uri="{FF2B5EF4-FFF2-40B4-BE49-F238E27FC236}">
                  <a16:creationId xmlns:a16="http://schemas.microsoft.com/office/drawing/2014/main" id="{3B99B34F-A0CD-464E-B3A1-2D8B99DD48BE}"/>
                </a:ext>
              </a:extLst>
            </p:cNvPr>
            <p:cNvSpPr/>
            <p:nvPr/>
          </p:nvSpPr>
          <p:spPr bwMode="auto">
            <a:xfrm>
              <a:off x="7492108" y="2833147"/>
              <a:ext cx="3223215" cy="2194530"/>
            </a:xfrm>
            <a:prstGeom prst="rect">
              <a:avLst/>
            </a:prstGeom>
            <a:noFill/>
            <a:ln w="19050">
              <a:solidFill>
                <a:srgbClr val="1F497D"/>
              </a:solidFill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714" dirty="0"/>
            </a:p>
          </p:txBody>
        </p:sp>
        <p:cxnSp>
          <p:nvCxnSpPr>
            <p:cNvPr id="49" name="Gerade Verbindung mit Pfeil 14">
              <a:extLst>
                <a:ext uri="{FF2B5EF4-FFF2-40B4-BE49-F238E27FC236}">
                  <a16:creationId xmlns:a16="http://schemas.microsoft.com/office/drawing/2014/main" id="{C830918B-5050-4482-92A2-ABBC944FAB3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69909" y="3680322"/>
              <a:ext cx="1234431" cy="0"/>
            </a:xfrm>
            <a:prstGeom prst="straightConnector1">
              <a:avLst/>
            </a:prstGeom>
            <a:ln w="25400">
              <a:solidFill>
                <a:srgbClr val="1F49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72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Bedeutung der Konzeptorientierung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effectLst/>
        </p:spPr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Theorie – Zusammenfassung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Konzeptorientierung im Unterricht bedeutet z.B.…</a:t>
            </a:r>
            <a:endParaRPr dirty="0"/>
          </a:p>
        </p:txBody>
      </p:sp>
      <p:sp>
        <p:nvSpPr>
          <p:cNvPr id="9" name="Rechteck 6"/>
          <p:cNvSpPr/>
          <p:nvPr/>
        </p:nvSpPr>
        <p:spPr bwMode="auto">
          <a:xfrm>
            <a:off x="315072" y="3113652"/>
            <a:ext cx="3620765" cy="7355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…Anknüpfungspunkte an das Vorwissen der Lernenden zu schaffen.</a:t>
            </a:r>
            <a:endParaRPr dirty="0"/>
          </a:p>
        </p:txBody>
      </p:sp>
      <p:sp>
        <p:nvSpPr>
          <p:cNvPr id="10" name="Rechteck 7"/>
          <p:cNvSpPr/>
          <p:nvPr/>
        </p:nvSpPr>
        <p:spPr bwMode="auto">
          <a:xfrm>
            <a:off x="315077" y="1959896"/>
            <a:ext cx="3604339" cy="4224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 b="1" dirty="0">
                <a:solidFill>
                  <a:schemeClr val="bg1"/>
                </a:solidFill>
              </a:rPr>
              <a:t>…für die Lehrkraft…</a:t>
            </a:r>
            <a:endParaRPr dirty="0"/>
          </a:p>
        </p:txBody>
      </p:sp>
      <p:sp>
        <p:nvSpPr>
          <p:cNvPr id="11" name="Rechteck 14"/>
          <p:cNvSpPr/>
          <p:nvPr/>
        </p:nvSpPr>
        <p:spPr bwMode="auto">
          <a:xfrm>
            <a:off x="3919416" y="1959896"/>
            <a:ext cx="3620765" cy="4224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 b="1" dirty="0">
                <a:solidFill>
                  <a:schemeClr val="bg1"/>
                </a:solidFill>
              </a:rPr>
              <a:t>…für die Lernenden…</a:t>
            </a:r>
            <a:endParaRPr dirty="0"/>
          </a:p>
        </p:txBody>
      </p:sp>
      <p:sp>
        <p:nvSpPr>
          <p:cNvPr id="12" name="Rechteck 15"/>
          <p:cNvSpPr/>
          <p:nvPr/>
        </p:nvSpPr>
        <p:spPr bwMode="auto">
          <a:xfrm>
            <a:off x="3935842" y="3118434"/>
            <a:ext cx="3604339" cy="7355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…neue Informationen mit dem Vorwissen zu verbinden.</a:t>
            </a:r>
            <a:endParaRPr dirty="0"/>
          </a:p>
        </p:txBody>
      </p:sp>
      <p:sp>
        <p:nvSpPr>
          <p:cNvPr id="13" name="Rechteck 18"/>
          <p:cNvSpPr/>
          <p:nvPr/>
        </p:nvSpPr>
        <p:spPr bwMode="auto">
          <a:xfrm>
            <a:off x="315077" y="2382319"/>
            <a:ext cx="3620765" cy="731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…die zentralen Fakten und Zusammenhänge klar erkennbar herauszuarbeiten.</a:t>
            </a:r>
            <a:endParaRPr dirty="0"/>
          </a:p>
        </p:txBody>
      </p:sp>
      <p:sp>
        <p:nvSpPr>
          <p:cNvPr id="14" name="Rechteck 19"/>
          <p:cNvSpPr/>
          <p:nvPr/>
        </p:nvSpPr>
        <p:spPr bwMode="auto">
          <a:xfrm>
            <a:off x="3935846" y="2382319"/>
            <a:ext cx="3604339" cy="731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…diese zentralen Fakten zu identifizieren.</a:t>
            </a:r>
            <a:endParaRPr dirty="0"/>
          </a:p>
        </p:txBody>
      </p:sp>
      <p:sp>
        <p:nvSpPr>
          <p:cNvPr id="15" name="Rechteck 20"/>
          <p:cNvSpPr/>
          <p:nvPr/>
        </p:nvSpPr>
        <p:spPr bwMode="auto">
          <a:xfrm>
            <a:off x="315072" y="3853971"/>
            <a:ext cx="3620765" cy="7355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…verschiedene Darstellungen zu einem Konzept zu verwenden und zu verknüpfen.</a:t>
            </a:r>
            <a:endParaRPr dirty="0"/>
          </a:p>
        </p:txBody>
      </p:sp>
      <p:sp>
        <p:nvSpPr>
          <p:cNvPr id="16" name="Rechteck 21"/>
          <p:cNvSpPr/>
          <p:nvPr/>
        </p:nvSpPr>
        <p:spPr bwMode="auto">
          <a:xfrm>
            <a:off x="3935842" y="3853971"/>
            <a:ext cx="3604339" cy="73496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…Verbindungen zwischen den Informationen in diesen Darstellungen zu identifizieren.</a:t>
            </a:r>
            <a:endParaRPr dirty="0"/>
          </a:p>
        </p:txBody>
      </p:sp>
      <p:sp>
        <p:nvSpPr>
          <p:cNvPr id="17" name="Rechteck 22"/>
          <p:cNvSpPr/>
          <p:nvPr/>
        </p:nvSpPr>
        <p:spPr bwMode="auto">
          <a:xfrm>
            <a:off x="315077" y="4589509"/>
            <a:ext cx="3620765" cy="7355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…Eigenschaften anhand von Phänomenen in verschiedenen Kontexten zu erschließen.</a:t>
            </a:r>
            <a:endParaRPr dirty="0"/>
          </a:p>
        </p:txBody>
      </p:sp>
      <p:sp>
        <p:nvSpPr>
          <p:cNvPr id="18" name="Rechteck 23"/>
          <p:cNvSpPr/>
          <p:nvPr/>
        </p:nvSpPr>
        <p:spPr bwMode="auto">
          <a:xfrm>
            <a:off x="3935846" y="4593713"/>
            <a:ext cx="3604339" cy="731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…Beziehungen zwischen ihrem Wissen über die Kontexte und den neuen Inhalten herzustellen.</a:t>
            </a:r>
            <a:endParaRPr dirty="0"/>
          </a:p>
        </p:txBody>
      </p:sp>
      <p:sp>
        <p:nvSpPr>
          <p:cNvPr id="19" name="Rechteck 25"/>
          <p:cNvSpPr/>
          <p:nvPr/>
        </p:nvSpPr>
        <p:spPr bwMode="auto">
          <a:xfrm>
            <a:off x="306862" y="6190610"/>
            <a:ext cx="7225108" cy="40502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27" indent="-233327" algn="ctr">
              <a:defRPr/>
            </a:pPr>
            <a:r>
              <a:rPr lang="de-DE" sz="1450" dirty="0">
                <a:solidFill>
                  <a:schemeClr val="tx1"/>
                </a:solidFill>
              </a:rPr>
              <a:t>...achten auf eine fachlich korrekte Darstellung und möglichst präzise Ausdrucksweise.</a:t>
            </a:r>
            <a:endParaRPr dirty="0"/>
          </a:p>
        </p:txBody>
      </p:sp>
      <p:grpSp>
        <p:nvGrpSpPr>
          <p:cNvPr id="20" name="Gruppieren 24"/>
          <p:cNvGrpSpPr/>
          <p:nvPr/>
        </p:nvGrpSpPr>
        <p:grpSpPr bwMode="auto">
          <a:xfrm>
            <a:off x="7660704" y="2329702"/>
            <a:ext cx="2504280" cy="2381435"/>
            <a:chOff x="6362686" y="3657603"/>
            <a:chExt cx="2964833" cy="2819396"/>
          </a:xfrm>
          <a:effectLst/>
        </p:grpSpPr>
        <p:sp>
          <p:nvSpPr>
            <p:cNvPr id="21" name="Rechteck 26"/>
            <p:cNvSpPr/>
            <p:nvPr/>
          </p:nvSpPr>
          <p:spPr bwMode="auto">
            <a:xfrm>
              <a:off x="6362691" y="3657603"/>
              <a:ext cx="2964817" cy="68579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350" b="1" dirty="0">
                  <a:solidFill>
                    <a:schemeClr val="bg1"/>
                  </a:solidFill>
                </a:rPr>
                <a:t>Konzeptaufbau</a:t>
              </a:r>
              <a:endParaRPr dirty="0"/>
            </a:p>
          </p:txBody>
        </p:sp>
        <p:sp>
          <p:nvSpPr>
            <p:cNvPr id="22" name="Rechteck 27"/>
            <p:cNvSpPr/>
            <p:nvPr/>
          </p:nvSpPr>
          <p:spPr bwMode="auto">
            <a:xfrm>
              <a:off x="6362691" y="4348310"/>
              <a:ext cx="2964828" cy="12904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ein Fakt</a:t>
              </a:r>
              <a:endParaRPr dirty="0"/>
            </a:p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mehrere Fakten</a:t>
              </a:r>
              <a:endParaRPr dirty="0"/>
            </a:p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ein Zusammenhang</a:t>
              </a:r>
              <a:endParaRPr dirty="0"/>
            </a:p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mehrere Zusammenhänge</a:t>
              </a:r>
              <a:endParaRPr dirty="0"/>
            </a:p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Konzept</a:t>
              </a:r>
              <a:endParaRPr dirty="0"/>
            </a:p>
          </p:txBody>
        </p:sp>
        <p:sp>
          <p:nvSpPr>
            <p:cNvPr id="23" name="Rechteck 28"/>
            <p:cNvSpPr/>
            <p:nvPr/>
          </p:nvSpPr>
          <p:spPr bwMode="auto">
            <a:xfrm>
              <a:off x="6362686" y="5638800"/>
              <a:ext cx="2964828" cy="838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ein Beispiel</a:t>
              </a:r>
              <a:endParaRPr dirty="0"/>
            </a:p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Struktur mehrerer Beispiele</a:t>
              </a:r>
              <a:endParaRPr dirty="0"/>
            </a:p>
            <a:p>
              <a:pPr marL="159575" indent="-159575">
                <a:buFontTx/>
                <a:buChar char="-"/>
                <a:defRPr/>
              </a:pPr>
              <a:r>
                <a:rPr lang="de-DE" sz="1350" dirty="0">
                  <a:solidFill>
                    <a:schemeClr val="tx1"/>
                  </a:solidFill>
                </a:rPr>
                <a:t>Allgemeine Formulierung</a:t>
              </a:r>
              <a:endParaRPr dirty="0"/>
            </a:p>
          </p:txBody>
        </p:sp>
      </p:grpSp>
      <p:sp>
        <p:nvSpPr>
          <p:cNvPr id="24" name="Rechteck 29"/>
          <p:cNvSpPr/>
          <p:nvPr/>
        </p:nvSpPr>
        <p:spPr bwMode="auto">
          <a:xfrm>
            <a:off x="315072" y="5320844"/>
            <a:ext cx="3620765" cy="7355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…Fakten aus den Blickwinkeln der Basiskonzepte beleuchten.</a:t>
            </a:r>
          </a:p>
        </p:txBody>
      </p:sp>
      <p:sp>
        <p:nvSpPr>
          <p:cNvPr id="25" name="Rechteck 30"/>
          <p:cNvSpPr/>
          <p:nvPr/>
        </p:nvSpPr>
        <p:spPr bwMode="auto">
          <a:xfrm>
            <a:off x="3934882" y="5322945"/>
            <a:ext cx="3620765" cy="7355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3327" indent="-233327">
              <a:defRPr/>
            </a:pPr>
            <a:r>
              <a:rPr lang="de-DE" sz="1450" dirty="0">
                <a:solidFill>
                  <a:schemeClr val="tx1"/>
                </a:solidFill>
              </a:rPr>
              <a:t>….wiederkehrende Muster und Konzepte  identifizieren zu können und Wissen diesen Konzepten zuordnen zu können. </a:t>
            </a:r>
          </a:p>
        </p:txBody>
      </p:sp>
    </p:spTree>
    <p:extLst>
      <p:ext uri="{BB962C8B-B14F-4D97-AF65-F5344CB8AC3E}">
        <p14:creationId xmlns:p14="http://schemas.microsoft.com/office/powerpoint/2010/main" val="9506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1948</Words>
  <Application>Microsoft Office PowerPoint</Application>
  <DocSecurity>0</DocSecurity>
  <PresentationFormat>Benutzerdefiniert</PresentationFormat>
  <Paragraphs>269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Allgemeine Einführung: Konzeptorientierung</vt:lpstr>
      <vt:lpstr>Allgemeine Einführung: Konzeptorientierung</vt:lpstr>
      <vt:lpstr>Allgemeine Einführung: Konzeptorientierung</vt:lpstr>
      <vt:lpstr>Allgemeine Einführung: Konzeptorientierung</vt:lpstr>
      <vt:lpstr>Bedeutung der Konzeptorientierung</vt:lpstr>
      <vt:lpstr>Allgemeine Einführung: Konzeptorientierung</vt:lpstr>
      <vt:lpstr>Allgemeine Einführung: Konzeptorientierung</vt:lpstr>
      <vt:lpstr>Bedeutung der Konzeptorientierung</vt:lpstr>
      <vt:lpstr>Quellen und Literaturverzeichnis</vt:lpstr>
      <vt:lpstr>Quellen und Literaturverzeichnis</vt:lpstr>
      <vt:lpstr>Quellen und Literaturverzeichnis</vt:lpstr>
      <vt:lpstr>Quellen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2023-04-05T12:53:41Z</dcterms:modified>
  <cp:category/>
  <dc:identifier/>
  <cp:contentStatus/>
  <dc:language/>
  <cp:version/>
</cp:coreProperties>
</file>