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33"/>
  </p:notesMasterIdLst>
  <p:sldIdLst>
    <p:sldId id="344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70" r:id="rId14"/>
    <p:sldId id="357" r:id="rId15"/>
    <p:sldId id="371" r:id="rId16"/>
    <p:sldId id="358" r:id="rId17"/>
    <p:sldId id="372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10" r:id="rId30"/>
    <p:sldId id="311" r:id="rId31"/>
    <p:sldId id="341" r:id="rId32"/>
  </p:sldIdLst>
  <p:sldSz cx="10298113" cy="7200900"/>
  <p:notesSz cx="6815138" cy="9947275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5" autoAdjust="0"/>
    <p:restoredTop sz="81491" autoAdjust="0"/>
  </p:normalViewPr>
  <p:slideViewPr>
    <p:cSldViewPr>
      <p:cViewPr varScale="1">
        <p:scale>
          <a:sx n="57" d="100"/>
          <a:sy n="57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507204558678489"/>
          <c:y val="0.15994417822887741"/>
          <c:w val="0.50985590882643106"/>
          <c:h val="0.811948151829079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/>
              </a:solidFill>
            </c:spPr>
            <c:extLst>
              <c:ext xmlns:c16="http://schemas.microsoft.com/office/drawing/2014/chart" uri="{C3380CC4-5D6E-409C-BE32-E72D297353CC}">
                <c16:uniqueId val="{00000001-C808-4822-AC1E-622263ACB638}"/>
              </c:ext>
            </c:extLst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808-4822-AC1E-622263ACB63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C808-4822-AC1E-622263ACB638}"/>
              </c:ext>
            </c:extLst>
          </c:dPt>
          <c:dLbls>
            <c:dLbl>
              <c:idx val="0"/>
              <c:layout>
                <c:manualLayout>
                  <c:x val="-0.20207648002333434"/>
                  <c:y val="-0.1933849935424795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Fakten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72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8-4822-AC1E-622263ACB6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Zusammen-hänge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28%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08-4822-AC1E-622263ACB638}"/>
                </c:ext>
              </c:extLst>
            </c:dLbl>
            <c:dLbl>
              <c:idx val="2"/>
              <c:layout>
                <c:manualLayout>
                  <c:x val="0.32655847948824457"/>
                  <c:y val="1.6093441889707828E-2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6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noProof="0" dirty="0"/>
                      <a:t>über-</a:t>
                    </a:r>
                    <a:br>
                      <a:rPr lang="en-US" sz="1600" noProof="0" dirty="0"/>
                    </a:br>
                    <a:r>
                      <a:rPr lang="en-US" sz="1600" noProof="0" dirty="0"/>
                      <a:t>geordnete Konzepte 0.2%</a:t>
                    </a:r>
                    <a:endParaRPr lang="en-US" noProof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08-4822-AC1E-622263ACB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12700">
                  <a:solidFill>
                    <a:srgbClr val="C0504D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Tabelle1!$A$40:$A$42</c:f>
              <c:strCache>
                <c:ptCount val="3"/>
                <c:pt idx="0">
                  <c:v>Fakten</c:v>
                </c:pt>
                <c:pt idx="1">
                  <c:v>Zusammenhänge</c:v>
                </c:pt>
                <c:pt idx="2">
                  <c:v>übergeordnete Konzepte</c:v>
                </c:pt>
              </c:strCache>
            </c:strRef>
          </c:cat>
          <c:val>
            <c:numRef>
              <c:f>Tabelle1!$B$40:$B$42</c:f>
              <c:numCache>
                <c:formatCode>0.0%</c:formatCode>
                <c:ptCount val="3"/>
                <c:pt idx="0">
                  <c:v>0.72000000000000064</c:v>
                </c:pt>
                <c:pt idx="1">
                  <c:v>0.28000000000000008</c:v>
                </c:pt>
                <c:pt idx="2">
                  <c:v>2.0000000000000052E-3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08-4822-AC1E-622263ACB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787856" cy="476891"/>
          </a:xfrm>
          <a:prstGeom prst="rect">
            <a:avLst/>
          </a:prstGeom>
        </p:spPr>
        <p:txBody>
          <a:bodyPr vert="horz" lIns="91479" tIns="45740" rIns="91479" bIns="4574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644175" y="6"/>
            <a:ext cx="2787856" cy="476891"/>
          </a:xfrm>
          <a:prstGeom prst="rect">
            <a:avLst/>
          </a:prstGeom>
        </p:spPr>
        <p:txBody>
          <a:bodyPr vert="horz" lIns="91479" tIns="45740" rIns="91479" bIns="45740" rtlCol="0"/>
          <a:lstStyle>
            <a:lvl1pPr algn="r">
              <a:defRPr sz="12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60400" y="715963"/>
            <a:ext cx="5113338" cy="357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9" tIns="45740" rIns="91479" bIns="4574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43353" y="4530483"/>
            <a:ext cx="5146811" cy="4292033"/>
          </a:xfrm>
          <a:prstGeom prst="rect">
            <a:avLst/>
          </a:prstGeom>
        </p:spPr>
        <p:txBody>
          <a:bodyPr vert="horz" lIns="91479" tIns="45740" rIns="91479" bIns="4574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059309"/>
            <a:ext cx="2787856" cy="476891"/>
          </a:xfrm>
          <a:prstGeom prst="rect">
            <a:avLst/>
          </a:prstGeom>
        </p:spPr>
        <p:txBody>
          <a:bodyPr vert="horz" lIns="91479" tIns="45740" rIns="91479" bIns="4574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644175" y="9059309"/>
            <a:ext cx="2787856" cy="476891"/>
          </a:xfrm>
          <a:prstGeom prst="rect">
            <a:avLst/>
          </a:prstGeom>
        </p:spPr>
        <p:txBody>
          <a:bodyPr vert="horz" lIns="91479" tIns="45740" rIns="91479" bIns="45740" rtlCol="0" anchor="b"/>
          <a:lstStyle>
            <a:lvl1pPr algn="r">
              <a:defRPr sz="12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0880"/>
            <a:fld id="{554B4044-CC4D-44FC-9FFF-0E38A4012340}" type="slidenum">
              <a:rPr lang="de-DE" smtClean="0">
                <a:latin typeface="Arial" pitchFamily="34" charset="0"/>
              </a:rPr>
              <a:pPr defTabSz="910880"/>
              <a:t>10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2463" y="719138"/>
            <a:ext cx="5126037" cy="3586162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2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470">
              <a:defRPr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4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1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0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0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3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0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3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5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840">
              <a:defRPr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80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47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0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30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6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4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47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8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1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60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2463" y="719138"/>
            <a:ext cx="5126037" cy="3586162"/>
          </a:xfrm>
          <a:ln/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171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400"/>
            <a:fld id="{E1754102-A108-4D0A-9A42-1CCC9F87A7CA}" type="slidenum">
              <a:rPr lang="de-DE" smtClean="0">
                <a:latin typeface="Arial" pitchFamily="34" charset="0"/>
              </a:rPr>
              <a:pPr defTabSz="912400"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2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47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2463" y="719138"/>
            <a:ext cx="5126037" cy="3586162"/>
          </a:xfrm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3470">
              <a:defRPr/>
            </a:pPr>
            <a:endParaRPr lang="de-DE" dirty="0">
              <a:latin typeface="Arial" pitchFamily="34" charset="0"/>
            </a:endParaRPr>
          </a:p>
        </p:txBody>
      </p:sp>
      <p:sp>
        <p:nvSpPr>
          <p:cNvPr id="179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400"/>
            <a:fld id="{BDD71F78-CA6A-4A4F-B990-D609A39F5232}" type="slidenum">
              <a:rPr lang="de-DE" smtClean="0">
                <a:latin typeface="Arial" pitchFamily="34" charset="0"/>
              </a:rPr>
              <a:pPr defTabSz="912400"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715963"/>
            <a:ext cx="5113338" cy="3576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47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95018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586169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28166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884924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305892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589982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917137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91867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8797836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180830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296871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0958968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678932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6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3897" y="789140"/>
            <a:ext cx="6621084" cy="4414056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4"/>
          <p:cNvSpPr/>
          <p:nvPr userDrawn="1"/>
        </p:nvSpPr>
        <p:spPr bwMode="auto">
          <a:xfrm>
            <a:off x="0" y="4464546"/>
            <a:ext cx="5149055" cy="720136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hteck 2"/>
          <p:cNvSpPr/>
          <p:nvPr userDrawn="1"/>
        </p:nvSpPr>
        <p:spPr bwMode="auto">
          <a:xfrm>
            <a:off x="5977146" y="784614"/>
            <a:ext cx="640041" cy="441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006921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818876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89563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279957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14915" y="1440209"/>
            <a:ext cx="9268301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/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0880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mages/id-801848/" TargetMode="External"/><Relationship Id="rId3" Type="http://schemas.openxmlformats.org/officeDocument/2006/relationships/slide" Target="slide1.xml"/><Relationship Id="rId7" Type="http://schemas.openxmlformats.org/officeDocument/2006/relationships/hyperlink" Target="https://pixabay.com/images/id-1868028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pixabay.com/de/illustrations/filmen-projektor-filmprojektor-kino-596009/" TargetMode="External"/><Relationship Id="rId5" Type="http://schemas.openxmlformats.org/officeDocument/2006/relationships/slide" Target="slide30.xml"/><Relationship Id="rId10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pixabay.com/images/id-3382507/" TargetMode="External"/><Relationship Id="rId9" Type="http://schemas.openxmlformats.org/officeDocument/2006/relationships/hyperlink" Target="https://pixabay.com/images/id-3107139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7235-5391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1-6031-9660" TargetMode="External"/><Relationship Id="rId7" Type="http://schemas.openxmlformats.org/officeDocument/2006/relationships/hyperlink" Target="https://orcid.org/0000-0003-3051-7325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2-8386-5151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1-6618-1084" TargetMode="External"/><Relationship Id="rId10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3187-3459" TargetMode="External"/><Relationship Id="rId9" Type="http://schemas.openxmlformats.org/officeDocument/2006/relationships/hyperlink" Target="https://orcid.org/0000-0002-3625-6791" TargetMode="External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865"/>
            <a:ext cx="10765681" cy="71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2916809" y="1394657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Studien zur Wirksamkeit 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6809" y="1864805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der Konzeptorientierung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733233" y="2334953"/>
            <a:ext cx="403244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lvl="3"/>
            <a:r>
              <a:rPr lang="de-DE" dirty="0"/>
              <a:t>- Videostudien</a:t>
            </a:r>
          </a:p>
          <a:p>
            <a:pPr marL="180975" lvl="3"/>
            <a:r>
              <a:rPr lang="de-DE" dirty="0"/>
              <a:t>- Experimentelle Studien</a:t>
            </a:r>
          </a:p>
        </p:txBody>
      </p:sp>
    </p:spTree>
    <p:extLst>
      <p:ext uri="{BB962C8B-B14F-4D97-AF65-F5344CB8AC3E}">
        <p14:creationId xmlns:p14="http://schemas.microsoft.com/office/powerpoint/2010/main" val="187809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Wadouh et al. (2014)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nwu</a:t>
            </a:r>
            <a:r>
              <a:rPr lang="de-DE" sz="2200" dirty="0">
                <a:cs typeface="Tahoma" pitchFamily="34" charset="0"/>
              </a:rPr>
              <a:t>: Einfluss des Vernetzungsniveaus im Unterricht auf Schülerleistung im CM</a:t>
            </a:r>
            <a:endParaRPr lang="de-DE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96579" y="1800250"/>
          <a:ext cx="5040709" cy="3267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SPW 11.0 Graph" r:id="rId4" imgW="5631790" imgH="3916375" progId="SigmaPlotGraphicObject.11">
                  <p:embed/>
                </p:oleObj>
              </mc:Choice>
              <mc:Fallback>
                <p:oleObj name="SPW 11.0 Graph" r:id="rId4" imgW="5631790" imgH="3916375" progId="SigmaPlotGraphicObject.11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579" y="1800250"/>
                        <a:ext cx="5040709" cy="32679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4068936" y="568868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24720" y="5047778"/>
            <a:ext cx="46762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+mj-lt"/>
                <a:ea typeface="Times New Roman"/>
              </a:rPr>
              <a:t>t(15)</a:t>
            </a:r>
            <a:r>
              <a:rPr lang="de-DE" dirty="0">
                <a:latin typeface="+mj-lt"/>
                <a:ea typeface="Times New Roman"/>
              </a:rPr>
              <a:t> = -3.24, </a:t>
            </a:r>
            <a:r>
              <a:rPr lang="de-DE" i="1" dirty="0">
                <a:latin typeface="+mj-lt"/>
                <a:ea typeface="Times New Roman"/>
              </a:rPr>
              <a:t>p </a:t>
            </a:r>
            <a:r>
              <a:rPr lang="de-DE" dirty="0">
                <a:latin typeface="+mj-lt"/>
                <a:ea typeface="Times New Roman"/>
              </a:rPr>
              <a:t>= 0.003, </a:t>
            </a:r>
            <a:r>
              <a:rPr lang="de-DE" dirty="0">
                <a:latin typeface="+mj-lt"/>
                <a:ea typeface="Times New Roman"/>
                <a:cs typeface="Times New Roman"/>
              </a:rPr>
              <a:t>d</a:t>
            </a:r>
            <a:r>
              <a:rPr lang="de-DE" dirty="0">
                <a:latin typeface="+mj-lt"/>
                <a:ea typeface="Times New Roman"/>
              </a:rPr>
              <a:t> = 1.59, </a:t>
            </a:r>
            <a:r>
              <a:rPr lang="el-GR" dirty="0">
                <a:ea typeface="Times New Roman"/>
                <a:cs typeface="Times New Roman"/>
              </a:rPr>
              <a:t>η</a:t>
            </a:r>
            <a:r>
              <a:rPr lang="de-DE" dirty="0">
                <a:ea typeface="Times New Roman"/>
              </a:rPr>
              <a:t>² = 0.41, </a:t>
            </a:r>
            <a:r>
              <a:rPr lang="de-DE" dirty="0">
                <a:latin typeface="+mj-lt"/>
                <a:ea typeface="Times New Roman"/>
              </a:rPr>
              <a:t>N = 17</a:t>
            </a:r>
            <a:endParaRPr lang="en-US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40944" y="1806347"/>
            <a:ext cx="1003801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 = 0.003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2556768" y="5616674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Klassen, in denen im Unterricht viel auf Zusammenhangswissen</a:t>
            </a:r>
            <a:br>
              <a:rPr lang="de-DE" sz="16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geachtet wird, schneiden die Schüler in Concept-Maps besser ab.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88262" y="56414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06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Wadouh et al. (2014)</a:t>
            </a:r>
          </a:p>
          <a:p>
            <a:endParaRPr lang="de-DE" sz="1300" dirty="0">
              <a:latin typeface="+mn-lt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nwu</a:t>
            </a:r>
            <a:r>
              <a:rPr lang="de-DE" sz="2200" dirty="0">
                <a:cs typeface="Tahoma" pitchFamily="34" charset="0"/>
              </a:rPr>
              <a:t>: Zusammenhang zwischen Vernetzungsniveau im Unterricht und motivationalen Faktoren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graphicFrame>
        <p:nvGraphicFramePr>
          <p:cNvPr id="9" name="Group 228"/>
          <p:cNvGraphicFramePr>
            <a:graphicFrameLocks noGrp="1"/>
          </p:cNvGraphicFramePr>
          <p:nvPr/>
        </p:nvGraphicFramePr>
        <p:xfrm>
          <a:off x="972592" y="2215106"/>
          <a:ext cx="6529340" cy="3401568"/>
        </p:xfrm>
        <a:graphic>
          <a:graphicData uri="http://schemas.openxmlformats.org/drawingml/2006/table">
            <a:tbl>
              <a:tblPr/>
              <a:tblGrid>
                <a:gridCol w="318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2981" marR="102981" marT="48006" marB="48006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r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p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ΔR</a:t>
                      </a:r>
                      <a:r>
                        <a:rPr kumimoji="0" lang="de-DE" sz="18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Fachinteresse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Biologie gehört zu meinen Lieblingsfächern</a:t>
                      </a:r>
                    </a:p>
                  </a:txBody>
                  <a:tcPr marL="102981" marR="102981" marT="48006" marB="48006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0.34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47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0.12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Anstrengungsbereitschaft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Im Biologieunterricht gebe ich mir Mühe,</a:t>
                      </a:r>
                      <a:b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alles zu verstehen</a:t>
                      </a:r>
                    </a:p>
                  </a:txBody>
                  <a:tcPr marL="102981" marR="102981" marT="48006" marB="48006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0.28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47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0.02</a:t>
                      </a:r>
                    </a:p>
                    <a:p>
                      <a:endParaRPr lang="de-DE" dirty="0"/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0.08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Abneigung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Oft habe ich keine Lust auf den Biologieunterricht</a:t>
                      </a:r>
                    </a:p>
                  </a:txBody>
                  <a:tcPr marL="102981" marR="102981" marT="48006" marB="48006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- 0.39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47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0.01</a:t>
                      </a:r>
                    </a:p>
                    <a:p>
                      <a:endParaRPr lang="de-DE" dirty="0"/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0.15</a:t>
                      </a:r>
                    </a:p>
                  </a:txBody>
                  <a:tcPr marL="102981" marR="102981" marT="48006" marB="48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4068936" y="583269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2556768" y="5760690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Klassen, in denen im Unterricht viel auf Konzeptorientierung geachtet </a:t>
            </a:r>
          </a:p>
          <a:p>
            <a:pPr marL="452438"/>
            <a:r>
              <a:rPr lang="de-DE" sz="1600" b="1" dirty="0">
                <a:solidFill>
                  <a:schemeClr val="tx1"/>
                </a:solidFill>
              </a:rPr>
              <a:t>wird, zeigen die Schülerinnen und Schüler ein höheres Interesse.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88262" y="5785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536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1300" dirty="0">
                <a:latin typeface="+mn-lt"/>
              </a:rPr>
              <a:t>Förtsch et al. (2020)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LerNT</a:t>
            </a:r>
            <a:r>
              <a:rPr lang="de-DE" sz="2200" dirty="0">
                <a:cs typeface="Tahoma" pitchFamily="34" charset="0"/>
              </a:rPr>
              <a:t>: Zusammenhang zwischen Vernetzungsniveau im Unterricht und Leistung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7642" y="2099491"/>
            <a:ext cx="164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cs typeface="Times New Roman" panose="02020603050405020304" pitchFamily="18" charset="0"/>
              </a:rPr>
              <a:t>Klassenebene</a:t>
            </a:r>
          </a:p>
        </p:txBody>
      </p:sp>
      <p:sp>
        <p:nvSpPr>
          <p:cNvPr id="7" name="Rechteck 6"/>
          <p:cNvSpPr/>
          <p:nvPr/>
        </p:nvSpPr>
        <p:spPr>
          <a:xfrm>
            <a:off x="4299719" y="2298376"/>
            <a:ext cx="1498600" cy="4910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Konzeptorientierung</a:t>
            </a:r>
          </a:p>
        </p:txBody>
      </p:sp>
      <p:cxnSp>
        <p:nvCxnSpPr>
          <p:cNvPr id="8" name="Gerade Verbindung mit Pfeil 7"/>
          <p:cNvCxnSpPr>
            <a:stCxn id="7" idx="3"/>
            <a:endCxn id="11" idx="2"/>
          </p:cNvCxnSpPr>
          <p:nvPr/>
        </p:nvCxnSpPr>
        <p:spPr>
          <a:xfrm flipV="1">
            <a:off x="5798319" y="2543737"/>
            <a:ext cx="2470148" cy="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8988135" y="2072635"/>
            <a:ext cx="778932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R²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0,14</a:t>
            </a:r>
          </a:p>
        </p:txBody>
      </p:sp>
      <p:sp>
        <p:nvSpPr>
          <p:cNvPr id="10" name="Rechteck 9"/>
          <p:cNvSpPr/>
          <p:nvPr/>
        </p:nvSpPr>
        <p:spPr>
          <a:xfrm>
            <a:off x="6024800" y="2251051"/>
            <a:ext cx="833973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0,24*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0,11</a:t>
            </a:r>
          </a:p>
        </p:txBody>
      </p:sp>
      <p:sp>
        <p:nvSpPr>
          <p:cNvPr id="11" name="Ellipse 10"/>
          <p:cNvSpPr/>
          <p:nvPr/>
        </p:nvSpPr>
        <p:spPr>
          <a:xfrm>
            <a:off x="8268467" y="2298203"/>
            <a:ext cx="1498600" cy="49106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Leistung im Posttest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7642" y="3035419"/>
            <a:ext cx="164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cs typeface="Times New Roman" panose="02020603050405020304" pitchFamily="18" charset="0"/>
              </a:rPr>
              <a:t>Schülerebene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388242" y="3439755"/>
            <a:ext cx="1498600" cy="1242198"/>
            <a:chOff x="1430867" y="4867275"/>
            <a:chExt cx="1498600" cy="1242198"/>
          </a:xfrm>
        </p:grpSpPr>
        <p:sp>
          <p:nvSpPr>
            <p:cNvPr id="14" name="Rechteck 13"/>
            <p:cNvSpPr/>
            <p:nvPr/>
          </p:nvSpPr>
          <p:spPr>
            <a:xfrm>
              <a:off x="1430867" y="4867275"/>
              <a:ext cx="1498600" cy="4910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Selbstkonzept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430867" y="5618406"/>
              <a:ext cx="1498600" cy="4910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Anstrengungs-bereitschaft</a:t>
              </a:r>
            </a:p>
          </p:txBody>
        </p:sp>
      </p:grpSp>
      <p:sp>
        <p:nvSpPr>
          <p:cNvPr id="16" name="Rechteck 15"/>
          <p:cNvSpPr/>
          <p:nvPr/>
        </p:nvSpPr>
        <p:spPr>
          <a:xfrm>
            <a:off x="8268467" y="3759376"/>
            <a:ext cx="1498600" cy="4910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Leistung im Posttest</a:t>
            </a:r>
          </a:p>
        </p:txBody>
      </p:sp>
      <p:cxnSp>
        <p:nvCxnSpPr>
          <p:cNvPr id="17" name="Gerade Verbindung mit Pfeil 16"/>
          <p:cNvCxnSpPr>
            <a:stCxn id="14" idx="3"/>
            <a:endCxn id="16" idx="1"/>
          </p:cNvCxnSpPr>
          <p:nvPr/>
        </p:nvCxnSpPr>
        <p:spPr>
          <a:xfrm>
            <a:off x="2886842" y="3685289"/>
            <a:ext cx="5381625" cy="3196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5" idx="3"/>
            <a:endCxn id="16" idx="1"/>
          </p:cNvCxnSpPr>
          <p:nvPr/>
        </p:nvCxnSpPr>
        <p:spPr>
          <a:xfrm flipV="1">
            <a:off x="2886842" y="4004910"/>
            <a:ext cx="5381625" cy="4315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522526" y="2952378"/>
            <a:ext cx="93884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5234753" y="3439755"/>
            <a:ext cx="1248834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0,22***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0,05</a:t>
            </a:r>
          </a:p>
        </p:txBody>
      </p:sp>
      <p:sp>
        <p:nvSpPr>
          <p:cNvPr id="21" name="Rechteck 20"/>
          <p:cNvSpPr/>
          <p:nvPr/>
        </p:nvSpPr>
        <p:spPr>
          <a:xfrm>
            <a:off x="5234753" y="4370739"/>
            <a:ext cx="1248834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-0,0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0,05</a:t>
            </a:r>
          </a:p>
        </p:txBody>
      </p:sp>
      <p:sp>
        <p:nvSpPr>
          <p:cNvPr id="22" name="Rechteck 21"/>
          <p:cNvSpPr/>
          <p:nvPr/>
        </p:nvSpPr>
        <p:spPr>
          <a:xfrm>
            <a:off x="9017767" y="3533528"/>
            <a:ext cx="778932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R²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0,05</a:t>
            </a:r>
          </a:p>
        </p:txBody>
      </p:sp>
      <p:sp>
        <p:nvSpPr>
          <p:cNvPr id="23" name="Ellipse 22"/>
          <p:cNvSpPr/>
          <p:nvPr/>
        </p:nvSpPr>
        <p:spPr>
          <a:xfrm>
            <a:off x="5806438" y="2025742"/>
            <a:ext cx="1270696" cy="6875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7813352" y="4320530"/>
            <a:ext cx="2232248" cy="129878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flipH="1">
            <a:off x="7929349" y="5083001"/>
            <a:ext cx="195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ICC = 0,33</a:t>
            </a:r>
            <a:br>
              <a:rPr lang="en-US" sz="1200" dirty="0"/>
            </a:br>
            <a:r>
              <a:rPr lang="en-US" sz="1200" dirty="0"/>
              <a:t>(χ²(27) = 319,11, </a:t>
            </a:r>
            <a:r>
              <a:rPr lang="en-US" sz="1200" i="1" dirty="0"/>
              <a:t>p</a:t>
            </a:r>
            <a:r>
              <a:rPr lang="en-US" sz="1200" dirty="0"/>
              <a:t> &lt; 0,001)</a:t>
            </a:r>
            <a:endParaRPr lang="de-DE" sz="1200" dirty="0"/>
          </a:p>
        </p:txBody>
      </p:sp>
      <p:sp>
        <p:nvSpPr>
          <p:cNvPr id="27" name="Rechteck 26"/>
          <p:cNvSpPr/>
          <p:nvPr/>
        </p:nvSpPr>
        <p:spPr>
          <a:xfrm>
            <a:off x="7967449" y="4443950"/>
            <a:ext cx="1956619" cy="6698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N</a:t>
            </a:r>
            <a:r>
              <a:rPr lang="en-US" sz="1200" baseline="-25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Schüler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640; </a:t>
            </a: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N</a:t>
            </a:r>
            <a:r>
              <a:rPr lang="en-US" sz="1200" baseline="-25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Lehrer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28.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nn-NO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*</a:t>
            </a:r>
            <a:r>
              <a:rPr lang="nn-NO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p</a:t>
            </a:r>
            <a:r>
              <a:rPr lang="nn-NO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&lt; .05. **</a:t>
            </a:r>
            <a:r>
              <a:rPr lang="nn-NO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p</a:t>
            </a:r>
            <a:r>
              <a:rPr lang="nn-NO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&lt; .01.</a:t>
            </a:r>
            <a:br>
              <a:rPr lang="nn-NO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nn-NO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***</a:t>
            </a:r>
            <a:r>
              <a:rPr lang="nn-NO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p</a:t>
            </a:r>
            <a:r>
              <a:rPr lang="nn-NO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&lt; .001.</a:t>
            </a:r>
            <a:endParaRPr lang="en-US" sz="12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068936" y="583269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Abgerundetes Rechteck 30"/>
          <p:cNvSpPr/>
          <p:nvPr/>
        </p:nvSpPr>
        <p:spPr>
          <a:xfrm>
            <a:off x="2556768" y="5760690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Klassen, in denen im Unterricht viel auf Konzeptorientierung geachtet</a:t>
            </a:r>
          </a:p>
          <a:p>
            <a:pPr marL="452438"/>
            <a:r>
              <a:rPr lang="de-DE" sz="1600" b="1" dirty="0">
                <a:solidFill>
                  <a:schemeClr val="tx1"/>
                </a:solidFill>
              </a:rPr>
              <a:t>wird, zeigen die Schülerinnen und Schüler eine bessere Leistung im Posttest.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88262" y="5785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79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0" grpId="0"/>
      <p:bldP spid="21" grpId="0"/>
      <p:bldP spid="22" grpId="0"/>
      <p:bldP spid="23" grpId="0" animBg="1"/>
      <p:bldP spid="29" grpId="0" animBg="1"/>
      <p:bldP spid="31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pic>
        <p:nvPicPr>
          <p:cNvPr id="34" name="Inhaltsplatzhalter 33">
            <a:extLst>
              <a:ext uri="{FF2B5EF4-FFF2-40B4-BE49-F238E27FC236}">
                <a16:creationId xmlns:a16="http://schemas.microsoft.com/office/drawing/2014/main" id="{ADE367AA-7815-426C-97B5-E602FE6930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2"/>
          <a:stretch/>
        </p:blipFill>
        <p:spPr>
          <a:xfrm>
            <a:off x="298782" y="2049229"/>
            <a:ext cx="9098745" cy="4071502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1300" dirty="0">
                <a:latin typeface="+mn-lt"/>
              </a:rPr>
              <a:t>Förtsch et al. (2020)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LerNT</a:t>
            </a:r>
            <a:r>
              <a:rPr lang="de-DE" sz="2200" dirty="0">
                <a:cs typeface="Tahoma" pitchFamily="34" charset="0"/>
              </a:rPr>
              <a:t>: Zusammenhang zwischen Vernetzungsniveau im Unterricht und Leistung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068936" y="583269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Abgerundetes Rechteck 30"/>
          <p:cNvSpPr/>
          <p:nvPr/>
        </p:nvSpPr>
        <p:spPr>
          <a:xfrm>
            <a:off x="2556768" y="5760690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Klassen, in denen im Unterricht viel auf Konzeptorientierung geachtet</a:t>
            </a:r>
          </a:p>
          <a:p>
            <a:pPr marL="452438"/>
            <a:r>
              <a:rPr lang="de-DE" sz="1600" b="1" dirty="0">
                <a:solidFill>
                  <a:schemeClr val="tx1"/>
                </a:solidFill>
              </a:rPr>
              <a:t>wird, zeigen die Schülerinnen und Schüler eine bessere Leistung im Posttest.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88262" y="5785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564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LerNT</a:t>
            </a:r>
            <a:r>
              <a:rPr lang="de-DE" sz="2200" dirty="0">
                <a:cs typeface="Tahoma" pitchFamily="34" charset="0"/>
              </a:rPr>
              <a:t>: Zusammenhang zwischen Vernetzungsniveau im Unterricht und situationalem Interesse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299719" y="2389303"/>
            <a:ext cx="1498600" cy="4910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Konzeptorientierung</a:t>
            </a:r>
          </a:p>
        </p:txBody>
      </p:sp>
      <p:cxnSp>
        <p:nvCxnSpPr>
          <p:cNvPr id="8" name="Gerade Verbindung mit Pfeil 7"/>
          <p:cNvCxnSpPr>
            <a:stCxn id="7" idx="3"/>
            <a:endCxn id="11" idx="2"/>
          </p:cNvCxnSpPr>
          <p:nvPr/>
        </p:nvCxnSpPr>
        <p:spPr>
          <a:xfrm flipV="1">
            <a:off x="5798319" y="2634664"/>
            <a:ext cx="2470148" cy="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8988135" y="2163562"/>
            <a:ext cx="778932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R²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0,10</a:t>
            </a:r>
          </a:p>
        </p:txBody>
      </p:sp>
      <p:sp>
        <p:nvSpPr>
          <p:cNvPr id="10" name="Rechteck 9"/>
          <p:cNvSpPr/>
          <p:nvPr/>
        </p:nvSpPr>
        <p:spPr>
          <a:xfrm>
            <a:off x="6024800" y="2341978"/>
            <a:ext cx="833973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0,15*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0,10</a:t>
            </a:r>
          </a:p>
        </p:txBody>
      </p:sp>
      <p:sp>
        <p:nvSpPr>
          <p:cNvPr id="11" name="Ellipse 10"/>
          <p:cNvSpPr/>
          <p:nvPr/>
        </p:nvSpPr>
        <p:spPr>
          <a:xfrm>
            <a:off x="8268467" y="2389130"/>
            <a:ext cx="1498600" cy="49106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situationales Interesse</a:t>
            </a:r>
          </a:p>
        </p:txBody>
      </p:sp>
      <p:sp>
        <p:nvSpPr>
          <p:cNvPr id="13" name="Rechteck 12"/>
          <p:cNvSpPr/>
          <p:nvPr/>
        </p:nvSpPr>
        <p:spPr>
          <a:xfrm>
            <a:off x="8268467" y="3903343"/>
            <a:ext cx="1498600" cy="4910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situationales Interesse</a:t>
            </a:r>
          </a:p>
        </p:txBody>
      </p:sp>
      <p:cxnSp>
        <p:nvCxnSpPr>
          <p:cNvPr id="14" name="Gerade Verbindung mit Pfeil 13"/>
          <p:cNvCxnSpPr>
            <a:stCxn id="23" idx="3"/>
            <a:endCxn id="13" idx="1"/>
          </p:cNvCxnSpPr>
          <p:nvPr/>
        </p:nvCxnSpPr>
        <p:spPr>
          <a:xfrm>
            <a:off x="2870200" y="3619416"/>
            <a:ext cx="5398267" cy="5294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22" idx="3"/>
            <a:endCxn id="13" idx="1"/>
          </p:cNvCxnSpPr>
          <p:nvPr/>
        </p:nvCxnSpPr>
        <p:spPr>
          <a:xfrm flipV="1">
            <a:off x="2870200" y="4148877"/>
            <a:ext cx="5398267" cy="527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5234753" y="3583722"/>
            <a:ext cx="1248834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0,22***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0,04</a:t>
            </a:r>
          </a:p>
        </p:txBody>
      </p:sp>
      <p:sp>
        <p:nvSpPr>
          <p:cNvPr id="18" name="Rechteck 17"/>
          <p:cNvSpPr/>
          <p:nvPr/>
        </p:nvSpPr>
        <p:spPr>
          <a:xfrm>
            <a:off x="5234753" y="4514706"/>
            <a:ext cx="1248834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0,11**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0,04</a:t>
            </a:r>
          </a:p>
        </p:txBody>
      </p:sp>
      <p:sp>
        <p:nvSpPr>
          <p:cNvPr id="19" name="Rechteck 18"/>
          <p:cNvSpPr/>
          <p:nvPr/>
        </p:nvSpPr>
        <p:spPr>
          <a:xfrm>
            <a:off x="9017767" y="3677495"/>
            <a:ext cx="778932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R²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0,24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1371600" y="3373882"/>
            <a:ext cx="1498600" cy="1548390"/>
            <a:chOff x="1388242" y="4759494"/>
            <a:chExt cx="1498600" cy="1548390"/>
          </a:xfrm>
        </p:grpSpPr>
        <p:sp>
          <p:nvSpPr>
            <p:cNvPr id="21" name="Rechteck 20"/>
            <p:cNvSpPr/>
            <p:nvPr/>
          </p:nvSpPr>
          <p:spPr>
            <a:xfrm>
              <a:off x="1388242" y="5290159"/>
              <a:ext cx="1498600" cy="4910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Fachinteresse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388242" y="5816817"/>
              <a:ext cx="1498600" cy="4910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Anstrenguns-bereitschaft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388242" y="4759494"/>
              <a:ext cx="1498600" cy="4910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Intrinsische Motivation</a:t>
              </a:r>
            </a:p>
          </p:txBody>
        </p:sp>
      </p:grpSp>
      <p:cxnSp>
        <p:nvCxnSpPr>
          <p:cNvPr id="24" name="Gerade Verbindung mit Pfeil 23"/>
          <p:cNvCxnSpPr>
            <a:stCxn id="21" idx="3"/>
            <a:endCxn id="13" idx="1"/>
          </p:cNvCxnSpPr>
          <p:nvPr/>
        </p:nvCxnSpPr>
        <p:spPr>
          <a:xfrm flipV="1">
            <a:off x="2870200" y="4148877"/>
            <a:ext cx="5398267" cy="12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577812" y="3870898"/>
            <a:ext cx="1248834" cy="2412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β</a:t>
            </a:r>
            <a:r>
              <a:rPr lang="de-DE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0,26*** </a:t>
            </a:r>
            <a:b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</a:br>
            <a:r>
              <a:rPr lang="en-US" sz="1200" i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SE</a:t>
            </a:r>
            <a:r>
              <a: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= 0,05</a:t>
            </a:r>
          </a:p>
        </p:txBody>
      </p:sp>
      <p:sp>
        <p:nvSpPr>
          <p:cNvPr id="26" name="Ellipse 25"/>
          <p:cNvSpPr/>
          <p:nvPr/>
        </p:nvSpPr>
        <p:spPr>
          <a:xfrm>
            <a:off x="5806438" y="2116669"/>
            <a:ext cx="1270696" cy="6875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97642" y="2260685"/>
            <a:ext cx="164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cs typeface="Times New Roman" panose="02020603050405020304" pitchFamily="18" charset="0"/>
              </a:rPr>
              <a:t>Klassenebene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97642" y="2959635"/>
            <a:ext cx="164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cs typeface="Times New Roman" panose="02020603050405020304" pitchFamily="18" charset="0"/>
              </a:rPr>
              <a:t>Schülerebene</a:t>
            </a:r>
          </a:p>
        </p:txBody>
      </p:sp>
      <p:cxnSp>
        <p:nvCxnSpPr>
          <p:cNvPr id="31" name="Gerader Verbinder 30"/>
          <p:cNvCxnSpPr/>
          <p:nvPr/>
        </p:nvCxnSpPr>
        <p:spPr>
          <a:xfrm>
            <a:off x="522526" y="2952378"/>
            <a:ext cx="93884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7813352" y="4525340"/>
            <a:ext cx="2232248" cy="1163342"/>
            <a:chOff x="7813352" y="4302059"/>
            <a:chExt cx="2232248" cy="1163342"/>
          </a:xfrm>
        </p:grpSpPr>
        <p:sp>
          <p:nvSpPr>
            <p:cNvPr id="32" name="Rechteck 31"/>
            <p:cNvSpPr/>
            <p:nvPr/>
          </p:nvSpPr>
          <p:spPr>
            <a:xfrm>
              <a:off x="7813352" y="4302059"/>
              <a:ext cx="2232248" cy="116334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extfeld 3"/>
            <p:cNvSpPr txBox="1"/>
            <p:nvPr/>
          </p:nvSpPr>
          <p:spPr>
            <a:xfrm flipH="1">
              <a:off x="7957368" y="4968602"/>
              <a:ext cx="1956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ICC = 0,20</a:t>
              </a:r>
              <a:br>
                <a:rPr lang="en-US" sz="1200" dirty="0"/>
              </a:br>
              <a:r>
                <a:rPr lang="en-US" sz="1200" dirty="0"/>
                <a:t>(χ²(27) = 179,27, </a:t>
              </a:r>
              <a:r>
                <a:rPr lang="en-US" sz="1200" i="1" dirty="0"/>
                <a:t>p</a:t>
              </a:r>
              <a:r>
                <a:rPr lang="en-US" sz="1200" dirty="0"/>
                <a:t> &lt; 0,001)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7957368" y="4320530"/>
              <a:ext cx="1956619" cy="66985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i="1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N</a:t>
              </a:r>
              <a:r>
                <a:rPr lang="en-US" sz="1200" baseline="-250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Schüler</a:t>
              </a:r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 = 640; </a:t>
              </a:r>
              <a:r>
                <a:rPr lang="en-US" sz="1200" i="1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N</a:t>
              </a:r>
              <a:r>
                <a:rPr lang="en-US" sz="1200" baseline="-250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Lehrer</a:t>
              </a:r>
              <a: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 = 28. </a:t>
              </a:r>
              <a:br>
                <a:rPr lang="en-US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</a:br>
              <a:r>
                <a:rPr lang="nn-NO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*</a:t>
              </a:r>
              <a:r>
                <a:rPr lang="nn-NO" sz="1200" i="1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nn-NO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 &lt; .05. **</a:t>
              </a:r>
              <a:r>
                <a:rPr lang="nn-NO" sz="1200" i="1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nn-NO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 &lt; .01.</a:t>
              </a:r>
              <a:br>
                <a:rPr lang="nn-NO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</a:br>
              <a:r>
                <a:rPr lang="nn-NO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***</a:t>
              </a:r>
              <a:r>
                <a:rPr lang="nn-NO" sz="1200" i="1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p</a:t>
              </a:r>
              <a:r>
                <a:rPr lang="nn-NO" sz="1200" dirty="0"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 &lt; .001.</a:t>
              </a:r>
              <a:endParaRPr lang="en-US" sz="1200" dirty="0"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4068936" y="583269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Abgerundetes Rechteck 35"/>
          <p:cNvSpPr/>
          <p:nvPr/>
        </p:nvSpPr>
        <p:spPr>
          <a:xfrm>
            <a:off x="2556768" y="5760690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Klassen, in denen im Unterricht viel auf Zusammenhangswissen geachtet </a:t>
            </a:r>
          </a:p>
          <a:p>
            <a:pPr marL="452438"/>
            <a:r>
              <a:rPr lang="de-DE" sz="1600" b="1" dirty="0">
                <a:solidFill>
                  <a:schemeClr val="tx1"/>
                </a:solidFill>
              </a:rPr>
              <a:t>wird, zeigen die Schülerinnen und Schüler eine ein höheres situationales Interesse.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588262" y="5785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BFA0BBE-239D-498A-B41C-C6D1B5E50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Autofit/>
          </a:bodyPr>
          <a:lstStyle/>
          <a:p>
            <a:r>
              <a:rPr lang="de-DE" sz="1300" dirty="0">
                <a:latin typeface="+mn-lt"/>
              </a:rPr>
              <a:t>Förtsch et al. (2020)</a:t>
            </a:r>
          </a:p>
        </p:txBody>
      </p:sp>
    </p:spTree>
    <p:extLst>
      <p:ext uri="{BB962C8B-B14F-4D97-AF65-F5344CB8AC3E}">
        <p14:creationId xmlns:p14="http://schemas.microsoft.com/office/powerpoint/2010/main" val="11779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5" grpId="0"/>
      <p:bldP spid="26" grpId="0" animBg="1"/>
      <p:bldP spid="30" grpId="0"/>
      <p:bldP spid="33" grpId="0" animBg="1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FB41E438-7961-4129-9202-C0507579C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6"/>
          <a:stretch/>
        </p:blipFill>
        <p:spPr>
          <a:xfrm>
            <a:off x="226344" y="2160539"/>
            <a:ext cx="9747248" cy="396019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7145FA91-D161-4713-853A-A13A8BF852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37" y="6480175"/>
            <a:ext cx="408689" cy="288925"/>
          </a:xfrm>
        </p:spPr>
      </p:pic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LerNT</a:t>
            </a:r>
            <a:r>
              <a:rPr lang="de-DE" sz="2200" dirty="0">
                <a:cs typeface="Tahoma" pitchFamily="34" charset="0"/>
              </a:rPr>
              <a:t>: Zusammenhang zwischen Vernetzungsniveau im Unterricht und situationalem Interesse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068936" y="583269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Abgerundetes Rechteck 35"/>
          <p:cNvSpPr/>
          <p:nvPr/>
        </p:nvSpPr>
        <p:spPr>
          <a:xfrm>
            <a:off x="2556768" y="5760690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Klassen, in denen im Unterricht viel auf Zusammenhangswissen geachtet </a:t>
            </a:r>
          </a:p>
          <a:p>
            <a:pPr marL="452438"/>
            <a:r>
              <a:rPr lang="de-DE" sz="1600" b="1" dirty="0">
                <a:solidFill>
                  <a:schemeClr val="tx1"/>
                </a:solidFill>
              </a:rPr>
              <a:t>wird, zeigen die Schülerinnen und Schüler eine ein höheres situationales Interesse.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588262" y="5785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BFA0BBE-239D-498A-B41C-C6D1B5E50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Autofit/>
          </a:bodyPr>
          <a:lstStyle/>
          <a:p>
            <a:r>
              <a:rPr lang="de-DE" sz="1300" dirty="0">
                <a:latin typeface="+mn-lt"/>
              </a:rPr>
              <a:t>Förtsch et al. (2020)</a:t>
            </a:r>
          </a:p>
        </p:txBody>
      </p:sp>
    </p:spTree>
    <p:extLst>
      <p:ext uri="{BB962C8B-B14F-4D97-AF65-F5344CB8AC3E}">
        <p14:creationId xmlns:p14="http://schemas.microsoft.com/office/powerpoint/2010/main" val="2508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9">
            <a:extLst>
              <a:ext uri="{FF2B5EF4-FFF2-40B4-BE49-F238E27FC236}">
                <a16:creationId xmlns:a16="http://schemas.microsoft.com/office/drawing/2014/main" id="{49F2CE06-BF6E-4379-8134-510574A3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73" y="2258318"/>
            <a:ext cx="8966080" cy="321434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1300" dirty="0">
                <a:latin typeface="+mn-lt"/>
              </a:rPr>
              <a:t>Werner, Förtsch, von Kotzebue &amp; Neuhaus (2016)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ProwiN</a:t>
            </a:r>
            <a:r>
              <a:rPr lang="de-DE" sz="2200" dirty="0">
                <a:cs typeface="Tahoma" pitchFamily="34" charset="0"/>
              </a:rPr>
              <a:t>: Zusammenhang zwischen PCK der Lehrkraft, Konzeptorientierung im im Unterricht und Leistung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20968881">
            <a:off x="1435732" y="3289831"/>
            <a:ext cx="3234803" cy="959519"/>
          </a:xfrm>
          <a:prstGeom prst="rect">
            <a:avLst/>
          </a:prstGeom>
          <a:solidFill>
            <a:schemeClr val="accent2">
              <a:alpha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4681871" y="3067789"/>
            <a:ext cx="934387" cy="4753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13" name="Ellipse 12"/>
          <p:cNvSpPr/>
          <p:nvPr/>
        </p:nvSpPr>
        <p:spPr>
          <a:xfrm>
            <a:off x="2700784" y="3687168"/>
            <a:ext cx="934387" cy="4753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14" name="Rechteck 13"/>
          <p:cNvSpPr/>
          <p:nvPr/>
        </p:nvSpPr>
        <p:spPr>
          <a:xfrm>
            <a:off x="4068936" y="568868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2556768" y="5616674"/>
            <a:ext cx="8330129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Um Unterricht konzeptorientiert zu gestalten, wird v.a. fachdidaktisches Wissen benötigt, dass sich bis auf die Schülerleistung positiv auswirkt (mediiert um die Konzeptorientierung im Unterricht).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88262" y="56414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8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D57E7AF-61FD-40BB-87CF-CFCCD48EEB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>
          <a:xfrm>
            <a:off x="314144" y="1983978"/>
            <a:ext cx="9155392" cy="392072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1300" dirty="0">
                <a:latin typeface="+mn-lt"/>
              </a:rPr>
              <a:t>Werner, Förtsch, von Kotzebue &amp; Neuhaus (2016)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ProwiN</a:t>
            </a:r>
            <a:r>
              <a:rPr lang="de-DE" sz="2200" dirty="0">
                <a:cs typeface="Tahoma" pitchFamily="34" charset="0"/>
              </a:rPr>
              <a:t>: Zusammenhang zwischen PCK der Lehrkraft, Konzeptorientierung im im Unterricht und Leistung der Schülerinnen und Schüler</a:t>
            </a:r>
          </a:p>
          <a:p>
            <a:endParaRPr lang="de-DE" sz="2200" dirty="0">
              <a:cs typeface="Tahom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068936" y="568868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2556768" y="5616674"/>
            <a:ext cx="8330129" cy="86409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Um Unterricht konzeptorientiert zu gestalten, wird v.a. fachdidaktisches Wissen benötigt, dass sich bis auf die Schülerleistung positiv auswirkt (mediiert um die Konzeptorientierung im Unterricht).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88262" y="56414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480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Bedeutung der Konzeptorientierung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Videostudie Mathematik: Ablauf</a:t>
            </a:r>
            <a:endParaRPr dirty="0"/>
          </a:p>
        </p:txBody>
      </p:sp>
      <p:sp>
        <p:nvSpPr>
          <p:cNvPr id="8" name="Textplatzhalter 55"/>
          <p:cNvSpPr>
            <a:spLocks noGrp="1"/>
          </p:cNvSpPr>
          <p:nvPr>
            <p:ph type="body" sz="quarter" idx="14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sz="1300" dirty="0">
                <a:latin typeface="+mn-lt"/>
              </a:rPr>
              <a:t>Drollinger-Vetter (2011); </a:t>
            </a:r>
          </a:p>
          <a:p>
            <a:pPr>
              <a:defRPr/>
            </a:pPr>
            <a:r>
              <a:rPr lang="de-DE" sz="1300" dirty="0" err="1">
                <a:latin typeface="+mn-lt"/>
              </a:rPr>
              <a:t>Lipowsky</a:t>
            </a:r>
            <a:r>
              <a:rPr lang="de-DE" sz="1300" dirty="0">
                <a:latin typeface="+mn-lt"/>
              </a:rPr>
              <a:t> et al. (2009)</a:t>
            </a:r>
            <a:endParaRPr lang="en-US" sz="1300" i="1" dirty="0">
              <a:latin typeface="+mn-lt"/>
            </a:endParaRPr>
          </a:p>
        </p:txBody>
      </p:sp>
      <p:sp>
        <p:nvSpPr>
          <p:cNvPr id="11" name="Text Box 16"/>
          <p:cNvSpPr>
            <a:spLocks/>
          </p:cNvSpPr>
          <p:nvPr/>
        </p:nvSpPr>
        <p:spPr bwMode="auto">
          <a:xfrm>
            <a:off x="2196728" y="2873947"/>
            <a:ext cx="1916592" cy="405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defRPr/>
            </a:pPr>
            <a:r>
              <a:rPr lang="de-DE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Vorwissenstest </a:t>
            </a:r>
            <a:endParaRPr lang="de-DE" dirty="0"/>
          </a:p>
        </p:txBody>
      </p:sp>
      <p:sp>
        <p:nvSpPr>
          <p:cNvPr id="14" name="Text Box 25"/>
          <p:cNvSpPr>
            <a:spLocks/>
          </p:cNvSpPr>
          <p:nvPr/>
        </p:nvSpPr>
        <p:spPr bwMode="auto">
          <a:xfrm>
            <a:off x="8173392" y="2873947"/>
            <a:ext cx="1830776" cy="6884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defRPr/>
            </a:pPr>
            <a:r>
              <a:rPr lang="de-DE" dirty="0">
                <a:solidFill>
                  <a:srgbClr val="000000"/>
                </a:solidFill>
              </a:rPr>
              <a:t>Leistungstest</a:t>
            </a:r>
            <a:endParaRPr dirty="0"/>
          </a:p>
        </p:txBody>
      </p:sp>
      <p:sp>
        <p:nvSpPr>
          <p:cNvPr id="15" name="Text Box 26"/>
          <p:cNvSpPr>
            <a:spLocks/>
          </p:cNvSpPr>
          <p:nvPr/>
        </p:nvSpPr>
        <p:spPr bwMode="auto">
          <a:xfrm>
            <a:off x="2340744" y="5479320"/>
            <a:ext cx="7560833" cy="55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de-DE" sz="1500" dirty="0">
                <a:latin typeface="Arial"/>
              </a:rPr>
              <a:t>   </a:t>
            </a:r>
            <a:r>
              <a:rPr lang="de-DE" sz="1500" dirty="0"/>
              <a:t>Unterrichtreihe „Satz von Pythagoras“ (38 Klassen, Gymnasium D,CH)</a:t>
            </a:r>
            <a:endParaRPr dirty="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3996927" y="2205999"/>
            <a:ext cx="1" cy="3104087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8245394" y="2205999"/>
            <a:ext cx="6" cy="3105365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8" name="Gruppieren 37"/>
          <p:cNvGrpSpPr/>
          <p:nvPr/>
        </p:nvGrpSpPr>
        <p:grpSpPr bwMode="auto">
          <a:xfrm>
            <a:off x="4232475" y="3472498"/>
            <a:ext cx="3812109" cy="2009207"/>
            <a:chOff x="3414368" y="3635799"/>
            <a:chExt cx="3812109" cy="2009207"/>
          </a:xfrm>
        </p:grpSpPr>
        <p:sp>
          <p:nvSpPr>
            <p:cNvPr id="21" name="Text Box 19"/>
            <p:cNvSpPr>
              <a:spLocks/>
            </p:cNvSpPr>
            <p:nvPr/>
          </p:nvSpPr>
          <p:spPr bwMode="auto">
            <a:xfrm>
              <a:off x="4016157" y="5306630"/>
              <a:ext cx="2504801" cy="33837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>
                <a:defRPr/>
              </a:pPr>
              <a:r>
                <a:rPr lang="de-DE" dirty="0">
                  <a:solidFill>
                    <a:srgbClr val="000000"/>
                  </a:solidFill>
                </a:rPr>
                <a:t>Videographie </a:t>
              </a:r>
              <a:endParaRPr lang="de-DE" dirty="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5629078" y="3647208"/>
              <a:ext cx="1597399" cy="54094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 flipV="1">
              <a:off x="3414368" y="3635799"/>
              <a:ext cx="1580017" cy="609031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" name="Gruppieren 14"/>
          <p:cNvGrpSpPr/>
          <p:nvPr/>
        </p:nvGrpSpPr>
        <p:grpSpPr bwMode="auto">
          <a:xfrm>
            <a:off x="4217268" y="2235534"/>
            <a:ext cx="3812108" cy="320623"/>
            <a:chOff x="3353172" y="2235534"/>
            <a:chExt cx="3812108" cy="320623"/>
          </a:xfrm>
        </p:grpSpPr>
        <p:sp>
          <p:nvSpPr>
            <p:cNvPr id="28" name="Rechteck 1"/>
            <p:cNvSpPr/>
            <p:nvPr/>
          </p:nvSpPr>
          <p:spPr bwMode="auto">
            <a:xfrm>
              <a:off x="3353172" y="2235534"/>
              <a:ext cx="1147812" cy="316705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UE (45 min.)</a:t>
              </a:r>
              <a:endParaRPr dirty="0"/>
            </a:p>
          </p:txBody>
        </p:sp>
        <p:sp>
          <p:nvSpPr>
            <p:cNvPr id="29" name="Rechteck 44"/>
            <p:cNvSpPr/>
            <p:nvPr/>
          </p:nvSpPr>
          <p:spPr bwMode="auto">
            <a:xfrm>
              <a:off x="4864589" y="2239452"/>
              <a:ext cx="2300691" cy="316705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UE (90 min.)</a:t>
              </a:r>
              <a:endParaRPr dirty="0"/>
            </a:p>
          </p:txBody>
        </p:sp>
      </p:grpSp>
      <p:sp>
        <p:nvSpPr>
          <p:cNvPr id="35" name="Text Box 16"/>
          <p:cNvSpPr>
            <a:spLocks/>
          </p:cNvSpPr>
          <p:nvPr/>
        </p:nvSpPr>
        <p:spPr bwMode="auto">
          <a:xfrm>
            <a:off x="328800" y="3928505"/>
            <a:ext cx="1916592" cy="405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defRPr/>
            </a:pPr>
            <a:r>
              <a:rPr lang="de-DE" dirty="0">
                <a:solidFill>
                  <a:srgbClr val="000000"/>
                </a:solidFill>
              </a:rPr>
              <a:t>Intelligenz</a:t>
            </a:r>
            <a:endParaRPr lang="de-DE" dirty="0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2196728" y="2205998"/>
            <a:ext cx="1" cy="3104087"/>
          </a:xfrm>
          <a:prstGeom prst="line">
            <a:avLst/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7" name="Text Box 26"/>
          <p:cNvSpPr>
            <a:spLocks/>
          </p:cNvSpPr>
          <p:nvPr/>
        </p:nvSpPr>
        <p:spPr bwMode="auto">
          <a:xfrm>
            <a:off x="623143" y="5475402"/>
            <a:ext cx="1429577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de-DE" sz="1500" dirty="0">
                <a:latin typeface="Arial"/>
              </a:rPr>
              <a:t>Schuljahres-anfang</a:t>
            </a:r>
            <a:endParaRPr lang="de-DE" sz="1500" dirty="0"/>
          </a:p>
        </p:txBody>
      </p:sp>
      <p:pic>
        <p:nvPicPr>
          <p:cNvPr id="38" name="Grafik 37" descr="Dokument">
            <a:extLst>
              <a:ext uri="{FF2B5EF4-FFF2-40B4-BE49-F238E27FC236}">
                <a16:creationId xmlns:a16="http://schemas.microsoft.com/office/drawing/2014/main" id="{ED5D03D1-2217-4149-AFD1-89EFA2D54B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8913" y="2149102"/>
            <a:ext cx="767245" cy="827496"/>
          </a:xfrm>
          <a:prstGeom prst="rect">
            <a:avLst/>
          </a:prstGeom>
        </p:spPr>
      </p:pic>
      <p:sp>
        <p:nvSpPr>
          <p:cNvPr id="39" name="Text Box 16">
            <a:extLst>
              <a:ext uri="{FF2B5EF4-FFF2-40B4-BE49-F238E27FC236}">
                <a16:creationId xmlns:a16="http://schemas.microsoft.com/office/drawing/2014/main" id="{C1E31B63-9B10-4BA4-97FF-613F07BBC2BF}"/>
              </a:ext>
            </a:extLst>
          </p:cNvPr>
          <p:cNvSpPr>
            <a:spLocks/>
          </p:cNvSpPr>
          <p:nvPr/>
        </p:nvSpPr>
        <p:spPr bwMode="auto">
          <a:xfrm>
            <a:off x="379635" y="2859820"/>
            <a:ext cx="1916592" cy="405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>
              <a:defRPr/>
            </a:pPr>
            <a:r>
              <a:rPr lang="de-DE" dirty="0">
                <a:solidFill>
                  <a:srgbClr val="000000"/>
                </a:solidFill>
              </a:rPr>
              <a:t>Interesse</a:t>
            </a:r>
            <a:endParaRPr lang="de-DE" dirty="0"/>
          </a:p>
        </p:txBody>
      </p:sp>
      <p:pic>
        <p:nvPicPr>
          <p:cNvPr id="40" name="Grafik 39" descr="Dokument">
            <a:extLst>
              <a:ext uri="{FF2B5EF4-FFF2-40B4-BE49-F238E27FC236}">
                <a16:creationId xmlns:a16="http://schemas.microsoft.com/office/drawing/2014/main" id="{C424DD34-91CB-4286-A7C3-14D2B06175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44054" y="3169202"/>
            <a:ext cx="767245" cy="827496"/>
          </a:xfrm>
          <a:prstGeom prst="rect">
            <a:avLst/>
          </a:prstGeom>
        </p:spPr>
      </p:pic>
      <p:pic>
        <p:nvPicPr>
          <p:cNvPr id="41" name="Grafik 40" descr="Dokument">
            <a:extLst>
              <a:ext uri="{FF2B5EF4-FFF2-40B4-BE49-F238E27FC236}">
                <a16:creationId xmlns:a16="http://schemas.microsoft.com/office/drawing/2014/main" id="{2F8B454B-BC45-4BB7-BEDC-C047AB0768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980178" y="2132961"/>
            <a:ext cx="767245" cy="827496"/>
          </a:xfrm>
          <a:prstGeom prst="rect">
            <a:avLst/>
          </a:prstGeom>
        </p:spPr>
      </p:pic>
      <p:pic>
        <p:nvPicPr>
          <p:cNvPr id="42" name="Grafik 41" descr="Dokument">
            <a:extLst>
              <a:ext uri="{FF2B5EF4-FFF2-40B4-BE49-F238E27FC236}">
                <a16:creationId xmlns:a16="http://schemas.microsoft.com/office/drawing/2014/main" id="{476EFAB2-879C-491E-9C7A-77C0C59080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8590862" y="2098601"/>
            <a:ext cx="767245" cy="827496"/>
          </a:xfrm>
          <a:prstGeom prst="rect">
            <a:avLst/>
          </a:prstGeom>
        </p:spPr>
      </p:pic>
      <p:pic>
        <p:nvPicPr>
          <p:cNvPr id="43" name="Grafik 42" descr="Klassenzimmer">
            <a:extLst>
              <a:ext uri="{FF2B5EF4-FFF2-40B4-BE49-F238E27FC236}">
                <a16:creationId xmlns:a16="http://schemas.microsoft.com/office/drawing/2014/main" id="{DAA794E9-511A-4B3C-89D2-4CE183A71C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7663" y="2546709"/>
            <a:ext cx="914400" cy="914400"/>
          </a:xfrm>
          <a:prstGeom prst="rect">
            <a:avLst/>
          </a:prstGeom>
        </p:spPr>
      </p:pic>
      <p:pic>
        <p:nvPicPr>
          <p:cNvPr id="44" name="Grafik 43" descr="Klassenzimmer">
            <a:extLst>
              <a:ext uri="{FF2B5EF4-FFF2-40B4-BE49-F238E27FC236}">
                <a16:creationId xmlns:a16="http://schemas.microsoft.com/office/drawing/2014/main" id="{B7A245B2-AF65-4971-8D6D-68A625D869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927187" y="2560373"/>
            <a:ext cx="914400" cy="914400"/>
          </a:xfrm>
          <a:prstGeom prst="rect">
            <a:avLst/>
          </a:prstGeom>
        </p:spPr>
      </p:pic>
      <p:pic>
        <p:nvPicPr>
          <p:cNvPr id="45" name="Grafik 44" descr="Klassenzimmer">
            <a:extLst>
              <a:ext uri="{FF2B5EF4-FFF2-40B4-BE49-F238E27FC236}">
                <a16:creationId xmlns:a16="http://schemas.microsoft.com/office/drawing/2014/main" id="{14DF6201-87B6-4585-8E3C-0106D3FACB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913530" y="2546709"/>
            <a:ext cx="914400" cy="914400"/>
          </a:xfrm>
          <a:prstGeom prst="rect">
            <a:avLst/>
          </a:prstGeom>
        </p:spPr>
      </p:pic>
      <p:pic>
        <p:nvPicPr>
          <p:cNvPr id="46" name="Grafik 45" descr="Videokamera">
            <a:extLst>
              <a:ext uri="{FF2B5EF4-FFF2-40B4-BE49-F238E27FC236}">
                <a16:creationId xmlns:a16="http://schemas.microsoft.com/office/drawing/2014/main" id="{3DB0C2B7-63A5-4EF6-AE90-BAC00D7A611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8463" y="38589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2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Bedeutung von Konzeptorientierung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Videostudie Mathematik: Ergebnisse</a:t>
            </a:r>
            <a:endParaRPr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Unterschiede in der Umsetzung von Konzeptorientierung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Die Klassen unterscheiden sich deutlich in darin, inwiefern…</a:t>
            </a:r>
            <a:endParaRPr dirty="0"/>
          </a:p>
          <a:p>
            <a:pPr lvl="1">
              <a:defRPr/>
            </a:pPr>
            <a:r>
              <a:rPr lang="de-DE" dirty="0"/>
              <a:t>Zentrale Fakten und Zusammenhänge im Unterricht erkennbar vorkommen.</a:t>
            </a:r>
            <a:endParaRPr dirty="0"/>
          </a:p>
          <a:p>
            <a:pPr lvl="1">
              <a:defRPr/>
            </a:pPr>
            <a:r>
              <a:rPr lang="de-DE" dirty="0"/>
              <a:t>Diese klar nachvollziehbar im Unterricht thematisiert werden.</a:t>
            </a:r>
            <a:endParaRPr dirty="0"/>
          </a:p>
          <a:p>
            <a:pPr lvl="1">
              <a:defRPr/>
            </a:pPr>
            <a:r>
              <a:rPr lang="de-DE" dirty="0"/>
              <a:t>Verschiedene Darstellungen vorkommen und sinnhaft verknüpft werden.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Lernerfolg der Schülerinnen und Schüler</a:t>
            </a:r>
            <a:endParaRPr dirty="0"/>
          </a:p>
          <a:p>
            <a:pPr lvl="1">
              <a:defRPr/>
            </a:pPr>
            <a:r>
              <a:rPr lang="de-DE" dirty="0"/>
              <a:t>Unterschiede im abschließenden Leistungstest lassen sich zunächst durch </a:t>
            </a:r>
            <a:br>
              <a:rPr lang="de-DE" dirty="0"/>
            </a:br>
            <a:r>
              <a:rPr lang="de-DE" dirty="0"/>
              <a:t>Wissen, Intelligenz und Interesse vor dem Unterricht erklären.</a:t>
            </a:r>
            <a:endParaRPr dirty="0"/>
          </a:p>
          <a:p>
            <a:pPr lvl="1">
              <a:defRPr/>
            </a:pPr>
            <a:r>
              <a:rPr lang="de-DE" dirty="0"/>
              <a:t>Mittleres Leistungsniveau der Klasse hat nachweisbaren Einfluss.</a:t>
            </a:r>
          </a:p>
          <a:p>
            <a:pPr lvl="1">
              <a:defRPr/>
            </a:pPr>
            <a:endParaRPr dirty="0"/>
          </a:p>
          <a:p>
            <a:pPr lvl="1">
              <a:defRPr/>
            </a:pPr>
            <a:r>
              <a:rPr lang="de-DE" dirty="0"/>
              <a:t>Alle drei oben genannten Merkmale von Konzeptorientierung haben zusätzlich</a:t>
            </a:r>
            <a:br>
              <a:rPr lang="de-DE" dirty="0"/>
            </a:br>
            <a:r>
              <a:rPr lang="de-DE" dirty="0"/>
              <a:t>nachweisbaren Einfluss auf die Leistung im abschließenden Test.</a:t>
            </a:r>
          </a:p>
          <a:p>
            <a:pPr lvl="1">
              <a:defRPr/>
            </a:pPr>
            <a:r>
              <a:rPr lang="de-DE" dirty="0"/>
              <a:t>Der Einfluss ist für alle drei Merkmale in etwa gleich groß.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1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Neuhaus (2020)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Wirksamkeitsstudien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>
          <a:xfrm>
            <a:off x="6049170" y="36032"/>
            <a:ext cx="4248943" cy="6816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verändert nach: Neuhaus (2023)</a:t>
            </a:r>
            <a:br>
              <a:rPr lang="de-DE" dirty="0"/>
            </a:br>
            <a:r>
              <a:rPr lang="de-DE" dirty="0"/>
              <a:t>zusätzlich </a:t>
            </a:r>
            <a:r>
              <a:rPr lang="de-DE" dirty="0" err="1"/>
              <a:t>Drollinger</a:t>
            </a:r>
            <a:r>
              <a:rPr lang="de-DE" dirty="0"/>
              <a:t>-Vetter (2009)</a:t>
            </a:r>
            <a:endParaRPr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Studien im Überblick</a:t>
            </a:r>
          </a:p>
        </p:txBody>
      </p:sp>
      <p:graphicFrame>
        <p:nvGraphicFramePr>
          <p:cNvPr id="8" name="Tabelle 1"/>
          <p:cNvGraphicFramePr>
            <a:graphicFrameLocks noGrp="1"/>
          </p:cNvGraphicFramePr>
          <p:nvPr/>
        </p:nvGraphicFramePr>
        <p:xfrm>
          <a:off x="108496" y="1300293"/>
          <a:ext cx="10009111" cy="5806463"/>
        </p:xfrm>
        <a:graphic>
          <a:graphicData uri="http://schemas.openxmlformats.org/drawingml/2006/table">
            <a:tbl>
              <a:tblPr firstCol="1" bandRow="1"/>
              <a:tblGrid>
                <a:gridCol w="111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10">
                  <a:extLst>
                    <a:ext uri="{9D8B030D-6E8A-4147-A177-3AD203B41FA5}">
                      <a16:colId xmlns:a16="http://schemas.microsoft.com/office/drawing/2014/main" val="1257650810"/>
                    </a:ext>
                  </a:extLst>
                </a:gridCol>
                <a:gridCol w="1990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0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r" defTabSz="95361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Studientyp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Korrelative Videostudien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Quasi-Experimentelle Interventionsstudien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Studie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b="0" i="1" dirty="0" err="1">
                          <a:solidFill>
                            <a:schemeClr val="tx1"/>
                          </a:solidFill>
                        </a:rPr>
                        <a:t>Nwu</a:t>
                      </a:r>
                      <a:br>
                        <a:rPr lang="de-DE" sz="1600" b="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 err="1">
                          <a:solidFill>
                            <a:schemeClr val="tx1"/>
                          </a:solidFill>
                        </a:rPr>
                        <a:t>LerNT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 err="1">
                          <a:solidFill>
                            <a:schemeClr val="tx1"/>
                          </a:solidFill>
                        </a:rPr>
                        <a:t>ProwiN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Pythagoras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Mathematik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Konzeptorientierung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Biologie, Gymnasium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Konzeptorientierung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Biologie, Grundschule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Thema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Blut- und Blutkreislauf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Botanik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Neuro-biologie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Satz von Pythagoras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Ökologie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Lebensraum Wiese/Hecke, Wald, Gewässer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Jahrgangs-stufe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9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6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9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10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2, 3, 4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Schulform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 err="1">
                          <a:latin typeface="Calibri"/>
                          <a:ea typeface="Calibri"/>
                          <a:cs typeface="Times New Roman"/>
                        </a:rPr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GS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Bundes-land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NRW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D/CH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Lehrkräfte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49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28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43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-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-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668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Unterricht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1 Stunde/ 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(49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3 Stunden/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(81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2 Stunden/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(85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3 Stunden/</a:t>
                      </a:r>
                      <a:b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Lehrkraft</a:t>
                      </a:r>
                      <a:b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(114 Stunden)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8 Klassen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(3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45 Klassen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Jg. 2: 4 x 90 Min. 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Jg. 3, 4: 5 x 90 Min.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Schüler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1271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1214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175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893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Erhebungs-zeitraum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2005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2012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2013 – 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2002-2003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2014 - 2015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7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Experimentelle Studien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Hand, Zeichnen, Labyrinth, Geschäft, Planung, Plan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28" y="754178"/>
            <a:ext cx="91440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8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Neuhaus (2020)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>
          <a:xfrm>
            <a:off x="6049170" y="36032"/>
            <a:ext cx="4248943" cy="6816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verändert nach: Neuhaus (2023)</a:t>
            </a:r>
            <a:br>
              <a:rPr lang="de-DE" dirty="0"/>
            </a:br>
            <a:r>
              <a:rPr lang="de-DE" dirty="0"/>
              <a:t>zusätzlich </a:t>
            </a:r>
            <a:r>
              <a:rPr lang="de-DE" dirty="0" err="1"/>
              <a:t>Drollinger</a:t>
            </a:r>
            <a:r>
              <a:rPr lang="de-DE" dirty="0"/>
              <a:t>-Vetter (2009)</a:t>
            </a:r>
            <a:endParaRPr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Wirksamkeitsstudien (Biologie)</a:t>
            </a:r>
            <a:endParaRPr dirty="0"/>
          </a:p>
          <a:p>
            <a:pPr>
              <a:defRPr/>
            </a:pPr>
            <a:endParaRPr lang="de-DE" dirty="0"/>
          </a:p>
        </p:txBody>
      </p:sp>
      <p:graphicFrame>
        <p:nvGraphicFramePr>
          <p:cNvPr id="8" name="Tabelle 1"/>
          <p:cNvGraphicFramePr>
            <a:graphicFrameLocks noGrp="1"/>
          </p:cNvGraphicFramePr>
          <p:nvPr/>
        </p:nvGraphicFramePr>
        <p:xfrm>
          <a:off x="108496" y="1300293"/>
          <a:ext cx="10009111" cy="5055101"/>
        </p:xfrm>
        <a:graphic>
          <a:graphicData uri="http://schemas.openxmlformats.org/drawingml/2006/table">
            <a:tbl>
              <a:tblPr firstCol="1" bandRow="1"/>
              <a:tblGrid>
                <a:gridCol w="111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10">
                  <a:extLst>
                    <a:ext uri="{9D8B030D-6E8A-4147-A177-3AD203B41FA5}">
                      <a16:colId xmlns:a16="http://schemas.microsoft.com/office/drawing/2014/main" val="1257650810"/>
                    </a:ext>
                  </a:extLst>
                </a:gridCol>
                <a:gridCol w="1990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0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r" defTabSz="95361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Studientyp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Korrelative Videostudien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Quasi-Experimentelle Interventionsstudien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Studie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b="0" i="1" dirty="0" err="1">
                          <a:solidFill>
                            <a:schemeClr val="tx1"/>
                          </a:solidFill>
                        </a:rPr>
                        <a:t>Nwu</a:t>
                      </a:r>
                      <a:br>
                        <a:rPr lang="de-DE" sz="1600" b="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 err="1">
                          <a:solidFill>
                            <a:schemeClr val="tx1"/>
                          </a:solidFill>
                        </a:rPr>
                        <a:t>LerNT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 err="1">
                          <a:solidFill>
                            <a:schemeClr val="tx1"/>
                          </a:solidFill>
                        </a:rPr>
                        <a:t>ProwiN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Pythagoras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Mathematik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Konzeptorientierung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Biologie, Gymnasium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Konzeptorientierung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Biologie, Grundschule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Thema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Blut- und Blutkreislauf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Botanik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Neuro-biologie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Satz von Pythagoras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Ökologie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Lebensraum Wiese/Hecke, Wald, Gewässer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Jahrgangs-stufe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9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6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9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10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2, 3, 4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Schulform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 err="1">
                          <a:latin typeface="Calibri"/>
                          <a:ea typeface="Calibri"/>
                          <a:cs typeface="Times New Roman"/>
                        </a:rPr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GS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Bundes-land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NRW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D/CH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Lehrkräfte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49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28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43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-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-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Unterricht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1 Stunde/ 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(49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3 Stunden/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(81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2 Stunden/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(85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3 Stunden/</a:t>
                      </a:r>
                      <a:b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Lehrkraft</a:t>
                      </a:r>
                      <a:b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(114 Stunden)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8 Klassen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(3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45 Klassen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Jg. 2: 4 x 90 Min. 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Jg. 3, 4: 5 x 90 Min.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Schüler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1271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1214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175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893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Erhebungs-zeitraum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2005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2012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2013 – 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2002-2003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2014 - 2015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93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Quasi- experimentelle Studien Gymnasium: Design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Förtsch et al. (2018)</a:t>
            </a:r>
          </a:p>
        </p:txBody>
      </p:sp>
      <p:graphicFrame>
        <p:nvGraphicFramePr>
          <p:cNvPr id="11" name="Group 20"/>
          <p:cNvGraphicFramePr>
            <a:graphicFrameLocks noGrp="1"/>
          </p:cNvGraphicFramePr>
          <p:nvPr/>
        </p:nvGraphicFramePr>
        <p:xfrm>
          <a:off x="3112658" y="2313026"/>
          <a:ext cx="4268645" cy="3015616"/>
        </p:xfrm>
        <a:graphic>
          <a:graphicData uri="http://schemas.openxmlformats.org/drawingml/2006/table">
            <a:tbl>
              <a:tblPr/>
              <a:tblGrid>
                <a:gridCol w="218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Treatment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Kontext</a:t>
                      </a:r>
                    </a:p>
                  </a:txBody>
                  <a:tcPr marL="102981" marR="102981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Treatment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Kontext &amp; Basiskonzepte</a:t>
                      </a:r>
                    </a:p>
                  </a:txBody>
                  <a:tcPr marL="102981" marR="102981" marT="48006" marB="4800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Treatment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Kontrollgruppe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</a:txBody>
                  <a:tcPr marL="102981" marR="102981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Treatment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Basiskonzepte</a:t>
                      </a:r>
                    </a:p>
                  </a:txBody>
                  <a:tcPr marL="102981" marR="102981" marT="48006" marB="4800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93072" y="5400650"/>
            <a:ext cx="2160240" cy="9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38" tIns="49967" rIns="99938" bIns="49967">
            <a:spAutoFit/>
          </a:bodyPr>
          <a:lstStyle/>
          <a:p>
            <a:r>
              <a:rPr lang="de-DE" sz="1400" dirty="0">
                <a:latin typeface="Calibri" pitchFamily="34" charset="0"/>
                <a:cs typeface="Tahoma" pitchFamily="34" charset="0"/>
              </a:rPr>
              <a:t>Integration von Basiskonzepten, v.a. </a:t>
            </a:r>
            <a:br>
              <a:rPr lang="de-DE" sz="1400" dirty="0">
                <a:latin typeface="Calibri" pitchFamily="34" charset="0"/>
                <a:cs typeface="Tahoma" pitchFamily="34" charset="0"/>
              </a:rPr>
            </a:br>
            <a:r>
              <a:rPr lang="de-DE" sz="1400" dirty="0">
                <a:latin typeface="Calibri" pitchFamily="34" charset="0"/>
                <a:cs typeface="Tahoma" pitchFamily="34" charset="0"/>
              </a:rPr>
              <a:t>- Struktur/Funktion</a:t>
            </a:r>
          </a:p>
          <a:p>
            <a:r>
              <a:rPr lang="de-DE" sz="1400" dirty="0">
                <a:latin typeface="Calibri" pitchFamily="34" charset="0"/>
                <a:cs typeface="Tahoma" pitchFamily="34" charset="0"/>
              </a:rPr>
              <a:t>- Steuerung und Regelung 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017111" y="1556485"/>
            <a:ext cx="2004861" cy="5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38" tIns="49967" rIns="99938" bIns="49967">
            <a:spAutoFit/>
          </a:bodyPr>
          <a:lstStyle/>
          <a:p>
            <a:r>
              <a:rPr lang="de-DE" sz="1400" dirty="0">
                <a:latin typeface="Calibri" pitchFamily="34" charset="0"/>
                <a:cs typeface="Tahoma" pitchFamily="34" charset="0"/>
              </a:rPr>
              <a:t>Integration Kontext:</a:t>
            </a:r>
            <a:br>
              <a:rPr lang="de-DE" sz="1400" dirty="0">
                <a:latin typeface="Calibri" pitchFamily="34" charset="0"/>
                <a:cs typeface="Tahoma" pitchFamily="34" charset="0"/>
              </a:rPr>
            </a:br>
            <a:r>
              <a:rPr lang="de-DE" sz="1400" dirty="0">
                <a:latin typeface="Calibri" pitchFamily="34" charset="0"/>
                <a:cs typeface="Tahoma" pitchFamily="34" charset="0"/>
              </a:rPr>
              <a:t>Hilferuf aus dem Urwald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5293072" y="1557065"/>
            <a:ext cx="2046853" cy="7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38" tIns="49967" rIns="99938" bIns="49967">
            <a:spAutoFit/>
          </a:bodyPr>
          <a:lstStyle/>
          <a:p>
            <a:r>
              <a:rPr lang="de-DE" sz="1400" dirty="0">
                <a:latin typeface="Calibri" pitchFamily="34" charset="0"/>
                <a:cs typeface="Tahoma" pitchFamily="34" charset="0"/>
              </a:rPr>
              <a:t>Integration des Kontextes </a:t>
            </a:r>
            <a:br>
              <a:rPr lang="de-DE" sz="1400" dirty="0">
                <a:latin typeface="Calibri" pitchFamily="34" charset="0"/>
                <a:cs typeface="Tahoma" pitchFamily="34" charset="0"/>
              </a:rPr>
            </a:br>
            <a:r>
              <a:rPr lang="de-DE" sz="1400" dirty="0">
                <a:latin typeface="Calibri" pitchFamily="34" charset="0"/>
                <a:cs typeface="Tahoma" pitchFamily="34" charset="0"/>
              </a:rPr>
              <a:t>und des Basiskonzeptes</a:t>
            </a:r>
          </a:p>
          <a:p>
            <a:endParaRPr lang="de-DE" sz="1400" dirty="0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17111" y="5400650"/>
            <a:ext cx="2275961" cy="7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38" tIns="49967" rIns="99938" bIns="49967">
            <a:spAutoFit/>
          </a:bodyPr>
          <a:lstStyle/>
          <a:p>
            <a:r>
              <a:rPr lang="de-DE" sz="1400" dirty="0">
                <a:latin typeface="Calibri" pitchFamily="34" charset="0"/>
                <a:cs typeface="Tahoma" pitchFamily="34" charset="0"/>
              </a:rPr>
              <a:t>Originale Arbeitsblätter&amp; Schulbuchtexte</a:t>
            </a:r>
          </a:p>
          <a:p>
            <a:endParaRPr lang="de-DE" sz="1400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28" y="4648869"/>
            <a:ext cx="1802462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52" y="1930685"/>
            <a:ext cx="1802461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8" y="1822383"/>
            <a:ext cx="1800200" cy="1258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6" y="4663334"/>
            <a:ext cx="1802222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Experimentelle Studien: Vorgehen</a:t>
            </a:r>
          </a:p>
          <a:p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Förtsch et al. (2018)</a:t>
            </a:r>
          </a:p>
          <a:p>
            <a:endParaRPr lang="de-DE" sz="1300" dirty="0">
              <a:latin typeface="+mn-lt"/>
            </a:endParaRPr>
          </a:p>
        </p:txBody>
      </p:sp>
      <p:sp>
        <p:nvSpPr>
          <p:cNvPr id="5" name="Inhaltsplatzhalter 13"/>
          <p:cNvSpPr txBox="1">
            <a:spLocks/>
          </p:cNvSpPr>
          <p:nvPr/>
        </p:nvSpPr>
        <p:spPr>
          <a:xfrm>
            <a:off x="6796548" y="1200935"/>
            <a:ext cx="3085483" cy="1247387"/>
          </a:xfrm>
          <a:prstGeom prst="rect">
            <a:avLst/>
          </a:prstGeom>
        </p:spPr>
        <p:txBody>
          <a:bodyPr vert="horz" lIns="95361" tIns="47681" rIns="95361" bIns="47681" rtlCol="0">
            <a:normAutofit fontScale="85000" lnSpcReduction="20000"/>
          </a:bodyPr>
          <a:lstStyle>
            <a:lvl1pPr marL="357607" indent="-357607" algn="l" defTabSz="953617" rtl="0" eaLnBrk="1" latinLnBrk="0" hangingPunct="1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811" indent="-298005" algn="l" defTabSz="95361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1775" indent="-238356" algn="l" defTabSz="953617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482" indent="-238356" algn="l" defTabSz="953617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192" indent="-238356" algn="l" defTabSz="953617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dirty="0"/>
              <a:t>10. Jahrgangsstufe</a:t>
            </a:r>
          </a:p>
          <a:p>
            <a:pPr marL="0" indent="0">
              <a:buFont typeface="Wingdings" pitchFamily="2" charset="2"/>
              <a:buNone/>
            </a:pPr>
            <a:r>
              <a:rPr lang="de-DE" sz="1400" dirty="0"/>
              <a:t>8 Klassen </a:t>
            </a:r>
          </a:p>
          <a:p>
            <a:pPr marL="0" indent="0">
              <a:buFont typeface="Wingdings" pitchFamily="2" charset="2"/>
              <a:buNone/>
            </a:pPr>
            <a:r>
              <a:rPr lang="de-DE" sz="1400" dirty="0"/>
              <a:t>(</a:t>
            </a:r>
            <a:r>
              <a:rPr lang="de-DE" sz="1400" i="1" dirty="0"/>
              <a:t>N</a:t>
            </a:r>
            <a:r>
              <a:rPr lang="de-DE" sz="1400" dirty="0"/>
              <a:t> = 175 Schülerinnen und Schüler)</a:t>
            </a:r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Basiskonzeptgruppe: </a:t>
            </a:r>
            <a:r>
              <a:rPr lang="de-DE" sz="1200" i="1" dirty="0"/>
              <a:t>N</a:t>
            </a:r>
            <a:r>
              <a:rPr lang="de-DE" sz="1200" dirty="0"/>
              <a:t> = 95 Schülerinnen und Schüler</a:t>
            </a:r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Kontrollgruppe: </a:t>
            </a:r>
            <a:r>
              <a:rPr lang="de-DE" sz="1200" i="1" dirty="0"/>
              <a:t>N</a:t>
            </a:r>
            <a:r>
              <a:rPr lang="de-DE" sz="1200" dirty="0"/>
              <a:t>= 80 Schülerinnen und Schüler</a:t>
            </a:r>
          </a:p>
          <a:p>
            <a:pPr marL="457200" lvl="1" indent="0">
              <a:buFont typeface="Arial" pitchFamily="34" charset="0"/>
              <a:buNone/>
            </a:pPr>
            <a:endParaRPr lang="de-DE" sz="1800" dirty="0"/>
          </a:p>
          <a:p>
            <a:pPr marL="0" lvl="1" indent="0">
              <a:buFont typeface="Arial" pitchFamily="34" charset="0"/>
              <a:buNone/>
            </a:pPr>
            <a:endParaRPr lang="de-DE" sz="2000" dirty="0"/>
          </a:p>
          <a:p>
            <a:pPr marL="457200" lvl="1" indent="0">
              <a:buFont typeface="Arial" pitchFamily="34" charset="0"/>
              <a:buNone/>
            </a:pP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73491"/>
          <a:stretch/>
        </p:blipFill>
        <p:spPr>
          <a:xfrm>
            <a:off x="456843" y="1183949"/>
            <a:ext cx="6156714" cy="140839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808033" y="2736354"/>
            <a:ext cx="3073998" cy="3744416"/>
          </a:xfrm>
          <a:prstGeom prst="rect">
            <a:avLst/>
          </a:prstGeom>
          <a:solidFill>
            <a:schemeClr val="tx2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bg1"/>
                </a:solidFill>
              </a:rPr>
              <a:t>Die Schülerinnen und Schüler sollen…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3 verschiedene Waldfunktionen mit je einem Beispiel nennen können.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2 verschiedene Interessen des Menschen am Wald und die damit einhergehenden Anforderungen an seine Gestaltung vergleichend darstellen können.</a:t>
            </a:r>
          </a:p>
          <a:p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</a:rPr>
              <a:t>an einem selbstgewählten Beispiel erläutern können, in welchen Punkten sich 2 Waldfunktionen ergänzen oder widersprechen können.</a:t>
            </a:r>
          </a:p>
        </p:txBody>
      </p:sp>
      <p:sp>
        <p:nvSpPr>
          <p:cNvPr id="9" name="Rechteck 8"/>
          <p:cNvSpPr/>
          <p:nvPr/>
        </p:nvSpPr>
        <p:spPr>
          <a:xfrm>
            <a:off x="824198" y="3672458"/>
            <a:ext cx="2308634" cy="3872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068936" y="3690182"/>
            <a:ext cx="2308634" cy="3872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t="26509" r="49518" b="17923"/>
          <a:stretch/>
        </p:blipFill>
        <p:spPr>
          <a:xfrm>
            <a:off x="456843" y="2592337"/>
            <a:ext cx="3108037" cy="295232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50482" t="26509" b="17923"/>
          <a:stretch/>
        </p:blipFill>
        <p:spPr>
          <a:xfrm>
            <a:off x="3564879" y="2592337"/>
            <a:ext cx="3048677" cy="295232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t="83432"/>
          <a:stretch/>
        </p:blipFill>
        <p:spPr>
          <a:xfrm>
            <a:off x="456843" y="5616674"/>
            <a:ext cx="6156714" cy="8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Quasi-experimentelle Studien: Vorgehen</a:t>
            </a:r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88508" y="1909946"/>
          <a:ext cx="9857092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28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82" marR="5088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Basiskonzeptgruppe</a:t>
                      </a:r>
                    </a:p>
                  </a:txBody>
                  <a:tcPr marL="50882" marR="5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Kontrollgruppe</a:t>
                      </a:r>
                    </a:p>
                  </a:txBody>
                  <a:tcPr marL="50882" marR="5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Einstieg/</a:t>
                      </a:r>
                      <a:b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Hinführung</a:t>
                      </a:r>
                    </a:p>
                  </a:txBody>
                  <a:tcPr marL="50882" marR="5088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Zeigen</a:t>
                      </a:r>
                      <a:r>
                        <a:rPr lang="de-DE" sz="16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von 3 Waldbildern</a:t>
                      </a:r>
                    </a:p>
                    <a:p>
                      <a:pPr marL="180975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kommt es, dass die Wälder so unterschiedlich aussehen? – Eingriff des Menschen</a:t>
                      </a:r>
                    </a:p>
                    <a:p>
                      <a:pPr marL="180975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genau verändert der Mensch bei seinen Eingriffen? </a:t>
                      </a:r>
                      <a:b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Strukturen des Waldes</a:t>
                      </a:r>
                    </a:p>
                    <a:p>
                      <a:pPr marL="180975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Fokusfrage: Welche Funktionen erfüllt der Wald durch welche Strukturen für den Menschen?</a:t>
                      </a:r>
                    </a:p>
                  </a:txBody>
                  <a:tcPr marL="50882" marR="5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Nennung des</a:t>
                      </a:r>
                      <a:r>
                        <a:rPr lang="de-DE" sz="16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Themas „Bedeutung des Ökosystem Wald für den Menschen“</a:t>
                      </a:r>
                    </a:p>
                    <a:p>
                      <a:pPr marL="180975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Zeigen</a:t>
                      </a:r>
                      <a:r>
                        <a:rPr lang="de-DE" sz="16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von 3 Waldbildern</a:t>
                      </a:r>
                    </a:p>
                    <a:p>
                      <a:pPr marL="180975" indent="-1809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Welcher „Faktor“ ist dafür verantwortlich, dass Wälder so verschieden aussehen? – Der Mensch</a:t>
                      </a:r>
                    </a:p>
                  </a:txBody>
                  <a:tcPr marL="50882" marR="50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20530"/>
            <a:ext cx="3030521" cy="2015297"/>
          </a:xfrm>
          <a:prstGeom prst="rect">
            <a:avLst/>
          </a:prstGeom>
        </p:spPr>
      </p:pic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54EF148-68A5-4E97-AF35-78E0C45E6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Förtsch et al. (2018)</a:t>
            </a:r>
          </a:p>
          <a:p>
            <a:endParaRPr lang="de-DE" sz="1300" dirty="0">
              <a:latin typeface="+mn-lt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27D6E82-86F6-4507-A22D-83A1484840E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0" y="4320530"/>
            <a:ext cx="3195180" cy="2015297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E172F1-041F-4A61-8534-46482FF1C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41" y="4316757"/>
            <a:ext cx="3052431" cy="20162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5CDED29-4597-4339-B00B-9F1D8CD982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84" y="4321886"/>
            <a:ext cx="2723543" cy="20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9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Quasi-experimentelle Studien: Ergebnisse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0" b="8333"/>
          <a:stretch/>
        </p:blipFill>
        <p:spPr>
          <a:xfrm>
            <a:off x="793" y="1440210"/>
            <a:ext cx="10298113" cy="4104456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2556768" y="5904706"/>
            <a:ext cx="8330129" cy="57606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Schülerinnen und Schüler, die den basiskonzeptorientierten Unterricht besuchten, zeigten ein besseres Konzeptwissen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88262" y="589599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831E6BA6-34E1-470C-B1F0-106FFAF8F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Förtsch et al. (2018)</a:t>
            </a:r>
          </a:p>
          <a:p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5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Neuhaus (2020)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Allgemeine Einführung: Konzeptorientierung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>
          <a:xfrm>
            <a:off x="6049170" y="36032"/>
            <a:ext cx="4248943" cy="6816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verändert nach: Neuhaus (2021)</a:t>
            </a:r>
            <a:br>
              <a:rPr lang="de-DE" dirty="0"/>
            </a:br>
            <a:r>
              <a:rPr lang="de-DE" dirty="0"/>
              <a:t>zusätzlich </a:t>
            </a:r>
            <a:r>
              <a:rPr lang="de-DE" dirty="0" err="1"/>
              <a:t>Drollinger</a:t>
            </a:r>
            <a:r>
              <a:rPr lang="de-DE" dirty="0"/>
              <a:t>-Vetter (2009)</a:t>
            </a:r>
            <a:endParaRPr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Wirksamkeitsstudien (Biologie)</a:t>
            </a:r>
            <a:endParaRPr dirty="0"/>
          </a:p>
          <a:p>
            <a:pPr>
              <a:defRPr/>
            </a:pPr>
            <a:endParaRPr lang="de-DE" dirty="0"/>
          </a:p>
        </p:txBody>
      </p:sp>
      <p:graphicFrame>
        <p:nvGraphicFramePr>
          <p:cNvPr id="8" name="Tabelle 1"/>
          <p:cNvGraphicFramePr>
            <a:graphicFrameLocks noGrp="1"/>
          </p:cNvGraphicFramePr>
          <p:nvPr/>
        </p:nvGraphicFramePr>
        <p:xfrm>
          <a:off x="108496" y="1300293"/>
          <a:ext cx="10009111" cy="5055101"/>
        </p:xfrm>
        <a:graphic>
          <a:graphicData uri="http://schemas.openxmlformats.org/drawingml/2006/table">
            <a:tbl>
              <a:tblPr firstCol="1" bandRow="1"/>
              <a:tblGrid>
                <a:gridCol w="111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010">
                  <a:extLst>
                    <a:ext uri="{9D8B030D-6E8A-4147-A177-3AD203B41FA5}">
                      <a16:colId xmlns:a16="http://schemas.microsoft.com/office/drawing/2014/main" val="1257650810"/>
                    </a:ext>
                  </a:extLst>
                </a:gridCol>
                <a:gridCol w="1990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0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r" defTabSz="95361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Studientyp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Korrelative Videostudien</a:t>
                      </a:r>
                      <a:endParaRPr lang="de-D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361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Quasi-Experimentelle Interventionsstudien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Studie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b="0" i="1" dirty="0" err="1">
                          <a:solidFill>
                            <a:schemeClr val="tx1"/>
                          </a:solidFill>
                        </a:rPr>
                        <a:t>Nwu</a:t>
                      </a:r>
                      <a:br>
                        <a:rPr lang="de-DE" sz="1600" b="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 err="1">
                          <a:solidFill>
                            <a:schemeClr val="tx1"/>
                          </a:solidFill>
                        </a:rPr>
                        <a:t>LerNT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 err="1">
                          <a:solidFill>
                            <a:schemeClr val="tx1"/>
                          </a:solidFill>
                        </a:rPr>
                        <a:t>ProwiN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Pythagoras</a:t>
                      </a:r>
                      <a:br>
                        <a:rPr lang="de-DE" sz="16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Mathematik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Konzeptorientierung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Biologie, Gymnasium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Konzeptorientierung</a:t>
                      </a:r>
                      <a:br>
                        <a:rPr lang="de-DE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Biologie, Grundschule</a:t>
                      </a:r>
                      <a:endParaRPr lang="de-D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Thema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Blut- und Blutkreislauf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Botanik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Neuro-biologie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Satz von Pythagoras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Ökologie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Lebensraum Wiese/Hecke, Wald, Gewässer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Jahrgangs-stufe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9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6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9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10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2, 3, 4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Schulform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 err="1">
                          <a:latin typeface="Calibri"/>
                          <a:ea typeface="Calibri"/>
                          <a:cs typeface="Times New Roman"/>
                        </a:rPr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Gym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GS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Bundes-land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NRW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>
                          <a:latin typeface="Calibri"/>
                          <a:ea typeface="Calibri"/>
                          <a:cs typeface="Times New Roman"/>
                        </a:rPr>
                        <a:t>D/CH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dirty="0"/>
                        <a:t>Bayern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Lehrkräfte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49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28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43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-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-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Unterricht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1 Stunde/ 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(49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3 Stunden/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(81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2 Stunden/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Lehrkraft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(85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3 Stunden/</a:t>
                      </a:r>
                      <a:b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Lehrkraft</a:t>
                      </a:r>
                      <a:b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500" dirty="0">
                          <a:latin typeface="Calibri"/>
                          <a:ea typeface="Calibri"/>
                          <a:cs typeface="Times New Roman"/>
                        </a:rPr>
                        <a:t>(114 Stunden)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8 Klassen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(3 Stunden)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500" dirty="0"/>
                        <a:t>45 Klassen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Jg. 2: 4 x 90 Min. </a:t>
                      </a:r>
                      <a:br>
                        <a:rPr lang="de-DE" sz="1500" dirty="0"/>
                      </a:br>
                      <a:r>
                        <a:rPr lang="de-DE" sz="1500" dirty="0"/>
                        <a:t>Jg. 3, 4: 5 x 90 Min.</a:t>
                      </a:r>
                      <a:endParaRPr lang="de-DE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Schüler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1271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1214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175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893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Erhebungs-zeitraum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B w="12700" algn="ctr">
                      <a:solidFill>
                        <a:schemeClr val="tx2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2005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2012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2013 – 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905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>
                          <a:latin typeface="Calibri"/>
                          <a:ea typeface="Calibri"/>
                          <a:cs typeface="Times New Roman"/>
                        </a:rPr>
                        <a:t>2002-2003</a:t>
                      </a:r>
                    </a:p>
                  </a:txBody>
                  <a:tcPr marL="46990" marR="46990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algn="ctr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2014 - 2015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905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de-DE" sz="1600" dirty="0"/>
                        <a:t>2015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90" marR="46990" marT="9525" marB="0" anchor="ctr"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8135880" y="1814532"/>
            <a:ext cx="1981728" cy="45408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5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Experimentelle Studien: Ergebnisse Grundschulstudie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Kümpel (2019)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Grundschule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269"/>
          <a:stretch/>
        </p:blipFill>
        <p:spPr>
          <a:xfrm>
            <a:off x="828576" y="1990290"/>
            <a:ext cx="9199339" cy="449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13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Bedeutung der Konzeptorientierung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Zusammenfassung der Empirischen Ergebnisse</a:t>
            </a:r>
            <a:endParaRPr dirty="0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b="0" dirty="0"/>
              <a:t>Der Anteil der Unterrichtsstunden, in denen nur isolierte Fakten unterrichtet werden, ist teilweise noch sehr hoch. </a:t>
            </a:r>
            <a:endParaRPr dirty="0"/>
          </a:p>
          <a:p>
            <a:pPr>
              <a:defRPr/>
            </a:pPr>
            <a:r>
              <a:rPr lang="de-DE" b="0" dirty="0"/>
              <a:t>In Klassen, in denen im Unterricht viel auf Zusammenhangswissen / Konzeptwissen geachtet wird, schneiden die Schüler in </a:t>
            </a:r>
            <a:r>
              <a:rPr lang="de-DE" b="0" dirty="0" err="1"/>
              <a:t>Concept-Maps</a:t>
            </a:r>
            <a:r>
              <a:rPr lang="de-DE" b="0" dirty="0"/>
              <a:t> und Leistungstests besser ab. </a:t>
            </a:r>
            <a:endParaRPr dirty="0"/>
          </a:p>
          <a:p>
            <a:pPr>
              <a:defRPr/>
            </a:pPr>
            <a:r>
              <a:rPr lang="de-DE" b="0" dirty="0"/>
              <a:t>In Klassen, in denen im Unterricht viel auf Zusammenhangswissen / Konzeptwissen geachtet wird, die Schüler ein höheres Interesse</a:t>
            </a:r>
            <a:r>
              <a:rPr lang="de-DE" dirty="0"/>
              <a:t>.</a:t>
            </a:r>
            <a:endParaRPr dirty="0"/>
          </a:p>
          <a:p>
            <a:pPr>
              <a:defRPr/>
            </a:pPr>
            <a:r>
              <a:rPr lang="de-DE" b="0" dirty="0"/>
              <a:t>Um Unterricht konzeptorientiert zu gestalten, wird v.a. fachdidaktisches Wissen benötigt, dass sich bis auf die Schülerleistung positiv auswirkt (mediiert um die Konzeptorientierung im Unterricht).</a:t>
            </a:r>
            <a:endParaRPr dirty="0"/>
          </a:p>
          <a:p>
            <a:pPr>
              <a:defRPr/>
            </a:pPr>
            <a:r>
              <a:rPr lang="de-DE" b="0" dirty="0"/>
              <a:t>Die Ergebnisse scheinen nicht nur für den gymnasialen Fachunterricht zu gelten. Entsprechende Ergebnisse auch für den Unterricht an Grundschulen.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19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Literatur</a:t>
            </a:r>
            <a:endParaRPr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de-DE" sz="1200" b="0" dirty="0" err="1"/>
              <a:t>Drollinger</a:t>
            </a:r>
            <a:r>
              <a:rPr lang="de-DE" sz="1200" b="0" dirty="0"/>
              <a:t>-Vetter, B. (2011). </a:t>
            </a:r>
            <a:r>
              <a:rPr lang="de-DE" sz="1200" b="0" i="1" dirty="0" err="1"/>
              <a:t>Verstehenselemente</a:t>
            </a:r>
            <a:r>
              <a:rPr lang="de-DE" sz="1200" b="0" i="1" dirty="0"/>
              <a:t> und strukturelle Klarheit. Fachdidaktische Qualität der Anleitung von mathematischen </a:t>
            </a:r>
            <a:r>
              <a:rPr lang="de-DE" sz="1200" b="0" i="1" dirty="0" err="1"/>
              <a:t>Verstehensprozessen</a:t>
            </a:r>
            <a:r>
              <a:rPr lang="de-DE" sz="1200" b="0" i="1" dirty="0"/>
              <a:t> im Unterricht. </a:t>
            </a:r>
            <a:r>
              <a:rPr lang="de-DE" sz="1200" b="0" dirty="0"/>
              <a:t>Münster: </a:t>
            </a:r>
            <a:r>
              <a:rPr lang="de-DE" sz="1200" b="0" dirty="0" err="1"/>
              <a:t>Waxmann</a:t>
            </a:r>
            <a:r>
              <a:rPr lang="de-DE" sz="1200" b="0" dirty="0"/>
              <a:t>.</a:t>
            </a:r>
          </a:p>
          <a:p>
            <a:pPr lvl="0"/>
            <a:r>
              <a:rPr lang="de-DE" sz="1200" b="0" dirty="0" err="1"/>
              <a:t>Drollinger</a:t>
            </a:r>
            <a:r>
              <a:rPr lang="de-DE" sz="1200" b="0" dirty="0"/>
              <a:t>-Vetter, B. (2009). "</a:t>
            </a:r>
            <a:r>
              <a:rPr lang="de-DE" sz="1200" b="0" dirty="0" err="1"/>
              <a:t>Verstehenselemente</a:t>
            </a:r>
            <a:r>
              <a:rPr lang="de-DE" sz="1200" b="0" dirty="0"/>
              <a:t>" im Mathematikunterricht. </a:t>
            </a:r>
            <a:r>
              <a:rPr lang="de-DE" sz="1200" b="0" i="1" dirty="0"/>
              <a:t>Beiträge zum Mathematikunterricht 2009</a:t>
            </a:r>
            <a:r>
              <a:rPr lang="de-DE" sz="1200" b="0" dirty="0"/>
              <a:t>, Münster: WTM-Verlag, 267-270. </a:t>
            </a:r>
          </a:p>
          <a:p>
            <a:pPr lvl="0"/>
            <a:r>
              <a:rPr lang="de-DE" sz="1200" b="0" dirty="0" err="1"/>
              <a:t>Förtsch</a:t>
            </a:r>
            <a:r>
              <a:rPr lang="de-DE" sz="1200" b="0" dirty="0"/>
              <a:t>, C., Dorfner, T., Baumgartner, J., Werner, S., Kotzebue, L. von &amp; Neuhaus, B. J. (2020). </a:t>
            </a:r>
            <a:r>
              <a:rPr lang="en-GB" sz="1200" b="0" dirty="0"/>
              <a:t>Fostering Students’ Conceptual Knowledge in Biology in the Context of German National Education Standards. </a:t>
            </a:r>
            <a:r>
              <a:rPr lang="de-DE" sz="1200" b="0" i="1" dirty="0"/>
              <a:t>Research in Science Education</a:t>
            </a:r>
            <a:r>
              <a:rPr lang="de-DE" sz="1200" b="0" dirty="0"/>
              <a:t>, </a:t>
            </a:r>
            <a:r>
              <a:rPr lang="de-DE" sz="1200" b="0" i="1" dirty="0"/>
              <a:t>50</a:t>
            </a:r>
            <a:r>
              <a:rPr lang="de-DE" sz="1200" b="0" dirty="0"/>
              <a:t>(2), 739–771. </a:t>
            </a:r>
          </a:p>
          <a:p>
            <a:pPr lvl="0"/>
            <a:r>
              <a:rPr lang="de-DE" sz="1200" b="0" dirty="0"/>
              <a:t>Förtsch, C., Heidenfelder, K., </a:t>
            </a:r>
            <a:r>
              <a:rPr lang="de-DE" sz="1200" b="0" dirty="0" err="1"/>
              <a:t>Spangler</a:t>
            </a:r>
            <a:r>
              <a:rPr lang="de-DE" sz="1200" b="0" dirty="0"/>
              <a:t>, M. &amp; Neuhaus, B. J. (2018). </a:t>
            </a:r>
            <a:r>
              <a:rPr lang="en-GB" sz="1200" b="0" dirty="0"/>
              <a:t>How does the Use of Core Ideas in Biology Lessons Influence Students’ Knowledge Development? </a:t>
            </a:r>
            <a:r>
              <a:rPr lang="de-DE" sz="1200" b="0" i="1" dirty="0"/>
              <a:t>Zeitschrift für Didaktik der Naturwissenschaften</a:t>
            </a:r>
            <a:r>
              <a:rPr lang="de-DE" sz="1200" b="0" dirty="0"/>
              <a:t>, </a:t>
            </a:r>
            <a:r>
              <a:rPr lang="de-DE" sz="1200" b="0" i="1" dirty="0"/>
              <a:t>24</a:t>
            </a:r>
            <a:r>
              <a:rPr lang="de-DE" sz="1200" b="0" dirty="0"/>
              <a:t>(1), 35–50.</a:t>
            </a:r>
          </a:p>
          <a:p>
            <a:pPr lvl="0"/>
            <a:r>
              <a:rPr lang="de-DE" sz="1200" b="0" dirty="0"/>
              <a:t>Kotzebue, L. von, Förtsch, C., Reinold, P., Werner, S., Sczudlek, M. &amp; Neuhaus, B. J. (2015). Quantitative Videostudien zum gymnasialen Biologieunterricht in Deutschland – Aktuelle Tendenzen und Entwicklungen. </a:t>
            </a:r>
            <a:r>
              <a:rPr lang="de-DE" sz="1200" b="0" i="1" dirty="0"/>
              <a:t>Zeitschrift für Didaktik der Naturwissenschaften</a:t>
            </a:r>
            <a:r>
              <a:rPr lang="de-DE" sz="1200" b="0" dirty="0"/>
              <a:t>, </a:t>
            </a:r>
            <a:r>
              <a:rPr lang="de-DE" sz="1200" b="0" i="1" dirty="0"/>
              <a:t>21</a:t>
            </a:r>
            <a:r>
              <a:rPr lang="de-DE" sz="1200" b="0" dirty="0"/>
              <a:t>(1), 231–237.</a:t>
            </a:r>
          </a:p>
          <a:p>
            <a:pPr lvl="0"/>
            <a:r>
              <a:rPr lang="de-DE" sz="1200" b="0" dirty="0"/>
              <a:t>Kümpel, N. (2019). </a:t>
            </a:r>
            <a:r>
              <a:rPr lang="de-DE" sz="1200" b="0" i="1" dirty="0"/>
              <a:t>Förderung des konzeptuellen Wissens durch den Einsatz von Basiskonzepten und problemorientierten Kontexten im Heimat- und Sachunterricht der Grundschule</a:t>
            </a:r>
            <a:r>
              <a:rPr lang="de-DE" sz="1200" b="0" dirty="0"/>
              <a:t> [Dissertation]. Ludwig-Maximilians-Universität, München.</a:t>
            </a:r>
          </a:p>
          <a:p>
            <a:pPr lvl="0"/>
            <a:r>
              <a:rPr lang="de-DE" sz="1200" b="0" dirty="0" err="1"/>
              <a:t>Lipowsky</a:t>
            </a:r>
            <a:r>
              <a:rPr lang="de-DE" sz="1200" b="0" dirty="0"/>
              <a:t>, F., </a:t>
            </a:r>
            <a:r>
              <a:rPr lang="de-DE" sz="1200" b="0" dirty="0" err="1"/>
              <a:t>Rakoczy</a:t>
            </a:r>
            <a:r>
              <a:rPr lang="de-DE" sz="1200" b="0" dirty="0"/>
              <a:t>, K., Pauli, C., </a:t>
            </a:r>
            <a:r>
              <a:rPr lang="de-DE" sz="1200" b="0" dirty="0" err="1"/>
              <a:t>Drollinger</a:t>
            </a:r>
            <a:r>
              <a:rPr lang="de-DE" sz="1200" b="0" dirty="0"/>
              <a:t>-Vetter, B., </a:t>
            </a:r>
            <a:r>
              <a:rPr lang="de-DE" sz="1200" b="0" dirty="0" err="1"/>
              <a:t>Klieme</a:t>
            </a:r>
            <a:r>
              <a:rPr lang="de-DE" sz="1200" b="0" dirty="0"/>
              <a:t>, E., &amp; </a:t>
            </a:r>
            <a:r>
              <a:rPr lang="de-DE" sz="1200" b="0" dirty="0" err="1"/>
              <a:t>Reusser</a:t>
            </a:r>
            <a:r>
              <a:rPr lang="de-DE" sz="1200" b="0" dirty="0"/>
              <a:t>, K. (2009). </a:t>
            </a:r>
            <a:r>
              <a:rPr lang="en-GB" sz="1200" b="0" dirty="0"/>
              <a:t>Quality of geometry instruction and its short-term impact on students' understanding of the Pythagorean Theorem. </a:t>
            </a:r>
            <a:r>
              <a:rPr lang="de-DE" sz="1200" b="0" i="1" dirty="0"/>
              <a:t>Learning and </a:t>
            </a:r>
            <a:r>
              <a:rPr lang="de-DE" sz="1200" b="0" i="1" dirty="0" err="1"/>
              <a:t>instruction</a:t>
            </a:r>
            <a:r>
              <a:rPr lang="de-DE" sz="1200" b="0" dirty="0"/>
              <a:t>, </a:t>
            </a:r>
            <a:r>
              <a:rPr lang="de-DE" sz="1200" b="0" i="1" dirty="0"/>
              <a:t>19</a:t>
            </a:r>
            <a:r>
              <a:rPr lang="de-DE" sz="1200" b="0" dirty="0"/>
              <a:t>(6), 527-537.</a:t>
            </a:r>
          </a:p>
          <a:p>
            <a:pPr lvl="0"/>
            <a:r>
              <a:rPr lang="de-DE" sz="1200" b="0" dirty="0"/>
              <a:t>Neuhaus, B. </a:t>
            </a:r>
            <a:r>
              <a:rPr lang="de-DE" sz="1200" b="0"/>
              <a:t>J. </a:t>
            </a:r>
            <a:r>
              <a:rPr lang="de-DE" sz="1200" b="0" dirty="0"/>
              <a:t>(2023, in Vorbereitung). Auswahl und Verknüpfung der Lerninhalte. In: H. </a:t>
            </a:r>
            <a:r>
              <a:rPr lang="de-DE" sz="1200" b="0" dirty="0" err="1"/>
              <a:t>Gropengießer</a:t>
            </a:r>
            <a:r>
              <a:rPr lang="de-DE" sz="1200" b="0" dirty="0"/>
              <a:t>, U. Harms (Hrsg.). </a:t>
            </a:r>
            <a:r>
              <a:rPr lang="de-DE" sz="1200" b="0" i="1" dirty="0"/>
              <a:t>Fachdidaktik Biologie</a:t>
            </a:r>
            <a:r>
              <a:rPr lang="de-DE" sz="1200" b="0" dirty="0"/>
              <a:t>, 13. Auflage. </a:t>
            </a:r>
            <a:r>
              <a:rPr lang="de-DE" sz="1200" b="0" dirty="0" err="1"/>
              <a:t>Aulis</a:t>
            </a:r>
            <a:r>
              <a:rPr lang="de-DE" sz="1200" b="0" dirty="0"/>
              <a:t> Verlag. </a:t>
            </a:r>
          </a:p>
          <a:p>
            <a:pPr lvl="0"/>
            <a:r>
              <a:rPr lang="de-DE" sz="1200" b="0" dirty="0" err="1"/>
              <a:t>Wadouh</a:t>
            </a:r>
            <a:r>
              <a:rPr lang="de-DE" sz="1200" b="0" dirty="0"/>
              <a:t>, J., Liu, N., Sandmann, A. &amp; Neuhaus, B. J. (2014). </a:t>
            </a:r>
            <a:r>
              <a:rPr lang="en-GB" sz="1200" b="0" dirty="0"/>
              <a:t>The effect of knowledge linking levels in biology lessons upon students’ knowledge structure. </a:t>
            </a:r>
            <a:r>
              <a:rPr lang="de-DE" sz="1200" b="0" i="1" dirty="0"/>
              <a:t>International Journal </a:t>
            </a:r>
            <a:r>
              <a:rPr lang="de-DE" sz="1200" b="0" i="1" dirty="0" err="1"/>
              <a:t>of</a:t>
            </a:r>
            <a:r>
              <a:rPr lang="de-DE" sz="1200" b="0" i="1" dirty="0"/>
              <a:t> Science and </a:t>
            </a:r>
            <a:r>
              <a:rPr lang="de-DE" sz="1200" b="0" i="1" dirty="0" err="1"/>
              <a:t>Mathematics</a:t>
            </a:r>
            <a:r>
              <a:rPr lang="de-DE" sz="1200" b="0" i="1" dirty="0"/>
              <a:t> Education</a:t>
            </a:r>
            <a:r>
              <a:rPr lang="de-DE" sz="1200" b="0" dirty="0"/>
              <a:t>, </a:t>
            </a:r>
            <a:r>
              <a:rPr lang="de-DE" sz="1200" b="0" i="1" dirty="0"/>
              <a:t>12</a:t>
            </a:r>
            <a:r>
              <a:rPr lang="de-DE" sz="1200" b="0" dirty="0"/>
              <a:t>(1), 25–47. </a:t>
            </a:r>
          </a:p>
          <a:p>
            <a:pPr lvl="0"/>
            <a:r>
              <a:rPr lang="de-DE" sz="1200" b="0" dirty="0"/>
              <a:t>Wadouh, J., Sandmann, A. &amp; Neuhaus, B. (2009). Vernetzung im Biologieunterricht – deskriptive Befunde einer Videostudie. </a:t>
            </a:r>
            <a:r>
              <a:rPr lang="de-DE" sz="1200" b="0" i="1" dirty="0"/>
              <a:t>Zeitschrift für Didaktik der Naturwissenschaften</a:t>
            </a:r>
            <a:r>
              <a:rPr lang="de-DE" sz="1200" b="0" dirty="0"/>
              <a:t>, </a:t>
            </a:r>
            <a:r>
              <a:rPr lang="de-DE" sz="1200" b="0" i="1" dirty="0"/>
              <a:t>15</a:t>
            </a:r>
            <a:r>
              <a:rPr lang="de-DE" sz="1200" b="0" dirty="0"/>
              <a:t>, 69–87.</a:t>
            </a:r>
          </a:p>
          <a:p>
            <a:pPr lvl="0"/>
            <a:r>
              <a:rPr lang="de-DE" sz="1200" b="0" dirty="0"/>
              <a:t>Werner, S., Förtsch, C., Kotzebue, L. von &amp; Neuhaus, B. J. (2016). Förderung der Schülerleistung durch einen konzeptorientierten Biologieunterricht – Einfluss des Professionswissens. In GEBF (Vorsitz), </a:t>
            </a:r>
            <a:r>
              <a:rPr lang="de-DE" sz="1200" b="0" i="1" dirty="0"/>
              <a:t>Erwartungswidriger Bildungserfolg über die Lebensspanne: </a:t>
            </a:r>
            <a:r>
              <a:rPr lang="de-DE" sz="1200" b="0" i="1" dirty="0" err="1"/>
              <a:t>Abstractband</a:t>
            </a:r>
            <a:r>
              <a:rPr lang="de-DE" sz="1200" b="0" i="1" dirty="0"/>
              <a:t> der 4. Jahrestagung der Gesellschaft für Empirische Bildungsforschung (GEBF)</a:t>
            </a:r>
            <a:r>
              <a:rPr lang="de-DE" sz="1200" b="0" dirty="0"/>
              <a:t>.</a:t>
            </a:r>
          </a:p>
          <a:p>
            <a:pPr lvl="0"/>
            <a:r>
              <a:rPr lang="de-DE" sz="1200" b="0" dirty="0"/>
              <a:t>Wüsten, S., </a:t>
            </a:r>
            <a:r>
              <a:rPr lang="de-DE" sz="1200" b="0" dirty="0" err="1"/>
              <a:t>Schmelzing</a:t>
            </a:r>
            <a:r>
              <a:rPr lang="de-DE" sz="1200" b="0" dirty="0"/>
              <a:t>, S., Sandmann, A. &amp; Neuhaus, B. J. (2010). Fachspezifische Qualitätsmerkmale von Biologieunterricht. In U. Harms &amp; I. Mackensen-Friedrichs (Hrsg.), </a:t>
            </a:r>
            <a:r>
              <a:rPr lang="de-DE" sz="1200" b="0" i="1" dirty="0"/>
              <a:t>Lehr- und Lernforschung in der Biologiedidaktik: "Heterogenität erfassen - individuell fördern im Biologieunterricht": Internationale Tagung der Fachsektion Didaktik der Biologie im VBIO. Kiel 2009, </a:t>
            </a:r>
            <a:r>
              <a:rPr lang="de-DE" sz="1200" b="0" dirty="0"/>
              <a:t>119–134.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88" y="0"/>
            <a:ext cx="10307701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0" y="0"/>
            <a:ext cx="7453312" cy="64812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Videostudien</a:t>
            </a:r>
          </a:p>
        </p:txBody>
      </p:sp>
    </p:spTree>
    <p:extLst>
      <p:ext uri="{BB962C8B-B14F-4D97-AF65-F5344CB8AC3E}">
        <p14:creationId xmlns:p14="http://schemas.microsoft.com/office/powerpoint/2010/main" val="71769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r>
              <a:rPr lang="de-DE" sz="1800" b="0" dirty="0">
                <a:hlinkClick r:id="rId3" action="ppaction://hlinksldjump"/>
              </a:rPr>
              <a:t>Titelbild: </a:t>
            </a:r>
            <a:r>
              <a:rPr lang="de-DE" sz="1800" b="0" dirty="0"/>
              <a:t>Bild von Gerd Altmann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4"/>
              </a:rPr>
              <a:t>https://pixabay.com/images/id-3382507/</a:t>
            </a:r>
            <a:endParaRPr lang="de-DE" sz="1800" b="0" dirty="0"/>
          </a:p>
          <a:p>
            <a:r>
              <a:rPr lang="de-DE" sz="1800" b="0" dirty="0">
                <a:hlinkClick r:id="" action="ppaction://noaction"/>
              </a:rPr>
              <a:t>Videostudie: S. 16 /17</a:t>
            </a:r>
            <a:r>
              <a:rPr lang="de-DE" sz="1800" b="0" dirty="0">
                <a:hlinkClick r:id="rId5" action="ppaction://hlinksldjump"/>
              </a:rPr>
              <a:t>/28</a:t>
            </a:r>
            <a:r>
              <a:rPr lang="de-DE" sz="1800" b="0" dirty="0"/>
              <a:t>.: Bild von Gerd Altmann auf Pixabay: </a:t>
            </a:r>
            <a:r>
              <a:rPr lang="de-DE" sz="1800" b="0" dirty="0">
                <a:hlinkClick r:id="rId6"/>
              </a:rPr>
              <a:t>https://pixabay.com/de/illustrations/filmen-projektor-filmprojektor-kino-596009/</a:t>
            </a:r>
            <a:endParaRPr lang="de-DE" sz="1800" b="0" dirty="0"/>
          </a:p>
          <a:p>
            <a:r>
              <a:rPr lang="de-DE" sz="1800" b="0" dirty="0">
                <a:hlinkClick r:id="" action="ppaction://noaction"/>
              </a:rPr>
              <a:t>Experimentelle Studien</a:t>
            </a:r>
            <a:r>
              <a:rPr lang="de-DE" sz="1800" b="0" dirty="0"/>
              <a:t>: Bild von Gerd Altmann auf Pixabay: https://pixabay.com/de/photos/hand-zeichnen-labyrinth-gesch%C3%A4ft-3318658/</a:t>
            </a:r>
          </a:p>
          <a:p>
            <a:r>
              <a:rPr lang="de-DE" sz="1800" b="0" dirty="0">
                <a:hlinkClick r:id="" action="ppaction://noaction"/>
              </a:rPr>
              <a:t>Folie 33</a:t>
            </a:r>
            <a:r>
              <a:rPr lang="de-DE" sz="1800" b="0" dirty="0"/>
              <a:t>:</a:t>
            </a:r>
          </a:p>
          <a:p>
            <a:pPr lvl="1"/>
            <a:r>
              <a:rPr lang="de-DE" sz="1800" dirty="0"/>
              <a:t>Bild von </a:t>
            </a:r>
            <a:r>
              <a:rPr lang="de-DE" sz="1800" dirty="0" err="1"/>
              <a:t>Pexels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7"/>
              </a:rPr>
              <a:t>https://pixabay.com/images/id-1868028/</a:t>
            </a:r>
            <a:endParaRPr lang="de-DE" sz="1800" dirty="0"/>
          </a:p>
          <a:p>
            <a:pPr lvl="1"/>
            <a:r>
              <a:rPr lang="de-DE" sz="1800" dirty="0"/>
              <a:t>Bild von Free-</a:t>
            </a:r>
            <a:r>
              <a:rPr lang="de-DE" sz="1800" dirty="0" err="1"/>
              <a:t>Photos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8"/>
              </a:rPr>
              <a:t>https://pixabay.com/images/id-801848/</a:t>
            </a:r>
            <a:endParaRPr lang="de-DE" sz="1800" dirty="0"/>
          </a:p>
          <a:p>
            <a:pPr lvl="1"/>
            <a:r>
              <a:rPr lang="de-DE" sz="1800" dirty="0"/>
              <a:t>Bild von schwoaze-4023294 auf </a:t>
            </a:r>
            <a:r>
              <a:rPr lang="de-DE" sz="1800" dirty="0" err="1"/>
              <a:t>Pixabay</a:t>
            </a:r>
            <a:r>
              <a:rPr lang="de-DE" sz="1800" dirty="0"/>
              <a:t>: </a:t>
            </a:r>
            <a:r>
              <a:rPr lang="de-DE" sz="1800" dirty="0">
                <a:hlinkClick r:id="rId9"/>
              </a:rPr>
              <a:t>https://pixabay.com/images/id-3107139/</a:t>
            </a:r>
            <a:endParaRPr lang="de-DE" sz="1800" dirty="0"/>
          </a:p>
          <a:p>
            <a:pPr lvl="1"/>
            <a:endParaRPr lang="de-DE" sz="1800" dirty="0"/>
          </a:p>
          <a:p>
            <a:pPr marL="0" lvl="1" indent="0">
              <a:buNone/>
            </a:pPr>
            <a:r>
              <a:rPr lang="de-DE" sz="1800" dirty="0"/>
              <a:t>Folie 21 (Waldbilder, ausgetauscht): </a:t>
            </a:r>
            <a:br>
              <a:rPr lang="de-DE" sz="1800" dirty="0"/>
            </a:br>
            <a:r>
              <a:rPr lang="de-DE" sz="1800" dirty="0"/>
              <a:t>https://pixabay.com/de/photos/baum-weg-wald-natur-landschaft-3108559/</a:t>
            </a:r>
            <a:br>
              <a:rPr lang="de-DE" sz="1800" dirty="0"/>
            </a:br>
            <a:r>
              <a:rPr lang="de-DE" sz="1800" dirty="0"/>
              <a:t>https://pixabay.com/de/photos/wald-drau%c3%9fen-wildnis-b%c3%a4ume-natur-3107139/</a:t>
            </a:r>
            <a:br>
              <a:rPr lang="de-DE" sz="1800" dirty="0"/>
            </a:br>
            <a:r>
              <a:rPr lang="de-DE" sz="1800" dirty="0"/>
              <a:t>https://pixabay.com/de/photos/farn-regenwald-natur-urwald-gr%c3%bcn-1218277/</a:t>
            </a: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443053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</a:t>
            </a: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Bilder lizensiert </a:t>
            </a:r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unter </a:t>
            </a:r>
            <a:r>
              <a:rPr lang="de-DE" sz="1800" u="sng" dirty="0">
                <a:ea typeface="Calibri"/>
                <a:cs typeface="Calibri"/>
                <a:hlinkClick r:id="rId10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</a:rPr>
              <a:t> </a:t>
            </a:r>
            <a:r>
              <a:rPr lang="de-DE" sz="1800" i="1" dirty="0">
                <a:latin typeface="Corbel Light" panose="020B0303020204020204" pitchFamily="34" charset="0"/>
              </a:rPr>
              <a:t>Studien zur Wirksamkeit der Konzeptorientierung - Videostudien - Experimentelle Studien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Birgit Neuhaus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Stefan Ufer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Dagmar Traub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Monika Aufleger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Christian Förtsch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Lizenzhinweis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5200" y="3936346"/>
            <a:ext cx="3426191" cy="2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931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 Ablauf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6646365A-9A7B-4716-B7DE-FB9333D2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Autofit/>
          </a:bodyPr>
          <a:lstStyle/>
          <a:p>
            <a:pPr marL="0" indent="0"/>
            <a:r>
              <a:rPr lang="de-DE" sz="1400" dirty="0">
                <a:latin typeface="+mn-lt"/>
              </a:rPr>
              <a:t>Wadouh et al. (2014)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889B9D7-EB6C-4858-B3FB-8EA68E0979EC}"/>
              </a:ext>
            </a:extLst>
          </p:cNvPr>
          <p:cNvGrpSpPr/>
          <p:nvPr/>
        </p:nvGrpSpPr>
        <p:grpSpPr>
          <a:xfrm>
            <a:off x="468536" y="1675133"/>
            <a:ext cx="9404709" cy="4329652"/>
            <a:chOff x="505000" y="1769774"/>
            <a:chExt cx="9404709" cy="4329652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2724857" y="5746048"/>
              <a:ext cx="4800422" cy="35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</a:rPr>
                <a:t>   </a:t>
              </a:r>
              <a:r>
                <a:rPr lang="de-DE" dirty="0"/>
                <a:t>Unterrichtreihe „Blut und Blutkreislauf“</a:t>
              </a: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0759039F-6271-4F9D-A775-73B190565B7A}"/>
                </a:ext>
              </a:extLst>
            </p:cNvPr>
            <p:cNvGrpSpPr/>
            <p:nvPr/>
          </p:nvGrpSpPr>
          <p:grpSpPr>
            <a:xfrm>
              <a:off x="505000" y="1769774"/>
              <a:ext cx="9404709" cy="4297278"/>
              <a:chOff x="534638" y="1302715"/>
              <a:chExt cx="9404709" cy="4297278"/>
            </a:xfrm>
          </p:grpSpPr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540544" y="3574739"/>
                <a:ext cx="1916593" cy="40505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de-DE" dirty="0">
                    <a:solidFill>
                      <a:srgbClr val="000000"/>
                    </a:solidFill>
                  </a:rPr>
                  <a:t>Vorwissenstest </a:t>
                </a:r>
                <a:endParaRPr lang="de-DE" dirty="0"/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8092493" y="3574739"/>
                <a:ext cx="1830776" cy="68842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Leistungstest</a:t>
                </a:r>
              </a:p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Concept Map </a:t>
                </a:r>
                <a:endParaRPr lang="de-DE" dirty="0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2457137" y="3920579"/>
                <a:ext cx="0" cy="138950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7963767" y="3863109"/>
                <a:ext cx="0" cy="144825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2457137" y="5311364"/>
                <a:ext cx="5506630" cy="288629"/>
              </a:xfrm>
              <a:prstGeom prst="rect">
                <a:avLst/>
              </a:prstGeom>
              <a:solidFill>
                <a:schemeClr val="bg2">
                  <a:alpha val="30980"/>
                </a:schemeClr>
              </a:solidFill>
              <a:ln w="19050">
                <a:solidFill>
                  <a:srgbClr val="1E1E5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534638" y="2147139"/>
                <a:ext cx="1916593" cy="40505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de-DE" dirty="0">
                    <a:solidFill>
                      <a:srgbClr val="000000"/>
                    </a:solidFill>
                  </a:rPr>
                  <a:t>Lehrerfragebögen </a:t>
                </a:r>
                <a:endParaRPr lang="de-DE" dirty="0"/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8022754" y="2141434"/>
                <a:ext cx="1916593" cy="40505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de-DE" dirty="0">
                    <a:solidFill>
                      <a:srgbClr val="000000"/>
                    </a:solidFill>
                  </a:rPr>
                  <a:t>Lehrerfragebögen </a:t>
                </a:r>
                <a:endParaRPr lang="de-DE" dirty="0"/>
              </a:p>
            </p:txBody>
          </p:sp>
          <p:pic>
            <p:nvPicPr>
              <p:cNvPr id="38" name="Grafik 37" descr="Dokument">
                <a:extLst>
                  <a:ext uri="{FF2B5EF4-FFF2-40B4-BE49-F238E27FC236}">
                    <a16:creationId xmlns:a16="http://schemas.microsoft.com/office/drawing/2014/main" id="{B397D3F9-B5C1-45D0-A97B-5DBC0B1F8153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09311" y="1302715"/>
                <a:ext cx="767245" cy="827496"/>
              </a:xfrm>
              <a:prstGeom prst="rect">
                <a:avLst/>
              </a:prstGeom>
            </p:spPr>
          </p:pic>
          <p:pic>
            <p:nvPicPr>
              <p:cNvPr id="40" name="Grafik 39" descr="Dokument">
                <a:extLst>
                  <a:ext uri="{FF2B5EF4-FFF2-40B4-BE49-F238E27FC236}">
                    <a16:creationId xmlns:a16="http://schemas.microsoft.com/office/drawing/2014/main" id="{59D4BE3C-40C3-47EB-89B1-9BF8D8AE13B0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76716" y="2809281"/>
                <a:ext cx="767245" cy="827496"/>
              </a:xfrm>
              <a:prstGeom prst="rect">
                <a:avLst/>
              </a:prstGeom>
            </p:spPr>
          </p:pic>
          <p:pic>
            <p:nvPicPr>
              <p:cNvPr id="41" name="Grafik 40" descr="Dokument">
                <a:extLst>
                  <a:ext uri="{FF2B5EF4-FFF2-40B4-BE49-F238E27FC236}">
                    <a16:creationId xmlns:a16="http://schemas.microsoft.com/office/drawing/2014/main" id="{63F869B5-B437-4A3F-B434-43574084EE5B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97427" y="1325077"/>
                <a:ext cx="767245" cy="827496"/>
              </a:xfrm>
              <a:prstGeom prst="rect">
                <a:avLst/>
              </a:prstGeom>
            </p:spPr>
          </p:pic>
          <p:pic>
            <p:nvPicPr>
              <p:cNvPr id="42" name="Grafik 41" descr="Dokument">
                <a:extLst>
                  <a:ext uri="{FF2B5EF4-FFF2-40B4-BE49-F238E27FC236}">
                    <a16:creationId xmlns:a16="http://schemas.microsoft.com/office/drawing/2014/main" id="{D903955D-BC8C-4692-BB39-C375B2291960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97426" y="2789042"/>
                <a:ext cx="767245" cy="827496"/>
              </a:xfrm>
              <a:prstGeom prst="rect">
                <a:avLst/>
              </a:prstGeom>
            </p:spPr>
          </p:pic>
          <p:grpSp>
            <p:nvGrpSpPr>
              <p:cNvPr id="2" name="Gruppieren 1">
                <a:extLst>
                  <a:ext uri="{FF2B5EF4-FFF2-40B4-BE49-F238E27FC236}">
                    <a16:creationId xmlns:a16="http://schemas.microsoft.com/office/drawing/2014/main" id="{13710950-E179-4BE2-90FA-B92EFEF3D038}"/>
                  </a:ext>
                </a:extLst>
              </p:cNvPr>
              <p:cNvGrpSpPr/>
              <p:nvPr/>
            </p:nvGrpSpPr>
            <p:grpSpPr>
              <a:xfrm>
                <a:off x="2683106" y="2918672"/>
                <a:ext cx="1623079" cy="697866"/>
                <a:chOff x="2683106" y="2918672"/>
                <a:chExt cx="1623079" cy="697866"/>
              </a:xfrm>
            </p:grpSpPr>
            <p:sp>
              <p:nvSpPr>
                <p:cNvPr id="57" name="Freihandform: Form 56">
                  <a:extLst>
                    <a:ext uri="{FF2B5EF4-FFF2-40B4-BE49-F238E27FC236}">
                      <a16:creationId xmlns:a16="http://schemas.microsoft.com/office/drawing/2014/main" id="{D5D776AD-C2E0-4A26-8ADC-374613CC3FD8}"/>
                    </a:ext>
                  </a:extLst>
                </p:cNvPr>
                <p:cNvSpPr/>
                <p:nvPr/>
              </p:nvSpPr>
              <p:spPr>
                <a:xfrm>
                  <a:off x="2683106" y="2918673"/>
                  <a:ext cx="502920" cy="697865"/>
                </a:xfrm>
                <a:custGeom>
                  <a:avLst/>
                  <a:gdLst>
                    <a:gd name="connsiteX0" fmla="*/ 52937 w 503396"/>
                    <a:gd name="connsiteY0" fmla="*/ 643178 h 698122"/>
                    <a:gd name="connsiteX1" fmla="*/ 52937 w 503396"/>
                    <a:gd name="connsiteY1" fmla="*/ 57100 h 698122"/>
                    <a:gd name="connsiteX2" fmla="*/ 252697 w 503396"/>
                    <a:gd name="connsiteY2" fmla="*/ 57100 h 698122"/>
                    <a:gd name="connsiteX3" fmla="*/ 252697 w 503396"/>
                    <a:gd name="connsiteY3" fmla="*/ 238094 h 698122"/>
                    <a:gd name="connsiteX4" fmla="*/ 452457 w 503396"/>
                    <a:gd name="connsiteY4" fmla="*/ 238094 h 698122"/>
                    <a:gd name="connsiteX5" fmla="*/ 452457 w 503396"/>
                    <a:gd name="connsiteY5" fmla="*/ 643178 h 698122"/>
                    <a:gd name="connsiteX6" fmla="*/ 52937 w 503396"/>
                    <a:gd name="connsiteY6" fmla="*/ 643178 h 698122"/>
                    <a:gd name="connsiteX7" fmla="*/ 300639 w 503396"/>
                    <a:gd name="connsiteY7" fmla="*/ 78647 h 698122"/>
                    <a:gd name="connsiteX8" fmla="*/ 400520 w 503396"/>
                    <a:gd name="connsiteY8" fmla="*/ 186382 h 698122"/>
                    <a:gd name="connsiteX9" fmla="*/ 300639 w 503396"/>
                    <a:gd name="connsiteY9" fmla="*/ 186382 h 698122"/>
                    <a:gd name="connsiteX10" fmla="*/ 300639 w 503396"/>
                    <a:gd name="connsiteY10" fmla="*/ 78647 h 698122"/>
                    <a:gd name="connsiteX11" fmla="*/ 300639 w 503396"/>
                    <a:gd name="connsiteY11" fmla="*/ 5387 h 698122"/>
                    <a:gd name="connsiteX12" fmla="*/ 4994 w 503396"/>
                    <a:gd name="connsiteY12" fmla="*/ 5387 h 698122"/>
                    <a:gd name="connsiteX13" fmla="*/ 4994 w 503396"/>
                    <a:gd name="connsiteY13" fmla="*/ 694891 h 698122"/>
                    <a:gd name="connsiteX14" fmla="*/ 500400 w 503396"/>
                    <a:gd name="connsiteY14" fmla="*/ 694891 h 698122"/>
                    <a:gd name="connsiteX15" fmla="*/ 500400 w 503396"/>
                    <a:gd name="connsiteY15" fmla="*/ 195000 h 698122"/>
                    <a:gd name="connsiteX16" fmla="*/ 300639 w 503396"/>
                    <a:gd name="connsiteY16" fmla="*/ 5387 h 69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396" h="698122">
                      <a:moveTo>
                        <a:pt x="52937" y="643178"/>
                      </a:moveTo>
                      <a:lnTo>
                        <a:pt x="52937" y="57100"/>
                      </a:lnTo>
                      <a:lnTo>
                        <a:pt x="252697" y="57100"/>
                      </a:lnTo>
                      <a:lnTo>
                        <a:pt x="252697" y="238094"/>
                      </a:lnTo>
                      <a:lnTo>
                        <a:pt x="452457" y="238094"/>
                      </a:lnTo>
                      <a:lnTo>
                        <a:pt x="452457" y="643178"/>
                      </a:lnTo>
                      <a:lnTo>
                        <a:pt x="52937" y="643178"/>
                      </a:lnTo>
                      <a:close/>
                      <a:moveTo>
                        <a:pt x="300639" y="78647"/>
                      </a:moveTo>
                      <a:lnTo>
                        <a:pt x="400520" y="186382"/>
                      </a:lnTo>
                      <a:lnTo>
                        <a:pt x="300639" y="186382"/>
                      </a:lnTo>
                      <a:lnTo>
                        <a:pt x="300639" y="78647"/>
                      </a:lnTo>
                      <a:close/>
                      <a:moveTo>
                        <a:pt x="300639" y="5387"/>
                      </a:moveTo>
                      <a:lnTo>
                        <a:pt x="4994" y="5387"/>
                      </a:lnTo>
                      <a:lnTo>
                        <a:pt x="4994" y="694891"/>
                      </a:lnTo>
                      <a:lnTo>
                        <a:pt x="500400" y="694891"/>
                      </a:lnTo>
                      <a:lnTo>
                        <a:pt x="500400" y="195000"/>
                      </a:lnTo>
                      <a:lnTo>
                        <a:pt x="300639" y="5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9" name="Freihandform: Form 58">
                  <a:extLst>
                    <a:ext uri="{FF2B5EF4-FFF2-40B4-BE49-F238E27FC236}">
                      <a16:creationId xmlns:a16="http://schemas.microsoft.com/office/drawing/2014/main" id="{73E9831A-C291-4AF5-96AF-C52C73B2BFB2}"/>
                    </a:ext>
                  </a:extLst>
                </p:cNvPr>
                <p:cNvSpPr/>
                <p:nvPr/>
              </p:nvSpPr>
              <p:spPr>
                <a:xfrm>
                  <a:off x="3245616" y="2918672"/>
                  <a:ext cx="502920" cy="697865"/>
                </a:xfrm>
                <a:custGeom>
                  <a:avLst/>
                  <a:gdLst>
                    <a:gd name="connsiteX0" fmla="*/ 52937 w 503396"/>
                    <a:gd name="connsiteY0" fmla="*/ 643178 h 698122"/>
                    <a:gd name="connsiteX1" fmla="*/ 52937 w 503396"/>
                    <a:gd name="connsiteY1" fmla="*/ 57100 h 698122"/>
                    <a:gd name="connsiteX2" fmla="*/ 252697 w 503396"/>
                    <a:gd name="connsiteY2" fmla="*/ 57100 h 698122"/>
                    <a:gd name="connsiteX3" fmla="*/ 252697 w 503396"/>
                    <a:gd name="connsiteY3" fmla="*/ 238094 h 698122"/>
                    <a:gd name="connsiteX4" fmla="*/ 452457 w 503396"/>
                    <a:gd name="connsiteY4" fmla="*/ 238094 h 698122"/>
                    <a:gd name="connsiteX5" fmla="*/ 452457 w 503396"/>
                    <a:gd name="connsiteY5" fmla="*/ 643178 h 698122"/>
                    <a:gd name="connsiteX6" fmla="*/ 52937 w 503396"/>
                    <a:gd name="connsiteY6" fmla="*/ 643178 h 698122"/>
                    <a:gd name="connsiteX7" fmla="*/ 300639 w 503396"/>
                    <a:gd name="connsiteY7" fmla="*/ 78647 h 698122"/>
                    <a:gd name="connsiteX8" fmla="*/ 400520 w 503396"/>
                    <a:gd name="connsiteY8" fmla="*/ 186382 h 698122"/>
                    <a:gd name="connsiteX9" fmla="*/ 300639 w 503396"/>
                    <a:gd name="connsiteY9" fmla="*/ 186382 h 698122"/>
                    <a:gd name="connsiteX10" fmla="*/ 300639 w 503396"/>
                    <a:gd name="connsiteY10" fmla="*/ 78647 h 698122"/>
                    <a:gd name="connsiteX11" fmla="*/ 300639 w 503396"/>
                    <a:gd name="connsiteY11" fmla="*/ 5387 h 698122"/>
                    <a:gd name="connsiteX12" fmla="*/ 4994 w 503396"/>
                    <a:gd name="connsiteY12" fmla="*/ 5387 h 698122"/>
                    <a:gd name="connsiteX13" fmla="*/ 4994 w 503396"/>
                    <a:gd name="connsiteY13" fmla="*/ 694891 h 698122"/>
                    <a:gd name="connsiteX14" fmla="*/ 500400 w 503396"/>
                    <a:gd name="connsiteY14" fmla="*/ 694891 h 698122"/>
                    <a:gd name="connsiteX15" fmla="*/ 500400 w 503396"/>
                    <a:gd name="connsiteY15" fmla="*/ 195000 h 698122"/>
                    <a:gd name="connsiteX16" fmla="*/ 300639 w 503396"/>
                    <a:gd name="connsiteY16" fmla="*/ 5387 h 69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396" h="698122">
                      <a:moveTo>
                        <a:pt x="52937" y="643178"/>
                      </a:moveTo>
                      <a:lnTo>
                        <a:pt x="52937" y="57100"/>
                      </a:lnTo>
                      <a:lnTo>
                        <a:pt x="252697" y="57100"/>
                      </a:lnTo>
                      <a:lnTo>
                        <a:pt x="252697" y="238094"/>
                      </a:lnTo>
                      <a:lnTo>
                        <a:pt x="452457" y="238094"/>
                      </a:lnTo>
                      <a:lnTo>
                        <a:pt x="452457" y="643178"/>
                      </a:lnTo>
                      <a:lnTo>
                        <a:pt x="52937" y="643178"/>
                      </a:lnTo>
                      <a:close/>
                      <a:moveTo>
                        <a:pt x="300639" y="78647"/>
                      </a:moveTo>
                      <a:lnTo>
                        <a:pt x="400520" y="186382"/>
                      </a:lnTo>
                      <a:lnTo>
                        <a:pt x="300639" y="186382"/>
                      </a:lnTo>
                      <a:lnTo>
                        <a:pt x="300639" y="78647"/>
                      </a:lnTo>
                      <a:close/>
                      <a:moveTo>
                        <a:pt x="300639" y="5387"/>
                      </a:moveTo>
                      <a:lnTo>
                        <a:pt x="4994" y="5387"/>
                      </a:lnTo>
                      <a:lnTo>
                        <a:pt x="4994" y="694891"/>
                      </a:lnTo>
                      <a:lnTo>
                        <a:pt x="500400" y="694891"/>
                      </a:lnTo>
                      <a:lnTo>
                        <a:pt x="500400" y="195000"/>
                      </a:lnTo>
                      <a:lnTo>
                        <a:pt x="300639" y="5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61" name="Freihandform: Form 60">
                  <a:extLst>
                    <a:ext uri="{FF2B5EF4-FFF2-40B4-BE49-F238E27FC236}">
                      <a16:creationId xmlns:a16="http://schemas.microsoft.com/office/drawing/2014/main" id="{1230D97E-A983-4386-85B5-5DA52ADFDD8E}"/>
                    </a:ext>
                  </a:extLst>
                </p:cNvPr>
                <p:cNvSpPr/>
                <p:nvPr/>
              </p:nvSpPr>
              <p:spPr>
                <a:xfrm>
                  <a:off x="3803265" y="2918672"/>
                  <a:ext cx="502920" cy="697865"/>
                </a:xfrm>
                <a:custGeom>
                  <a:avLst/>
                  <a:gdLst>
                    <a:gd name="connsiteX0" fmla="*/ 52937 w 503396"/>
                    <a:gd name="connsiteY0" fmla="*/ 643178 h 698122"/>
                    <a:gd name="connsiteX1" fmla="*/ 52937 w 503396"/>
                    <a:gd name="connsiteY1" fmla="*/ 57100 h 698122"/>
                    <a:gd name="connsiteX2" fmla="*/ 252697 w 503396"/>
                    <a:gd name="connsiteY2" fmla="*/ 57100 h 698122"/>
                    <a:gd name="connsiteX3" fmla="*/ 252697 w 503396"/>
                    <a:gd name="connsiteY3" fmla="*/ 238094 h 698122"/>
                    <a:gd name="connsiteX4" fmla="*/ 452457 w 503396"/>
                    <a:gd name="connsiteY4" fmla="*/ 238094 h 698122"/>
                    <a:gd name="connsiteX5" fmla="*/ 452457 w 503396"/>
                    <a:gd name="connsiteY5" fmla="*/ 643178 h 698122"/>
                    <a:gd name="connsiteX6" fmla="*/ 52937 w 503396"/>
                    <a:gd name="connsiteY6" fmla="*/ 643178 h 698122"/>
                    <a:gd name="connsiteX7" fmla="*/ 300639 w 503396"/>
                    <a:gd name="connsiteY7" fmla="*/ 78647 h 698122"/>
                    <a:gd name="connsiteX8" fmla="*/ 400520 w 503396"/>
                    <a:gd name="connsiteY8" fmla="*/ 186382 h 698122"/>
                    <a:gd name="connsiteX9" fmla="*/ 300639 w 503396"/>
                    <a:gd name="connsiteY9" fmla="*/ 186382 h 698122"/>
                    <a:gd name="connsiteX10" fmla="*/ 300639 w 503396"/>
                    <a:gd name="connsiteY10" fmla="*/ 78647 h 698122"/>
                    <a:gd name="connsiteX11" fmla="*/ 300639 w 503396"/>
                    <a:gd name="connsiteY11" fmla="*/ 5387 h 698122"/>
                    <a:gd name="connsiteX12" fmla="*/ 4994 w 503396"/>
                    <a:gd name="connsiteY12" fmla="*/ 5387 h 698122"/>
                    <a:gd name="connsiteX13" fmla="*/ 4994 w 503396"/>
                    <a:gd name="connsiteY13" fmla="*/ 694891 h 698122"/>
                    <a:gd name="connsiteX14" fmla="*/ 500400 w 503396"/>
                    <a:gd name="connsiteY14" fmla="*/ 694891 h 698122"/>
                    <a:gd name="connsiteX15" fmla="*/ 500400 w 503396"/>
                    <a:gd name="connsiteY15" fmla="*/ 195000 h 698122"/>
                    <a:gd name="connsiteX16" fmla="*/ 300639 w 503396"/>
                    <a:gd name="connsiteY16" fmla="*/ 5387 h 69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396" h="698122">
                      <a:moveTo>
                        <a:pt x="52937" y="643178"/>
                      </a:moveTo>
                      <a:lnTo>
                        <a:pt x="52937" y="57100"/>
                      </a:lnTo>
                      <a:lnTo>
                        <a:pt x="252697" y="57100"/>
                      </a:lnTo>
                      <a:lnTo>
                        <a:pt x="252697" y="238094"/>
                      </a:lnTo>
                      <a:lnTo>
                        <a:pt x="452457" y="238094"/>
                      </a:lnTo>
                      <a:lnTo>
                        <a:pt x="452457" y="643178"/>
                      </a:lnTo>
                      <a:lnTo>
                        <a:pt x="52937" y="643178"/>
                      </a:lnTo>
                      <a:close/>
                      <a:moveTo>
                        <a:pt x="300639" y="78647"/>
                      </a:moveTo>
                      <a:lnTo>
                        <a:pt x="400520" y="186382"/>
                      </a:lnTo>
                      <a:lnTo>
                        <a:pt x="300639" y="186382"/>
                      </a:lnTo>
                      <a:lnTo>
                        <a:pt x="300639" y="78647"/>
                      </a:lnTo>
                      <a:close/>
                      <a:moveTo>
                        <a:pt x="300639" y="5387"/>
                      </a:moveTo>
                      <a:lnTo>
                        <a:pt x="4994" y="5387"/>
                      </a:lnTo>
                      <a:lnTo>
                        <a:pt x="4994" y="694891"/>
                      </a:lnTo>
                      <a:lnTo>
                        <a:pt x="500400" y="694891"/>
                      </a:lnTo>
                      <a:lnTo>
                        <a:pt x="500400" y="195000"/>
                      </a:lnTo>
                      <a:lnTo>
                        <a:pt x="300639" y="5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62" name="Text Box 32">
                <a:extLst>
                  <a:ext uri="{FF2B5EF4-FFF2-40B4-BE49-F238E27FC236}">
                    <a16:creationId xmlns:a16="http://schemas.microsoft.com/office/drawing/2014/main" id="{66EE5D1B-994C-48CB-9C9D-CBE93F315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4495" y="3627946"/>
                <a:ext cx="1623383" cy="635213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  <a:latin typeface="+mj-lt"/>
                  </a:rPr>
                  <a:t>Schülerfrage-bogen </a:t>
                </a:r>
                <a:endParaRPr lang="de-DE" dirty="0">
                  <a:latin typeface="+mj-lt"/>
                </a:endParaRPr>
              </a:p>
            </p:txBody>
          </p:sp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799F2E81-09E4-42C8-9044-88D344EEFA76}"/>
                  </a:ext>
                </a:extLst>
              </p:cNvPr>
              <p:cNvGrpSpPr/>
              <p:nvPr/>
            </p:nvGrpSpPr>
            <p:grpSpPr>
              <a:xfrm>
                <a:off x="6025469" y="2932992"/>
                <a:ext cx="1623079" cy="697866"/>
                <a:chOff x="2683106" y="2918672"/>
                <a:chExt cx="1623079" cy="697866"/>
              </a:xfrm>
            </p:grpSpPr>
            <p:sp>
              <p:nvSpPr>
                <p:cNvPr id="65" name="Freihandform: Form 64">
                  <a:extLst>
                    <a:ext uri="{FF2B5EF4-FFF2-40B4-BE49-F238E27FC236}">
                      <a16:creationId xmlns:a16="http://schemas.microsoft.com/office/drawing/2014/main" id="{0B786516-F7B1-4105-BB9B-D729011460E8}"/>
                    </a:ext>
                  </a:extLst>
                </p:cNvPr>
                <p:cNvSpPr/>
                <p:nvPr/>
              </p:nvSpPr>
              <p:spPr>
                <a:xfrm>
                  <a:off x="2683106" y="2918673"/>
                  <a:ext cx="502920" cy="697865"/>
                </a:xfrm>
                <a:custGeom>
                  <a:avLst/>
                  <a:gdLst>
                    <a:gd name="connsiteX0" fmla="*/ 52937 w 503396"/>
                    <a:gd name="connsiteY0" fmla="*/ 643178 h 698122"/>
                    <a:gd name="connsiteX1" fmla="*/ 52937 w 503396"/>
                    <a:gd name="connsiteY1" fmla="*/ 57100 h 698122"/>
                    <a:gd name="connsiteX2" fmla="*/ 252697 w 503396"/>
                    <a:gd name="connsiteY2" fmla="*/ 57100 h 698122"/>
                    <a:gd name="connsiteX3" fmla="*/ 252697 w 503396"/>
                    <a:gd name="connsiteY3" fmla="*/ 238094 h 698122"/>
                    <a:gd name="connsiteX4" fmla="*/ 452457 w 503396"/>
                    <a:gd name="connsiteY4" fmla="*/ 238094 h 698122"/>
                    <a:gd name="connsiteX5" fmla="*/ 452457 w 503396"/>
                    <a:gd name="connsiteY5" fmla="*/ 643178 h 698122"/>
                    <a:gd name="connsiteX6" fmla="*/ 52937 w 503396"/>
                    <a:gd name="connsiteY6" fmla="*/ 643178 h 698122"/>
                    <a:gd name="connsiteX7" fmla="*/ 300639 w 503396"/>
                    <a:gd name="connsiteY7" fmla="*/ 78647 h 698122"/>
                    <a:gd name="connsiteX8" fmla="*/ 400520 w 503396"/>
                    <a:gd name="connsiteY8" fmla="*/ 186382 h 698122"/>
                    <a:gd name="connsiteX9" fmla="*/ 300639 w 503396"/>
                    <a:gd name="connsiteY9" fmla="*/ 186382 h 698122"/>
                    <a:gd name="connsiteX10" fmla="*/ 300639 w 503396"/>
                    <a:gd name="connsiteY10" fmla="*/ 78647 h 698122"/>
                    <a:gd name="connsiteX11" fmla="*/ 300639 w 503396"/>
                    <a:gd name="connsiteY11" fmla="*/ 5387 h 698122"/>
                    <a:gd name="connsiteX12" fmla="*/ 4994 w 503396"/>
                    <a:gd name="connsiteY12" fmla="*/ 5387 h 698122"/>
                    <a:gd name="connsiteX13" fmla="*/ 4994 w 503396"/>
                    <a:gd name="connsiteY13" fmla="*/ 694891 h 698122"/>
                    <a:gd name="connsiteX14" fmla="*/ 500400 w 503396"/>
                    <a:gd name="connsiteY14" fmla="*/ 694891 h 698122"/>
                    <a:gd name="connsiteX15" fmla="*/ 500400 w 503396"/>
                    <a:gd name="connsiteY15" fmla="*/ 195000 h 698122"/>
                    <a:gd name="connsiteX16" fmla="*/ 300639 w 503396"/>
                    <a:gd name="connsiteY16" fmla="*/ 5387 h 69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396" h="698122">
                      <a:moveTo>
                        <a:pt x="52937" y="643178"/>
                      </a:moveTo>
                      <a:lnTo>
                        <a:pt x="52937" y="57100"/>
                      </a:lnTo>
                      <a:lnTo>
                        <a:pt x="252697" y="57100"/>
                      </a:lnTo>
                      <a:lnTo>
                        <a:pt x="252697" y="238094"/>
                      </a:lnTo>
                      <a:lnTo>
                        <a:pt x="452457" y="238094"/>
                      </a:lnTo>
                      <a:lnTo>
                        <a:pt x="452457" y="643178"/>
                      </a:lnTo>
                      <a:lnTo>
                        <a:pt x="52937" y="643178"/>
                      </a:lnTo>
                      <a:close/>
                      <a:moveTo>
                        <a:pt x="300639" y="78647"/>
                      </a:moveTo>
                      <a:lnTo>
                        <a:pt x="400520" y="186382"/>
                      </a:lnTo>
                      <a:lnTo>
                        <a:pt x="300639" y="186382"/>
                      </a:lnTo>
                      <a:lnTo>
                        <a:pt x="300639" y="78647"/>
                      </a:lnTo>
                      <a:close/>
                      <a:moveTo>
                        <a:pt x="300639" y="5387"/>
                      </a:moveTo>
                      <a:lnTo>
                        <a:pt x="4994" y="5387"/>
                      </a:lnTo>
                      <a:lnTo>
                        <a:pt x="4994" y="694891"/>
                      </a:lnTo>
                      <a:lnTo>
                        <a:pt x="500400" y="694891"/>
                      </a:lnTo>
                      <a:lnTo>
                        <a:pt x="500400" y="195000"/>
                      </a:lnTo>
                      <a:lnTo>
                        <a:pt x="300639" y="5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66" name="Freihandform: Form 65">
                  <a:extLst>
                    <a:ext uri="{FF2B5EF4-FFF2-40B4-BE49-F238E27FC236}">
                      <a16:creationId xmlns:a16="http://schemas.microsoft.com/office/drawing/2014/main" id="{5953FCD6-0215-4666-A05B-058B519A773D}"/>
                    </a:ext>
                  </a:extLst>
                </p:cNvPr>
                <p:cNvSpPr/>
                <p:nvPr/>
              </p:nvSpPr>
              <p:spPr>
                <a:xfrm>
                  <a:off x="3245616" y="2918672"/>
                  <a:ext cx="502920" cy="697865"/>
                </a:xfrm>
                <a:custGeom>
                  <a:avLst/>
                  <a:gdLst>
                    <a:gd name="connsiteX0" fmla="*/ 52937 w 503396"/>
                    <a:gd name="connsiteY0" fmla="*/ 643178 h 698122"/>
                    <a:gd name="connsiteX1" fmla="*/ 52937 w 503396"/>
                    <a:gd name="connsiteY1" fmla="*/ 57100 h 698122"/>
                    <a:gd name="connsiteX2" fmla="*/ 252697 w 503396"/>
                    <a:gd name="connsiteY2" fmla="*/ 57100 h 698122"/>
                    <a:gd name="connsiteX3" fmla="*/ 252697 w 503396"/>
                    <a:gd name="connsiteY3" fmla="*/ 238094 h 698122"/>
                    <a:gd name="connsiteX4" fmla="*/ 452457 w 503396"/>
                    <a:gd name="connsiteY4" fmla="*/ 238094 h 698122"/>
                    <a:gd name="connsiteX5" fmla="*/ 452457 w 503396"/>
                    <a:gd name="connsiteY5" fmla="*/ 643178 h 698122"/>
                    <a:gd name="connsiteX6" fmla="*/ 52937 w 503396"/>
                    <a:gd name="connsiteY6" fmla="*/ 643178 h 698122"/>
                    <a:gd name="connsiteX7" fmla="*/ 300639 w 503396"/>
                    <a:gd name="connsiteY7" fmla="*/ 78647 h 698122"/>
                    <a:gd name="connsiteX8" fmla="*/ 400520 w 503396"/>
                    <a:gd name="connsiteY8" fmla="*/ 186382 h 698122"/>
                    <a:gd name="connsiteX9" fmla="*/ 300639 w 503396"/>
                    <a:gd name="connsiteY9" fmla="*/ 186382 h 698122"/>
                    <a:gd name="connsiteX10" fmla="*/ 300639 w 503396"/>
                    <a:gd name="connsiteY10" fmla="*/ 78647 h 698122"/>
                    <a:gd name="connsiteX11" fmla="*/ 300639 w 503396"/>
                    <a:gd name="connsiteY11" fmla="*/ 5387 h 698122"/>
                    <a:gd name="connsiteX12" fmla="*/ 4994 w 503396"/>
                    <a:gd name="connsiteY12" fmla="*/ 5387 h 698122"/>
                    <a:gd name="connsiteX13" fmla="*/ 4994 w 503396"/>
                    <a:gd name="connsiteY13" fmla="*/ 694891 h 698122"/>
                    <a:gd name="connsiteX14" fmla="*/ 500400 w 503396"/>
                    <a:gd name="connsiteY14" fmla="*/ 694891 h 698122"/>
                    <a:gd name="connsiteX15" fmla="*/ 500400 w 503396"/>
                    <a:gd name="connsiteY15" fmla="*/ 195000 h 698122"/>
                    <a:gd name="connsiteX16" fmla="*/ 300639 w 503396"/>
                    <a:gd name="connsiteY16" fmla="*/ 5387 h 69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396" h="698122">
                      <a:moveTo>
                        <a:pt x="52937" y="643178"/>
                      </a:moveTo>
                      <a:lnTo>
                        <a:pt x="52937" y="57100"/>
                      </a:lnTo>
                      <a:lnTo>
                        <a:pt x="252697" y="57100"/>
                      </a:lnTo>
                      <a:lnTo>
                        <a:pt x="252697" y="238094"/>
                      </a:lnTo>
                      <a:lnTo>
                        <a:pt x="452457" y="238094"/>
                      </a:lnTo>
                      <a:lnTo>
                        <a:pt x="452457" y="643178"/>
                      </a:lnTo>
                      <a:lnTo>
                        <a:pt x="52937" y="643178"/>
                      </a:lnTo>
                      <a:close/>
                      <a:moveTo>
                        <a:pt x="300639" y="78647"/>
                      </a:moveTo>
                      <a:lnTo>
                        <a:pt x="400520" y="186382"/>
                      </a:lnTo>
                      <a:lnTo>
                        <a:pt x="300639" y="186382"/>
                      </a:lnTo>
                      <a:lnTo>
                        <a:pt x="300639" y="78647"/>
                      </a:lnTo>
                      <a:close/>
                      <a:moveTo>
                        <a:pt x="300639" y="5387"/>
                      </a:moveTo>
                      <a:lnTo>
                        <a:pt x="4994" y="5387"/>
                      </a:lnTo>
                      <a:lnTo>
                        <a:pt x="4994" y="694891"/>
                      </a:lnTo>
                      <a:lnTo>
                        <a:pt x="500400" y="694891"/>
                      </a:lnTo>
                      <a:lnTo>
                        <a:pt x="500400" y="195000"/>
                      </a:lnTo>
                      <a:lnTo>
                        <a:pt x="300639" y="5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67" name="Freihandform: Form 66">
                  <a:extLst>
                    <a:ext uri="{FF2B5EF4-FFF2-40B4-BE49-F238E27FC236}">
                      <a16:creationId xmlns:a16="http://schemas.microsoft.com/office/drawing/2014/main" id="{3AE10E9C-A155-43C6-8442-CD3A49299C83}"/>
                    </a:ext>
                  </a:extLst>
                </p:cNvPr>
                <p:cNvSpPr/>
                <p:nvPr/>
              </p:nvSpPr>
              <p:spPr>
                <a:xfrm>
                  <a:off x="3803265" y="2918672"/>
                  <a:ext cx="502920" cy="697865"/>
                </a:xfrm>
                <a:custGeom>
                  <a:avLst/>
                  <a:gdLst>
                    <a:gd name="connsiteX0" fmla="*/ 52937 w 503396"/>
                    <a:gd name="connsiteY0" fmla="*/ 643178 h 698122"/>
                    <a:gd name="connsiteX1" fmla="*/ 52937 w 503396"/>
                    <a:gd name="connsiteY1" fmla="*/ 57100 h 698122"/>
                    <a:gd name="connsiteX2" fmla="*/ 252697 w 503396"/>
                    <a:gd name="connsiteY2" fmla="*/ 57100 h 698122"/>
                    <a:gd name="connsiteX3" fmla="*/ 252697 w 503396"/>
                    <a:gd name="connsiteY3" fmla="*/ 238094 h 698122"/>
                    <a:gd name="connsiteX4" fmla="*/ 452457 w 503396"/>
                    <a:gd name="connsiteY4" fmla="*/ 238094 h 698122"/>
                    <a:gd name="connsiteX5" fmla="*/ 452457 w 503396"/>
                    <a:gd name="connsiteY5" fmla="*/ 643178 h 698122"/>
                    <a:gd name="connsiteX6" fmla="*/ 52937 w 503396"/>
                    <a:gd name="connsiteY6" fmla="*/ 643178 h 698122"/>
                    <a:gd name="connsiteX7" fmla="*/ 300639 w 503396"/>
                    <a:gd name="connsiteY7" fmla="*/ 78647 h 698122"/>
                    <a:gd name="connsiteX8" fmla="*/ 400520 w 503396"/>
                    <a:gd name="connsiteY8" fmla="*/ 186382 h 698122"/>
                    <a:gd name="connsiteX9" fmla="*/ 300639 w 503396"/>
                    <a:gd name="connsiteY9" fmla="*/ 186382 h 698122"/>
                    <a:gd name="connsiteX10" fmla="*/ 300639 w 503396"/>
                    <a:gd name="connsiteY10" fmla="*/ 78647 h 698122"/>
                    <a:gd name="connsiteX11" fmla="*/ 300639 w 503396"/>
                    <a:gd name="connsiteY11" fmla="*/ 5387 h 698122"/>
                    <a:gd name="connsiteX12" fmla="*/ 4994 w 503396"/>
                    <a:gd name="connsiteY12" fmla="*/ 5387 h 698122"/>
                    <a:gd name="connsiteX13" fmla="*/ 4994 w 503396"/>
                    <a:gd name="connsiteY13" fmla="*/ 694891 h 698122"/>
                    <a:gd name="connsiteX14" fmla="*/ 500400 w 503396"/>
                    <a:gd name="connsiteY14" fmla="*/ 694891 h 698122"/>
                    <a:gd name="connsiteX15" fmla="*/ 500400 w 503396"/>
                    <a:gd name="connsiteY15" fmla="*/ 195000 h 698122"/>
                    <a:gd name="connsiteX16" fmla="*/ 300639 w 503396"/>
                    <a:gd name="connsiteY16" fmla="*/ 5387 h 69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3396" h="698122">
                      <a:moveTo>
                        <a:pt x="52937" y="643178"/>
                      </a:moveTo>
                      <a:lnTo>
                        <a:pt x="52937" y="57100"/>
                      </a:lnTo>
                      <a:lnTo>
                        <a:pt x="252697" y="57100"/>
                      </a:lnTo>
                      <a:lnTo>
                        <a:pt x="252697" y="238094"/>
                      </a:lnTo>
                      <a:lnTo>
                        <a:pt x="452457" y="238094"/>
                      </a:lnTo>
                      <a:lnTo>
                        <a:pt x="452457" y="643178"/>
                      </a:lnTo>
                      <a:lnTo>
                        <a:pt x="52937" y="643178"/>
                      </a:lnTo>
                      <a:close/>
                      <a:moveTo>
                        <a:pt x="300639" y="78647"/>
                      </a:moveTo>
                      <a:lnTo>
                        <a:pt x="400520" y="186382"/>
                      </a:lnTo>
                      <a:lnTo>
                        <a:pt x="300639" y="186382"/>
                      </a:lnTo>
                      <a:lnTo>
                        <a:pt x="300639" y="78647"/>
                      </a:lnTo>
                      <a:close/>
                      <a:moveTo>
                        <a:pt x="300639" y="5387"/>
                      </a:moveTo>
                      <a:lnTo>
                        <a:pt x="4994" y="5387"/>
                      </a:lnTo>
                      <a:lnTo>
                        <a:pt x="4994" y="694891"/>
                      </a:lnTo>
                      <a:lnTo>
                        <a:pt x="500400" y="694891"/>
                      </a:lnTo>
                      <a:lnTo>
                        <a:pt x="500400" y="195000"/>
                      </a:lnTo>
                      <a:lnTo>
                        <a:pt x="300639" y="53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68" name="Text Box 32">
                <a:extLst>
                  <a:ext uri="{FF2B5EF4-FFF2-40B4-BE49-F238E27FC236}">
                    <a16:creationId xmlns:a16="http://schemas.microsoft.com/office/drawing/2014/main" id="{B5B7FF26-2637-494F-B549-078D82B68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0296" y="3616538"/>
                <a:ext cx="1623383" cy="58661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  <a:latin typeface="+mj-lt"/>
                  </a:rPr>
                  <a:t>Schülerfrage-bogen </a:t>
                </a:r>
                <a:endParaRPr lang="de-DE" dirty="0">
                  <a:latin typeface="+mj-lt"/>
                </a:endParaRPr>
              </a:p>
            </p:txBody>
          </p:sp>
          <p:pic>
            <p:nvPicPr>
              <p:cNvPr id="69" name="Grafik 68" descr="Videokamera">
                <a:extLst>
                  <a:ext uri="{FF2B5EF4-FFF2-40B4-BE49-F238E27FC236}">
                    <a16:creationId xmlns:a16="http://schemas.microsoft.com/office/drawing/2014/main" id="{AAD291B5-C580-4E2C-B9DC-48A288C9C456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36760" y="236752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0" name="Text Box 19">
                <a:extLst>
                  <a:ext uri="{FF2B5EF4-FFF2-40B4-BE49-F238E27FC236}">
                    <a16:creationId xmlns:a16="http://schemas.microsoft.com/office/drawing/2014/main" id="{98BA5D81-4B4A-4342-B3B9-6807B752E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2491" y="2227949"/>
                <a:ext cx="2504801" cy="33837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Videographie </a:t>
                </a:r>
                <a:endParaRPr lang="de-DE" dirty="0"/>
              </a:p>
            </p:txBody>
          </p:sp>
          <p:pic>
            <p:nvPicPr>
              <p:cNvPr id="71" name="Grafik 70" descr="Klassenzimmer">
                <a:extLst>
                  <a:ext uri="{FF2B5EF4-FFF2-40B4-BE49-F238E27FC236}">
                    <a16:creationId xmlns:a16="http://schemas.microsoft.com/office/drawing/2014/main" id="{F77B703E-D17C-43E1-9F59-F141BA83B89E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677691" y="1302715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111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111073" y="1963166"/>
            <a:ext cx="1980000" cy="447971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99938" tIns="71985" rIns="71985" bIns="49967" anchor="t"/>
          <a:lstStyle/>
          <a:p>
            <a:r>
              <a:rPr lang="de-DE" b="1" dirty="0">
                <a:latin typeface="Calibri" pitchFamily="34" charset="0"/>
                <a:cs typeface="Calibri" pitchFamily="34" charset="0"/>
              </a:rPr>
              <a:t>Zum Beispiel: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Klassenführung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Motivierungs-qualität</a:t>
            </a:r>
          </a:p>
          <a:p>
            <a:pPr marL="174589" indent="-174589">
              <a:buFontTx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Organistations-klarheit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Eindeutigkeit der Kommunikation</a:t>
            </a:r>
          </a:p>
          <a:p>
            <a:pPr marL="174589" indent="-174589">
              <a:buFontTx/>
              <a:buChar char="•"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Methoden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- und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Medieneinsatz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 Selbstreguliertes Lernen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Wahlfreiheit</a:t>
            </a:r>
          </a:p>
          <a:p>
            <a:r>
              <a:rPr lang="de-DE" sz="160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9" name="Parallelogramm 28"/>
          <p:cNvSpPr/>
          <p:nvPr/>
        </p:nvSpPr>
        <p:spPr>
          <a:xfrm rot="16200000" flipV="1">
            <a:off x="3002034" y="6057680"/>
            <a:ext cx="709200" cy="61200"/>
          </a:xfrm>
          <a:prstGeom prst="parallelogram">
            <a:avLst>
              <a:gd name="adj" fmla="val 212946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9938" tIns="49967" rIns="99938" bIns="49967" anchor="ctr"/>
          <a:lstStyle/>
          <a:p>
            <a:pPr algn="ctr"/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Parallelogramm 31"/>
          <p:cNvSpPr/>
          <p:nvPr/>
        </p:nvSpPr>
        <p:spPr>
          <a:xfrm>
            <a:off x="870915" y="5743639"/>
            <a:ext cx="2520000" cy="148339"/>
          </a:xfrm>
          <a:prstGeom prst="parallelogram">
            <a:avLst>
              <a:gd name="adj" fmla="val 52084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38" tIns="49967" rIns="99938" bIns="49967" anchor="ctr"/>
          <a:lstStyle/>
          <a:p>
            <a:pPr algn="ctr"/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171898" y="1606453"/>
            <a:ext cx="201893" cy="3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938" tIns="49967" rIns="99938" bIns="49967">
            <a:spAutoFit/>
          </a:bodyPr>
          <a:lstStyle/>
          <a:p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 rot="-5400000">
            <a:off x="-799912" y="3785490"/>
            <a:ext cx="3553778" cy="3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38" tIns="49967" rIns="99938" bIns="49967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Allgemeine Qualitätsmerkmale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 rot="-5400000">
            <a:off x="2038778" y="3785490"/>
            <a:ext cx="3553778" cy="3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38" tIns="49967" rIns="99938" bIns="49967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Fachdidaktische Qualitätsmerkmale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 rot="-5400000">
            <a:off x="4604421" y="3614828"/>
            <a:ext cx="3895101" cy="3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38" tIns="49967" rIns="99938" bIns="49967">
            <a:spAutoFit/>
          </a:bodyPr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Inhaltsspezifische Qualitätsmerkmale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878932" y="6437593"/>
            <a:ext cx="24471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950203" y="1963166"/>
            <a:ext cx="1980000" cy="4479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99938" tIns="71985" rIns="71985" bIns="49967" anchor="t"/>
          <a:lstStyle/>
          <a:p>
            <a:r>
              <a:rPr lang="de-DE" b="1" dirty="0">
                <a:latin typeface="Calibri" pitchFamily="34" charset="0"/>
                <a:cs typeface="Calibri" pitchFamily="34" charset="0"/>
              </a:rPr>
              <a:t>Zum Beispiel: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Einsatz realer Objekte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Umgang mit Modellen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Berücksichtigung von </a:t>
            </a:r>
            <a:r>
              <a:rPr lang="de-DE" sz="1600" dirty="0" err="1">
                <a:latin typeface="Calibri" pitchFamily="34" charset="0"/>
                <a:cs typeface="Calibri" pitchFamily="34" charset="0"/>
              </a:rPr>
              <a:t>Schülervorstel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-lungen</a:t>
            </a:r>
          </a:p>
          <a:p>
            <a:pPr marL="174589" indent="-174589">
              <a:buFontTx/>
              <a:buChar char="•"/>
            </a:pPr>
            <a:r>
              <a:rPr lang="de-DE" sz="1600" dirty="0" err="1">
                <a:latin typeface="Calibri" pitchFamily="34" charset="0"/>
                <a:cs typeface="Calibri" pitchFamily="34" charset="0"/>
              </a:rPr>
              <a:t>Naturwiss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. Arbeitsweisen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Basiskonzepte/</a:t>
            </a:r>
            <a:br>
              <a:rPr lang="de-DE" sz="1600" dirty="0">
                <a:latin typeface="Calibri" pitchFamily="34" charset="0"/>
                <a:cs typeface="Calibri" pitchFamily="34" charset="0"/>
              </a:rPr>
            </a:br>
            <a:r>
              <a:rPr lang="de-DE" sz="1600" dirty="0">
                <a:latin typeface="Calibri" pitchFamily="34" charset="0"/>
                <a:cs typeface="Calibri" pitchFamily="34" charset="0"/>
              </a:rPr>
              <a:t>Vernetzung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Kognitive Aktivierung</a:t>
            </a:r>
          </a:p>
          <a:p>
            <a:r>
              <a:rPr lang="de-DE" sz="1600" dirty="0">
                <a:latin typeface="Calibri" pitchFamily="34" charset="0"/>
                <a:cs typeface="Calibri" pitchFamily="34" charset="0"/>
              </a:rPr>
              <a:t>…</a:t>
            </a:r>
          </a:p>
          <a:p>
            <a:r>
              <a:rPr lang="de-DE" sz="160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1111073" y="1963166"/>
            <a:ext cx="1980000" cy="385464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9938" tIns="71985" rIns="71985" bIns="49967" anchor="t"/>
          <a:lstStyle/>
          <a:p>
            <a:r>
              <a:rPr lang="de-DE" b="1" dirty="0">
                <a:latin typeface="Calibri" pitchFamily="34" charset="0"/>
                <a:cs typeface="Calibri" pitchFamily="34" charset="0"/>
              </a:rPr>
              <a:t>Zum Beispiel: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Klassenführung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Motivierungs-</a:t>
            </a:r>
            <a:br>
              <a:rPr lang="de-DE" sz="1600" dirty="0">
                <a:latin typeface="Calibri" pitchFamily="34" charset="0"/>
                <a:cs typeface="Calibri" pitchFamily="34" charset="0"/>
              </a:rPr>
            </a:br>
            <a:r>
              <a:rPr lang="de-DE" sz="1600" dirty="0" err="1">
                <a:latin typeface="Calibri" pitchFamily="34" charset="0"/>
                <a:cs typeface="Calibri" pitchFamily="34" charset="0"/>
              </a:rPr>
              <a:t>qualität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174589" indent="-174589">
              <a:buFontTx/>
              <a:buChar char="•"/>
            </a:pPr>
            <a:r>
              <a:rPr lang="de-DE" sz="1600" dirty="0" err="1">
                <a:latin typeface="Calibri" pitchFamily="34" charset="0"/>
                <a:cs typeface="Calibri" pitchFamily="34" charset="0"/>
              </a:rPr>
              <a:t>Organistations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-</a:t>
            </a:r>
            <a:br>
              <a:rPr lang="de-DE" sz="1600" dirty="0">
                <a:latin typeface="Calibri" pitchFamily="34" charset="0"/>
                <a:cs typeface="Calibri" pitchFamily="34" charset="0"/>
              </a:rPr>
            </a:br>
            <a:r>
              <a:rPr lang="de-DE" sz="1600" dirty="0" err="1">
                <a:latin typeface="Calibri" pitchFamily="34" charset="0"/>
                <a:cs typeface="Calibri" pitchFamily="34" charset="0"/>
              </a:rPr>
              <a:t>klarheit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Eindeutigkeit der Kommunikation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Methoden- und Medieneinsatz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Wahlfreiheit</a:t>
            </a:r>
          </a:p>
          <a:p>
            <a:pPr marL="174589" indent="-174589">
              <a:buFontTx/>
              <a:buChar char="•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Fokusfragen: Problem. Lernen</a:t>
            </a:r>
          </a:p>
          <a:p>
            <a:r>
              <a:rPr lang="de-DE" sz="160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707095" y="1963166"/>
            <a:ext cx="1980000" cy="4479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txBody>
          <a:bodyPr wrap="square" lIns="99938" tIns="71985" rIns="71985" bIns="49967" anchor="t"/>
          <a:lstStyle/>
          <a:p>
            <a:r>
              <a:rPr lang="de-DE" b="1" dirty="0">
                <a:latin typeface="Calibri" pitchFamily="34" charset="0"/>
                <a:cs typeface="Calibri" pitchFamily="34" charset="0"/>
              </a:rPr>
              <a:t>Zum Beispiel:</a:t>
            </a:r>
          </a:p>
          <a:p>
            <a:pPr marL="174589" indent="-174589">
              <a:buFontTx/>
              <a:buChar char="•"/>
            </a:pPr>
            <a:r>
              <a:rPr lang="de-DE" sz="1600" kern="0" dirty="0" err="1">
                <a:latin typeface="Calibri" pitchFamily="34" charset="0"/>
                <a:cs typeface="Calibri" pitchFamily="34" charset="0"/>
              </a:rPr>
              <a:t>Explizitmachen</a:t>
            </a:r>
            <a:r>
              <a:rPr lang="de-DE" sz="1600" kern="0" dirty="0">
                <a:latin typeface="Calibri" pitchFamily="34" charset="0"/>
                <a:cs typeface="Calibri" pitchFamily="34" charset="0"/>
              </a:rPr>
              <a:t> von Systemebenen</a:t>
            </a:r>
          </a:p>
          <a:p>
            <a:pPr marL="174589" indent="-174589">
              <a:buFontTx/>
              <a:buChar char="•"/>
            </a:pPr>
            <a:r>
              <a:rPr lang="de-DE" sz="1600" kern="0" dirty="0">
                <a:latin typeface="Calibri" pitchFamily="34" charset="0"/>
                <a:cs typeface="Calibri" pitchFamily="34" charset="0"/>
              </a:rPr>
              <a:t>fachliche Richtigkeit</a:t>
            </a:r>
          </a:p>
          <a:p>
            <a:pPr marL="174589" indent="-174589">
              <a:buFontTx/>
              <a:buChar char="•"/>
            </a:pPr>
            <a:r>
              <a:rPr lang="de-DE" sz="1600" kern="0" dirty="0">
                <a:latin typeface="Calibri" pitchFamily="34" charset="0"/>
                <a:cs typeface="Calibri" pitchFamily="34" charset="0"/>
              </a:rPr>
              <a:t>inhaltliche Klarheit &amp; Strukturiertheit</a:t>
            </a:r>
          </a:p>
          <a:p>
            <a:pPr marL="174589" indent="-174589">
              <a:buFontTx/>
              <a:buChar char="•"/>
            </a:pPr>
            <a:r>
              <a:rPr lang="de-DE" sz="1600" kern="0" dirty="0">
                <a:latin typeface="Calibri" pitchFamily="34" charset="0"/>
                <a:cs typeface="Calibri" pitchFamily="34" charset="0"/>
              </a:rPr>
              <a:t>angemessene Komplexität</a:t>
            </a:r>
          </a:p>
          <a:p>
            <a:pPr marL="174589" indent="-174589">
              <a:buFontTx/>
              <a:buChar char="•"/>
            </a:pPr>
            <a:r>
              <a:rPr lang="de-DE" sz="1600" kern="0" dirty="0">
                <a:latin typeface="Calibri" pitchFamily="34" charset="0"/>
                <a:cs typeface="Calibri" pitchFamily="34" charset="0"/>
              </a:rPr>
              <a:t>Einführung und stimmige Nutzung von Fachbegriffen</a:t>
            </a:r>
          </a:p>
          <a:p>
            <a:r>
              <a:rPr lang="de-DE" sz="1600" kern="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1111073" y="5554532"/>
            <a:ext cx="1980000" cy="312381"/>
          </a:xfrm>
          <a:prstGeom prst="flowChartMagneticDisk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de-DE"/>
          </a:p>
        </p:txBody>
      </p:sp>
      <p:sp>
        <p:nvSpPr>
          <p:cNvPr id="43" name="Flussdiagramm: Magnetplattenspeicher 42"/>
          <p:cNvSpPr/>
          <p:nvPr/>
        </p:nvSpPr>
        <p:spPr>
          <a:xfrm>
            <a:off x="1111072" y="1913613"/>
            <a:ext cx="1980000" cy="148313"/>
          </a:xfrm>
          <a:prstGeom prst="flowChartMagneticDisk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rgbClr val="FFFFFF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endParaRPr lang="de-DE"/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 rot="-5400000">
            <a:off x="4521537" y="-2202395"/>
            <a:ext cx="755094" cy="7576024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9938" tIns="49967" rIns="99938" bIns="49967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1238428" y="1560504"/>
            <a:ext cx="7321315" cy="4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38" tIns="49967" rIns="99938" bIns="49967">
            <a:prstTxWarp prst="textArchUp">
              <a:avLst/>
            </a:prstTxWarp>
            <a:spAutoFit/>
          </a:bodyPr>
          <a:lstStyle/>
          <a:p>
            <a:pPr algn="ctr"/>
            <a:r>
              <a:rPr lang="de-DE" sz="3200" b="1" dirty="0">
                <a:latin typeface="Calibri" pitchFamily="34" charset="0"/>
                <a:cs typeface="Calibri" pitchFamily="34" charset="0"/>
              </a:rPr>
              <a:t>Unterrichtsqualität im Biologieunterricht</a:t>
            </a:r>
          </a:p>
        </p:txBody>
      </p:sp>
      <p:sp>
        <p:nvSpPr>
          <p:cNvPr id="46" name="Parallelogramm 45"/>
          <p:cNvSpPr/>
          <p:nvPr/>
        </p:nvSpPr>
        <p:spPr>
          <a:xfrm rot="16200000" flipV="1">
            <a:off x="5833276" y="6071850"/>
            <a:ext cx="709200" cy="61200"/>
          </a:xfrm>
          <a:prstGeom prst="parallelogram">
            <a:avLst>
              <a:gd name="adj" fmla="val 212946"/>
            </a:avLst>
          </a:prstGeom>
          <a:gradFill flip="none" rotWithShape="1">
            <a:gsLst>
              <a:gs pos="0">
                <a:srgbClr val="E6E3D2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9938" tIns="49967" rIns="99938" bIns="49967" anchor="ctr"/>
          <a:lstStyle/>
          <a:p>
            <a:pPr algn="ctr"/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3710173" y="6435861"/>
            <a:ext cx="2447105" cy="0"/>
          </a:xfrm>
          <a:prstGeom prst="line">
            <a:avLst/>
          </a:prstGeom>
          <a:ln>
            <a:solidFill>
              <a:srgbClr val="E6E3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allelogramm 47"/>
          <p:cNvSpPr/>
          <p:nvPr/>
        </p:nvSpPr>
        <p:spPr>
          <a:xfrm rot="16200000" flipV="1">
            <a:off x="8583912" y="6071850"/>
            <a:ext cx="709200" cy="61200"/>
          </a:xfrm>
          <a:prstGeom prst="parallelogram">
            <a:avLst>
              <a:gd name="adj" fmla="val 212946"/>
            </a:avLst>
          </a:prstGeom>
          <a:gradFill flip="none" rotWithShape="1">
            <a:gsLst>
              <a:gs pos="0">
                <a:srgbClr val="E6E3D2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9938" tIns="49967" rIns="99938" bIns="49967" anchor="ctr"/>
          <a:lstStyle/>
          <a:p>
            <a:pPr algn="ctr"/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Gerade Verbindung 48"/>
          <p:cNvCxnSpPr/>
          <p:nvPr/>
        </p:nvCxnSpPr>
        <p:spPr>
          <a:xfrm>
            <a:off x="6484662" y="6427910"/>
            <a:ext cx="2447105" cy="0"/>
          </a:xfrm>
          <a:prstGeom prst="line">
            <a:avLst/>
          </a:prstGeom>
          <a:ln>
            <a:solidFill>
              <a:srgbClr val="E6E3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m 49"/>
          <p:cNvSpPr/>
          <p:nvPr/>
        </p:nvSpPr>
        <p:spPr>
          <a:xfrm>
            <a:off x="6468697" y="5743639"/>
            <a:ext cx="2520000" cy="148339"/>
          </a:xfrm>
          <a:prstGeom prst="parallelogram">
            <a:avLst>
              <a:gd name="adj" fmla="val 52084"/>
            </a:avLst>
          </a:prstGeom>
          <a:solidFill>
            <a:srgbClr val="E9E6D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38" tIns="49967" rIns="99938" bIns="49967" anchor="ctr"/>
          <a:lstStyle/>
          <a:p>
            <a:pPr algn="ctr"/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Flussdiagramm: Magnetplattenspeicher 50"/>
          <p:cNvSpPr/>
          <p:nvPr/>
        </p:nvSpPr>
        <p:spPr>
          <a:xfrm>
            <a:off x="6707095" y="5554532"/>
            <a:ext cx="1980000" cy="312381"/>
          </a:xfrm>
          <a:prstGeom prst="flowChartMagneticDisk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9938" tIns="71985" rIns="71985" bIns="49967" anchor="t"/>
          <a:lstStyle/>
          <a:p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6474950" y="5872524"/>
            <a:ext cx="2433286" cy="565071"/>
          </a:xfrm>
          <a:prstGeom prst="rect">
            <a:avLst/>
          </a:prstGeom>
          <a:solidFill>
            <a:srgbClr val="E6E3D2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9938" tIns="49967" rIns="99938" bIns="49967" anchor="ctr"/>
          <a:lstStyle/>
          <a:p>
            <a:pPr algn="ctr"/>
            <a:r>
              <a:rPr lang="de-DE" b="1" dirty="0">
                <a:latin typeface="Calibri" pitchFamily="34" charset="0"/>
                <a:cs typeface="Calibri" pitchFamily="34" charset="0"/>
              </a:rPr>
              <a:t>Fachwissen</a:t>
            </a:r>
            <a:br>
              <a:rPr lang="de-DE" b="1" dirty="0">
                <a:latin typeface="Calibri" pitchFamily="34" charset="0"/>
                <a:cs typeface="Calibri" pitchFamily="34" charset="0"/>
              </a:rPr>
            </a:br>
            <a:r>
              <a:rPr lang="de-DE" b="1" dirty="0">
                <a:latin typeface="Calibri" pitchFamily="34" charset="0"/>
                <a:cs typeface="Calibri" pitchFamily="34" charset="0"/>
              </a:rPr>
              <a:t>CK</a:t>
            </a: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878929" y="5872524"/>
            <a:ext cx="2448000" cy="565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9938" tIns="49967" rIns="99938" bIns="49967" anchor="ctr"/>
          <a:lstStyle/>
          <a:p>
            <a:pPr algn="ctr"/>
            <a:r>
              <a:rPr lang="de-DE" b="1" dirty="0">
                <a:latin typeface="Calibri" pitchFamily="34" charset="0"/>
                <a:cs typeface="Calibri" pitchFamily="34" charset="0"/>
              </a:rPr>
              <a:t>Pädagogisches Wissen</a:t>
            </a:r>
            <a:br>
              <a:rPr lang="de-DE" b="1" dirty="0">
                <a:latin typeface="Calibri" pitchFamily="34" charset="0"/>
                <a:cs typeface="Calibri" pitchFamily="34" charset="0"/>
              </a:rPr>
            </a:br>
            <a:r>
              <a:rPr lang="de-DE" b="1" dirty="0">
                <a:latin typeface="Calibri" pitchFamily="34" charset="0"/>
                <a:cs typeface="Calibri" pitchFamily="34" charset="0"/>
              </a:rPr>
              <a:t>PK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Parallelogramm 53"/>
          <p:cNvSpPr/>
          <p:nvPr/>
        </p:nvSpPr>
        <p:spPr>
          <a:xfrm>
            <a:off x="3710110" y="5743639"/>
            <a:ext cx="2520000" cy="148339"/>
          </a:xfrm>
          <a:prstGeom prst="parallelogram">
            <a:avLst>
              <a:gd name="adj" fmla="val 52084"/>
            </a:avLst>
          </a:prstGeom>
          <a:solidFill>
            <a:srgbClr val="E9E6D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38" tIns="49967" rIns="99938" bIns="49967" anchor="ctr"/>
          <a:lstStyle/>
          <a:p>
            <a:pPr algn="ctr"/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3718061" y="5872524"/>
            <a:ext cx="2433286" cy="565071"/>
          </a:xfrm>
          <a:prstGeom prst="rect">
            <a:avLst/>
          </a:prstGeom>
          <a:solidFill>
            <a:srgbClr val="E6E3D2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9938" tIns="49967" rIns="99938" bIns="49967" anchor="ctr"/>
          <a:lstStyle/>
          <a:p>
            <a:pPr algn="ctr"/>
            <a:r>
              <a:rPr lang="de-DE" b="1" dirty="0">
                <a:latin typeface="Calibri" pitchFamily="34" charset="0"/>
                <a:cs typeface="Calibri" pitchFamily="34" charset="0"/>
              </a:rPr>
              <a:t>Fachdidaktisches Wissen</a:t>
            </a:r>
            <a:br>
              <a:rPr lang="de-DE" b="1" dirty="0">
                <a:latin typeface="Calibri" pitchFamily="34" charset="0"/>
                <a:cs typeface="Calibri" pitchFamily="34" charset="0"/>
              </a:rPr>
            </a:br>
            <a:r>
              <a:rPr lang="de-DE" b="1" dirty="0">
                <a:latin typeface="Calibri" pitchFamily="34" charset="0"/>
                <a:cs typeface="Calibri" pitchFamily="34" charset="0"/>
              </a:rPr>
              <a:t>PCK</a:t>
            </a:r>
          </a:p>
        </p:txBody>
      </p:sp>
      <p:sp>
        <p:nvSpPr>
          <p:cNvPr id="56" name="Flussdiagramm: Magnetplattenspeicher 55"/>
          <p:cNvSpPr/>
          <p:nvPr/>
        </p:nvSpPr>
        <p:spPr>
          <a:xfrm>
            <a:off x="3950203" y="5554532"/>
            <a:ext cx="1980000" cy="312381"/>
          </a:xfrm>
          <a:prstGeom prst="flowChartMagneticDisk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 lIns="99938" tIns="71985" rIns="71985" bIns="49967" anchor="t"/>
          <a:lstStyle/>
          <a:p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itel 5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Analysierte Variablen</a:t>
            </a:r>
          </a:p>
        </p:txBody>
      </p:sp>
      <p:sp>
        <p:nvSpPr>
          <p:cNvPr id="37" name="Rechteck 36"/>
          <p:cNvSpPr/>
          <p:nvPr/>
        </p:nvSpPr>
        <p:spPr>
          <a:xfrm>
            <a:off x="3998095" y="4482949"/>
            <a:ext cx="1856319" cy="482832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613ECC60-B200-4206-B313-D2A379491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Autofit/>
          </a:bodyPr>
          <a:lstStyle/>
          <a:p>
            <a:pPr marL="0" indent="0"/>
            <a:r>
              <a:rPr lang="de-DE" sz="1400" dirty="0">
                <a:latin typeface="+mn-lt"/>
              </a:rPr>
              <a:t>Wüsten et al. (2010), verändert</a:t>
            </a:r>
          </a:p>
        </p:txBody>
      </p:sp>
    </p:spTree>
    <p:extLst>
      <p:ext uri="{BB962C8B-B14F-4D97-AF65-F5344CB8AC3E}">
        <p14:creationId xmlns:p14="http://schemas.microsoft.com/office/powerpoint/2010/main" val="366902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Methodischer Ansatz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siehe auch: von Kotzebue et al. 2015</a:t>
            </a:r>
          </a:p>
        </p:txBody>
      </p:sp>
      <p:sp>
        <p:nvSpPr>
          <p:cNvPr id="5" name="Abgerundetes Rechteck 28"/>
          <p:cNvSpPr/>
          <p:nvPr/>
        </p:nvSpPr>
        <p:spPr>
          <a:xfrm>
            <a:off x="2232248" y="1233628"/>
            <a:ext cx="2034448" cy="3505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36" b="1" dirty="0">
                <a:solidFill>
                  <a:schemeClr val="bg1"/>
                </a:solidFill>
              </a:rPr>
              <a:t>Prä</a:t>
            </a:r>
          </a:p>
        </p:txBody>
      </p:sp>
      <p:sp>
        <p:nvSpPr>
          <p:cNvPr id="6" name="Abgerundetes Rechteck 28"/>
          <p:cNvSpPr/>
          <p:nvPr/>
        </p:nvSpPr>
        <p:spPr>
          <a:xfrm>
            <a:off x="4926122" y="1233628"/>
            <a:ext cx="2645480" cy="3505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36" b="1" dirty="0">
                <a:solidFill>
                  <a:schemeClr val="bg1"/>
                </a:solidFill>
              </a:rPr>
              <a:t>Videographie</a:t>
            </a:r>
          </a:p>
        </p:txBody>
      </p:sp>
      <p:sp>
        <p:nvSpPr>
          <p:cNvPr id="7" name="Abgerundetes Rechteck 28"/>
          <p:cNvSpPr/>
          <p:nvPr/>
        </p:nvSpPr>
        <p:spPr>
          <a:xfrm>
            <a:off x="8070116" y="1233628"/>
            <a:ext cx="1866988" cy="3505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36" b="1" dirty="0">
                <a:solidFill>
                  <a:schemeClr val="bg1"/>
                </a:solidFill>
              </a:rPr>
              <a:t>Post</a:t>
            </a:r>
          </a:p>
        </p:txBody>
      </p:sp>
      <p:cxnSp>
        <p:nvCxnSpPr>
          <p:cNvPr id="8" name="Gerade Verbindung mit Pfeil 7"/>
          <p:cNvCxnSpPr>
            <a:stCxn id="5" idx="3"/>
            <a:endCxn id="6" idx="1"/>
          </p:cNvCxnSpPr>
          <p:nvPr/>
        </p:nvCxnSpPr>
        <p:spPr>
          <a:xfrm>
            <a:off x="4266696" y="1408927"/>
            <a:ext cx="659426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endCxn id="7" idx="1"/>
          </p:cNvCxnSpPr>
          <p:nvPr/>
        </p:nvCxnSpPr>
        <p:spPr>
          <a:xfrm>
            <a:off x="7571599" y="1408927"/>
            <a:ext cx="49851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28"/>
          <p:cNvSpPr/>
          <p:nvPr/>
        </p:nvSpPr>
        <p:spPr>
          <a:xfrm>
            <a:off x="8070116" y="4268902"/>
            <a:ext cx="1866988" cy="555684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Schülerinnen und Schüler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Posttest Leistung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926120" y="3410548"/>
            <a:ext cx="2645480" cy="1414038"/>
            <a:chOff x="4448887" y="1539620"/>
            <a:chExt cx="3096001" cy="1674088"/>
          </a:xfrm>
          <a:noFill/>
        </p:grpSpPr>
        <p:sp>
          <p:nvSpPr>
            <p:cNvPr id="12" name="Abgerundetes Rechteck 28"/>
            <p:cNvSpPr/>
            <p:nvPr/>
          </p:nvSpPr>
          <p:spPr>
            <a:xfrm>
              <a:off x="4448888" y="1539620"/>
              <a:ext cx="3096000" cy="861985"/>
            </a:xfrm>
            <a:prstGeom prst="roundRect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352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Unterricht</a:t>
              </a:r>
            </a:p>
            <a:p>
              <a:r>
                <a:rPr lang="de-DE" sz="1352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3 Stunden pro Lehrkraft</a:t>
              </a:r>
            </a:p>
            <a:p>
              <a:r>
                <a:rPr lang="de-DE" sz="1352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6. Jahrgangsstufe „Botanik“</a:t>
              </a:r>
            </a:p>
          </p:txBody>
        </p:sp>
        <p:sp>
          <p:nvSpPr>
            <p:cNvPr id="13" name="Abgerundetes Rechteck 28"/>
            <p:cNvSpPr/>
            <p:nvPr/>
          </p:nvSpPr>
          <p:spPr>
            <a:xfrm>
              <a:off x="4448887" y="2555830"/>
              <a:ext cx="3096000" cy="657878"/>
            </a:xfrm>
            <a:prstGeom prst="roundRect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352" b="1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Schülerinnen und Schüler</a:t>
              </a:r>
            </a:p>
            <a:p>
              <a:r>
                <a:rPr lang="de-DE" sz="1352" dirty="0">
                  <a:solidFill>
                    <a:schemeClr val="accent1">
                      <a:lumMod val="50000"/>
                    </a:schemeClr>
                  </a:solidFill>
                  <a:cs typeface="Times New Roman" panose="02020603050405020304" pitchFamily="18" charset="0"/>
                </a:rPr>
                <a:t>Situationales Interesse</a:t>
              </a:r>
            </a:p>
          </p:txBody>
        </p:sp>
      </p:grpSp>
      <p:sp>
        <p:nvSpPr>
          <p:cNvPr id="14" name="Abgerundetes Rechteck 28"/>
          <p:cNvSpPr/>
          <p:nvPr/>
        </p:nvSpPr>
        <p:spPr>
          <a:xfrm>
            <a:off x="2232248" y="4996727"/>
            <a:ext cx="2034448" cy="728086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352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Lehrkraft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Professionswissenstest</a:t>
            </a:r>
            <a:b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(CK und PCK)</a:t>
            </a:r>
          </a:p>
        </p:txBody>
      </p:sp>
      <p:sp>
        <p:nvSpPr>
          <p:cNvPr id="15" name="Abgerundetes Rechteck 28"/>
          <p:cNvSpPr/>
          <p:nvPr/>
        </p:nvSpPr>
        <p:spPr>
          <a:xfrm>
            <a:off x="4926120" y="4996728"/>
            <a:ext cx="2645480" cy="72808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352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Unterricht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 Stunden pro Lehrkraft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9. Jahrgangsstufe „Neurobiologie“</a:t>
            </a:r>
          </a:p>
        </p:txBody>
      </p:sp>
      <p:sp>
        <p:nvSpPr>
          <p:cNvPr id="16" name="Abgerundetes Rechteck 28"/>
          <p:cNvSpPr/>
          <p:nvPr/>
        </p:nvSpPr>
        <p:spPr>
          <a:xfrm>
            <a:off x="8070116" y="5853078"/>
            <a:ext cx="1866988" cy="555684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Schülerinnen und Schüler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Posttest Leistung</a:t>
            </a:r>
          </a:p>
        </p:txBody>
      </p:sp>
      <p:sp>
        <p:nvSpPr>
          <p:cNvPr id="17" name="Abgerundetes Rechteck 28"/>
          <p:cNvSpPr/>
          <p:nvPr/>
        </p:nvSpPr>
        <p:spPr>
          <a:xfrm>
            <a:off x="4926120" y="5853078"/>
            <a:ext cx="2645480" cy="55568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352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Schülerinnen und Schüler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Situationales Interesse</a:t>
            </a:r>
          </a:p>
        </p:txBody>
      </p:sp>
      <p:sp>
        <p:nvSpPr>
          <p:cNvPr id="18" name="Abgerundetes Rechteck 28"/>
          <p:cNvSpPr/>
          <p:nvPr/>
        </p:nvSpPr>
        <p:spPr>
          <a:xfrm>
            <a:off x="2232248" y="5853078"/>
            <a:ext cx="2034448" cy="555684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352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Schüler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Prätest Leistung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6" y="3688957"/>
            <a:ext cx="1405865" cy="768480"/>
          </a:xfrm>
          <a:prstGeom prst="rect">
            <a:avLst/>
          </a:prstGeom>
          <a:noFill/>
        </p:spPr>
      </p:pic>
      <p:cxnSp>
        <p:nvCxnSpPr>
          <p:cNvPr id="21" name="Gerader Verbinder 20"/>
          <p:cNvCxnSpPr/>
          <p:nvPr/>
        </p:nvCxnSpPr>
        <p:spPr>
          <a:xfrm>
            <a:off x="-35520" y="4935571"/>
            <a:ext cx="10298113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-35520" y="3312418"/>
            <a:ext cx="102981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 descr="nwu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9" y="2047964"/>
            <a:ext cx="1877621" cy="7521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 descr="logo_prowin_cmyk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037" y="5318579"/>
            <a:ext cx="1542768" cy="812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Abgerundetes Rechteck 28"/>
          <p:cNvSpPr/>
          <p:nvPr/>
        </p:nvSpPr>
        <p:spPr>
          <a:xfrm>
            <a:off x="4926120" y="1695211"/>
            <a:ext cx="2645480" cy="9035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352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Unterricht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 Stunden pro Lehrkraft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9. Jahrgangsstufe „Blut und Blutkreislauf“</a:t>
            </a:r>
          </a:p>
        </p:txBody>
      </p:sp>
      <p:sp>
        <p:nvSpPr>
          <p:cNvPr id="30" name="Abgerundetes Rechteck 28"/>
          <p:cNvSpPr/>
          <p:nvPr/>
        </p:nvSpPr>
        <p:spPr>
          <a:xfrm>
            <a:off x="8070116" y="2684726"/>
            <a:ext cx="1866988" cy="555684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Schülerinnen und Schüler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Concept Map</a:t>
            </a:r>
          </a:p>
        </p:txBody>
      </p:sp>
      <p:sp>
        <p:nvSpPr>
          <p:cNvPr id="31" name="Abgerundetes Rechteck 28"/>
          <p:cNvSpPr/>
          <p:nvPr/>
        </p:nvSpPr>
        <p:spPr>
          <a:xfrm>
            <a:off x="4926120" y="2684726"/>
            <a:ext cx="2645480" cy="55568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352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Schülerinnen und Schüler</a:t>
            </a:r>
          </a:p>
          <a:p>
            <a:r>
              <a:rPr lang="de-DE" sz="1352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Motivationale Orientierungen</a:t>
            </a:r>
          </a:p>
        </p:txBody>
      </p:sp>
    </p:spTree>
    <p:extLst>
      <p:ext uri="{BB962C8B-B14F-4D97-AF65-F5344CB8AC3E}">
        <p14:creationId xmlns:p14="http://schemas.microsoft.com/office/powerpoint/2010/main" val="369959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Stichprobe</a:t>
            </a:r>
          </a:p>
        </p:txBody>
      </p:sp>
      <p:cxnSp>
        <p:nvCxnSpPr>
          <p:cNvPr id="32" name="Gerader Verbinder 31"/>
          <p:cNvCxnSpPr/>
          <p:nvPr/>
        </p:nvCxnSpPr>
        <p:spPr>
          <a:xfrm>
            <a:off x="-1" y="4395267"/>
            <a:ext cx="102981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-1" y="3168402"/>
            <a:ext cx="1029811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haltsplatzhalter 1"/>
          <p:cNvSpPr txBox="1">
            <a:spLocks/>
          </p:cNvSpPr>
          <p:nvPr/>
        </p:nvSpPr>
        <p:spPr>
          <a:xfrm>
            <a:off x="4931552" y="3495544"/>
            <a:ext cx="2645480" cy="1617074"/>
          </a:xfrm>
          <a:prstGeom prst="rect">
            <a:avLst/>
          </a:prstGeom>
        </p:spPr>
        <p:txBody>
          <a:bodyPr vert="horz" lIns="77236" tIns="38618" rIns="77236" bIns="386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81 Unterrichtstunden</a:t>
            </a:r>
          </a:p>
        </p:txBody>
      </p:sp>
      <p:sp>
        <p:nvSpPr>
          <p:cNvPr id="35" name="Inhaltsplatzhalter 1"/>
          <p:cNvSpPr txBox="1">
            <a:spLocks/>
          </p:cNvSpPr>
          <p:nvPr/>
        </p:nvSpPr>
        <p:spPr>
          <a:xfrm>
            <a:off x="8088912" y="3495544"/>
            <a:ext cx="2645480" cy="690715"/>
          </a:xfrm>
          <a:prstGeom prst="rect">
            <a:avLst/>
          </a:prstGeom>
        </p:spPr>
        <p:txBody>
          <a:bodyPr vert="horz" lIns="77236" tIns="38618" rIns="77236" bIns="386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640</a:t>
            </a:r>
          </a:p>
          <a:p>
            <a:pPr marL="0" indent="0">
              <a:buNone/>
            </a:pPr>
            <a:r>
              <a:rPr lang="de-DE" sz="1520" dirty="0">
                <a:cs typeface="Times New Roman" panose="02020603050405020304" pitchFamily="18" charset="0"/>
              </a:rPr>
              <a:t>54,8 % weiblich</a:t>
            </a:r>
          </a:p>
        </p:txBody>
      </p:sp>
      <p:sp>
        <p:nvSpPr>
          <p:cNvPr id="36" name="Inhaltsplatzhalter 1"/>
          <p:cNvSpPr txBox="1">
            <a:spLocks/>
          </p:cNvSpPr>
          <p:nvPr/>
        </p:nvSpPr>
        <p:spPr>
          <a:xfrm>
            <a:off x="2232248" y="4684430"/>
            <a:ext cx="2645480" cy="1796340"/>
          </a:xfrm>
          <a:prstGeom prst="rect">
            <a:avLst/>
          </a:prstGeom>
        </p:spPr>
        <p:txBody>
          <a:bodyPr vert="horz" lIns="77236" tIns="38618" rIns="77236" bIns="386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39 Biologielehrkräfte</a:t>
            </a:r>
          </a:p>
          <a:p>
            <a:pPr marL="0" indent="0">
              <a:buNone/>
            </a:pPr>
            <a:r>
              <a:rPr lang="de-DE" sz="1520" dirty="0">
                <a:cs typeface="Times New Roman" panose="02020603050405020304" pitchFamily="18" charset="0"/>
              </a:rPr>
              <a:t>53 % weiblich</a:t>
            </a:r>
          </a:p>
          <a:p>
            <a:pPr marL="0" indent="0">
              <a:buNone/>
              <a:tabLst>
                <a:tab pos="305739" algn="l"/>
              </a:tabLst>
            </a:pPr>
            <a:r>
              <a:rPr lang="de-DE" sz="1520" dirty="0">
                <a:cs typeface="Times New Roman" panose="02020603050405020304" pitchFamily="18" charset="0"/>
              </a:rPr>
              <a:t>Alter in Jahren:</a:t>
            </a:r>
            <a:br>
              <a:rPr lang="de-DE" sz="1520" dirty="0">
                <a:cs typeface="Times New Roman" panose="02020603050405020304" pitchFamily="18" charset="0"/>
              </a:rPr>
            </a:br>
            <a:r>
              <a:rPr lang="de-DE" sz="1520" dirty="0">
                <a:cs typeface="Times New Roman" panose="02020603050405020304" pitchFamily="18" charset="0"/>
              </a:rPr>
              <a:t>	</a:t>
            </a:r>
            <a:r>
              <a:rPr lang="de-DE" sz="1520" i="1" dirty="0">
                <a:cs typeface="Times New Roman" panose="02020603050405020304" pitchFamily="18" charset="0"/>
              </a:rPr>
              <a:t>M </a:t>
            </a:r>
            <a:r>
              <a:rPr lang="de-DE" sz="1520" dirty="0">
                <a:cs typeface="Times New Roman" panose="02020603050405020304" pitchFamily="18" charset="0"/>
              </a:rPr>
              <a:t>= 35,6; </a:t>
            </a:r>
            <a:r>
              <a:rPr lang="de-DE" sz="1520" i="1" dirty="0">
                <a:cs typeface="Times New Roman" panose="02020603050405020304" pitchFamily="18" charset="0"/>
              </a:rPr>
              <a:t>SD</a:t>
            </a:r>
            <a:r>
              <a:rPr lang="de-DE" sz="1520" dirty="0">
                <a:cs typeface="Times New Roman" panose="02020603050405020304" pitchFamily="18" charset="0"/>
              </a:rPr>
              <a:t> = 8,3</a:t>
            </a:r>
            <a:endParaRPr lang="de-DE" sz="1520" i="1" dirty="0"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05739" algn="l"/>
              </a:tabLst>
            </a:pPr>
            <a:r>
              <a:rPr lang="de-DE" sz="1520" dirty="0">
                <a:cs typeface="Times New Roman" panose="02020603050405020304" pitchFamily="18" charset="0"/>
              </a:rPr>
              <a:t>Berufserfahrung in Jahren:</a:t>
            </a:r>
            <a:br>
              <a:rPr lang="de-DE" sz="1520" dirty="0">
                <a:cs typeface="Times New Roman" panose="02020603050405020304" pitchFamily="18" charset="0"/>
              </a:rPr>
            </a:br>
            <a:r>
              <a:rPr lang="de-DE" sz="1520" dirty="0">
                <a:cs typeface="Times New Roman" panose="02020603050405020304" pitchFamily="18" charset="0"/>
              </a:rPr>
              <a:t>	</a:t>
            </a:r>
            <a:r>
              <a:rPr lang="de-DE" sz="1520" i="1" dirty="0">
                <a:cs typeface="Times New Roman" panose="02020603050405020304" pitchFamily="18" charset="0"/>
              </a:rPr>
              <a:t>M </a:t>
            </a:r>
            <a:r>
              <a:rPr lang="de-DE" sz="1520" dirty="0">
                <a:cs typeface="Times New Roman" panose="02020603050405020304" pitchFamily="18" charset="0"/>
              </a:rPr>
              <a:t>= 6,1; </a:t>
            </a:r>
            <a:r>
              <a:rPr lang="de-DE" sz="1520" i="1" dirty="0">
                <a:cs typeface="Times New Roman" panose="02020603050405020304" pitchFamily="18" charset="0"/>
              </a:rPr>
              <a:t>SD</a:t>
            </a:r>
            <a:r>
              <a:rPr lang="de-DE" sz="1520" dirty="0">
                <a:cs typeface="Times New Roman" panose="02020603050405020304" pitchFamily="18" charset="0"/>
              </a:rPr>
              <a:t> = 5,7</a:t>
            </a:r>
            <a:endParaRPr lang="de-DE" sz="1520" i="1" dirty="0">
              <a:cs typeface="Times New Roman" panose="02020603050405020304" pitchFamily="18" charset="0"/>
            </a:endParaRPr>
          </a:p>
        </p:txBody>
      </p:sp>
      <p:sp>
        <p:nvSpPr>
          <p:cNvPr id="37" name="Inhaltsplatzhalter 1"/>
          <p:cNvSpPr txBox="1">
            <a:spLocks/>
          </p:cNvSpPr>
          <p:nvPr/>
        </p:nvSpPr>
        <p:spPr>
          <a:xfrm>
            <a:off x="4931552" y="4684429"/>
            <a:ext cx="2645480" cy="1617074"/>
          </a:xfrm>
          <a:prstGeom prst="rect">
            <a:avLst/>
          </a:prstGeom>
        </p:spPr>
        <p:txBody>
          <a:bodyPr vert="horz" lIns="77236" tIns="38618" rIns="77236" bIns="386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78 Unterrichtstunden</a:t>
            </a:r>
          </a:p>
        </p:txBody>
      </p:sp>
      <p:sp>
        <p:nvSpPr>
          <p:cNvPr id="38" name="Inhaltsplatzhalter 1"/>
          <p:cNvSpPr txBox="1">
            <a:spLocks/>
          </p:cNvSpPr>
          <p:nvPr/>
        </p:nvSpPr>
        <p:spPr>
          <a:xfrm>
            <a:off x="8088912" y="4684429"/>
            <a:ext cx="2645480" cy="711935"/>
          </a:xfrm>
          <a:prstGeom prst="rect">
            <a:avLst/>
          </a:prstGeom>
        </p:spPr>
        <p:txBody>
          <a:bodyPr vert="horz" lIns="77236" tIns="38618" rIns="77236" bIns="386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827</a:t>
            </a:r>
          </a:p>
          <a:p>
            <a:pPr marL="0" indent="0">
              <a:buNone/>
            </a:pPr>
            <a:r>
              <a:rPr lang="de-DE" sz="1520" dirty="0">
                <a:cs typeface="Times New Roman" panose="02020603050405020304" pitchFamily="18" charset="0"/>
              </a:rPr>
              <a:t>49,7 % weiblich </a:t>
            </a:r>
          </a:p>
        </p:txBody>
      </p:sp>
      <p:sp>
        <p:nvSpPr>
          <p:cNvPr id="46" name="Inhaltsplatzhalter 1"/>
          <p:cNvSpPr txBox="1">
            <a:spLocks/>
          </p:cNvSpPr>
          <p:nvPr/>
        </p:nvSpPr>
        <p:spPr>
          <a:xfrm>
            <a:off x="4966327" y="2333670"/>
            <a:ext cx="2645480" cy="280503"/>
          </a:xfrm>
          <a:prstGeom prst="rect">
            <a:avLst/>
          </a:prstGeom>
        </p:spPr>
        <p:txBody>
          <a:bodyPr vert="horz" lIns="77236" tIns="38618" rIns="77236" bIns="3861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49 Unterrichtstunden</a:t>
            </a:r>
          </a:p>
        </p:txBody>
      </p:sp>
      <p:sp>
        <p:nvSpPr>
          <p:cNvPr id="47" name="Inhaltsplatzhalter 1"/>
          <p:cNvSpPr txBox="1">
            <a:spLocks/>
          </p:cNvSpPr>
          <p:nvPr/>
        </p:nvSpPr>
        <p:spPr>
          <a:xfrm>
            <a:off x="8070116" y="2333670"/>
            <a:ext cx="2645480" cy="674512"/>
          </a:xfrm>
          <a:prstGeom prst="rect">
            <a:avLst/>
          </a:prstGeom>
        </p:spPr>
        <p:txBody>
          <a:bodyPr vert="horz" lIns="77236" tIns="38618" rIns="77236" bIns="386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35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20" i="1" dirty="0">
                <a:cs typeface="Times New Roman" panose="02020603050405020304" pitchFamily="18" charset="0"/>
              </a:rPr>
              <a:t>N</a:t>
            </a:r>
            <a:r>
              <a:rPr lang="de-DE" sz="1520" dirty="0">
                <a:cs typeface="Times New Roman" panose="02020603050405020304" pitchFamily="18" charset="0"/>
              </a:rPr>
              <a:t> = 1271</a:t>
            </a:r>
          </a:p>
          <a:p>
            <a:pPr marL="0" indent="0">
              <a:buNone/>
            </a:pPr>
            <a:r>
              <a:rPr lang="de-DE" sz="1520" dirty="0">
                <a:cs typeface="Times New Roman" panose="02020603050405020304" pitchFamily="18" charset="0"/>
              </a:rPr>
              <a:t>50 % weiblich</a:t>
            </a:r>
          </a:p>
        </p:txBody>
      </p:sp>
      <p:sp>
        <p:nvSpPr>
          <p:cNvPr id="22" name="Abgerundetes Rechteck 28"/>
          <p:cNvSpPr/>
          <p:nvPr/>
        </p:nvSpPr>
        <p:spPr>
          <a:xfrm>
            <a:off x="2232248" y="1233628"/>
            <a:ext cx="2034448" cy="35059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36" b="1" dirty="0">
                <a:solidFill>
                  <a:schemeClr val="bg1"/>
                </a:solidFill>
              </a:rPr>
              <a:t>Prä</a:t>
            </a:r>
          </a:p>
        </p:txBody>
      </p:sp>
      <p:sp>
        <p:nvSpPr>
          <p:cNvPr id="23" name="Abgerundetes Rechteck 28"/>
          <p:cNvSpPr/>
          <p:nvPr/>
        </p:nvSpPr>
        <p:spPr>
          <a:xfrm>
            <a:off x="4926122" y="1233628"/>
            <a:ext cx="2645480" cy="3505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36" b="1" dirty="0">
                <a:solidFill>
                  <a:schemeClr val="bg1"/>
                </a:solidFill>
              </a:rPr>
              <a:t>Videographie</a:t>
            </a:r>
          </a:p>
        </p:txBody>
      </p:sp>
      <p:sp>
        <p:nvSpPr>
          <p:cNvPr id="24" name="Abgerundetes Rechteck 28"/>
          <p:cNvSpPr/>
          <p:nvPr/>
        </p:nvSpPr>
        <p:spPr>
          <a:xfrm>
            <a:off x="8070116" y="1233628"/>
            <a:ext cx="1866988" cy="3505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36" b="1" dirty="0">
                <a:solidFill>
                  <a:schemeClr val="bg1"/>
                </a:solidFill>
              </a:rPr>
              <a:t>Post</a:t>
            </a:r>
          </a:p>
        </p:txBody>
      </p:sp>
      <p:cxnSp>
        <p:nvCxnSpPr>
          <p:cNvPr id="25" name="Gerade Verbindung mit Pfeil 24"/>
          <p:cNvCxnSpPr>
            <a:stCxn id="22" idx="3"/>
            <a:endCxn id="23" idx="1"/>
          </p:cNvCxnSpPr>
          <p:nvPr/>
        </p:nvCxnSpPr>
        <p:spPr>
          <a:xfrm>
            <a:off x="4266696" y="1408927"/>
            <a:ext cx="659426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endCxn id="24" idx="1"/>
          </p:cNvCxnSpPr>
          <p:nvPr/>
        </p:nvCxnSpPr>
        <p:spPr>
          <a:xfrm>
            <a:off x="7571599" y="1408927"/>
            <a:ext cx="49851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6" y="3384426"/>
            <a:ext cx="1405865" cy="768480"/>
          </a:xfrm>
          <a:prstGeom prst="rect">
            <a:avLst/>
          </a:prstGeom>
          <a:noFill/>
        </p:spPr>
      </p:pic>
      <p:pic>
        <p:nvPicPr>
          <p:cNvPr id="41" name="Picture 7" descr="nwu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9" y="2047964"/>
            <a:ext cx="1877621" cy="7521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Grafik 41" descr="logo_prowin_cmyk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037" y="4680570"/>
            <a:ext cx="1542768" cy="8124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C4914022-4A67-49F7-95E8-671B5E4AF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siehe auch: von Kotzebue et al. 2015</a:t>
            </a:r>
          </a:p>
        </p:txBody>
      </p:sp>
    </p:spTree>
    <p:extLst>
      <p:ext uri="{BB962C8B-B14F-4D97-AF65-F5344CB8AC3E}">
        <p14:creationId xmlns:p14="http://schemas.microsoft.com/office/powerpoint/2010/main" val="106028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Bedeutung der Konzeptorientierung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Wadouh, Sandmann &amp; Neuhaus (2009)</a:t>
            </a:r>
          </a:p>
          <a:p>
            <a:endParaRPr lang="de-DE" sz="13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nwu</a:t>
            </a:r>
            <a:r>
              <a:rPr lang="de-DE" sz="2200" dirty="0">
                <a:cs typeface="Tahoma" pitchFamily="34" charset="0"/>
              </a:rPr>
              <a:t>: Vernetzungsniveau des Biologieunterrichts </a:t>
            </a:r>
            <a:br>
              <a:rPr lang="de-DE" sz="2200" dirty="0">
                <a:cs typeface="Tahoma" pitchFamily="34" charset="0"/>
              </a:rPr>
            </a:br>
            <a:r>
              <a:rPr lang="de-DE" sz="2200" dirty="0">
                <a:cs typeface="Tahoma" pitchFamily="34" charset="0"/>
              </a:rPr>
              <a:t>(N = 45, Kohens Kappa = 0.64)</a:t>
            </a:r>
          </a:p>
          <a:p>
            <a:endParaRPr lang="de-DE" dirty="0"/>
          </a:p>
        </p:txBody>
      </p:sp>
      <p:graphicFrame>
        <p:nvGraphicFramePr>
          <p:cNvPr id="11" name="Diagramm 10"/>
          <p:cNvGraphicFramePr/>
          <p:nvPr/>
        </p:nvGraphicFramePr>
        <p:xfrm>
          <a:off x="2340744" y="1512218"/>
          <a:ext cx="61513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bgerundetes Rechteck 4"/>
          <p:cNvSpPr/>
          <p:nvPr/>
        </p:nvSpPr>
        <p:spPr>
          <a:xfrm>
            <a:off x="2556768" y="5616674"/>
            <a:ext cx="8330129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de-DE" sz="1600" b="1" dirty="0">
                <a:solidFill>
                  <a:schemeClr val="tx1"/>
                </a:solidFill>
              </a:rPr>
              <a:t>In 2/3 der Unterrichtszeit werden isolierte Fakten unterrichtet.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88262" y="56414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ym typeface="Webdings" panose="05030102010509060703" pitchFamily="18" charset="2"/>
              </a:rPr>
              <a:t></a:t>
            </a:r>
            <a:endParaRPr lang="de-DE" sz="280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KreislaufBlut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367" y="1825592"/>
            <a:ext cx="4776793" cy="255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M_Beispiel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759" y="3630813"/>
            <a:ext cx="5320692" cy="318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Konzeptorientierung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Videostudien: Ergebnisse</a:t>
            </a:r>
          </a:p>
        </p:txBody>
      </p:sp>
      <p:sp>
        <p:nvSpPr>
          <p:cNvPr id="4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1" indent="-357188">
              <a:spcBef>
                <a:spcPts val="600"/>
              </a:spcBef>
              <a:buClr>
                <a:srgbClr val="C00000"/>
              </a:buClr>
              <a:buSzPct val="70000"/>
              <a:buFont typeface="Marlett" pitchFamily="2" charset="2"/>
              <a:buChar char="g"/>
            </a:pPr>
            <a:r>
              <a:rPr lang="de-DE" sz="2200" dirty="0">
                <a:solidFill>
                  <a:srgbClr val="C00000"/>
                </a:solidFill>
                <a:cs typeface="Tahoma" pitchFamily="34" charset="0"/>
              </a:rPr>
              <a:t>nwu</a:t>
            </a:r>
            <a:r>
              <a:rPr lang="de-DE" sz="2200" dirty="0">
                <a:cs typeface="Tahoma" pitchFamily="34" charset="0"/>
              </a:rPr>
              <a:t>: Wissensstruktur von Schülern der 9. Jahrgangstufe (N = 1140)	</a:t>
            </a:r>
          </a:p>
          <a:p>
            <a:endParaRPr lang="de-DE" dirty="0"/>
          </a:p>
        </p:txBody>
      </p:sp>
      <p:pic>
        <p:nvPicPr>
          <p:cNvPr id="9861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76" y="2520330"/>
            <a:ext cx="840356" cy="4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61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65" y="2525378"/>
            <a:ext cx="784890" cy="4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61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12" y="2520330"/>
            <a:ext cx="714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98" y="3442220"/>
            <a:ext cx="786015" cy="3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40" y="2495004"/>
            <a:ext cx="796111" cy="3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18" y="3426992"/>
            <a:ext cx="779494" cy="3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73" y="3442221"/>
            <a:ext cx="783680" cy="3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92" y="2495004"/>
            <a:ext cx="866830" cy="3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5" y="4444413"/>
            <a:ext cx="879867" cy="3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7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7" y="4432036"/>
            <a:ext cx="853892" cy="37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8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91" y="4444413"/>
            <a:ext cx="785079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69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12" y="3426992"/>
            <a:ext cx="82294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7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26" y="3468125"/>
            <a:ext cx="791874" cy="3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71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93" y="4443453"/>
            <a:ext cx="777600" cy="3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4805887" y="3899165"/>
            <a:ext cx="1053054" cy="2495311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lIns="99938" tIns="49967" rIns="99938" bIns="49967" anchor="ctr"/>
          <a:lstStyle/>
          <a:p>
            <a:endParaRPr lang="de-DE" dirty="0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8605977" y="3459769"/>
            <a:ext cx="1619723" cy="1311827"/>
          </a:xfrm>
          <a:custGeom>
            <a:avLst/>
            <a:gdLst>
              <a:gd name="T0" fmla="*/ 2147483647 w 986"/>
              <a:gd name="T1" fmla="*/ 2147483647 h 787"/>
              <a:gd name="T2" fmla="*/ 2147483647 w 986"/>
              <a:gd name="T3" fmla="*/ 2147483647 h 787"/>
              <a:gd name="T4" fmla="*/ 2147483647 w 986"/>
              <a:gd name="T5" fmla="*/ 2147483647 h 787"/>
              <a:gd name="T6" fmla="*/ 2147483647 w 986"/>
              <a:gd name="T7" fmla="*/ 2147483647 h 787"/>
              <a:gd name="T8" fmla="*/ 2147483647 w 986"/>
              <a:gd name="T9" fmla="*/ 2147483647 h 787"/>
              <a:gd name="T10" fmla="*/ 2147483647 w 986"/>
              <a:gd name="T11" fmla="*/ 2147483647 h 787"/>
              <a:gd name="T12" fmla="*/ 2147483647 w 986"/>
              <a:gd name="T13" fmla="*/ 2147483647 h 787"/>
              <a:gd name="T14" fmla="*/ 2147483647 w 986"/>
              <a:gd name="T15" fmla="*/ 2147483647 h 787"/>
              <a:gd name="T16" fmla="*/ 2147483647 w 986"/>
              <a:gd name="T17" fmla="*/ 0 h 787"/>
              <a:gd name="T18" fmla="*/ 2147483647 w 986"/>
              <a:gd name="T19" fmla="*/ 2147483647 h 7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6"/>
              <a:gd name="T31" fmla="*/ 0 h 787"/>
              <a:gd name="T32" fmla="*/ 986 w 986"/>
              <a:gd name="T33" fmla="*/ 787 h 787"/>
              <a:gd name="connsiteX0" fmla="*/ 1815 w 10000"/>
              <a:gd name="connsiteY0" fmla="*/ 152 h 10000"/>
              <a:gd name="connsiteX1" fmla="*/ 963 w 10000"/>
              <a:gd name="connsiteY1" fmla="*/ 2745 h 10000"/>
              <a:gd name="connsiteX2" fmla="*/ 842 w 10000"/>
              <a:gd name="connsiteY2" fmla="*/ 3355 h 10000"/>
              <a:gd name="connsiteX3" fmla="*/ 3154 w 10000"/>
              <a:gd name="connsiteY3" fmla="*/ 7929 h 10000"/>
              <a:gd name="connsiteX4" fmla="*/ 8753 w 10000"/>
              <a:gd name="connsiteY4" fmla="*/ 8539 h 10000"/>
              <a:gd name="connsiteX5" fmla="*/ 9970 w 10000"/>
              <a:gd name="connsiteY5" fmla="*/ 6861 h 10000"/>
              <a:gd name="connsiteX6" fmla="*/ 9726 w 10000"/>
              <a:gd name="connsiteY6" fmla="*/ 3355 h 10000"/>
              <a:gd name="connsiteX7" fmla="*/ 8874 w 10000"/>
              <a:gd name="connsiteY7" fmla="*/ 2287 h 10000"/>
              <a:gd name="connsiteX8" fmla="*/ 2911 w 10000"/>
              <a:gd name="connsiteY8" fmla="*/ 0 h 10000"/>
              <a:gd name="connsiteX9" fmla="*/ 1815 w 10000"/>
              <a:gd name="connsiteY9" fmla="*/ 152 h 10000"/>
              <a:gd name="connsiteX0" fmla="*/ 1815 w 10000"/>
              <a:gd name="connsiteY0" fmla="*/ 152 h 10000"/>
              <a:gd name="connsiteX1" fmla="*/ 963 w 10000"/>
              <a:gd name="connsiteY1" fmla="*/ 2745 h 10000"/>
              <a:gd name="connsiteX2" fmla="*/ 842 w 10000"/>
              <a:gd name="connsiteY2" fmla="*/ 3355 h 10000"/>
              <a:gd name="connsiteX3" fmla="*/ 3154 w 10000"/>
              <a:gd name="connsiteY3" fmla="*/ 7929 h 10000"/>
              <a:gd name="connsiteX4" fmla="*/ 8753 w 10000"/>
              <a:gd name="connsiteY4" fmla="*/ 8539 h 10000"/>
              <a:gd name="connsiteX5" fmla="*/ 9970 w 10000"/>
              <a:gd name="connsiteY5" fmla="*/ 6861 h 10000"/>
              <a:gd name="connsiteX6" fmla="*/ 9726 w 10000"/>
              <a:gd name="connsiteY6" fmla="*/ 3355 h 10000"/>
              <a:gd name="connsiteX7" fmla="*/ 8832 w 10000"/>
              <a:gd name="connsiteY7" fmla="*/ 2170 h 10000"/>
              <a:gd name="connsiteX8" fmla="*/ 2911 w 10000"/>
              <a:gd name="connsiteY8" fmla="*/ 0 h 10000"/>
              <a:gd name="connsiteX9" fmla="*/ 1815 w 10000"/>
              <a:gd name="connsiteY9" fmla="*/ 152 h 10000"/>
              <a:gd name="connsiteX0" fmla="*/ 1815 w 10000"/>
              <a:gd name="connsiteY0" fmla="*/ 152 h 10000"/>
              <a:gd name="connsiteX1" fmla="*/ 963 w 10000"/>
              <a:gd name="connsiteY1" fmla="*/ 2745 h 10000"/>
              <a:gd name="connsiteX2" fmla="*/ 842 w 10000"/>
              <a:gd name="connsiteY2" fmla="*/ 3355 h 10000"/>
              <a:gd name="connsiteX3" fmla="*/ 3154 w 10000"/>
              <a:gd name="connsiteY3" fmla="*/ 7929 h 10000"/>
              <a:gd name="connsiteX4" fmla="*/ 8753 w 10000"/>
              <a:gd name="connsiteY4" fmla="*/ 8539 h 10000"/>
              <a:gd name="connsiteX5" fmla="*/ 9970 w 10000"/>
              <a:gd name="connsiteY5" fmla="*/ 6861 h 10000"/>
              <a:gd name="connsiteX6" fmla="*/ 9726 w 10000"/>
              <a:gd name="connsiteY6" fmla="*/ 3355 h 10000"/>
              <a:gd name="connsiteX7" fmla="*/ 8832 w 10000"/>
              <a:gd name="connsiteY7" fmla="*/ 2170 h 10000"/>
              <a:gd name="connsiteX8" fmla="*/ 2911 w 10000"/>
              <a:gd name="connsiteY8" fmla="*/ 0 h 10000"/>
              <a:gd name="connsiteX9" fmla="*/ 1815 w 10000"/>
              <a:gd name="connsiteY9" fmla="*/ 152 h 10000"/>
              <a:gd name="connsiteX0" fmla="*/ 1815 w 10000"/>
              <a:gd name="connsiteY0" fmla="*/ 152 h 10000"/>
              <a:gd name="connsiteX1" fmla="*/ 963 w 10000"/>
              <a:gd name="connsiteY1" fmla="*/ 2745 h 10000"/>
              <a:gd name="connsiteX2" fmla="*/ 842 w 10000"/>
              <a:gd name="connsiteY2" fmla="*/ 3355 h 10000"/>
              <a:gd name="connsiteX3" fmla="*/ 3154 w 10000"/>
              <a:gd name="connsiteY3" fmla="*/ 7929 h 10000"/>
              <a:gd name="connsiteX4" fmla="*/ 8753 w 10000"/>
              <a:gd name="connsiteY4" fmla="*/ 8539 h 10000"/>
              <a:gd name="connsiteX5" fmla="*/ 9970 w 10000"/>
              <a:gd name="connsiteY5" fmla="*/ 6861 h 10000"/>
              <a:gd name="connsiteX6" fmla="*/ 9726 w 10000"/>
              <a:gd name="connsiteY6" fmla="*/ 3355 h 10000"/>
              <a:gd name="connsiteX7" fmla="*/ 8832 w 10000"/>
              <a:gd name="connsiteY7" fmla="*/ 2170 h 10000"/>
              <a:gd name="connsiteX8" fmla="*/ 2911 w 10000"/>
              <a:gd name="connsiteY8" fmla="*/ 0 h 10000"/>
              <a:gd name="connsiteX9" fmla="*/ 1815 w 10000"/>
              <a:gd name="connsiteY9" fmla="*/ 152 h 10000"/>
              <a:gd name="connsiteX0" fmla="*/ 1815 w 10000"/>
              <a:gd name="connsiteY0" fmla="*/ 457 h 10305"/>
              <a:gd name="connsiteX1" fmla="*/ 963 w 10000"/>
              <a:gd name="connsiteY1" fmla="*/ 3050 h 10305"/>
              <a:gd name="connsiteX2" fmla="*/ 842 w 10000"/>
              <a:gd name="connsiteY2" fmla="*/ 3660 h 10305"/>
              <a:gd name="connsiteX3" fmla="*/ 3154 w 10000"/>
              <a:gd name="connsiteY3" fmla="*/ 8234 h 10305"/>
              <a:gd name="connsiteX4" fmla="*/ 8753 w 10000"/>
              <a:gd name="connsiteY4" fmla="*/ 8844 h 10305"/>
              <a:gd name="connsiteX5" fmla="*/ 9970 w 10000"/>
              <a:gd name="connsiteY5" fmla="*/ 7166 h 10305"/>
              <a:gd name="connsiteX6" fmla="*/ 9726 w 10000"/>
              <a:gd name="connsiteY6" fmla="*/ 3660 h 10305"/>
              <a:gd name="connsiteX7" fmla="*/ 8832 w 10000"/>
              <a:gd name="connsiteY7" fmla="*/ 2475 h 10305"/>
              <a:gd name="connsiteX8" fmla="*/ 2911 w 10000"/>
              <a:gd name="connsiteY8" fmla="*/ 305 h 10305"/>
              <a:gd name="connsiteX9" fmla="*/ 1815 w 10000"/>
              <a:gd name="connsiteY9" fmla="*/ 457 h 10305"/>
              <a:gd name="connsiteX0" fmla="*/ 1815 w 10000"/>
              <a:gd name="connsiteY0" fmla="*/ 457 h 10305"/>
              <a:gd name="connsiteX1" fmla="*/ 963 w 10000"/>
              <a:gd name="connsiteY1" fmla="*/ 3050 h 10305"/>
              <a:gd name="connsiteX2" fmla="*/ 842 w 10000"/>
              <a:gd name="connsiteY2" fmla="*/ 3660 h 10305"/>
              <a:gd name="connsiteX3" fmla="*/ 3154 w 10000"/>
              <a:gd name="connsiteY3" fmla="*/ 8234 h 10305"/>
              <a:gd name="connsiteX4" fmla="*/ 8753 w 10000"/>
              <a:gd name="connsiteY4" fmla="*/ 8844 h 10305"/>
              <a:gd name="connsiteX5" fmla="*/ 9970 w 10000"/>
              <a:gd name="connsiteY5" fmla="*/ 7166 h 10305"/>
              <a:gd name="connsiteX6" fmla="*/ 9726 w 10000"/>
              <a:gd name="connsiteY6" fmla="*/ 3660 h 10305"/>
              <a:gd name="connsiteX7" fmla="*/ 8832 w 10000"/>
              <a:gd name="connsiteY7" fmla="*/ 2475 h 10305"/>
              <a:gd name="connsiteX8" fmla="*/ 2911 w 10000"/>
              <a:gd name="connsiteY8" fmla="*/ 305 h 10305"/>
              <a:gd name="connsiteX9" fmla="*/ 1815 w 10000"/>
              <a:gd name="connsiteY9" fmla="*/ 457 h 10305"/>
              <a:gd name="connsiteX0" fmla="*/ 995 w 9180"/>
              <a:gd name="connsiteY0" fmla="*/ 457 h 10305"/>
              <a:gd name="connsiteX1" fmla="*/ 143 w 9180"/>
              <a:gd name="connsiteY1" fmla="*/ 3050 h 10305"/>
              <a:gd name="connsiteX2" fmla="*/ 22 w 9180"/>
              <a:gd name="connsiteY2" fmla="*/ 3660 h 10305"/>
              <a:gd name="connsiteX3" fmla="*/ 814 w 9180"/>
              <a:gd name="connsiteY3" fmla="*/ 6318 h 10305"/>
              <a:gd name="connsiteX4" fmla="*/ 2334 w 9180"/>
              <a:gd name="connsiteY4" fmla="*/ 8234 h 10305"/>
              <a:gd name="connsiteX5" fmla="*/ 7933 w 9180"/>
              <a:gd name="connsiteY5" fmla="*/ 8844 h 10305"/>
              <a:gd name="connsiteX6" fmla="*/ 9150 w 9180"/>
              <a:gd name="connsiteY6" fmla="*/ 7166 h 10305"/>
              <a:gd name="connsiteX7" fmla="*/ 8906 w 9180"/>
              <a:gd name="connsiteY7" fmla="*/ 3660 h 10305"/>
              <a:gd name="connsiteX8" fmla="*/ 8012 w 9180"/>
              <a:gd name="connsiteY8" fmla="*/ 2475 h 10305"/>
              <a:gd name="connsiteX9" fmla="*/ 2091 w 9180"/>
              <a:gd name="connsiteY9" fmla="*/ 305 h 10305"/>
              <a:gd name="connsiteX10" fmla="*/ 995 w 9180"/>
              <a:gd name="connsiteY10" fmla="*/ 457 h 10305"/>
              <a:gd name="connsiteX0" fmla="*/ 1084 w 10838"/>
              <a:gd name="connsiteY0" fmla="*/ 443 h 10000"/>
              <a:gd name="connsiteX1" fmla="*/ 156 w 10838"/>
              <a:gd name="connsiteY1" fmla="*/ 2960 h 10000"/>
              <a:gd name="connsiteX2" fmla="*/ 24 w 10838"/>
              <a:gd name="connsiteY2" fmla="*/ 3552 h 10000"/>
              <a:gd name="connsiteX3" fmla="*/ 887 w 10838"/>
              <a:gd name="connsiteY3" fmla="*/ 6131 h 10000"/>
              <a:gd name="connsiteX4" fmla="*/ 2542 w 10838"/>
              <a:gd name="connsiteY4" fmla="*/ 7990 h 10000"/>
              <a:gd name="connsiteX5" fmla="*/ 8642 w 10838"/>
              <a:gd name="connsiteY5" fmla="*/ 8582 h 10000"/>
              <a:gd name="connsiteX6" fmla="*/ 9967 w 10838"/>
              <a:gd name="connsiteY6" fmla="*/ 6954 h 10000"/>
              <a:gd name="connsiteX7" fmla="*/ 9702 w 10838"/>
              <a:gd name="connsiteY7" fmla="*/ 3552 h 10000"/>
              <a:gd name="connsiteX8" fmla="*/ 8728 w 10838"/>
              <a:gd name="connsiteY8" fmla="*/ 2402 h 10000"/>
              <a:gd name="connsiteX9" fmla="*/ 2278 w 10838"/>
              <a:gd name="connsiteY9" fmla="*/ 296 h 10000"/>
              <a:gd name="connsiteX10" fmla="*/ 1084 w 10838"/>
              <a:gd name="connsiteY10" fmla="*/ 443 h 10000"/>
              <a:gd name="connsiteX0" fmla="*/ 2278 w 10838"/>
              <a:gd name="connsiteY0" fmla="*/ 0 h 9704"/>
              <a:gd name="connsiteX1" fmla="*/ 156 w 10838"/>
              <a:gd name="connsiteY1" fmla="*/ 2664 h 9704"/>
              <a:gd name="connsiteX2" fmla="*/ 24 w 10838"/>
              <a:gd name="connsiteY2" fmla="*/ 3256 h 9704"/>
              <a:gd name="connsiteX3" fmla="*/ 887 w 10838"/>
              <a:gd name="connsiteY3" fmla="*/ 5835 h 9704"/>
              <a:gd name="connsiteX4" fmla="*/ 2542 w 10838"/>
              <a:gd name="connsiteY4" fmla="*/ 7694 h 9704"/>
              <a:gd name="connsiteX5" fmla="*/ 8642 w 10838"/>
              <a:gd name="connsiteY5" fmla="*/ 8286 h 9704"/>
              <a:gd name="connsiteX6" fmla="*/ 9967 w 10838"/>
              <a:gd name="connsiteY6" fmla="*/ 6658 h 9704"/>
              <a:gd name="connsiteX7" fmla="*/ 9702 w 10838"/>
              <a:gd name="connsiteY7" fmla="*/ 3256 h 9704"/>
              <a:gd name="connsiteX8" fmla="*/ 8728 w 10838"/>
              <a:gd name="connsiteY8" fmla="*/ 2106 h 9704"/>
              <a:gd name="connsiteX9" fmla="*/ 2278 w 10838"/>
              <a:gd name="connsiteY9" fmla="*/ 0 h 9704"/>
              <a:gd name="connsiteX0" fmla="*/ 2102 w 9235"/>
              <a:gd name="connsiteY0" fmla="*/ 0 h 10000"/>
              <a:gd name="connsiteX1" fmla="*/ 144 w 9235"/>
              <a:gd name="connsiteY1" fmla="*/ 2745 h 10000"/>
              <a:gd name="connsiteX2" fmla="*/ 22 w 9235"/>
              <a:gd name="connsiteY2" fmla="*/ 3355 h 10000"/>
              <a:gd name="connsiteX3" fmla="*/ 818 w 9235"/>
              <a:gd name="connsiteY3" fmla="*/ 6013 h 10000"/>
              <a:gd name="connsiteX4" fmla="*/ 2345 w 9235"/>
              <a:gd name="connsiteY4" fmla="*/ 7929 h 10000"/>
              <a:gd name="connsiteX5" fmla="*/ 7974 w 9235"/>
              <a:gd name="connsiteY5" fmla="*/ 8539 h 10000"/>
              <a:gd name="connsiteX6" fmla="*/ 9196 w 9235"/>
              <a:gd name="connsiteY6" fmla="*/ 6861 h 10000"/>
              <a:gd name="connsiteX7" fmla="*/ 8053 w 9235"/>
              <a:gd name="connsiteY7" fmla="*/ 2170 h 10000"/>
              <a:gd name="connsiteX8" fmla="*/ 2102 w 9235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5" h="10000">
                <a:moveTo>
                  <a:pt x="2102" y="0"/>
                </a:moveTo>
                <a:cubicBezTo>
                  <a:pt x="783" y="96"/>
                  <a:pt x="491" y="2186"/>
                  <a:pt x="144" y="2745"/>
                </a:cubicBezTo>
                <a:cubicBezTo>
                  <a:pt x="103" y="2948"/>
                  <a:pt x="22" y="3151"/>
                  <a:pt x="22" y="3355"/>
                </a:cubicBezTo>
                <a:cubicBezTo>
                  <a:pt x="0" y="4150"/>
                  <a:pt x="431" y="5251"/>
                  <a:pt x="818" y="6013"/>
                </a:cubicBezTo>
                <a:cubicBezTo>
                  <a:pt x="1205" y="6775"/>
                  <a:pt x="1020" y="7759"/>
                  <a:pt x="2345" y="7929"/>
                </a:cubicBezTo>
                <a:cubicBezTo>
                  <a:pt x="4007" y="10000"/>
                  <a:pt x="5221" y="8831"/>
                  <a:pt x="7974" y="8539"/>
                </a:cubicBezTo>
                <a:cubicBezTo>
                  <a:pt x="8045" y="8450"/>
                  <a:pt x="9185" y="7103"/>
                  <a:pt x="9196" y="6861"/>
                </a:cubicBezTo>
                <a:cubicBezTo>
                  <a:pt x="9209" y="5800"/>
                  <a:pt x="9235" y="3313"/>
                  <a:pt x="8053" y="2170"/>
                </a:cubicBezTo>
                <a:cubicBezTo>
                  <a:pt x="6106" y="226"/>
                  <a:pt x="4538" y="203"/>
                  <a:pt x="2102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lIns="99938" tIns="49967" rIns="99938" bIns="49967"/>
          <a:lstStyle/>
          <a:p>
            <a:endParaRPr lang="en-US" dirty="0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6111548" y="3456434"/>
            <a:ext cx="3655822" cy="3240000"/>
          </a:xfrm>
          <a:custGeom>
            <a:avLst/>
            <a:gdLst>
              <a:gd name="T0" fmla="*/ 2147483647 w 2045"/>
              <a:gd name="T1" fmla="*/ 2147483647 h 1794"/>
              <a:gd name="T2" fmla="*/ 2147483647 w 2045"/>
              <a:gd name="T3" fmla="*/ 2147483647 h 1794"/>
              <a:gd name="T4" fmla="*/ 2147483647 w 2045"/>
              <a:gd name="T5" fmla="*/ 2147483647 h 1794"/>
              <a:gd name="T6" fmla="*/ 2147483647 w 2045"/>
              <a:gd name="T7" fmla="*/ 2147483647 h 1794"/>
              <a:gd name="T8" fmla="*/ 2147483647 w 2045"/>
              <a:gd name="T9" fmla="*/ 2147483647 h 1794"/>
              <a:gd name="T10" fmla="*/ 2147483647 w 2045"/>
              <a:gd name="T11" fmla="*/ 2147483647 h 1794"/>
              <a:gd name="T12" fmla="*/ 2147483647 w 2045"/>
              <a:gd name="T13" fmla="*/ 2147483647 h 1794"/>
              <a:gd name="T14" fmla="*/ 2147483647 w 2045"/>
              <a:gd name="T15" fmla="*/ 2147483647 h 1794"/>
              <a:gd name="T16" fmla="*/ 2147483647 w 2045"/>
              <a:gd name="T17" fmla="*/ 2147483647 h 1794"/>
              <a:gd name="T18" fmla="*/ 2147483647 w 2045"/>
              <a:gd name="T19" fmla="*/ 2147483647 h 1794"/>
              <a:gd name="T20" fmla="*/ 2147483647 w 2045"/>
              <a:gd name="T21" fmla="*/ 2147483647 h 1794"/>
              <a:gd name="T22" fmla="*/ 2147483647 w 2045"/>
              <a:gd name="T23" fmla="*/ 2147483647 h 1794"/>
              <a:gd name="T24" fmla="*/ 2147483647 w 2045"/>
              <a:gd name="T25" fmla="*/ 2147483647 h 1794"/>
              <a:gd name="T26" fmla="*/ 2147483647 w 2045"/>
              <a:gd name="T27" fmla="*/ 2147483647 h 1794"/>
              <a:gd name="T28" fmla="*/ 2147483647 w 2045"/>
              <a:gd name="T29" fmla="*/ 2147483647 h 1794"/>
              <a:gd name="T30" fmla="*/ 2147483647 w 2045"/>
              <a:gd name="T31" fmla="*/ 2147483647 h 1794"/>
              <a:gd name="T32" fmla="*/ 2147483647 w 2045"/>
              <a:gd name="T33" fmla="*/ 2147483647 h 1794"/>
              <a:gd name="T34" fmla="*/ 2147483647 w 2045"/>
              <a:gd name="T35" fmla="*/ 2147483647 h 1794"/>
              <a:gd name="T36" fmla="*/ 2147483647 w 2045"/>
              <a:gd name="T37" fmla="*/ 2147483647 h 1794"/>
              <a:gd name="T38" fmla="*/ 2147483647 w 2045"/>
              <a:gd name="T39" fmla="*/ 2147483647 h 1794"/>
              <a:gd name="T40" fmla="*/ 2147483647 w 2045"/>
              <a:gd name="T41" fmla="*/ 2147483647 h 1794"/>
              <a:gd name="T42" fmla="*/ 2147483647 w 2045"/>
              <a:gd name="T43" fmla="*/ 2147483647 h 1794"/>
              <a:gd name="T44" fmla="*/ 2147483647 w 2045"/>
              <a:gd name="T45" fmla="*/ 2147483647 h 1794"/>
              <a:gd name="T46" fmla="*/ 2147483647 w 2045"/>
              <a:gd name="T47" fmla="*/ 2147483647 h 1794"/>
              <a:gd name="T48" fmla="*/ 2147483647 w 2045"/>
              <a:gd name="T49" fmla="*/ 2147483647 h 1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45"/>
              <a:gd name="T76" fmla="*/ 0 h 1794"/>
              <a:gd name="T77" fmla="*/ 2045 w 2045"/>
              <a:gd name="T78" fmla="*/ 1794 h 1794"/>
              <a:gd name="connsiteX0" fmla="*/ 5423 w 10000"/>
              <a:gd name="connsiteY0" fmla="*/ 262 h 10000"/>
              <a:gd name="connsiteX1" fmla="*/ 4543 w 10000"/>
              <a:gd name="connsiteY1" fmla="*/ 61 h 10000"/>
              <a:gd name="connsiteX2" fmla="*/ 2372 w 10000"/>
              <a:gd name="connsiteY2" fmla="*/ 530 h 10000"/>
              <a:gd name="connsiteX3" fmla="*/ 1726 w 10000"/>
              <a:gd name="connsiteY3" fmla="*/ 1332 h 10000"/>
              <a:gd name="connsiteX4" fmla="*/ 1022 w 10000"/>
              <a:gd name="connsiteY4" fmla="*/ 3540 h 10000"/>
              <a:gd name="connsiteX5" fmla="*/ 729 w 10000"/>
              <a:gd name="connsiteY5" fmla="*/ 5279 h 10000"/>
              <a:gd name="connsiteX6" fmla="*/ 435 w 10000"/>
              <a:gd name="connsiteY6" fmla="*/ 6550 h 10000"/>
              <a:gd name="connsiteX7" fmla="*/ 83 w 10000"/>
              <a:gd name="connsiteY7" fmla="*/ 9225 h 10000"/>
              <a:gd name="connsiteX8" fmla="*/ 142 w 10000"/>
              <a:gd name="connsiteY8" fmla="*/ 9760 h 10000"/>
              <a:gd name="connsiteX9" fmla="*/ 2724 w 10000"/>
              <a:gd name="connsiteY9" fmla="*/ 9627 h 10000"/>
              <a:gd name="connsiteX10" fmla="*/ 4015 w 10000"/>
              <a:gd name="connsiteY10" fmla="*/ 8489 h 10000"/>
              <a:gd name="connsiteX11" fmla="*/ 4543 w 10000"/>
              <a:gd name="connsiteY11" fmla="*/ 8356 h 10000"/>
              <a:gd name="connsiteX12" fmla="*/ 7888 w 10000"/>
              <a:gd name="connsiteY12" fmla="*/ 8155 h 10000"/>
              <a:gd name="connsiteX13" fmla="*/ 8474 w 10000"/>
              <a:gd name="connsiteY13" fmla="*/ 7352 h 10000"/>
              <a:gd name="connsiteX14" fmla="*/ 8885 w 10000"/>
              <a:gd name="connsiteY14" fmla="*/ 6683 h 10000"/>
              <a:gd name="connsiteX15" fmla="*/ 9531 w 10000"/>
              <a:gd name="connsiteY15" fmla="*/ 5881 h 10000"/>
              <a:gd name="connsiteX16" fmla="*/ 10000 w 10000"/>
              <a:gd name="connsiteY16" fmla="*/ 5078 h 10000"/>
              <a:gd name="connsiteX17" fmla="*/ 9883 w 10000"/>
              <a:gd name="connsiteY17" fmla="*/ 4208 h 10000"/>
              <a:gd name="connsiteX18" fmla="*/ 9589 w 10000"/>
              <a:gd name="connsiteY18" fmla="*/ 3874 h 10000"/>
              <a:gd name="connsiteX19" fmla="*/ 8768 w 10000"/>
              <a:gd name="connsiteY19" fmla="*/ 3673 h 10000"/>
              <a:gd name="connsiteX20" fmla="*/ 8181 w 10000"/>
              <a:gd name="connsiteY20" fmla="*/ 3406 h 10000"/>
              <a:gd name="connsiteX21" fmla="*/ 7183 w 10000"/>
              <a:gd name="connsiteY21" fmla="*/ 2938 h 10000"/>
              <a:gd name="connsiteX22" fmla="*/ 6890 w 10000"/>
              <a:gd name="connsiteY22" fmla="*/ 2402 h 10000"/>
              <a:gd name="connsiteX23" fmla="*/ 6655 w 10000"/>
              <a:gd name="connsiteY23" fmla="*/ 931 h 10000"/>
              <a:gd name="connsiteX24" fmla="*/ 5423 w 10000"/>
              <a:gd name="connsiteY24" fmla="*/ 262 h 10000"/>
              <a:gd name="connsiteX0" fmla="*/ 5423 w 10000"/>
              <a:gd name="connsiteY0" fmla="*/ 262 h 10000"/>
              <a:gd name="connsiteX1" fmla="*/ 4543 w 10000"/>
              <a:gd name="connsiteY1" fmla="*/ 61 h 10000"/>
              <a:gd name="connsiteX2" fmla="*/ 2372 w 10000"/>
              <a:gd name="connsiteY2" fmla="*/ 530 h 10000"/>
              <a:gd name="connsiteX3" fmla="*/ 1726 w 10000"/>
              <a:gd name="connsiteY3" fmla="*/ 1332 h 10000"/>
              <a:gd name="connsiteX4" fmla="*/ 1022 w 10000"/>
              <a:gd name="connsiteY4" fmla="*/ 3540 h 10000"/>
              <a:gd name="connsiteX5" fmla="*/ 729 w 10000"/>
              <a:gd name="connsiteY5" fmla="*/ 5279 h 10000"/>
              <a:gd name="connsiteX6" fmla="*/ 435 w 10000"/>
              <a:gd name="connsiteY6" fmla="*/ 6550 h 10000"/>
              <a:gd name="connsiteX7" fmla="*/ 83 w 10000"/>
              <a:gd name="connsiteY7" fmla="*/ 9225 h 10000"/>
              <a:gd name="connsiteX8" fmla="*/ 142 w 10000"/>
              <a:gd name="connsiteY8" fmla="*/ 9760 h 10000"/>
              <a:gd name="connsiteX9" fmla="*/ 2724 w 10000"/>
              <a:gd name="connsiteY9" fmla="*/ 9627 h 10000"/>
              <a:gd name="connsiteX10" fmla="*/ 4015 w 10000"/>
              <a:gd name="connsiteY10" fmla="*/ 8489 h 10000"/>
              <a:gd name="connsiteX11" fmla="*/ 4543 w 10000"/>
              <a:gd name="connsiteY11" fmla="*/ 8356 h 10000"/>
              <a:gd name="connsiteX12" fmla="*/ 7888 w 10000"/>
              <a:gd name="connsiteY12" fmla="*/ 8155 h 10000"/>
              <a:gd name="connsiteX13" fmla="*/ 8474 w 10000"/>
              <a:gd name="connsiteY13" fmla="*/ 7352 h 10000"/>
              <a:gd name="connsiteX14" fmla="*/ 8885 w 10000"/>
              <a:gd name="connsiteY14" fmla="*/ 6683 h 10000"/>
              <a:gd name="connsiteX15" fmla="*/ 9531 w 10000"/>
              <a:gd name="connsiteY15" fmla="*/ 5881 h 10000"/>
              <a:gd name="connsiteX16" fmla="*/ 10000 w 10000"/>
              <a:gd name="connsiteY16" fmla="*/ 5078 h 10000"/>
              <a:gd name="connsiteX17" fmla="*/ 9883 w 10000"/>
              <a:gd name="connsiteY17" fmla="*/ 4208 h 10000"/>
              <a:gd name="connsiteX18" fmla="*/ 9589 w 10000"/>
              <a:gd name="connsiteY18" fmla="*/ 3874 h 10000"/>
              <a:gd name="connsiteX19" fmla="*/ 8768 w 10000"/>
              <a:gd name="connsiteY19" fmla="*/ 3673 h 10000"/>
              <a:gd name="connsiteX20" fmla="*/ 8201 w 10000"/>
              <a:gd name="connsiteY20" fmla="*/ 3556 h 10000"/>
              <a:gd name="connsiteX21" fmla="*/ 7183 w 10000"/>
              <a:gd name="connsiteY21" fmla="*/ 2938 h 10000"/>
              <a:gd name="connsiteX22" fmla="*/ 6890 w 10000"/>
              <a:gd name="connsiteY22" fmla="*/ 2402 h 10000"/>
              <a:gd name="connsiteX23" fmla="*/ 6655 w 10000"/>
              <a:gd name="connsiteY23" fmla="*/ 931 h 10000"/>
              <a:gd name="connsiteX24" fmla="*/ 5423 w 10000"/>
              <a:gd name="connsiteY24" fmla="*/ 262 h 10000"/>
              <a:gd name="connsiteX0" fmla="*/ 5423 w 10000"/>
              <a:gd name="connsiteY0" fmla="*/ 262 h 10000"/>
              <a:gd name="connsiteX1" fmla="*/ 4543 w 10000"/>
              <a:gd name="connsiteY1" fmla="*/ 61 h 10000"/>
              <a:gd name="connsiteX2" fmla="*/ 2372 w 10000"/>
              <a:gd name="connsiteY2" fmla="*/ 530 h 10000"/>
              <a:gd name="connsiteX3" fmla="*/ 1726 w 10000"/>
              <a:gd name="connsiteY3" fmla="*/ 1332 h 10000"/>
              <a:gd name="connsiteX4" fmla="*/ 1022 w 10000"/>
              <a:gd name="connsiteY4" fmla="*/ 3540 h 10000"/>
              <a:gd name="connsiteX5" fmla="*/ 729 w 10000"/>
              <a:gd name="connsiteY5" fmla="*/ 5279 h 10000"/>
              <a:gd name="connsiteX6" fmla="*/ 435 w 10000"/>
              <a:gd name="connsiteY6" fmla="*/ 6550 h 10000"/>
              <a:gd name="connsiteX7" fmla="*/ 83 w 10000"/>
              <a:gd name="connsiteY7" fmla="*/ 9225 h 10000"/>
              <a:gd name="connsiteX8" fmla="*/ 142 w 10000"/>
              <a:gd name="connsiteY8" fmla="*/ 9760 h 10000"/>
              <a:gd name="connsiteX9" fmla="*/ 2724 w 10000"/>
              <a:gd name="connsiteY9" fmla="*/ 9627 h 10000"/>
              <a:gd name="connsiteX10" fmla="*/ 4015 w 10000"/>
              <a:gd name="connsiteY10" fmla="*/ 8489 h 10000"/>
              <a:gd name="connsiteX11" fmla="*/ 4543 w 10000"/>
              <a:gd name="connsiteY11" fmla="*/ 8356 h 10000"/>
              <a:gd name="connsiteX12" fmla="*/ 7888 w 10000"/>
              <a:gd name="connsiteY12" fmla="*/ 8155 h 10000"/>
              <a:gd name="connsiteX13" fmla="*/ 8474 w 10000"/>
              <a:gd name="connsiteY13" fmla="*/ 7352 h 10000"/>
              <a:gd name="connsiteX14" fmla="*/ 8885 w 10000"/>
              <a:gd name="connsiteY14" fmla="*/ 6683 h 10000"/>
              <a:gd name="connsiteX15" fmla="*/ 9531 w 10000"/>
              <a:gd name="connsiteY15" fmla="*/ 5881 h 10000"/>
              <a:gd name="connsiteX16" fmla="*/ 10000 w 10000"/>
              <a:gd name="connsiteY16" fmla="*/ 5078 h 10000"/>
              <a:gd name="connsiteX17" fmla="*/ 9883 w 10000"/>
              <a:gd name="connsiteY17" fmla="*/ 4208 h 10000"/>
              <a:gd name="connsiteX18" fmla="*/ 9589 w 10000"/>
              <a:gd name="connsiteY18" fmla="*/ 3874 h 10000"/>
              <a:gd name="connsiteX19" fmla="*/ 8768 w 10000"/>
              <a:gd name="connsiteY19" fmla="*/ 3673 h 10000"/>
              <a:gd name="connsiteX20" fmla="*/ 7183 w 10000"/>
              <a:gd name="connsiteY20" fmla="*/ 2938 h 10000"/>
              <a:gd name="connsiteX21" fmla="*/ 6890 w 10000"/>
              <a:gd name="connsiteY21" fmla="*/ 2402 h 10000"/>
              <a:gd name="connsiteX22" fmla="*/ 6655 w 10000"/>
              <a:gd name="connsiteY22" fmla="*/ 931 h 10000"/>
              <a:gd name="connsiteX23" fmla="*/ 5423 w 10000"/>
              <a:gd name="connsiteY23" fmla="*/ 262 h 10000"/>
              <a:gd name="connsiteX0" fmla="*/ 5423 w 10000"/>
              <a:gd name="connsiteY0" fmla="*/ 262 h 10000"/>
              <a:gd name="connsiteX1" fmla="*/ 4543 w 10000"/>
              <a:gd name="connsiteY1" fmla="*/ 61 h 10000"/>
              <a:gd name="connsiteX2" fmla="*/ 2372 w 10000"/>
              <a:gd name="connsiteY2" fmla="*/ 530 h 10000"/>
              <a:gd name="connsiteX3" fmla="*/ 1726 w 10000"/>
              <a:gd name="connsiteY3" fmla="*/ 1332 h 10000"/>
              <a:gd name="connsiteX4" fmla="*/ 1022 w 10000"/>
              <a:gd name="connsiteY4" fmla="*/ 3540 h 10000"/>
              <a:gd name="connsiteX5" fmla="*/ 729 w 10000"/>
              <a:gd name="connsiteY5" fmla="*/ 5279 h 10000"/>
              <a:gd name="connsiteX6" fmla="*/ 435 w 10000"/>
              <a:gd name="connsiteY6" fmla="*/ 6550 h 10000"/>
              <a:gd name="connsiteX7" fmla="*/ 83 w 10000"/>
              <a:gd name="connsiteY7" fmla="*/ 9225 h 10000"/>
              <a:gd name="connsiteX8" fmla="*/ 142 w 10000"/>
              <a:gd name="connsiteY8" fmla="*/ 9760 h 10000"/>
              <a:gd name="connsiteX9" fmla="*/ 2724 w 10000"/>
              <a:gd name="connsiteY9" fmla="*/ 9627 h 10000"/>
              <a:gd name="connsiteX10" fmla="*/ 4015 w 10000"/>
              <a:gd name="connsiteY10" fmla="*/ 8489 h 10000"/>
              <a:gd name="connsiteX11" fmla="*/ 4543 w 10000"/>
              <a:gd name="connsiteY11" fmla="*/ 8356 h 10000"/>
              <a:gd name="connsiteX12" fmla="*/ 8474 w 10000"/>
              <a:gd name="connsiteY12" fmla="*/ 7352 h 10000"/>
              <a:gd name="connsiteX13" fmla="*/ 8885 w 10000"/>
              <a:gd name="connsiteY13" fmla="*/ 6683 h 10000"/>
              <a:gd name="connsiteX14" fmla="*/ 9531 w 10000"/>
              <a:gd name="connsiteY14" fmla="*/ 5881 h 10000"/>
              <a:gd name="connsiteX15" fmla="*/ 10000 w 10000"/>
              <a:gd name="connsiteY15" fmla="*/ 5078 h 10000"/>
              <a:gd name="connsiteX16" fmla="*/ 9883 w 10000"/>
              <a:gd name="connsiteY16" fmla="*/ 4208 h 10000"/>
              <a:gd name="connsiteX17" fmla="*/ 9589 w 10000"/>
              <a:gd name="connsiteY17" fmla="*/ 3874 h 10000"/>
              <a:gd name="connsiteX18" fmla="*/ 8768 w 10000"/>
              <a:gd name="connsiteY18" fmla="*/ 3673 h 10000"/>
              <a:gd name="connsiteX19" fmla="*/ 7183 w 10000"/>
              <a:gd name="connsiteY19" fmla="*/ 2938 h 10000"/>
              <a:gd name="connsiteX20" fmla="*/ 6890 w 10000"/>
              <a:gd name="connsiteY20" fmla="*/ 2402 h 10000"/>
              <a:gd name="connsiteX21" fmla="*/ 6655 w 10000"/>
              <a:gd name="connsiteY21" fmla="*/ 931 h 10000"/>
              <a:gd name="connsiteX22" fmla="*/ 5423 w 10000"/>
              <a:gd name="connsiteY22" fmla="*/ 262 h 10000"/>
              <a:gd name="connsiteX0" fmla="*/ 5423 w 10000"/>
              <a:gd name="connsiteY0" fmla="*/ 262 h 10000"/>
              <a:gd name="connsiteX1" fmla="*/ 4543 w 10000"/>
              <a:gd name="connsiteY1" fmla="*/ 61 h 10000"/>
              <a:gd name="connsiteX2" fmla="*/ 2372 w 10000"/>
              <a:gd name="connsiteY2" fmla="*/ 530 h 10000"/>
              <a:gd name="connsiteX3" fmla="*/ 1726 w 10000"/>
              <a:gd name="connsiteY3" fmla="*/ 1332 h 10000"/>
              <a:gd name="connsiteX4" fmla="*/ 1022 w 10000"/>
              <a:gd name="connsiteY4" fmla="*/ 3540 h 10000"/>
              <a:gd name="connsiteX5" fmla="*/ 729 w 10000"/>
              <a:gd name="connsiteY5" fmla="*/ 5279 h 10000"/>
              <a:gd name="connsiteX6" fmla="*/ 435 w 10000"/>
              <a:gd name="connsiteY6" fmla="*/ 6550 h 10000"/>
              <a:gd name="connsiteX7" fmla="*/ 83 w 10000"/>
              <a:gd name="connsiteY7" fmla="*/ 9225 h 10000"/>
              <a:gd name="connsiteX8" fmla="*/ 142 w 10000"/>
              <a:gd name="connsiteY8" fmla="*/ 9760 h 10000"/>
              <a:gd name="connsiteX9" fmla="*/ 2724 w 10000"/>
              <a:gd name="connsiteY9" fmla="*/ 9627 h 10000"/>
              <a:gd name="connsiteX10" fmla="*/ 4015 w 10000"/>
              <a:gd name="connsiteY10" fmla="*/ 8489 h 10000"/>
              <a:gd name="connsiteX11" fmla="*/ 4543 w 10000"/>
              <a:gd name="connsiteY11" fmla="*/ 8356 h 10000"/>
              <a:gd name="connsiteX12" fmla="*/ 8474 w 10000"/>
              <a:gd name="connsiteY12" fmla="*/ 7352 h 10000"/>
              <a:gd name="connsiteX13" fmla="*/ 8885 w 10000"/>
              <a:gd name="connsiteY13" fmla="*/ 6683 h 10000"/>
              <a:gd name="connsiteX14" fmla="*/ 9531 w 10000"/>
              <a:gd name="connsiteY14" fmla="*/ 5881 h 10000"/>
              <a:gd name="connsiteX15" fmla="*/ 10000 w 10000"/>
              <a:gd name="connsiteY15" fmla="*/ 5078 h 10000"/>
              <a:gd name="connsiteX16" fmla="*/ 9883 w 10000"/>
              <a:gd name="connsiteY16" fmla="*/ 4208 h 10000"/>
              <a:gd name="connsiteX17" fmla="*/ 9589 w 10000"/>
              <a:gd name="connsiteY17" fmla="*/ 3874 h 10000"/>
              <a:gd name="connsiteX18" fmla="*/ 8768 w 10000"/>
              <a:gd name="connsiteY18" fmla="*/ 3673 h 10000"/>
              <a:gd name="connsiteX19" fmla="*/ 7183 w 10000"/>
              <a:gd name="connsiteY19" fmla="*/ 2938 h 10000"/>
              <a:gd name="connsiteX20" fmla="*/ 6890 w 10000"/>
              <a:gd name="connsiteY20" fmla="*/ 2402 h 10000"/>
              <a:gd name="connsiteX21" fmla="*/ 6655 w 10000"/>
              <a:gd name="connsiteY21" fmla="*/ 931 h 10000"/>
              <a:gd name="connsiteX22" fmla="*/ 5423 w 10000"/>
              <a:gd name="connsiteY22" fmla="*/ 262 h 10000"/>
              <a:gd name="connsiteX0" fmla="*/ 5422 w 9999"/>
              <a:gd name="connsiteY0" fmla="*/ 262 h 10000"/>
              <a:gd name="connsiteX1" fmla="*/ 4542 w 9999"/>
              <a:gd name="connsiteY1" fmla="*/ 61 h 10000"/>
              <a:gd name="connsiteX2" fmla="*/ 2371 w 9999"/>
              <a:gd name="connsiteY2" fmla="*/ 530 h 10000"/>
              <a:gd name="connsiteX3" fmla="*/ 1725 w 9999"/>
              <a:gd name="connsiteY3" fmla="*/ 1332 h 10000"/>
              <a:gd name="connsiteX4" fmla="*/ 1021 w 9999"/>
              <a:gd name="connsiteY4" fmla="*/ 3540 h 10000"/>
              <a:gd name="connsiteX5" fmla="*/ 728 w 9999"/>
              <a:gd name="connsiteY5" fmla="*/ 5279 h 10000"/>
              <a:gd name="connsiteX6" fmla="*/ 434 w 9999"/>
              <a:gd name="connsiteY6" fmla="*/ 6550 h 10000"/>
              <a:gd name="connsiteX7" fmla="*/ 82 w 9999"/>
              <a:gd name="connsiteY7" fmla="*/ 9225 h 10000"/>
              <a:gd name="connsiteX8" fmla="*/ 141 w 9999"/>
              <a:gd name="connsiteY8" fmla="*/ 9760 h 10000"/>
              <a:gd name="connsiteX9" fmla="*/ 2723 w 9999"/>
              <a:gd name="connsiteY9" fmla="*/ 9627 h 10000"/>
              <a:gd name="connsiteX10" fmla="*/ 4014 w 9999"/>
              <a:gd name="connsiteY10" fmla="*/ 8489 h 10000"/>
              <a:gd name="connsiteX11" fmla="*/ 4542 w 9999"/>
              <a:gd name="connsiteY11" fmla="*/ 8356 h 10000"/>
              <a:gd name="connsiteX12" fmla="*/ 8473 w 9999"/>
              <a:gd name="connsiteY12" fmla="*/ 7352 h 10000"/>
              <a:gd name="connsiteX13" fmla="*/ 8884 w 9999"/>
              <a:gd name="connsiteY13" fmla="*/ 6683 h 10000"/>
              <a:gd name="connsiteX14" fmla="*/ 9530 w 9999"/>
              <a:gd name="connsiteY14" fmla="*/ 5881 h 10000"/>
              <a:gd name="connsiteX15" fmla="*/ 9999 w 9999"/>
              <a:gd name="connsiteY15" fmla="*/ 5078 h 10000"/>
              <a:gd name="connsiteX16" fmla="*/ 9882 w 9999"/>
              <a:gd name="connsiteY16" fmla="*/ 4208 h 10000"/>
              <a:gd name="connsiteX17" fmla="*/ 9588 w 9999"/>
              <a:gd name="connsiteY17" fmla="*/ 3874 h 10000"/>
              <a:gd name="connsiteX18" fmla="*/ 8767 w 9999"/>
              <a:gd name="connsiteY18" fmla="*/ 3673 h 10000"/>
              <a:gd name="connsiteX19" fmla="*/ 7182 w 9999"/>
              <a:gd name="connsiteY19" fmla="*/ 2938 h 10000"/>
              <a:gd name="connsiteX20" fmla="*/ 6889 w 9999"/>
              <a:gd name="connsiteY20" fmla="*/ 2402 h 10000"/>
              <a:gd name="connsiteX21" fmla="*/ 6654 w 9999"/>
              <a:gd name="connsiteY21" fmla="*/ 931 h 10000"/>
              <a:gd name="connsiteX22" fmla="*/ 5422 w 9999"/>
              <a:gd name="connsiteY22" fmla="*/ 262 h 10000"/>
              <a:gd name="connsiteX0" fmla="*/ 5423 w 10000"/>
              <a:gd name="connsiteY0" fmla="*/ 262 h 10000"/>
              <a:gd name="connsiteX1" fmla="*/ 4542 w 10000"/>
              <a:gd name="connsiteY1" fmla="*/ 61 h 10000"/>
              <a:gd name="connsiteX2" fmla="*/ 2371 w 10000"/>
              <a:gd name="connsiteY2" fmla="*/ 530 h 10000"/>
              <a:gd name="connsiteX3" fmla="*/ 1725 w 10000"/>
              <a:gd name="connsiteY3" fmla="*/ 1332 h 10000"/>
              <a:gd name="connsiteX4" fmla="*/ 1021 w 10000"/>
              <a:gd name="connsiteY4" fmla="*/ 3540 h 10000"/>
              <a:gd name="connsiteX5" fmla="*/ 728 w 10000"/>
              <a:gd name="connsiteY5" fmla="*/ 5279 h 10000"/>
              <a:gd name="connsiteX6" fmla="*/ 434 w 10000"/>
              <a:gd name="connsiteY6" fmla="*/ 6550 h 10000"/>
              <a:gd name="connsiteX7" fmla="*/ 82 w 10000"/>
              <a:gd name="connsiteY7" fmla="*/ 9225 h 10000"/>
              <a:gd name="connsiteX8" fmla="*/ 141 w 10000"/>
              <a:gd name="connsiteY8" fmla="*/ 9760 h 10000"/>
              <a:gd name="connsiteX9" fmla="*/ 2723 w 10000"/>
              <a:gd name="connsiteY9" fmla="*/ 9627 h 10000"/>
              <a:gd name="connsiteX10" fmla="*/ 4014 w 10000"/>
              <a:gd name="connsiteY10" fmla="*/ 8489 h 10000"/>
              <a:gd name="connsiteX11" fmla="*/ 4542 w 10000"/>
              <a:gd name="connsiteY11" fmla="*/ 8356 h 10000"/>
              <a:gd name="connsiteX12" fmla="*/ 8474 w 10000"/>
              <a:gd name="connsiteY12" fmla="*/ 7352 h 10000"/>
              <a:gd name="connsiteX13" fmla="*/ 8885 w 10000"/>
              <a:gd name="connsiteY13" fmla="*/ 6683 h 10000"/>
              <a:gd name="connsiteX14" fmla="*/ 9531 w 10000"/>
              <a:gd name="connsiteY14" fmla="*/ 5881 h 10000"/>
              <a:gd name="connsiteX15" fmla="*/ 10000 w 10000"/>
              <a:gd name="connsiteY15" fmla="*/ 5078 h 10000"/>
              <a:gd name="connsiteX16" fmla="*/ 9883 w 10000"/>
              <a:gd name="connsiteY16" fmla="*/ 4208 h 10000"/>
              <a:gd name="connsiteX17" fmla="*/ 9589 w 10000"/>
              <a:gd name="connsiteY17" fmla="*/ 3874 h 10000"/>
              <a:gd name="connsiteX18" fmla="*/ 8768 w 10000"/>
              <a:gd name="connsiteY18" fmla="*/ 3673 h 10000"/>
              <a:gd name="connsiteX19" fmla="*/ 7183 w 10000"/>
              <a:gd name="connsiteY19" fmla="*/ 2938 h 10000"/>
              <a:gd name="connsiteX20" fmla="*/ 6890 w 10000"/>
              <a:gd name="connsiteY20" fmla="*/ 2402 h 10000"/>
              <a:gd name="connsiteX21" fmla="*/ 6655 w 10000"/>
              <a:gd name="connsiteY21" fmla="*/ 931 h 10000"/>
              <a:gd name="connsiteX22" fmla="*/ 5423 w 10000"/>
              <a:gd name="connsiteY22" fmla="*/ 2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5423" y="262"/>
                </a:moveTo>
                <a:cubicBezTo>
                  <a:pt x="5130" y="195"/>
                  <a:pt x="4835" y="0"/>
                  <a:pt x="4542" y="61"/>
                </a:cubicBezTo>
                <a:cubicBezTo>
                  <a:pt x="3818" y="212"/>
                  <a:pt x="3094" y="390"/>
                  <a:pt x="2371" y="530"/>
                </a:cubicBezTo>
                <a:cubicBezTo>
                  <a:pt x="2190" y="736"/>
                  <a:pt x="1828" y="1137"/>
                  <a:pt x="1725" y="1332"/>
                </a:cubicBezTo>
                <a:cubicBezTo>
                  <a:pt x="1373" y="2001"/>
                  <a:pt x="1261" y="2815"/>
                  <a:pt x="1021" y="3540"/>
                </a:cubicBezTo>
                <a:cubicBezTo>
                  <a:pt x="943" y="4153"/>
                  <a:pt x="899" y="4699"/>
                  <a:pt x="728" y="5279"/>
                </a:cubicBezTo>
                <a:cubicBezTo>
                  <a:pt x="669" y="5736"/>
                  <a:pt x="547" y="6109"/>
                  <a:pt x="434" y="6550"/>
                </a:cubicBezTo>
                <a:cubicBezTo>
                  <a:pt x="356" y="7453"/>
                  <a:pt x="195" y="8328"/>
                  <a:pt x="82" y="9225"/>
                </a:cubicBezTo>
                <a:cubicBezTo>
                  <a:pt x="102" y="9404"/>
                  <a:pt x="0" y="9680"/>
                  <a:pt x="141" y="9760"/>
                </a:cubicBezTo>
                <a:cubicBezTo>
                  <a:pt x="566" y="10000"/>
                  <a:pt x="2566" y="9649"/>
                  <a:pt x="2723" y="9627"/>
                </a:cubicBezTo>
                <a:cubicBezTo>
                  <a:pt x="3050" y="9253"/>
                  <a:pt x="3583" y="8701"/>
                  <a:pt x="4014" y="8489"/>
                </a:cubicBezTo>
                <a:cubicBezTo>
                  <a:pt x="4180" y="8406"/>
                  <a:pt x="4366" y="8389"/>
                  <a:pt x="4542" y="8356"/>
                </a:cubicBezTo>
                <a:cubicBezTo>
                  <a:pt x="5286" y="8167"/>
                  <a:pt x="8039" y="7994"/>
                  <a:pt x="8474" y="7352"/>
                </a:cubicBezTo>
                <a:cubicBezTo>
                  <a:pt x="8621" y="7135"/>
                  <a:pt x="8733" y="6895"/>
                  <a:pt x="8885" y="6683"/>
                </a:cubicBezTo>
                <a:cubicBezTo>
                  <a:pt x="9086" y="6405"/>
                  <a:pt x="9335" y="6165"/>
                  <a:pt x="9531" y="5881"/>
                </a:cubicBezTo>
                <a:cubicBezTo>
                  <a:pt x="9707" y="5630"/>
                  <a:pt x="10000" y="5078"/>
                  <a:pt x="10000" y="5078"/>
                </a:cubicBezTo>
                <a:cubicBezTo>
                  <a:pt x="9961" y="4788"/>
                  <a:pt x="9946" y="4493"/>
                  <a:pt x="9883" y="4208"/>
                </a:cubicBezTo>
                <a:cubicBezTo>
                  <a:pt x="9853" y="4064"/>
                  <a:pt x="9697" y="3930"/>
                  <a:pt x="9589" y="3874"/>
                </a:cubicBezTo>
                <a:cubicBezTo>
                  <a:pt x="9335" y="3751"/>
                  <a:pt x="9032" y="3763"/>
                  <a:pt x="8768" y="3673"/>
                </a:cubicBezTo>
                <a:cubicBezTo>
                  <a:pt x="8367" y="3517"/>
                  <a:pt x="7496" y="3150"/>
                  <a:pt x="7183" y="2938"/>
                </a:cubicBezTo>
                <a:cubicBezTo>
                  <a:pt x="7037" y="2726"/>
                  <a:pt x="6924" y="2648"/>
                  <a:pt x="6890" y="2402"/>
                </a:cubicBezTo>
                <a:cubicBezTo>
                  <a:pt x="6836" y="2046"/>
                  <a:pt x="6817" y="1198"/>
                  <a:pt x="6655" y="931"/>
                </a:cubicBezTo>
                <a:cubicBezTo>
                  <a:pt x="6533" y="730"/>
                  <a:pt x="5711" y="262"/>
                  <a:pt x="5423" y="262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lIns="99938" tIns="49967" rIns="99938" bIns="49967"/>
          <a:lstStyle/>
          <a:p>
            <a:endParaRPr lang="en-US" dirty="0"/>
          </a:p>
        </p:txBody>
      </p:sp>
      <p:sp>
        <p:nvSpPr>
          <p:cNvPr id="43" name="Freeform 19"/>
          <p:cNvSpPr>
            <a:spLocks noChangeAspect="1"/>
          </p:cNvSpPr>
          <p:nvPr/>
        </p:nvSpPr>
        <p:spPr bwMode="auto">
          <a:xfrm>
            <a:off x="994828" y="1565794"/>
            <a:ext cx="5378364" cy="3258792"/>
          </a:xfrm>
          <a:custGeom>
            <a:avLst/>
            <a:gdLst>
              <a:gd name="T0" fmla="*/ 2147483647 w 3394"/>
              <a:gd name="T1" fmla="*/ 2147483647 h 2313"/>
              <a:gd name="T2" fmla="*/ 2147483647 w 3394"/>
              <a:gd name="T3" fmla="*/ 2147483647 h 2313"/>
              <a:gd name="T4" fmla="*/ 2147483647 w 3394"/>
              <a:gd name="T5" fmla="*/ 2147483647 h 2313"/>
              <a:gd name="T6" fmla="*/ 2147483647 w 3394"/>
              <a:gd name="T7" fmla="*/ 2147483647 h 2313"/>
              <a:gd name="T8" fmla="*/ 2147483647 w 3394"/>
              <a:gd name="T9" fmla="*/ 2147483647 h 2313"/>
              <a:gd name="T10" fmla="*/ 2147483647 w 3394"/>
              <a:gd name="T11" fmla="*/ 2147483647 h 2313"/>
              <a:gd name="T12" fmla="*/ 2147483647 w 3394"/>
              <a:gd name="T13" fmla="*/ 2147483647 h 2313"/>
              <a:gd name="T14" fmla="*/ 2147483647 w 3394"/>
              <a:gd name="T15" fmla="*/ 2147483647 h 23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94"/>
              <a:gd name="T25" fmla="*/ 0 h 2313"/>
              <a:gd name="T26" fmla="*/ 3394 w 3394"/>
              <a:gd name="T27" fmla="*/ 2313 h 23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94" h="2313">
                <a:moveTo>
                  <a:pt x="914" y="227"/>
                </a:moveTo>
                <a:cubicBezTo>
                  <a:pt x="430" y="325"/>
                  <a:pt x="196" y="545"/>
                  <a:pt x="98" y="817"/>
                </a:cubicBezTo>
                <a:cubicBezTo>
                  <a:pt x="0" y="1089"/>
                  <a:pt x="174" y="1618"/>
                  <a:pt x="325" y="1860"/>
                </a:cubicBezTo>
                <a:cubicBezTo>
                  <a:pt x="476" y="2102"/>
                  <a:pt x="665" y="2313"/>
                  <a:pt x="1005" y="2268"/>
                </a:cubicBezTo>
                <a:cubicBezTo>
                  <a:pt x="1345" y="2223"/>
                  <a:pt x="1988" y="1701"/>
                  <a:pt x="2366" y="1588"/>
                </a:cubicBezTo>
                <a:cubicBezTo>
                  <a:pt x="2744" y="1475"/>
                  <a:pt x="3167" y="1815"/>
                  <a:pt x="3273" y="1588"/>
                </a:cubicBezTo>
                <a:cubicBezTo>
                  <a:pt x="3379" y="1361"/>
                  <a:pt x="3394" y="454"/>
                  <a:pt x="3001" y="227"/>
                </a:cubicBezTo>
                <a:cubicBezTo>
                  <a:pt x="2608" y="0"/>
                  <a:pt x="1398" y="129"/>
                  <a:pt x="914" y="227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square" lIns="99938" tIns="49967" rIns="99938" bIns="49967" anchor="ctr">
            <a:spAutoFit/>
          </a:bodyPr>
          <a:lstStyle/>
          <a:p>
            <a:endParaRPr lang="en-US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5CDB33C7-6590-4BCD-B585-D189C0D22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53312" y="0"/>
            <a:ext cx="2844801" cy="560070"/>
          </a:xfrm>
        </p:spPr>
        <p:txBody>
          <a:bodyPr>
            <a:normAutofit/>
          </a:bodyPr>
          <a:lstStyle/>
          <a:p>
            <a:r>
              <a:rPr lang="de-DE" sz="1300" dirty="0">
                <a:latin typeface="+mn-lt"/>
              </a:rPr>
              <a:t>Wadouh, Sandmann &amp; Neuhaus (2009)</a:t>
            </a:r>
          </a:p>
          <a:p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8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211E-6 4.22907E-6 C -0.00077 0.0478 0.00154 0.10793 -0.01048 0.15485 C -0.0131 0.1826 -0.01895 0.22026 -0.00662 0.24427 C -0.00308 0.25881 0.00694 0.2652 0.01557 0.27225 C 0.0205 0.27643 0.02405 0.28282 0.02867 0.28722 C 0.03206 0.29031 0.03684 0.29185 0.04039 0.29471 C 0.04963 0.3022 0.04933 0.3033 0.05996 0.30595 C 0.07876 0.30529 0.09741 0.30507 0.11622 0.30396 C 0.12269 0.30352 0.1247 0.29802 0.12916 0.29273 C 0.13363 0.28745 0.14088 0.28348 0.14627 0.28172 C 0.15907 0.26256 0.17879 0.25308 0.19575 0.24427 C 0.20176 0.23789 0.20777 0.2315 0.21409 0.22577 C 0.21455 0.22379 0.21409 0.22093 0.21532 0.22004 C 0.2255 0.21278 0.22457 0.22423 0.22457 0.21454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986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227E-6 -4.18502E-6 C 0.00047 -0.00572 -0.00015 -0.01167 0.00124 -0.01696 C 0.00355 -0.02621 0.01264 -0.04295 0.01696 -0.05044 C 0.01927 -0.05462 0.02297 -0.05727 0.02482 -0.06167 C 0.03468 -0.08524 0.04794 -0.1044 0.05873 -0.12687 C 0.07198 -0.15462 0.06273 -0.14405 0.0783 -0.16806 C 0.08539 -0.17907 0.09186 -0.19141 0.1005 -0.19978 C 0.10435 -0.20352 0.10867 -0.20661 0.11221 -0.21101 C 0.11483 -0.21409 0.11622 -0.21894 0.11884 -0.22202 C 0.13132 -0.23678 0.13687 -0.24119 0.15151 -0.24449 C 0.16354 -0.25022 0.17556 -0.2544 0.18804 -0.25749 C 0.20762 -0.26696 0.2218 -0.2663 0.24415 -0.26872 C 0.25879 -0.27599 0.27312 -0.28105 0.28854 -0.2837 C 0.30857 -0.28282 0.32923 -0.28678 0.34865 -0.27995 C 0.35944 -0.27621 0.36961 -0.2685 0.37994 -0.26321 C 0.39288 -0.25661 0.40675 -0.2533 0.41908 -0.24449 C 0.45361 -0.2196 0.43666 -0.23282 0.46995 -0.20528 C 0.50093 -0.17973 0.47473 -0.18722 0.49615 -0.18304 C 0.50786 -0.17467 0.50293 -0.17753 0.51048 -0.17357 C 0.51665 -0.16476 0.52189 -0.15661 0.52883 -0.14934 C 0.53468 -0.13612 0.52698 -0.15154 0.53653 -0.14009 C 0.54347 -0.13194 0.54979 -0.12291 0.55611 -0.11387 C 0.56921 -0.09515 0.57676 -0.06828 0.58493 -0.04493 C 0.58616 -0.04119 0.5931 -0.03722 0.59541 -0.03546 C 0.60312 -0.02929 0.60096 -0.03128 0.60712 -0.02246 C 0.61098 -0.0055 0.60466 -0.03083 0.61236 -0.01123 C 0.61406 -0.00683 0.61514 0.00221 0.61622 0.00727 C 0.61822 0.0282 0.62238 0.04956 0.62269 0.07071 C 0.623 0.08877 0.62269 0.10683 0.62269 0.12489 " pathEditMode="relative" ptsTypes="ffffffffffffffffffffffffffffA">
                                      <p:cBhvr>
                                        <p:cTn id="8" dur="2000" fill="hold"/>
                                        <p:tgtEl>
                                          <p:spTgt spid="936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948E-7 -6.29956E-6 C 0.00246 0.0359 0.002 0.02092 2.21948E-7 0.07466 C -0.00016 0.08039 -0.00139 0.09647 -0.00386 0.10264 C -0.01172 0.12202 -0.02513 0.13061 -0.03777 0.14184 C -0.04979 0.15242 -0.04886 0.1555 -0.06135 0.16057 C -0.06782 0.15991 -0.0746 0.16145 -0.08092 0.15858 C -0.08262 0.15792 -0.08231 0.15374 -0.08216 0.15131 C -0.08185 0.14317 -0.08139 0.1348 -0.07954 0.12687 C -0.07907 0.12488 -0.07692 0.12466 -0.07568 0.12334 C -0.07013 0.11783 -0.06659 0.11431 -0.05996 0.11211 C -0.05256 0.11277 -0.04516 0.11277 -0.03777 0.11387 C -0.03037 0.11497 -0.02405 0.12356 -0.01696 0.12687 C -0.01557 0.12819 -0.01449 0.12973 -0.01295 0.13061 C -0.00956 0.13237 -0.00262 0.13435 -0.00262 0.13435 C 0.02851 0.16255 0.06766 0.15814 0.10326 0.16057 C 0.12577 0.16497 0.15074 0.17004 0.17247 0.17929 C 0.19143 0.18744 0.22857 0.20726 0.22857 0.20726 C 0.24121 0.2066 0.2537 0.20638 0.26633 0.20528 C 0.27743 0.20418 0.2893 0.19647 0.3004 0.19405 C 0.30733 0.19096 0.31381 0.18986 0.3212 0.18854 C 0.334 0.17951 0.35003 0.17576 0.36174 0.16431 C 0.38964 0.13678 0.37253 0.1522 0.41399 0.12136 C 0.42201 0.11541 0.43387 0.10726 0.44127 0.09889 C 0.45052 0.08876 0.44297 0.09427 0.45175 0.08039 C 0.45607 0.07356 0.46146 0.06651 0.46609 0.05991 C 0.46794 0.0522 0.46917 0.04757 0.47395 0.04294 C 0.48212 0.02576 0.47025 0.05131 0.47919 0.02995 C 0.48088 0.02598 0.48443 0.01872 0.48443 0.01872 C 0.48767 -0.00067 0.48335 0.0218 0.48828 0.00572 C 0.49152 -0.00463 0.49152 -0.01014 0.49753 -0.01851 C 0.49923 -0.02666 0.49953 -0.03371 0.50277 -0.04098 C 0.5037 -0.04472 0.50539 -0.05221 0.50539 -0.05221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936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693E-6 2.37885E-6 C -0.02344 0.00198 -0.04717 0.00617 -0.07045 0.01124 C -0.08031 0.01564 -0.08833 0.01564 -0.09927 0.01674 C -0.10605 0.02027 -0.11314 0.02159 -0.12008 0.02423 C -0.12686 0.02687 -0.13271 0.02974 -0.13965 0.03172 C -0.14474 0.03458 -0.15059 0.03546 -0.15537 0.03921 C -0.17387 0.05375 -0.1919 0.07533 -0.20886 0.09339 C -0.2198 0.10507 -0.2329 0.1152 -0.23768 0.13436 C -0.23722 0.14361 -0.23783 0.15331 -0.23629 0.16234 C -0.23583 0.1652 -0.22982 0.16718 -0.22843 0.16784 C -0.22011 0.17181 -0.21656 0.17225 -0.20624 0.17357 C -0.18466 0.18084 -0.11006 0.17445 -0.08355 0.17533 C -0.08 0.17842 -0.07661 0.18172 -0.07307 0.1848 C -0.06474 0.19229 -0.0632 0.213 -0.05873 0.22401 C -0.05026 0.24494 -0.03885 0.26432 -0.02482 0.27798 C -0.02035 0.28899 -0.00617 0.31278 0.00122 0.32093 C 0.00338 0.32335 0.00647 0.32335 0.00909 0.32467 C 0.02003 0.32401 0.03082 0.32379 0.04176 0.32269 C 0.0544 0.32137 0.06195 0.30925 0.07305 0.30419 C 0.0823 0.29538 0.08245 0.29472 0.09401 0.29472 " pathEditMode="relative" ptsTypes="fffffffffffffffffffA">
                                      <p:cBhvr>
                                        <p:cTn id="12" dur="2000" fill="hold"/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6 -0.00045 C -0.00154 0.02709 -0.00169 0.05462 -0.0057 0.08171 C -0.00662 0.09669 -0.00678 0.11167 -0.00832 0.12643 C -0.00878 0.13039 -0.0094 0.13436 -0.01094 0.13766 C -0.01263 0.1414 -0.01618 0.14889 -0.01618 0.14889 C -0.02142 0.14823 -0.02651 0.14779 -0.03175 0.14691 C -0.03884 0.14559 -0.04546 0.1359 -0.05132 0.13017 C -0.05548 0.12621 -0.06103 0.12709 -0.06566 0.12466 C -0.0746 0.12026 -0.08508 0.11894 -0.09448 0.11718 C -0.10403 0.11784 -0.11359 0.11784 -0.12315 0.11894 C -0.12823 0.1196 -0.12685 0.12158 -0.12977 0.12643 C -0.13501 0.13502 -0.13964 0.14118 -0.14411 0.15066 C -0.1455 0.15881 -0.14873 0.1685 -0.14534 0.17687 C -0.14472 0.17863 -0.14272 0.17819 -0.14149 0.17863 C -0.13532 0.18083 -0.13239 0.18105 -0.12577 0.18237 C -0.11328 0.18876 -0.09926 0.19096 -0.08662 0.19735 C -0.05733 0.21211 -0.04007 0.24251 -0.02265 0.27753 C -0.01341 0.29603 -0.00616 0.31696 -0.00308 0.3392 C -0.002 0.34713 -0.00046 0.36343 -0.00046 0.36343 C -0.00092 0.3729 0.00155 0.3848 -0.00308 0.3914 C -0.0057 0.39515 -0.01001 0.39559 -0.01356 0.39691 C -0.01895 0.39889 -0.03067 0.40132 -0.03699 0.40264 C -0.01988 0.40418 -0.00323 0.40748 0.01388 0.41013 C 0.03838 0.4077 0.02836 0.41013 0.04393 0.39889 C 0.04994 0.39008 0.05503 0.37841 0.06351 0.37466 C 0.07075 0.36674 0.07969 0.36079 0.0857 0.35044 C 0.08755 0.34713 0.0877 0.34207 0.08971 0.3392 C 0.09433 0.33259 0.09356 0.34185 0.09356 0.33348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281E-6 -3.17181E-6 C -0.00215 -0.01431 -0.00724 -0.02885 -0.01448 -0.0392 C -0.01525 -0.04295 -0.0151 -0.04757 -0.01695 -0.05022 C -0.0282 -0.0663 -0.03899 -0.07907 -0.05486 -0.08392 C -0.07305 -0.0826 -0.07629 -0.08458 -0.08877 -0.07819 C -0.0917 -0.07224 -0.09509 -0.06938 -0.09802 -0.06343 C -0.10079 -0.05044 -0.10095 -0.03766 -0.09401 -0.02797 C -0.09262 -0.0218 -0.09031 -0.01718 -0.08877 -0.01101 C -0.08831 -0.00176 -0.08815 0.00771 -0.08754 0.01696 C -0.08723 0.02137 -0.08646 0.02555 -0.08615 0.02996 C -0.08399 0.06939 -0.0897 0.05529 -0.0823 0.07093 C -0.07952 0.08348 -0.08307 0.06895 -0.07706 0.08591 C -0.07536 0.09053 -0.07644 0.09339 -0.0732 0.09714 C -0.06519 0.10639 -0.05532 0.11102 -0.04577 0.11586 C -0.02342 0.11344 -0.00292 0.10419 0.01958 0.10088 C 0.0353 0.09516 0.05257 0.08833 0.06659 0.07665 C 0.07738 0.06762 0.08617 0.05265 0.09788 0.0467 C 0.10543 0.03062 0.09434 0.05154 0.10574 0.03921 C 0.10975 0.03502 0.11268 0.0293 0.11622 0.02423 C 0.11823 0.02137 0.121 0.02005 0.1227 0.01696 C 0.1264 0.0108 0.12778 0.00198 0.13179 -0.00374 C 0.14412 -0.02114 0.1435 -0.01674 0.1566 -0.02973 C 0.16185 -0.0348 0.16894 -0.04581 0.17495 -0.05022 C 0.18281 -0.05594 0.19252 -0.05617 0.20099 -0.05771 C 0.21225 -0.05639 0.21641 -0.05528 0.22581 -0.0522 C 0.24091 -0.0555 0.24415 -0.05793 0.26234 -0.05969 C 0.27667 -0.06299 0.28315 -0.0652 0.29887 -0.0652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936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7633E-6 1.05727E-6 C 0.00078 0.00661 0.00525 0.02423 0.0091 0.02974 C 0.01002 0.03106 0.01187 0.03084 0.01311 0.03172 C 0.02066 0.03722 0.02821 0.04361 0.0353 0.05022 C 0.04763 0.07423 0.03176 0.04515 0.04316 0.06145 C 0.04702 0.06696 0.04964 0.07445 0.05349 0.08018 C 0.05626 0.09119 0.05287 0.08084 0.06135 0.09317 C 0.0652 0.09868 0.06798 0.10617 0.07183 0.11189 C 0.07645 0.12841 0.08324 0.14361 0.08755 0.16035 C 0.08986 0.18194 0.09387 0.20242 0.09665 0.22379 C 0.09695 0.22599 0.09927 0.22621 0.1005 0.22753 C 0.10189 0.2293 0.10312 0.23128 0.10451 0.23304 C 0.11021 0.24934 0.11622 0.27026 0.12932 0.27599 C 0.14304 0.28943 0.16215 0.28877 0.17756 0.29097 C 0.17587 0.31322 0.17864 0.30705 0.16585 0.31145 C 0.15444 0.30991 0.14211 0.31322 0.13194 0.30595 C 0.11314 0.29251 0.13148 0.3022 0.12007 0.29648 C 0.1153 0.29846 0.11021 0.29912 0.10574 0.3022 C 0.10435 0.30308 0.10435 0.30617 0.10312 0.30771 C 0.09988 0.31189 0.09264 0.31894 0.09264 0.31894 C 0.08632 0.33326 0.09033 0.33106 0.09526 0.34515 C 0.10004 0.35903 0.09125 0.34097 0.10189 0.35617 C 0.10697 0.36344 0.10451 0.36498 0.11098 0.37115 C 0.11884 0.37863 0.12023 0.37819 0.12793 0.38062 C 0.12454 0.4011 0.1079 0.40947 0.09665 0.4196 C 0.08123 0.4337 0.09187 0.42863 0.08092 0.43282 C 0.06443 0.43084 0.06243 0.43238 0.05226 0.41784 C 0.05133 0.4141 0.05133 0.40969 0.04964 0.40661 C 0.04594 0.39978 0.02883 0.39648 0.02359 0.39537 C 0.0222 0.39471 0.02097 0.39383 0.01958 0.39361 C 0.0148 0.39273 0.00987 0.39317 0.00525 0.39163 C 0.0037 0.39119 0.00278 0.38877 0.00138 0.38789 C -0.00308 0.3848 -0.0131 0.38436 -0.0131 0.38436 " pathEditMode="relative" ptsTypes="ffffffffffffffffffffffffffffffffA">
                                      <p:cBhvr>
                                        <p:cTn id="18" dur="20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265E-6 -1.05727E-6 C 0.00262 0.01014 0.0074 0.0141 0.01187 0.02247 C 0.01233 0.02622 0.01171 0.0304 0.0131 0.0337 C 0.01418 0.03613 0.0168 0.03569 0.01834 0.03723 C 0.02928 0.04868 0.03776 0.06256 0.04963 0.07269 C 0.05425 0.07666 0.05965 0.0782 0.06412 0.08216 C 0.07629 0.09318 0.08616 0.10948 0.09926 0.11763 C 0.11868 0.12974 0.12469 0.1326 0.14242 0.14736 C 0.17031 0.17071 0.14981 0.15904 0.17632 0.17159 C 0.18557 0.18128 0.19282 0.18657 0.20376 0.19031 C 0.20992 0.19626 0.2164 0.19934 0.22333 0.20331 C 0.23012 0.21322 0.23921 0.21917 0.24676 0.22754 C 0.25771 0.23965 0.26572 0.25507 0.27682 0.26674 C 0.2816 0.27181 0.29947 0.27335 0.30425 0.27423 C 0.3152 0.27644 0.32599 0.27996 0.33693 0.28172 C 0.34263 0.28106 0.34849 0.28238 0.35388 0.27996 C 0.35604 0.27908 0.35943 0.26741 0.36036 0.26498 C 0.36205 0.26102 0.3656 0.25375 0.3656 0.25375 C 0.36513 0.25067 0.36498 0.24758 0.36436 0.2445 C 0.36359 0.24075 0.36174 0.23326 0.36174 0.23326 C 0.36267 0.22952 0.36298 0.22533 0.36436 0.22203 C 0.36513 0.22005 0.36822 0.22049 0.36822 0.21829 C 0.36822 0.2163 0.36544 0.21763 0.36436 0.21652 C 0.36406 0.21608 0.36436 0.2152 0.36436 0.21454 " pathEditMode="relative" ptsTypes="fffffffffffffffffffffffA">
                                      <p:cBhvr>
                                        <p:cTn id="20" dur="2000" fill="hold"/>
                                        <p:tgtEl>
                                          <p:spTgt spid="936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948E-7 -2.64317E-7 C 0.00508 0.01102 0.01017 0.01961 0.01572 0.02996 C 0.01849 0.04229 0.01495 0.0282 0.01957 0.04119 C 0.02096 0.04516 0.02065 0.05022 0.02219 0.05419 C 0.02558 0.063 0.03159 0.07335 0.03652 0.0804 C 0.03853 0.08833 0.04454 0.09428 0.04839 0.10088 C 0.05055 0.11058 0.05749 0.12886 0.05749 0.12886 C 0.06057 0.14626 0.06303 0.16146 0.07567 0.16806 C 0.08199 0.1815 0.07352 0.16564 0.08353 0.17732 C 0.08477 0.17864 0.08523 0.18106 0.08615 0.18282 C 0.09032 0.18987 0.09494 0.19648 0.09926 0.20353 C 0.10033 0.20529 0.10049 0.20815 0.10188 0.20903 C 0.10465 0.2108 0.10789 0.21035 0.11097 0.21102 C 0.11405 0.21035 0.11837 0.21256 0.12006 0.20903 C 0.1216 0.20573 0.11837 0.20154 0.11744 0.1978 C 0.11621 0.19229 0.11498 0.18657 0.11359 0.18106 C 0.11529 0.14912 0.11451 0.15859 0.12145 0.13635 C 0.12392 0.12864 0.1233 0.12732 0.12669 0.12137 C 0.13147 0.11322 0.13455 0.10881 0.14102 0.10265 C 0.14365 0.10022 0.14889 0.09516 0.14889 0.09516 C 0.15074 0.10683 0.15474 0.1152 0.15937 0.12511 C 0.1606 0.12776 0.16075 0.1315 0.16183 0.13436 C 0.16538 0.14494 0.17185 0.15617 0.17755 0.16432 C 0.20021 0.16256 0.20561 0.17071 0.21023 0.1456 C 0.21115 0.1293 0.20807 0.11718 0.21809 0.11013 C 0.2372 0.11608 0.23566 0.13414 0.24938 0.14758 C 0.25107 0.15529 0.25847 0.16806 0.25847 0.16806 C 0.2745 0.1663 0.27728 0.16718 0.28853 0.15485 C 0.29022 0.14802 0.29192 0.14119 0.29377 0.13436 C 0.3004 0.08414 0.31673 0.03943 0.32644 -0.00925 C 0.33061 -0.03039 0.336 -0.06167 0.34987 -0.07445 C 0.3528 -0.09009 0.34879 -0.07533 0.35511 -0.08568 C 0.35712 -0.08898 0.36035 -0.09691 0.36035 -0.09691 C 0.36143 -0.1022 0.36513 -0.10683 0.36297 -0.10991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936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562E-6 2.11454E-6 C 0.01896 0.00132 0.01988 -0.00022 0.03252 0.0055 C 0.03699 0.01013 0.041 0.01255 0.04562 0.01674 C 0.04901 0.01982 0.0561 0.02599 0.0561 0.02599 C 0.06057 0.0348 0.06381 0.04449 0.06921 0.0522 C 0.07229 0.07092 0.09032 0.09691 0.09787 0.11365 C 0.10866 0.13744 0.11514 0.16321 0.12392 0.18832 C 0.12623 0.2196 0.12238 0.25044 0.1213 0.28171 C 0.11945 0.3337 0.123 0.31277 0.11868 0.33568 C 0.11745 0.36607 0.11622 0.38017 0.11622 0.41233 " pathEditMode="relative" ptsTypes="fffffffffA">
                                      <p:cBhvr>
                                        <p:cTn id="24" dur="20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566E-7 -1.5859E-6 C 0.0017 0.00374 0.00355 0.00727 0.00524 0.01101 C 0.00617 0.01299 0.00786 0.01674 0.00786 0.01674 C 0.01002 0.02643 0.01372 0.0348 0.01557 0.04471 C 0.01695 0.0522 0.02127 0.07687 0.02482 0.08194 C 0.02682 0.0848 0.03175 0.08788 0.03391 0.08942 C 0.03684 0.09757 0.04177 0.10881 0.04701 0.11365 C 0.05163 0.12246 0.05595 0.13061 0.05996 0.13986 C 0.06443 0.16387 0.05811 0.13282 0.06396 0.15286 C 0.06581 0.15903 0.06643 0.16674 0.06782 0.17334 C 0.06874 0.18392 0.06998 0.19141 0.07183 0.20132 C 0.07105 0.24405 0.07229 0.26806 0.06782 0.30396 C 0.06689 0.31079 0.06566 0.32577 0.06134 0.33194 C 0.05734 0.33766 0.04963 0.34251 0.04439 0.34515 C 0.02466 0.34141 0.0353 0.34846 0.0353 0.30594 C 0.0353 0.27731 0.03514 0.24868 0.03391 0.22004 C 0.03329 0.2055 0.02744 0.19449 0.02744 0.17907 " pathEditMode="relative" ptsTypes="ffffffffffffffffA">
                                      <p:cBhvr>
                                        <p:cTn id="26" dur="2000" fill="hold"/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8422E-6 2.90749E-6 C -0.0057 -0.00176 -0.01187 -0.00243 -0.01695 -0.00727 C -0.0262 -0.01608 -0.03453 -0.02467 -0.04562 -0.02798 C -0.05765 -0.03635 -0.06751 -0.04383 -0.08092 -0.04648 C -0.10388 -0.05947 -0.13255 -0.06124 -0.14365 -0.0989 C -0.14581 -0.10639 -0.14642 -0.1152 -0.1475 -0.12313 C -0.14704 -0.1337 -0.14858 -0.14472 -0.14627 -0.15485 C -0.14519 -0.15969 -0.13502 -0.16388 -0.13194 -0.16586 C -0.12146 -0.17247 -0.11483 -0.1793 -0.10311 -0.18282 C -0.09741 -0.18194 -0.09109 -0.18326 -0.08616 -0.17908 C -0.08462 -0.17776 -0.08385 -0.17489 -0.08231 -0.17335 C -0.08076 -0.17181 -0.07876 -0.17093 -0.07707 -0.16961 C -0.07121 -0.15353 -0.07814 -0.16961 -0.07044 -0.15859 C -0.06566 -0.15176 -0.0652 -0.14868 -0.05872 -0.14538 C -0.05271 -0.14604 -0.04624 -0.1445 -0.04054 -0.14736 C -0.03699 -0.14912 -0.03268 -0.15859 -0.03268 -0.15859 C -0.02821 -0.17423 -0.03113 -0.16498 -0.02343 -0.18657 C -0.02235 -0.18987 -0.01264 -0.19912 -0.01048 -0.20132 C 0.00524 -0.2174 0.00617 -0.22247 0.02481 -0.22754 C 0.06073 -0.22467 0.03792 -0.23304 0.05348 -0.2108 C 0.05703 -0.18613 0.07028 -0.16013 0.07707 -0.13613 C 0.07614 -0.1293 0.07583 -0.12225 0.07444 -0.11564 C 0.07398 -0.11344 0.07244 -0.11212 0.07182 -0.10991 C 0.07105 -0.10749 0.0709 -0.10485 0.07044 -0.10243 C 0.07152 -0.0848 0.07136 -0.07401 0.07707 -0.05969 C 0.07861 -0.05573 0.08061 -0.0522 0.08231 -0.04846 C 0.08462 -0.04339 0.0914 -0.03546 0.0914 -0.03546 C 0.09633 -0.02159 0.10018 -0.01542 0.10835 -0.00375 C 0.11174 0.0011 0.11668 0.01167 0.12007 0.01872 C 0.12084 0.02048 0.12284 0.01982 0.12408 0.0207 C 0.12546 0.0218 0.1267 0.02313 0.12793 0.02445 C 0.13009 0.03304 0.13194 0.03965 0.13194 0.04868 " pathEditMode="relative" ptsTypes="fffffffffffffffffffffffffffffffA">
                                      <p:cBhvr>
                                        <p:cTn id="28" dur="2000" fill="hold"/>
                                        <p:tgtEl>
                                          <p:spTgt spid="936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3773E-6 2.11454E-6 C 0.00169 -0.00243 0.00324 -0.00529 0.00525 -0.00749 C 0.00849 -0.01102 0.0128 -0.01278 0.01573 -0.01696 C 0.03114 -0.03833 0.04563 -0.05133 0.06659 -0.05595 C 0.0723 -0.05529 0.078 -0.05617 0.08355 -0.05419 C 0.08663 -0.05309 0.08879 -0.04912 0.09141 -0.0467 C 0.09279 -0.04538 0.09541 -0.04296 0.09541 -0.04296 C 0.09742 -0.03415 0.10158 -0.0271 0.10451 -0.01873 C 0.10713 -0.00265 0.10898 0.01343 0.11098 0.02973 C 0.11129 0.03171 0.11191 0.03348 0.11237 0.03546 C 0.11283 0.03788 0.11329 0.0403 0.1136 0.04273 C 0.11607 0.06409 0.1136 0.0511 0.11622 0.06343 C 0.11576 0.09757 0.11576 0.13193 0.11499 0.16607 C 0.11422 0.20682 0.1059 0.27709 0.07707 0.29647 C 0.07646 0.32202 0.07861 0.37114 0.06659 0.39735 C 0.0649 0.40484 0.06521 0.41431 0.06135 0.41982 C 0.05241 0.43259 0.04594 0.45176 0.03792 0.4663 C 0.02683 0.48656 0.01542 0.50396 0.00263 0.52224 C -0.00045 0.52665 -0.004 0.53039 -0.00647 0.53546 C -0.00862 0.53986 -0.00986 0.54559 -0.01294 0.54845 C -0.01556 0.55088 -0.0191 0.54956 -0.02219 0.55022 C -0.02712 0.55506 -0.03205 0.55572 -0.03775 0.5577 C -0.05178 0.5566 -0.06442 0.55396 -0.07829 0.5522 C -0.08261 0.55 -0.08708 0.54867 -0.09139 0.54669 C -0.1028 0.53568 -0.11559 0.5392 -0.12915 0.5392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936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367E-6 1.05727E-6 C 0.0151 0.0022 0.01125 0.00198 0.02219 0.00925 C 0.02528 0.02181 0.02882 0.0185 0.03791 0.01674 C 0.03961 0.01432 0.04161 0.01211 0.04315 0.00925 C 0.04423 0.00705 0.04454 0.00396 0.04577 0.00198 C 0.04762 -0.0011 0.05024 -0.00264 0.05225 -0.00551 C 0.05626 -0.01123 0.05811 -0.01938 0.06134 -0.02599 C 0.06273 -0.03348 0.0635 -0.04119 0.06535 -0.04846 C 0.06396 -0.0696 0.06396 -0.09097 0.06134 -0.11189 C 0.06057 -0.1174 0.05364 -0.12335 0.05102 -0.12687 C 0.0319 -0.15132 0.02019 -0.16101 -0.00524 -0.16784 C -0.01264 -0.16718 -0.02019 -0.16784 -0.02744 -0.16608 C -0.03499 -0.16432 -0.04208 -0.15881 -0.04963 -0.15661 C -0.05703 -0.15132 -0.06027 -0.15088 -0.06921 -0.14934 C -0.0709 -0.14736 -0.07306 -0.14604 -0.07445 -0.14361 C -0.07537 -0.14207 -0.0746 -0.13921 -0.07568 -0.13811 C -0.07753 -0.13634 -0.08 -0.137 -0.08215 -0.13612 C -0.0951 -0.13084 -0.1082 -0.12665 -0.12146 -0.12313 C -0.13163 -0.11564 -0.14411 -0.11564 -0.15398 -0.10639 C -0.15537 -0.10507 -0.1566 -0.10374 -0.15799 -0.10264 C -0.15922 -0.10176 -0.16061 -0.10154 -0.16184 -0.10066 C -0.16831 -0.09537 -0.17294 -0.08899 -0.18018 -0.0859 C -0.19714 -0.06123 -0.2164 -0.03877 -0.22981 -0.00925 C -0.23243 -0.00352 -0.23382 0.0033 -0.23628 0.00925 C -0.24245 0.02357 -0.24784 0.03392 -0.25062 0.05044 C -0.24969 0.06872 -0.2463 0.08987 -0.24939 0.10815 C -0.24985 0.11145 -0.2554 0.11586 -0.25709 0.11762 C -0.26326 0.12423 -0.26942 0.13106 -0.27682 0.13436 C -0.27805 0.13568 -0.27913 0.13789 -0.28067 0.13811 C -0.29701 0.13987 -0.29562 0.13348 -0.29116 0.10815 C -0.29116 0.10771 -0.28437 0.10529 -0.28191 0.10441 C -0.27066 0.10507 -0.25925 0.10485 -0.248 0.10639 C -0.24291 0.10705 -0.23767 0.11828 -0.2349 0.12137 C -0.22118 0.13656 -0.2275 0.13084 -0.21671 0.13987 C -0.21255 0.1489 -0.20931 0.15286 -0.20238 0.15683 C -0.18635 0.17952 -0.17062 0.2022 -0.15275 0.22203 C -0.13101 0.24604 -0.10712 0.2652 -0.0914 0.29846 C -0.0931 0.31167 -0.09094 0.313 -0.10574 0.30595 C -0.10728 0.30529 -0.10728 0.30198 -0.10836 0.30044 C -0.10943 0.2989 -0.11221 0.2967 -0.11221 0.2967 " pathEditMode="relative" ptsTypes="fffffffffffffffffffffffffffffffffffffffA">
                                      <p:cBhvr>
                                        <p:cTn id="32" dur="2000" fill="hold"/>
                                        <p:tgtEl>
                                          <p:spTgt spid="936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WU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NWU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3120</Words>
  <Application>Microsoft Office PowerPoint</Application>
  <DocSecurity>0</DocSecurity>
  <PresentationFormat>Benutzerdefiniert</PresentationFormat>
  <Paragraphs>604</Paragraphs>
  <Slides>31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6" baseType="lpstr">
      <vt:lpstr>ＭＳ Ｐゴシック</vt:lpstr>
      <vt:lpstr>Arial</vt:lpstr>
      <vt:lpstr>Arial Bold</vt:lpstr>
      <vt:lpstr>Arial Unicode MS</vt:lpstr>
      <vt:lpstr>Calibri</vt:lpstr>
      <vt:lpstr>Century Gothic</vt:lpstr>
      <vt:lpstr>Corbel Light</vt:lpstr>
      <vt:lpstr>Marlett</vt:lpstr>
      <vt:lpstr>Symbol</vt:lpstr>
      <vt:lpstr>Tahoma</vt:lpstr>
      <vt:lpstr>Times New Roman</vt:lpstr>
      <vt:lpstr>Webdings</vt:lpstr>
      <vt:lpstr>Wingdings</vt:lpstr>
      <vt:lpstr>Larissa-Design</vt:lpstr>
      <vt:lpstr>SPW 11.0 Graph</vt:lpstr>
      <vt:lpstr>PowerPoint-Präsentation</vt:lpstr>
      <vt:lpstr>Wirksamkeitsstudien</vt:lpstr>
      <vt:lpstr>Videostudien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Bedeutung von Konzeptorientierung</vt:lpstr>
      <vt:lpstr>Experimentelle Studien</vt:lpstr>
      <vt:lpstr>Allgemeine Einführung: Konzeptorientierung</vt:lpstr>
      <vt:lpstr>Bedeutung der Konzeptorientierung</vt:lpstr>
      <vt:lpstr>Bedeutung der Konzeptorientierung</vt:lpstr>
      <vt:lpstr>Bedeutung der Konzeptorientierung</vt:lpstr>
      <vt:lpstr>Bedeutung der Konzeptorientierung</vt:lpstr>
      <vt:lpstr>Allgemeine Einführung: Konzeptorientierung</vt:lpstr>
      <vt:lpstr>Bedeutung der Konzeptorientierung</vt:lpstr>
      <vt:lpstr>Bedeutung der Konzeptorientierung</vt:lpstr>
      <vt:lpstr>Quellen und Literaturverzeichnis</vt:lpstr>
      <vt:lpstr>Quellen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2023-04-05T12:54:30Z</dcterms:modified>
  <cp:category/>
  <dc:identifier/>
  <cp:contentStatus/>
  <dc:language/>
  <cp:version/>
</cp:coreProperties>
</file>