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6"/>
  </p:notesMasterIdLst>
  <p:sldIdLst>
    <p:sldId id="283" r:id="rId2"/>
    <p:sldId id="257" r:id="rId3"/>
    <p:sldId id="263" r:id="rId4"/>
    <p:sldId id="284" r:id="rId5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229175" y="821404"/>
            <a:ext cx="3556001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cxnSp>
        <p:nvCxnSpPr>
          <p:cNvPr id="5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6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11"/>
          <p:cNvSpPr/>
          <p:nvPr userDrawn="1"/>
        </p:nvSpPr>
        <p:spPr bwMode="auto">
          <a:xfrm>
            <a:off x="-1428" y="4536554"/>
            <a:ext cx="5150484" cy="20162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grpSp>
        <p:nvGrpSpPr>
          <p:cNvPr id="10" name="Diagramm 9"/>
          <p:cNvGrpSpPr/>
          <p:nvPr userDrawn="1"/>
        </p:nvGrpSpPr>
        <p:grpSpPr bwMode="auto">
          <a:xfrm>
            <a:off x="1871" y="360090"/>
            <a:ext cx="7309297" cy="4872865"/>
            <a:chOff x="0" y="0"/>
            <a:chExt cx="7309297" cy="4872865"/>
          </a:xfrm>
        </p:grpSpPr>
        <p:sp>
          <p:nvSpPr>
            <p:cNvPr id="11" name="Rechteck 10"/>
            <p:cNvSpPr/>
            <p:nvPr/>
          </p:nvSpPr>
          <p:spPr bwMode="auto">
            <a:xfrm>
              <a:off x="0" y="438557"/>
              <a:ext cx="6000445" cy="4434307"/>
            </a:xfrm>
            <a:prstGeom prst="rect">
              <a:avLst/>
            </a:prstGeom>
            <a:blipFill>
              <a:blip r:embed="rId2"/>
              <a:srcRect l="4545" r="4545"/>
              <a:stretch/>
            </a:blip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hteck 11"/>
            <p:cNvSpPr/>
            <p:nvPr/>
          </p:nvSpPr>
          <p:spPr bwMode="auto">
            <a:xfrm>
              <a:off x="0" y="4146676"/>
              <a:ext cx="5170597" cy="726188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4000"/>
            </a:p>
          </p:txBody>
        </p:sp>
      </p:grpSp>
      <p:sp>
        <p:nvSpPr>
          <p:cNvPr id="13" name="Titel 1"/>
          <p:cNvSpPr>
            <a:spLocks noGrp="1"/>
          </p:cNvSpPr>
          <p:nvPr>
            <p:ph type="title"/>
          </p:nvPr>
        </p:nvSpPr>
        <p:spPr bwMode="auto">
          <a:xfrm>
            <a:off x="1" y="4536554"/>
            <a:ext cx="5149055" cy="6481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0"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24520" y="5400650"/>
            <a:ext cx="4680520" cy="1056268"/>
          </a:xfrm>
        </p:spPr>
        <p:txBody>
          <a:bodyPr/>
          <a:lstStyle>
            <a:lvl1pPr>
              <a:defRPr sz="1400"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833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>
            <a:normAutofit/>
          </a:bodyPr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556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mages/id-3382507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4.0/legalcode.de" TargetMode="External"/><Relationship Id="rId5" Type="http://schemas.openxmlformats.org/officeDocument/2006/relationships/hyperlink" Target="https://pixabay.com/images/id-2557396/" TargetMode="Externa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7235-5391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1-6031-9660" TargetMode="External"/><Relationship Id="rId7" Type="http://schemas.openxmlformats.org/officeDocument/2006/relationships/hyperlink" Target="https://orcid.org/0000-0003-3051-7325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rcid.org/0000-0002-8386-5151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1-6618-1084" TargetMode="External"/><Relationship Id="rId10" Type="http://schemas.openxmlformats.org/officeDocument/2006/relationships/hyperlink" Target="https://orcid.org/0000-0003-2828-6939" TargetMode="External"/><Relationship Id="rId4" Type="http://schemas.openxmlformats.org/officeDocument/2006/relationships/hyperlink" Target="https://orcid.org/0000-0002-3187-3459" TargetMode="External"/><Relationship Id="rId9" Type="http://schemas.openxmlformats.org/officeDocument/2006/relationships/hyperlink" Target="https://orcid.org/0000-0002-3625-6791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1865"/>
            <a:ext cx="10765681" cy="71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2916809" y="1394657"/>
            <a:ext cx="784887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Reflexion: Konzeptorientierung 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6809" y="1864805"/>
            <a:ext cx="784887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in einem Fachunterricht mit digitalen Medien</a:t>
            </a:r>
          </a:p>
        </p:txBody>
      </p:sp>
    </p:spTree>
    <p:extLst>
      <p:ext uri="{BB962C8B-B14F-4D97-AF65-F5344CB8AC3E}">
        <p14:creationId xmlns:p14="http://schemas.microsoft.com/office/powerpoint/2010/main" val="76958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Reflexion zur Konzeptorientierung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" name="Grafik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390" y="1569960"/>
            <a:ext cx="4881939" cy="3254626"/>
          </a:xfrm>
          <a:prstGeom prst="rect">
            <a:avLst/>
          </a:prstGeom>
        </p:spPr>
      </p:pic>
      <p:grpSp>
        <p:nvGrpSpPr>
          <p:cNvPr id="8" name="Gruppieren 10"/>
          <p:cNvGrpSpPr/>
          <p:nvPr/>
        </p:nvGrpSpPr>
        <p:grpSpPr bwMode="auto">
          <a:xfrm>
            <a:off x="3667968" y="2148923"/>
            <a:ext cx="6377632" cy="1667551"/>
            <a:chOff x="3879482" y="990600"/>
            <a:chExt cx="7550518" cy="1974224"/>
          </a:xfrm>
        </p:grpSpPr>
        <p:sp>
          <p:nvSpPr>
            <p:cNvPr id="9" name="Rechteck 11"/>
            <p:cNvSpPr/>
            <p:nvPr/>
          </p:nvSpPr>
          <p:spPr bwMode="auto">
            <a:xfrm>
              <a:off x="3879482" y="990600"/>
              <a:ext cx="7550518" cy="19742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/>
                  </a:solidFill>
                </a:rPr>
                <a:t>Inwiefern kann Konzeptorientierung helfen, um lernförderlichen Unterricht mit digitalen Medien zu gestalten?</a:t>
              </a:r>
            </a:p>
            <a:p>
              <a:pPr marL="1601788" indent="-173038">
                <a:spcAft>
                  <a:spcPts val="253"/>
                </a:spcAft>
                <a:buFont typeface="Arial"/>
                <a:buChar char="•"/>
                <a:defRPr/>
              </a:pPr>
              <a:r>
                <a:rPr lang="de-DE" sz="1600" dirty="0">
                  <a:solidFill>
                    <a:schemeClr val="tx1"/>
                  </a:solidFill>
                </a:rPr>
                <a:t>In welchen Phasen des Unterrichts können digitale Medien die Konzeptorientierung besonders gut unterstützen?</a:t>
              </a:r>
            </a:p>
          </p:txBody>
        </p:sp>
        <p:sp>
          <p:nvSpPr>
            <p:cNvPr id="10" name="Rechteck 12"/>
            <p:cNvSpPr/>
            <p:nvPr/>
          </p:nvSpPr>
          <p:spPr bwMode="auto">
            <a:xfrm>
              <a:off x="3897509" y="990600"/>
              <a:ext cx="1651000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de-DE" sz="2100" b="1" dirty="0">
                  <a:solidFill>
                    <a:schemeClr val="bg1"/>
                  </a:solidFill>
                </a:rPr>
                <a:t>Reflexion</a:t>
              </a: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de-DE" sz="1800" b="0" u="sng" dirty="0">
                <a:hlinkClick r:id="rId2" action="ppaction://hlinksldjump" tooltip="ppaction://hlinksldjumpslide0"/>
              </a:rPr>
              <a:t>Titelseite: </a:t>
            </a:r>
            <a:r>
              <a:rPr lang="de-DE" sz="1800" b="0" dirty="0"/>
              <a:t>Bild von Gerd Altmann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3"/>
              </a:rPr>
              <a:t>https://pixabay.com/images/id-3382507/</a:t>
            </a:r>
            <a:endParaRPr lang="de-DE" sz="1800" b="0" dirty="0"/>
          </a:p>
          <a:p>
            <a:pPr>
              <a:buClr>
                <a:schemeClr val="tx2"/>
              </a:buClr>
              <a:buSzPct val="110000"/>
              <a:defRPr/>
            </a:pPr>
            <a:r>
              <a:rPr lang="de-DE" sz="1800" b="0" u="sng" dirty="0">
                <a:hlinkClick r:id="rId4" action="ppaction://hlinksldjump" tooltip="ppaction://hlinksldjumpslide1"/>
              </a:rPr>
              <a:t>Reflexion: </a:t>
            </a:r>
            <a:r>
              <a:rPr lang="de-DE" sz="1800" b="0" dirty="0"/>
              <a:t>Bild von </a:t>
            </a:r>
            <a:r>
              <a:rPr lang="de-DE" sz="1800" b="0" dirty="0" err="1"/>
              <a:t>StockSnap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5"/>
              </a:rPr>
              <a:t>https://pixabay.com/images/id-2557396/</a:t>
            </a:r>
            <a:r>
              <a:rPr lang="de-DE" sz="1800" b="0" dirty="0"/>
              <a:t> </a:t>
            </a:r>
            <a:endParaRPr lang="de-DE" sz="180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2B5577F6-A1B5-437E-8FF0-748E1164161D}"/>
              </a:ext>
            </a:extLst>
          </p:cNvPr>
          <p:cNvSpPr txBox="1"/>
          <p:nvPr/>
        </p:nvSpPr>
        <p:spPr bwMode="auto">
          <a:xfrm>
            <a:off x="468536" y="6432484"/>
            <a:ext cx="39950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808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3617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23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7231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4039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0849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7656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465" algn="l" defTabSz="953617"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 dirty="0">
                <a:ea typeface="Calibri"/>
                <a:cs typeface="Calibri"/>
                <a:hlinkClick r:id="rId6"/>
              </a:rPr>
              <a:t>CC-BY-SA 4.0</a:t>
            </a:r>
            <a:endParaRPr lang="de-DE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4EA0253-F068-4B2D-8374-11351A19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</a:rPr>
              <a:t> </a:t>
            </a:r>
            <a:r>
              <a:rPr lang="de-DE" sz="1800" i="1" dirty="0">
                <a:latin typeface="Corbel Light" panose="020B0303020204020204" pitchFamily="34" charset="0"/>
              </a:rPr>
              <a:t>Reflexion: Konzeptorientierung in einem Fachunterricht mit digitalen Medien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Birgit Neuhaus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Stefan Ufer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Dagmar Traub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Monika Aufleger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Christian Förtsch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06D888-B391-4F7F-B52A-37CF5DA3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BC2942-C3B0-4427-BD38-5B00768C3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A8A9B6-A64D-40D8-B070-6823B6CF31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9216" y="4120025"/>
            <a:ext cx="342624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97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</Words>
  <Application>Microsoft Office PowerPoint</Application>
  <DocSecurity>0</DocSecurity>
  <PresentationFormat>Benutzerdefiniert</PresentationFormat>
  <Paragraphs>17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Reflexion zur Konzeptorientierung</vt:lpstr>
      <vt:lpstr>Quellen und Literaturverzeichnis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2023-04-05T13:12:12Z</dcterms:modified>
  <cp:category/>
  <dc:identifier/>
  <cp:contentStatus/>
  <dc:language/>
  <cp:version/>
</cp:coreProperties>
</file>