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7"/>
  </p:notesMasterIdLst>
  <p:sldIdLst>
    <p:sldId id="1521" r:id="rId2"/>
    <p:sldId id="1525" r:id="rId3"/>
    <p:sldId id="1526" r:id="rId4"/>
    <p:sldId id="263" r:id="rId5"/>
    <p:sldId id="1527" r:id="rId6"/>
  </p:sldIdLst>
  <p:sldSz cx="10298113" cy="7200900"/>
  <p:notesSz cx="7200900" cy="10298113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342" autoAdjust="0"/>
  </p:normalViewPr>
  <p:slideViewPr>
    <p:cSldViewPr>
      <p:cViewPr varScale="1">
        <p:scale>
          <a:sx n="62" d="100"/>
          <a:sy n="62" d="100"/>
        </p:scale>
        <p:origin x="1128" y="4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4/5/2023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Phase soll explizit auch für eigene Ziele und Ideen der Teilnehmenden offen sein; in diesem Fall ggf. Folien ergänzen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98228-4FD6-45EB-B0CA-EE52938E3D39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517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gitus - Mathematikdidaktik -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 - mit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6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296193"/>
            <a:ext cx="9268300" cy="5136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9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03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s://pixabay.com/images/id-1560815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hyperlink" Target="https://pixabay.com/images/id-918449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2-7235-5391" TargetMode="External"/><Relationship Id="rId13" Type="http://schemas.openxmlformats.org/officeDocument/2006/relationships/hyperlink" Target="https://creativecommons.org/licenses/by-sa/4.0/deed.de" TargetMode="External"/><Relationship Id="rId3" Type="http://schemas.openxmlformats.org/officeDocument/2006/relationships/hyperlink" Target="https://orcid.org/0000-0001-6031-9660" TargetMode="External"/><Relationship Id="rId7" Type="http://schemas.openxmlformats.org/officeDocument/2006/relationships/hyperlink" Target="https://orcid.org/0000-0003-3051-73259" TargetMode="External"/><Relationship Id="rId12" Type="http://schemas.openxmlformats.org/officeDocument/2006/relationships/hyperlink" Target="https://orcid.org/0000-0001-9345-8149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rcid.org/0000-0002-8386-5151" TargetMode="External"/><Relationship Id="rId11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1-6618-1084" TargetMode="External"/><Relationship Id="rId10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3187-3459" TargetMode="External"/><Relationship Id="rId9" Type="http://schemas.openxmlformats.org/officeDocument/2006/relationships/hyperlink" Target="https://orcid.org/0000-0002-3625-6791" TargetMode="Externa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254D4D-B397-3A44-BE75-A3C3526A9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59510"/>
            <a:ext cx="11378541" cy="758569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5A907D5-5F98-114F-B37C-6C13347EEF3F}"/>
              </a:ext>
            </a:extLst>
          </p:cNvPr>
          <p:cNvSpPr/>
          <p:nvPr/>
        </p:nvSpPr>
        <p:spPr>
          <a:xfrm>
            <a:off x="2340744" y="5112714"/>
            <a:ext cx="7988489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Interimsziele &amp; nächste Schritte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DAACD9-8FA1-4BC8-A38E-23AB981C99F2}"/>
              </a:ext>
            </a:extLst>
          </p:cNvPr>
          <p:cNvSpPr/>
          <p:nvPr/>
        </p:nvSpPr>
        <p:spPr>
          <a:xfrm>
            <a:off x="2340744" y="5616722"/>
            <a:ext cx="7988489" cy="648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Auf dem Weg zum konzeptorientierten Unterricht –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Umsetzung in der Praxis und Reflexion</a:t>
            </a:r>
          </a:p>
        </p:txBody>
      </p:sp>
    </p:spTree>
    <p:extLst>
      <p:ext uri="{BB962C8B-B14F-4D97-AF65-F5344CB8AC3E}">
        <p14:creationId xmlns:p14="http://schemas.microsoft.com/office/powerpoint/2010/main" val="28054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Interimsziele</a:t>
            </a:r>
            <a:endParaRPr b="1" dirty="0">
              <a:solidFill>
                <a:srgbClr val="92D050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„Stunde 2“ – gemeinsame Arbeit an der Stunde 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2267833-D931-401A-A5B4-8BFCD6C07D3B}"/>
              </a:ext>
            </a:extLst>
          </p:cNvPr>
          <p:cNvSpPr/>
          <p:nvPr/>
        </p:nvSpPr>
        <p:spPr bwMode="auto">
          <a:xfrm>
            <a:off x="612552" y="4968602"/>
            <a:ext cx="9172623" cy="142794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7188" indent="-269875">
              <a:spcAft>
                <a:spcPts val="253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/>
                </a:solidFill>
              </a:rPr>
              <a:t>In der Zeit nach dem heutigen Klausurtag </a:t>
            </a:r>
            <a:r>
              <a:rPr lang="de-DE" sz="1500" b="1" dirty="0">
                <a:solidFill>
                  <a:schemeClr val="tx1"/>
                </a:solidFill>
              </a:rPr>
              <a:t>halten</a:t>
            </a:r>
            <a:r>
              <a:rPr lang="de-DE" sz="1500" dirty="0">
                <a:solidFill>
                  <a:schemeClr val="tx1"/>
                </a:solidFill>
              </a:rPr>
              <a:t> Sie die „Stunde 2“ in Ihrer 8. Klasse. </a:t>
            </a:r>
          </a:p>
          <a:p>
            <a:pPr marL="357188" indent="-269875">
              <a:spcAft>
                <a:spcPts val="253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/>
                </a:solidFill>
              </a:rPr>
              <a:t>Kollegiale Hospitationen können sowohl für die Vorbereitung als auch für die Reflexion hilfreich sein.  </a:t>
            </a:r>
          </a:p>
          <a:p>
            <a:pPr marL="357188" indent="-269875">
              <a:spcAft>
                <a:spcPts val="253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/>
                </a:solidFill>
              </a:rPr>
              <a:t>Notieren Sie sich nach der Stunde ein paar Punkte zur </a:t>
            </a:r>
            <a:r>
              <a:rPr lang="de-DE" sz="1500" b="1" dirty="0">
                <a:solidFill>
                  <a:schemeClr val="tx1"/>
                </a:solidFill>
              </a:rPr>
              <a:t>Planung</a:t>
            </a:r>
            <a:r>
              <a:rPr lang="de-DE" sz="1500" dirty="0">
                <a:solidFill>
                  <a:schemeClr val="tx1"/>
                </a:solidFill>
              </a:rPr>
              <a:t> und zur </a:t>
            </a:r>
            <a:r>
              <a:rPr lang="de-DE" sz="1500" b="1" dirty="0">
                <a:solidFill>
                  <a:schemeClr val="tx1"/>
                </a:solidFill>
              </a:rPr>
              <a:t>Umsetzung im Unterricht</a:t>
            </a:r>
            <a:r>
              <a:rPr lang="de-DE" sz="1500" dirty="0">
                <a:solidFill>
                  <a:schemeClr val="tx1"/>
                </a:solidFill>
              </a:rPr>
              <a:t>: </a:t>
            </a:r>
          </a:p>
          <a:p>
            <a:pPr marL="87313">
              <a:spcAft>
                <a:spcPts val="253"/>
              </a:spcAft>
              <a:tabLst>
                <a:tab pos="354013" algn="l"/>
              </a:tabLst>
            </a:pPr>
            <a:r>
              <a:rPr lang="de-DE" sz="1500" dirty="0">
                <a:solidFill>
                  <a:schemeClr val="tx1"/>
                </a:solidFill>
              </a:rPr>
              <a:t>	Was hat gut geklappt? Was könnte man vielleicht noch verbessern? </a:t>
            </a:r>
          </a:p>
          <a:p>
            <a:pPr marL="373063" indent="-285750">
              <a:spcAft>
                <a:spcPts val="253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de-DE" sz="1500" dirty="0">
                <a:solidFill>
                  <a:schemeClr val="tx1"/>
                </a:solidFill>
              </a:rPr>
              <a:t>Zu Beginn des nächsten Klausurtags erfolgt eine </a:t>
            </a:r>
            <a:r>
              <a:rPr lang="de-DE" sz="1500" b="1" dirty="0">
                <a:solidFill>
                  <a:schemeClr val="tx1"/>
                </a:solidFill>
              </a:rPr>
              <a:t>gemeinsame Reflexion </a:t>
            </a:r>
            <a:r>
              <a:rPr lang="de-DE" sz="1500" dirty="0">
                <a:solidFill>
                  <a:schemeClr val="tx1"/>
                </a:solidFill>
              </a:rPr>
              <a:t>innerhalb der Lerngemeinschaft.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3C74687-DC5A-4285-9B3F-4AF3A6FD4F08}"/>
              </a:ext>
            </a:extLst>
          </p:cNvPr>
          <p:cNvSpPr/>
          <p:nvPr/>
        </p:nvSpPr>
        <p:spPr bwMode="auto">
          <a:xfrm>
            <a:off x="612552" y="3432165"/>
            <a:ext cx="9172623" cy="105014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7188" indent="-269875">
              <a:spcAft>
                <a:spcPts val="253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tx1"/>
                </a:solidFill>
              </a:rPr>
              <a:t>Arbeiten Sie zusammen mit Ihrer </a:t>
            </a:r>
            <a:r>
              <a:rPr lang="de-DE" sz="1500" b="1" dirty="0">
                <a:solidFill>
                  <a:schemeClr val="tx1"/>
                </a:solidFill>
              </a:rPr>
              <a:t>Lerngemeinschaft</a:t>
            </a:r>
            <a:r>
              <a:rPr lang="de-DE" sz="1500" dirty="0">
                <a:solidFill>
                  <a:schemeClr val="tx1"/>
                </a:solidFill>
              </a:rPr>
              <a:t> auf Grundlage der im Vorfeld hochgeladenen Planungen gemeinsam an der Planung der </a:t>
            </a:r>
            <a:r>
              <a:rPr lang="de-DE" sz="1500" b="1" dirty="0">
                <a:solidFill>
                  <a:schemeClr val="tx1"/>
                </a:solidFill>
              </a:rPr>
              <a:t>„Stunde 2“ </a:t>
            </a:r>
            <a:r>
              <a:rPr lang="de-DE" sz="1500" dirty="0">
                <a:solidFill>
                  <a:schemeClr val="tx1"/>
                </a:solidFill>
              </a:rPr>
              <a:t>weiter.</a:t>
            </a:r>
          </a:p>
          <a:p>
            <a:pPr marL="357188" indent="-269875">
              <a:spcAft>
                <a:spcPts val="252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tx1"/>
                </a:solidFill>
              </a:rPr>
              <a:t>Berücksichtigen Sie dabei </a:t>
            </a:r>
            <a:r>
              <a:rPr lang="de-DE" sz="1500" b="1" dirty="0">
                <a:solidFill>
                  <a:schemeClr val="tx1"/>
                </a:solidFill>
              </a:rPr>
              <a:t>mindestens einen </a:t>
            </a:r>
            <a:r>
              <a:rPr lang="de-DE" sz="1500" dirty="0">
                <a:solidFill>
                  <a:schemeClr val="tx1"/>
                </a:solidFill>
              </a:rPr>
              <a:t>der heute behandelten Aspekte zum Thema </a:t>
            </a:r>
            <a:r>
              <a:rPr lang="de-DE" sz="1500" b="1" dirty="0">
                <a:solidFill>
                  <a:schemeClr val="tx1"/>
                </a:solidFill>
              </a:rPr>
              <a:t>Konzeptorientierung</a:t>
            </a:r>
            <a:r>
              <a:rPr lang="de-DE" sz="1500" dirty="0">
                <a:solidFill>
                  <a:schemeClr val="tx1"/>
                </a:solidFill>
              </a:rPr>
              <a:t>.</a:t>
            </a:r>
          </a:p>
          <a:p>
            <a:pPr marL="357188" indent="-269875">
              <a:spcAft>
                <a:spcPts val="252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tx1"/>
                </a:solidFill>
              </a:rPr>
              <a:t>Je nach Größe der Lerngemeinschaft kann dabei auch in Teilgruppen gearbeitet werden. </a:t>
            </a:r>
            <a:endParaRPr sz="1500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C6106CD-02C4-4DBC-8209-7C24F1C34BD7}"/>
              </a:ext>
            </a:extLst>
          </p:cNvPr>
          <p:cNvSpPr/>
          <p:nvPr/>
        </p:nvSpPr>
        <p:spPr bwMode="auto">
          <a:xfrm>
            <a:off x="612552" y="3189949"/>
            <a:ext cx="4104456" cy="242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Arbeitsauftrag für heute:</a:t>
            </a:r>
            <a:endParaRPr sz="12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6FD4AFA-4FF2-458C-8237-29174FC66B15}"/>
              </a:ext>
            </a:extLst>
          </p:cNvPr>
          <p:cNvSpPr/>
          <p:nvPr/>
        </p:nvSpPr>
        <p:spPr bwMode="auto">
          <a:xfrm>
            <a:off x="612552" y="4726386"/>
            <a:ext cx="4104456" cy="242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Arbeitsauftrag bis zum nächsten Klausurtag: </a:t>
            </a:r>
            <a:endParaRPr sz="12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8B9609C-03E4-49B9-A216-BBB95F08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06" y="1382331"/>
            <a:ext cx="6743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6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E91FDFBF-7895-A648-BA85-014A4128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Nächste Schritte 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B9CD322-BB72-460D-8025-4A685E5850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9C923A2-14F5-4481-B60A-E08C3B209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„Stunde 3“ – Thema festlegen und Planung hochladen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9817DBA-0DB2-44D5-95E6-2B48AE3CC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7A8C87-278D-45C4-BBF0-FC0EAADD4662}"/>
              </a:ext>
            </a:extLst>
          </p:cNvPr>
          <p:cNvSpPr/>
          <p:nvPr/>
        </p:nvSpPr>
        <p:spPr bwMode="auto">
          <a:xfrm>
            <a:off x="612552" y="3432165"/>
            <a:ext cx="9172623" cy="60033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7188" indent="-269875">
              <a:spcAft>
                <a:spcPts val="253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tx1"/>
                </a:solidFill>
              </a:rPr>
              <a:t>Einigen Sie sich zusammen mit Ihrer </a:t>
            </a:r>
            <a:r>
              <a:rPr lang="de-DE" sz="1500" b="1" dirty="0">
                <a:solidFill>
                  <a:schemeClr val="tx1"/>
                </a:solidFill>
              </a:rPr>
              <a:t>Lerngemeinschaft</a:t>
            </a:r>
            <a:r>
              <a:rPr lang="de-DE" sz="1500" dirty="0">
                <a:solidFill>
                  <a:schemeClr val="tx1"/>
                </a:solidFill>
              </a:rPr>
              <a:t> auf ein Thema für </a:t>
            </a:r>
            <a:r>
              <a:rPr lang="de-DE" sz="1500" b="1" dirty="0">
                <a:solidFill>
                  <a:schemeClr val="tx1"/>
                </a:solidFill>
              </a:rPr>
              <a:t>„Stunde 3“</a:t>
            </a:r>
            <a:r>
              <a:rPr lang="de-DE" sz="1500" dirty="0">
                <a:solidFill>
                  <a:schemeClr val="tx1"/>
                </a:solidFill>
              </a:rPr>
              <a:t>, so dass Sie diese Stunde möglichst in der Zeit zwischen dem vierten und fünften Klausurtag im Unterricht Ihrer 8. Klasse halten können. </a:t>
            </a:r>
            <a:endParaRPr sz="1500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C7509CA-6F89-4588-BEC8-C550F3C74649}"/>
              </a:ext>
            </a:extLst>
          </p:cNvPr>
          <p:cNvSpPr/>
          <p:nvPr/>
        </p:nvSpPr>
        <p:spPr bwMode="auto">
          <a:xfrm>
            <a:off x="612552" y="3189949"/>
            <a:ext cx="3960440" cy="242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Arbeitsauftrag für heute:</a:t>
            </a:r>
            <a:endParaRPr sz="12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9C6A9B6-F25E-4B57-BA07-C564F422DD5B}"/>
              </a:ext>
            </a:extLst>
          </p:cNvPr>
          <p:cNvSpPr/>
          <p:nvPr/>
        </p:nvSpPr>
        <p:spPr bwMode="auto">
          <a:xfrm>
            <a:off x="612552" y="4562746"/>
            <a:ext cx="9172623" cy="1702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73063" indent="-285750">
              <a:spcAft>
                <a:spcPts val="253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de-DE" sz="1500" dirty="0">
                <a:solidFill>
                  <a:schemeClr val="tx1"/>
                </a:solidFill>
              </a:rPr>
              <a:t>Erste Unterrichtsplanungen (gerne bereits vorhandene Planungen aus früheren Schuljahren) werden in der Lehrkrafthandreichung (Biologie) oder der Vorlage fixiert und möglichst in </a:t>
            </a:r>
            <a:r>
              <a:rPr lang="de-DE" sz="1500" dirty="0" err="1">
                <a:solidFill>
                  <a:schemeClr val="tx1"/>
                </a:solidFill>
              </a:rPr>
              <a:t>mebis</a:t>
            </a:r>
            <a:r>
              <a:rPr lang="de-DE" sz="1500" dirty="0">
                <a:solidFill>
                  <a:schemeClr val="tx1"/>
                </a:solidFill>
              </a:rPr>
              <a:t> hochgeladen, damit sie für die Arbeit in der Lerngemeinschaft am nächsten Klausurtag zur Verfügung stehen. Digitale Elemente können darin enthalten sein, sie müssen aber nicht. </a:t>
            </a:r>
          </a:p>
          <a:p>
            <a:pPr marL="373063" indent="-285750">
              <a:spcAft>
                <a:spcPts val="253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de-DE" sz="1500" i="1" dirty="0">
                <a:solidFill>
                  <a:schemeClr val="tx1"/>
                </a:solidFill>
              </a:rPr>
              <a:t>Ausblick</a:t>
            </a:r>
            <a:r>
              <a:rPr lang="de-DE" sz="1500" dirty="0">
                <a:solidFill>
                  <a:schemeClr val="tx1"/>
                </a:solidFill>
              </a:rPr>
              <a:t>: Am vierten Klausurtag arbeitet die Lerngemeinschaft auf Grundlage der hochgeladenen Planungen gemeinsam an der „Stunde 3“ weiter. Dabei werden die am vierten Klausurtag zum Thema „Kognitive Aktivierung“ behandelten Aspekte besonders berücksichtigt.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65FD2F8-B23F-4F41-BE8D-6A6F4E913A53}"/>
              </a:ext>
            </a:extLst>
          </p:cNvPr>
          <p:cNvSpPr/>
          <p:nvPr/>
        </p:nvSpPr>
        <p:spPr bwMode="auto">
          <a:xfrm>
            <a:off x="612552" y="4320530"/>
            <a:ext cx="3960440" cy="242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Arbeitsauftrag bis zum nächsten Klausurtag:</a:t>
            </a:r>
            <a:endParaRPr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EAF9D2-02CA-4296-8143-161538B8B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06" y="1352517"/>
            <a:ext cx="6743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r>
              <a:rPr lang="de-DE" sz="1800" b="0" dirty="0">
                <a:hlinkClick r:id="" action="ppaction://hlinkshowjump?jump=firstslide"/>
              </a:rPr>
              <a:t>Titelbild: </a:t>
            </a:r>
            <a:r>
              <a:rPr lang="de-DE" sz="1800" b="0" dirty="0"/>
              <a:t>Bild von Gerhard G. auf </a:t>
            </a:r>
            <a:r>
              <a:rPr lang="de-DE" sz="1800" b="0" dirty="0" err="1"/>
              <a:t>Pixabay</a:t>
            </a:r>
            <a:r>
              <a:rPr lang="de-DE" sz="1800" b="0" dirty="0"/>
              <a:t>:  </a:t>
            </a:r>
            <a:r>
              <a:rPr lang="de-DE" sz="1800" b="0" dirty="0">
                <a:hlinkClick r:id="rId2"/>
              </a:rPr>
              <a:t>https://pixabay.com/images/id-1560815/</a:t>
            </a:r>
            <a:endParaRPr lang="de-DE" sz="1800" b="0" dirty="0"/>
          </a:p>
          <a:p>
            <a:r>
              <a:rPr lang="de-DE" sz="1800" b="0" dirty="0">
                <a:hlinkClick r:id="rId3" action="ppaction://hlinksldjump"/>
              </a:rPr>
              <a:t>Arbeitsaufträge: </a:t>
            </a:r>
            <a:r>
              <a:rPr lang="de-DE" sz="1800" b="0" dirty="0"/>
              <a:t>Bild von  Free-</a:t>
            </a:r>
            <a:r>
              <a:rPr lang="de-DE" sz="1800" b="0" dirty="0" err="1"/>
              <a:t>Photos</a:t>
            </a:r>
            <a:r>
              <a:rPr lang="de-DE" sz="1800" b="0" dirty="0"/>
              <a:t> auf </a:t>
            </a:r>
            <a:r>
              <a:rPr lang="de-DE" sz="1800" b="0" dirty="0" err="1"/>
              <a:t>Pixabay</a:t>
            </a:r>
            <a:r>
              <a:rPr lang="de-DE" sz="1800" b="0" dirty="0"/>
              <a:t>: </a:t>
            </a:r>
            <a:r>
              <a:rPr lang="de-DE" sz="1800" b="0" dirty="0">
                <a:hlinkClick r:id="rId4"/>
              </a:rPr>
              <a:t>https://pixabay.com/images/id-918449/</a:t>
            </a:r>
            <a:endParaRPr lang="de-DE" sz="18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1D7860-9D9C-44DD-891F-C340B33DA564}"/>
              </a:ext>
            </a:extLst>
          </p:cNvPr>
          <p:cNvSpPr txBox="1"/>
          <p:nvPr/>
        </p:nvSpPr>
        <p:spPr bwMode="auto">
          <a:xfrm>
            <a:off x="443053" y="6432484"/>
            <a:ext cx="39950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u="sng" dirty="0">
                <a:ea typeface="Calibri"/>
                <a:cs typeface="Calibri"/>
                <a:hlinkClick r:id="rId5"/>
              </a:rPr>
              <a:t>CC-BY-SA 4.0</a:t>
            </a:r>
            <a:endParaRPr lang="de-DE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789C441-E4F4-4E0C-92EA-D9358E9C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6" y="1490939"/>
            <a:ext cx="9268300" cy="4992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 </a:t>
            </a:r>
            <a:r>
              <a:rPr lang="de-DE" sz="1900" i="1" dirty="0">
                <a:latin typeface="Corbel Light" panose="020B0303020204020204" pitchFamily="34" charset="0"/>
              </a:rPr>
              <a:t>Interimsziele &amp; nächste Schritte - </a:t>
            </a:r>
            <a:r>
              <a:rPr lang="de-DE" sz="1800" i="1" dirty="0">
                <a:latin typeface="Corbel Light" panose="020B0303020204020204" pitchFamily="34" charset="0"/>
              </a:rPr>
              <a:t>Auf dem Weg zum konzeptorientierten Unterricht – Umsetzung in der Praxis und Reflexion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im Rahmen des Projekts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Birgit Neuhaus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Stefan Ufer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Dagmar Traub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Timo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Kosiol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Monika Aufleger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Annemarie Rutkowski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Christian Förtsch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Matthias Mohr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Lindermayer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Michael Spangler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erstellt und ist als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</a:t>
            </a:r>
            <a:r>
              <a:rPr lang="de-DE" sz="1800" dirty="0" err="1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283161-4B91-4913-83CC-4D2CC989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402ECA-C4B6-4517-AD9E-98B5A5A40E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Lizenzhinweis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D271E5-CBFF-4FC2-A153-D7B2E42226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7208" y="4136721"/>
            <a:ext cx="3426249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3742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</Words>
  <Application>Microsoft Office PowerPoint</Application>
  <DocSecurity>0</DocSecurity>
  <PresentationFormat>Benutzerdefiniert</PresentationFormat>
  <Paragraphs>34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Arial Bold</vt:lpstr>
      <vt:lpstr>Calibri</vt:lpstr>
      <vt:lpstr>Corbel Light</vt:lpstr>
      <vt:lpstr>Symbol</vt:lpstr>
      <vt:lpstr>Times New Roman</vt:lpstr>
      <vt:lpstr>Wingdings</vt:lpstr>
      <vt:lpstr>Larissa-Design</vt:lpstr>
      <vt:lpstr>PowerPoint-Präsentation</vt:lpstr>
      <vt:lpstr>Interimsziele</vt:lpstr>
      <vt:lpstr>Nächste Schritte  </vt:lpstr>
      <vt:lpstr>Quellen und Literaturverzeichnis</vt:lpstr>
      <vt:lpstr>DigitUS-Projekt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3</cp:revision>
  <dcterms:created xsi:type="dcterms:W3CDTF">2011-02-03T11:29:47Z</dcterms:created>
  <dcterms:modified xsi:type="dcterms:W3CDTF">2023-04-05T13:15:10Z</dcterms:modified>
  <cp:category/>
  <dc:identifier/>
  <cp:contentStatus/>
  <dc:language/>
  <cp:version/>
</cp:coreProperties>
</file>