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6"/>
  </p:notesMasterIdLst>
  <p:sldIdLst>
    <p:sldId id="256" r:id="rId2"/>
    <p:sldId id="271" r:id="rId3"/>
    <p:sldId id="268" r:id="rId4"/>
    <p:sldId id="1504" r:id="rId5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722CF-A1DD-A6A1-4561-FBDE0A5C4630}">
  <a:tblStyle styleId="{71475FA7-CD1C-3D79-0F60-22C8D1243DD7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D722CF-A1DD-A6A1-4561-FBDE0A5C4630}" styleName="Helle Formatvorlage 2 - Akzent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78605" autoAdjust="0"/>
  </p:normalViewPr>
  <p:slideViewPr>
    <p:cSldViewPr>
      <p:cViewPr varScale="1">
        <p:scale>
          <a:sx n="83" d="100"/>
          <a:sy n="83" d="100"/>
        </p:scale>
        <p:origin x="21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3/22/2023</a:t>
            </a:fld>
            <a:endParaRPr lang="en-US" dirty="0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45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 dirty="0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mages/id-4736342/" TargetMode="External"/><Relationship Id="rId13" Type="http://schemas.openxmlformats.org/officeDocument/2006/relationships/hyperlink" Target="https://pixabay.com/images/id-1095751/" TargetMode="External"/><Relationship Id="rId3" Type="http://schemas.openxmlformats.org/officeDocument/2006/relationships/hyperlink" Target="https://pixabay.com/images/id-2676370/" TargetMode="External"/><Relationship Id="rId7" Type="http://schemas.openxmlformats.org/officeDocument/2006/relationships/hyperlink" Target="https://pixabay.com/images/id-679997/" TargetMode="External"/><Relationship Id="rId12" Type="http://schemas.openxmlformats.org/officeDocument/2006/relationships/hyperlink" Target="https://pixabay.com/images/id-1789697/" TargetMode="External"/><Relationship Id="rId2" Type="http://schemas.openxmlformats.org/officeDocument/2006/relationships/slide" Target="slide1.xml"/><Relationship Id="rId16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images/id-5464441/" TargetMode="External"/><Relationship Id="rId11" Type="http://schemas.openxmlformats.org/officeDocument/2006/relationships/hyperlink" Target="https://pixabay.com/images/id-1246209/" TargetMode="External"/><Relationship Id="rId5" Type="http://schemas.openxmlformats.org/officeDocument/2006/relationships/hyperlink" Target="https://pixabay.com/images/id-3382507/" TargetMode="External"/><Relationship Id="rId15" Type="http://schemas.openxmlformats.org/officeDocument/2006/relationships/hyperlink" Target="https://pixabay.com/images/id-1989138/" TargetMode="External"/><Relationship Id="rId10" Type="http://schemas.openxmlformats.org/officeDocument/2006/relationships/hyperlink" Target="https://pixabay.com/images/id-654956/" TargetMode="External"/><Relationship Id="rId4" Type="http://schemas.openxmlformats.org/officeDocument/2006/relationships/slide" Target="slide2.xml"/><Relationship Id="rId9" Type="http://schemas.openxmlformats.org/officeDocument/2006/relationships/hyperlink" Target="https://pixabay.com/images/id-3255118/" TargetMode="External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us@bio.lmu.de" TargetMode="Externa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35848" y="-143966"/>
            <a:ext cx="11341259" cy="7560840"/>
          </a:xfrm>
          <a:prstGeom prst="rect">
            <a:avLst/>
          </a:prstGeom>
        </p:spPr>
      </p:pic>
      <p:sp>
        <p:nvSpPr>
          <p:cNvPr id="5" name="Rechteck 6"/>
          <p:cNvSpPr/>
          <p:nvPr/>
        </p:nvSpPr>
        <p:spPr bwMode="auto">
          <a:xfrm>
            <a:off x="2844800" y="648122"/>
            <a:ext cx="9151970" cy="395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Konzeptorientierung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7"/>
          <p:cNvSpPr/>
          <p:nvPr/>
        </p:nvSpPr>
        <p:spPr bwMode="auto">
          <a:xfrm>
            <a:off x="2844800" y="1118270"/>
            <a:ext cx="915196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Vernetztes Denken durch digitale Medien fördern</a:t>
            </a:r>
            <a:endParaRPr dirty="0"/>
          </a:p>
        </p:txBody>
      </p:sp>
      <p:sp>
        <p:nvSpPr>
          <p:cNvPr id="7" name="Rechteck 11"/>
          <p:cNvSpPr/>
          <p:nvPr/>
        </p:nvSpPr>
        <p:spPr bwMode="auto">
          <a:xfrm>
            <a:off x="-535847" y="6354071"/>
            <a:ext cx="11341258" cy="901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Textfeld 15"/>
          <p:cNvSpPr>
            <a:spLocks/>
          </p:cNvSpPr>
          <p:nvPr/>
        </p:nvSpPr>
        <p:spPr bwMode="auto">
          <a:xfrm>
            <a:off x="513472" y="6440631"/>
            <a:ext cx="4827235" cy="1147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algn="ctr"/>
          </a:lstStyle>
          <a:p>
            <a:pPr algn="l">
              <a:defRPr/>
            </a:pPr>
            <a:r>
              <a:rPr lang="de-DE" b="1" dirty="0">
                <a:solidFill>
                  <a:srgbClr val="1F497D"/>
                </a:solidFill>
              </a:rPr>
              <a:t>Didaktik Biologie, Didaktik Mathematik</a:t>
            </a:r>
            <a:br>
              <a:rPr lang="de-DE" b="1" dirty="0">
                <a:solidFill>
                  <a:srgbClr val="1F497D"/>
                </a:solidFill>
              </a:rPr>
            </a:br>
            <a:r>
              <a:rPr lang="de-DE" b="1" dirty="0">
                <a:solidFill>
                  <a:srgbClr val="1F497D"/>
                </a:solidFill>
              </a:rPr>
              <a:t>Ludwig-Maximilians-Universität München</a:t>
            </a:r>
            <a:endParaRPr dirty="0"/>
          </a:p>
        </p:txBody>
      </p:sp>
      <p:pic>
        <p:nvPicPr>
          <p:cNvPr id="9" name="Grafik 1"/>
          <p:cNvPicPr/>
          <p:nvPr/>
        </p:nvPicPr>
        <p:blipFill>
          <a:blip r:embed="rId3"/>
          <a:stretch/>
        </p:blipFill>
        <p:spPr bwMode="auto">
          <a:xfrm>
            <a:off x="4601766" y="6469472"/>
            <a:ext cx="1216252" cy="6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04603" y="6354071"/>
            <a:ext cx="1368152" cy="7873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Grafik 3"/>
          <p:cNvPicPr>
            <a:picLocks noChangeAspect="1"/>
          </p:cNvPicPr>
          <p:nvPr/>
        </p:nvPicPr>
        <p:blipFill>
          <a:blip r:embed="rId5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/>
        </p:blipFill>
        <p:spPr bwMode="auto">
          <a:xfrm>
            <a:off x="5974858" y="6440631"/>
            <a:ext cx="2372905" cy="72834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bgerundetes Rechteck 18"/>
          <p:cNvSpPr/>
          <p:nvPr/>
        </p:nvSpPr>
        <p:spPr bwMode="auto">
          <a:xfrm>
            <a:off x="429579" y="936154"/>
            <a:ext cx="9632923" cy="72008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lnSpc>
                <a:spcPts val="2400"/>
              </a:lnSpc>
              <a:defRPr/>
            </a:pPr>
            <a:r>
              <a:rPr lang="de-DE" sz="2200" dirty="0"/>
              <a:t>Theoretische Grundlagen: Konzeptorientierung</a:t>
            </a:r>
            <a:endParaRPr dirty="0"/>
          </a:p>
        </p:txBody>
      </p:sp>
      <p:sp>
        <p:nvSpPr>
          <p:cNvPr id="5" name="Abgerundetes Rechteck 16"/>
          <p:cNvSpPr/>
          <p:nvPr/>
        </p:nvSpPr>
        <p:spPr bwMode="auto">
          <a:xfrm>
            <a:off x="346238" y="4365942"/>
            <a:ext cx="4792028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Bedeutung der Fokusfrage </a:t>
            </a:r>
            <a:endParaRPr lang="de-DE" dirty="0"/>
          </a:p>
        </p:txBody>
      </p:sp>
      <p:sp>
        <p:nvSpPr>
          <p:cNvPr id="6" name="Abgerundetes Rechteck 14"/>
          <p:cNvSpPr/>
          <p:nvPr/>
        </p:nvSpPr>
        <p:spPr bwMode="auto">
          <a:xfrm>
            <a:off x="346238" y="5025367"/>
            <a:ext cx="4792028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Das Schalenmodell </a:t>
            </a:r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AGENDA</a:t>
            </a:r>
            <a:endParaRPr dirty="0"/>
          </a:p>
        </p:txBody>
      </p:sp>
      <p:sp>
        <p:nvSpPr>
          <p:cNvPr id="8" name="Abgerundetes Rechteck 10"/>
          <p:cNvSpPr/>
          <p:nvPr/>
        </p:nvSpPr>
        <p:spPr bwMode="auto">
          <a:xfrm>
            <a:off x="252512" y="4383942"/>
            <a:ext cx="576000" cy="576000"/>
          </a:xfrm>
          <a:prstGeom prst="roundRect">
            <a:avLst>
              <a:gd name="adj" fmla="val 10000"/>
            </a:avLst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6771" r="-40709"/>
            </a:stretch>
          </a:blipFill>
          <a:ln w="25400">
            <a:solidFill>
              <a:schemeClr val="bg1"/>
            </a:solidFill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Abgerundetes Rechteck 13"/>
          <p:cNvSpPr/>
          <p:nvPr/>
        </p:nvSpPr>
        <p:spPr bwMode="auto">
          <a:xfrm>
            <a:off x="252512" y="5043367"/>
            <a:ext cx="576000" cy="576000"/>
          </a:xfrm>
          <a:prstGeom prst="roundRect">
            <a:avLst>
              <a:gd name="adj" fmla="val 10000"/>
            </a:avLst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0273" r="-43491"/>
            </a:stretch>
          </a:blipFill>
          <a:ln w="25400">
            <a:solidFill>
              <a:schemeClr val="bg1"/>
            </a:solidFill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Abgerundetes Rechteck 25"/>
          <p:cNvSpPr/>
          <p:nvPr/>
        </p:nvSpPr>
        <p:spPr bwMode="auto">
          <a:xfrm>
            <a:off x="5365080" y="2353608"/>
            <a:ext cx="4674996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Leitfragen nutzen</a:t>
            </a:r>
            <a:endParaRPr dirty="0"/>
          </a:p>
        </p:txBody>
      </p:sp>
      <p:sp>
        <p:nvSpPr>
          <p:cNvPr id="11" name="Alternativer Prozess 27"/>
          <p:cNvSpPr/>
          <p:nvPr/>
        </p:nvSpPr>
        <p:spPr bwMode="auto">
          <a:xfrm>
            <a:off x="5262322" y="2371608"/>
            <a:ext cx="576000" cy="576000"/>
          </a:xfrm>
          <a:prstGeom prst="flowChartAlternateProcess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095" r="10724"/>
            <a:stretch/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bgerundetes Rechteck 36"/>
          <p:cNvSpPr/>
          <p:nvPr/>
        </p:nvSpPr>
        <p:spPr bwMode="auto">
          <a:xfrm>
            <a:off x="5365080" y="3013033"/>
            <a:ext cx="4674996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Verstehenselemente einbinden</a:t>
            </a:r>
            <a:endParaRPr dirty="0"/>
          </a:p>
        </p:txBody>
      </p:sp>
      <p:sp>
        <p:nvSpPr>
          <p:cNvPr id="13" name="Abgerundetes Rechteck 39"/>
          <p:cNvSpPr/>
          <p:nvPr/>
        </p:nvSpPr>
        <p:spPr bwMode="auto">
          <a:xfrm>
            <a:off x="5365080" y="3672458"/>
            <a:ext cx="4674996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Darstellungen verknüpfen</a:t>
            </a:r>
            <a:endParaRPr dirty="0"/>
          </a:p>
        </p:txBody>
      </p:sp>
      <p:sp>
        <p:nvSpPr>
          <p:cNvPr id="14" name="Abgerundetes Rechteck 42"/>
          <p:cNvSpPr/>
          <p:nvPr/>
        </p:nvSpPr>
        <p:spPr bwMode="auto">
          <a:xfrm>
            <a:off x="5365080" y="4331883"/>
            <a:ext cx="4674996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Phänomene nutzen</a:t>
            </a:r>
            <a:endParaRPr dirty="0"/>
          </a:p>
        </p:txBody>
      </p:sp>
      <p:sp>
        <p:nvSpPr>
          <p:cNvPr id="15" name="Alternativer Prozess 43"/>
          <p:cNvSpPr/>
          <p:nvPr/>
        </p:nvSpPr>
        <p:spPr bwMode="auto">
          <a:xfrm>
            <a:off x="5279922" y="4349883"/>
            <a:ext cx="576000" cy="576000"/>
          </a:xfrm>
          <a:prstGeom prst="flowChartAlternateProcess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095" r="10724"/>
            <a:stretch/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lternativer Prozess 44"/>
          <p:cNvSpPr/>
          <p:nvPr/>
        </p:nvSpPr>
        <p:spPr bwMode="auto">
          <a:xfrm>
            <a:off x="5265457" y="3031033"/>
            <a:ext cx="576000" cy="576000"/>
          </a:xfrm>
          <a:prstGeom prst="flowChartAlternateProcess">
            <a:avLst/>
          </a:prstGeo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940" r="3393"/>
            <a:stretch/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Alternativer Prozess 45"/>
          <p:cNvSpPr/>
          <p:nvPr/>
        </p:nvSpPr>
        <p:spPr bwMode="auto">
          <a:xfrm>
            <a:off x="5265457" y="3690458"/>
            <a:ext cx="576000" cy="576000"/>
          </a:xfrm>
          <a:prstGeom prst="flowChartAlternateProcess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66" r="16665"/>
            <a:stretch/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Abgerundetes Rechteck 48"/>
          <p:cNvSpPr/>
          <p:nvPr/>
        </p:nvSpPr>
        <p:spPr bwMode="auto">
          <a:xfrm>
            <a:off x="418199" y="5760690"/>
            <a:ext cx="9632923" cy="792088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Zusammenfassung, Auftrag, Ausblick</a:t>
            </a:r>
            <a:endParaRPr sz="2200" dirty="0"/>
          </a:p>
        </p:txBody>
      </p:sp>
      <p:sp>
        <p:nvSpPr>
          <p:cNvPr id="21" name="Abgerundetes Rechteck 49"/>
          <p:cNvSpPr/>
          <p:nvPr/>
        </p:nvSpPr>
        <p:spPr bwMode="auto">
          <a:xfrm>
            <a:off x="252512" y="5869514"/>
            <a:ext cx="576000" cy="576000"/>
          </a:xfrm>
          <a:prstGeom prst="roundRect">
            <a:avLst>
              <a:gd name="adj" fmla="val 10000"/>
            </a:avLst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Abgerundetes Rechteck 14"/>
          <p:cNvSpPr/>
          <p:nvPr/>
        </p:nvSpPr>
        <p:spPr bwMode="auto">
          <a:xfrm>
            <a:off x="346238" y="1728242"/>
            <a:ext cx="4792028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Basiskonzepte zur Vernetzung</a:t>
            </a:r>
            <a:endParaRPr lang="de-DE" dirty="0"/>
          </a:p>
        </p:txBody>
      </p:sp>
      <p:sp>
        <p:nvSpPr>
          <p:cNvPr id="23" name="Abgerundetes Rechteck 8"/>
          <p:cNvSpPr/>
          <p:nvPr/>
        </p:nvSpPr>
        <p:spPr bwMode="auto">
          <a:xfrm>
            <a:off x="252512" y="1746242"/>
            <a:ext cx="576000" cy="576000"/>
          </a:xfrm>
          <a:prstGeom prst="roundRect">
            <a:avLst>
              <a:gd name="adj" fmla="val 10000"/>
            </a:avLst>
          </a:prstGeom>
          <a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ln w="6350">
            <a:solidFill>
              <a:schemeClr val="bg1"/>
            </a:solidFill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8"/>
          <p:cNvSpPr/>
          <p:nvPr/>
        </p:nvSpPr>
        <p:spPr bwMode="auto">
          <a:xfrm>
            <a:off x="252512" y="1008226"/>
            <a:ext cx="576000" cy="576000"/>
          </a:xfrm>
          <a:prstGeom prst="roundRect">
            <a:avLst>
              <a:gd name="adj" fmla="val 10000"/>
            </a:avLst>
          </a:prstGeom>
          <a:blipFill>
            <a:blip r:embed="rId11"/>
            <a:stretch/>
          </a:blipFill>
          <a:ln w="6350">
            <a:solidFill>
              <a:schemeClr val="bg1"/>
            </a:solidFill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Abgerundetes Rechteck 25"/>
          <p:cNvSpPr/>
          <p:nvPr/>
        </p:nvSpPr>
        <p:spPr bwMode="auto">
          <a:xfrm>
            <a:off x="324520" y="3047092"/>
            <a:ext cx="4813746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Leitfragen nutzen</a:t>
            </a:r>
            <a:endParaRPr dirty="0"/>
          </a:p>
        </p:txBody>
      </p:sp>
      <p:sp>
        <p:nvSpPr>
          <p:cNvPr id="26" name="Alternativer Prozess 27"/>
          <p:cNvSpPr/>
          <p:nvPr/>
        </p:nvSpPr>
        <p:spPr bwMode="auto">
          <a:xfrm>
            <a:off x="252512" y="3065092"/>
            <a:ext cx="576000" cy="576000"/>
          </a:xfrm>
          <a:prstGeom prst="flowChartAlternateProcess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095" r="10724"/>
            <a:stretch/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Abgerundetes Rechteck 25"/>
          <p:cNvSpPr/>
          <p:nvPr/>
        </p:nvSpPr>
        <p:spPr bwMode="auto">
          <a:xfrm>
            <a:off x="324520" y="2387667"/>
            <a:ext cx="4813746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lnSpc>
                <a:spcPts val="2400"/>
              </a:lnSpc>
              <a:defRPr/>
            </a:pPr>
            <a:r>
              <a:rPr lang="de-DE" sz="2200" dirty="0"/>
              <a:t>Ein Inhalt – viele Basiskonzepte</a:t>
            </a:r>
            <a:endParaRPr dirty="0"/>
          </a:p>
        </p:txBody>
      </p:sp>
      <p:sp>
        <p:nvSpPr>
          <p:cNvPr id="28" name="Alternativer Prozess 27"/>
          <p:cNvSpPr/>
          <p:nvPr/>
        </p:nvSpPr>
        <p:spPr bwMode="auto">
          <a:xfrm>
            <a:off x="252512" y="2405667"/>
            <a:ext cx="576000" cy="576000"/>
          </a:xfrm>
          <a:prstGeom prst="flowChartAlternateProcess">
            <a:avLst/>
          </a:prstGeom>
          <a:blipFill>
            <a:blip r:embed="rId12"/>
            <a:srcRect l="33095" r="10724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Abgerundetes Rechteck 25"/>
          <p:cNvSpPr/>
          <p:nvPr/>
        </p:nvSpPr>
        <p:spPr bwMode="auto">
          <a:xfrm>
            <a:off x="324520" y="3706517"/>
            <a:ext cx="4813746" cy="61200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31813">
              <a:defRPr/>
            </a:pPr>
            <a:r>
              <a:rPr lang="de-DE" sz="2200" dirty="0"/>
              <a:t>Hinführungsphasen planen</a:t>
            </a:r>
            <a:endParaRPr dirty="0"/>
          </a:p>
        </p:txBody>
      </p:sp>
      <p:sp>
        <p:nvSpPr>
          <p:cNvPr id="30" name="Alternativer Prozess 27"/>
          <p:cNvSpPr/>
          <p:nvPr/>
        </p:nvSpPr>
        <p:spPr bwMode="auto">
          <a:xfrm>
            <a:off x="252512" y="3724517"/>
            <a:ext cx="576000" cy="576000"/>
          </a:xfrm>
          <a:prstGeom prst="flowChartAlternateProcess">
            <a:avLst/>
          </a:prstGeom>
          <a:blipFill>
            <a:blip r:embed="rId13"/>
            <a:srcRect l="33095" r="10724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5162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800" b="0" dirty="0">
                <a:hlinkClick r:id="rId2" action="ppaction://hlinksldjump"/>
              </a:rPr>
              <a:t>Titelbild: </a:t>
            </a:r>
            <a:r>
              <a:rPr lang="de-DE" sz="1800" b="0" dirty="0"/>
              <a:t>Bild von Gerd Altmann auf Pixabay </a:t>
            </a:r>
            <a:r>
              <a:rPr lang="de-DE" sz="1800" b="0" dirty="0">
                <a:hlinkClick r:id="rId3"/>
              </a:rPr>
              <a:t>https://pixabay.com/images/id-2676370/</a:t>
            </a:r>
            <a:endParaRPr lang="de-DE" sz="1800" b="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800" b="0" dirty="0">
                <a:hlinkClick r:id="rId4" action="ppaction://hlinksldjump"/>
              </a:rPr>
              <a:t>Agenda</a:t>
            </a:r>
            <a:endParaRPr lang="de-DE" sz="1800" b="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 von Gerd Altmann auf Pixabay: </a:t>
            </a:r>
            <a:r>
              <a:rPr lang="de-DE" sz="1800" dirty="0">
                <a:hlinkClick r:id="rId5"/>
              </a:rPr>
              <a:t>https://pixabay.com/images/id-3382507/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 von Gerd Altmann auf Pixabay: </a:t>
            </a:r>
            <a:r>
              <a:rPr lang="de-DE" sz="1800" dirty="0">
                <a:hlinkClick r:id="rId6"/>
              </a:rPr>
              <a:t>https://pixabay.com/images/id-5464441/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 von John Hain auf Pixabay: </a:t>
            </a:r>
            <a:r>
              <a:rPr lang="de-DE" sz="1800" dirty="0">
                <a:hlinkClick r:id="rId7"/>
              </a:rPr>
              <a:t>https://pixabay.com/images/id-679997/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 von Victoria Borodinova auf Pixabay: </a:t>
            </a:r>
            <a:r>
              <a:rPr lang="de-DE" sz="1800" dirty="0">
                <a:hlinkClick r:id="rId8"/>
              </a:rPr>
              <a:t>https://pixabay.com/images/id-4736342/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 von qimono auf Pixabay: </a:t>
            </a:r>
            <a:r>
              <a:rPr lang="de-DE" sz="1800" dirty="0">
                <a:hlinkClick r:id="rId9"/>
              </a:rPr>
              <a:t>https://pixabay.com/images/id-3255118/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 von 422737 auf Pixabay: </a:t>
            </a:r>
            <a:r>
              <a:rPr lang="de-DE" sz="1800" dirty="0">
                <a:hlinkClick r:id="rId10"/>
              </a:rPr>
              <a:t>https://pixabay.com/images/id-654956/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 von Free-Photos auf Pixabay: </a:t>
            </a:r>
            <a:r>
              <a:rPr lang="de-DE" sz="1800" dirty="0">
                <a:hlinkClick r:id="rId11"/>
              </a:rPr>
              <a:t>https://pixabay.com/images/id-1246209/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 von 12019 auf Pixabay: </a:t>
            </a:r>
            <a:r>
              <a:rPr lang="de-DE" sz="1800" dirty="0">
                <a:hlinkClick r:id="rId12"/>
              </a:rPr>
              <a:t>https://pixabay.com/images/id-1789697//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800" dirty="0"/>
              <a:t>Bildausschnitt von LTDatEHU auf Pixabay: </a:t>
            </a:r>
            <a:r>
              <a:rPr lang="de-DE" sz="1800" dirty="0">
                <a:hlinkClick r:id="rId13"/>
              </a:rPr>
              <a:t>https://pixabay.com/images/id-1095751/</a:t>
            </a:r>
            <a:endParaRPr lang="de-DE" sz="1800" dirty="0"/>
          </a:p>
          <a:p>
            <a:pPr lvl="1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</a:pPr>
            <a:endParaRPr lang="de-DE" sz="1800" dirty="0">
              <a:hlinkClick r:id="rId14" action="ppaction://hlinksldjump"/>
            </a:endParaRPr>
          </a:p>
          <a:p>
            <a:pPr marL="357607" lvl="1" indent="-357607"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de-DE" sz="1800" b="0" dirty="0">
                <a:hlinkClick r:id="rId14" action="ppaction://hlinksldjump"/>
              </a:rPr>
              <a:t>Allgemeine Einführung</a:t>
            </a:r>
            <a:r>
              <a:rPr lang="de-DE" sz="1800" b="0" dirty="0"/>
              <a:t>: </a:t>
            </a:r>
            <a:r>
              <a:rPr lang="de-DE" sz="1800" dirty="0"/>
              <a:t>Bild von Gerd Altmann auf Pixabay: </a:t>
            </a:r>
            <a:r>
              <a:rPr lang="de-DE" sz="1800" dirty="0">
                <a:hlinkClick r:id="rId15"/>
              </a:rPr>
              <a:t>https://pixabay.com/images/id-1989138/</a:t>
            </a:r>
            <a:endParaRPr lang="de-DE" sz="1800" dirty="0"/>
          </a:p>
          <a:p>
            <a:pPr>
              <a:buClr>
                <a:schemeClr val="tx2"/>
              </a:buClr>
              <a:buSzPct val="110000"/>
              <a:defRPr/>
            </a:pPr>
            <a:endParaRPr lang="de-DE" sz="18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Bilder</a:t>
            </a:r>
            <a:endParaRPr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443053" y="6432484"/>
            <a:ext cx="39950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 dirty="0">
                <a:ea typeface="Calibri"/>
                <a:cs typeface="Calibri"/>
                <a:hlinkClick r:id="rId16"/>
              </a:rPr>
              <a:t>CC-BY-SA 4.0</a:t>
            </a:r>
            <a:endParaRPr lang="de-DE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B8E04-588B-4AD9-8ECF-8E109C85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Lehrstuhl für Didaktik der Biologie</a:t>
            </a:r>
          </a:p>
          <a:p>
            <a:pPr marL="0" indent="0">
              <a:buNone/>
              <a:defRPr/>
            </a:pPr>
            <a:r>
              <a:rPr lang="de-DE" dirty="0"/>
              <a:t>Projekt DigitUS Biologie</a:t>
            </a:r>
          </a:p>
          <a:p>
            <a:pPr marL="0" indent="0">
              <a:buNone/>
              <a:defRPr/>
            </a:pPr>
            <a:endParaRPr lang="de-DE" b="0" i="1" dirty="0"/>
          </a:p>
          <a:p>
            <a:pPr marL="0" indent="0">
              <a:buNone/>
              <a:defRPr/>
            </a:pPr>
            <a:r>
              <a:rPr lang="de-DE" b="0" i="1" dirty="0"/>
              <a:t>Prof. Dr. Birgit J. Neuhaus</a:t>
            </a:r>
          </a:p>
          <a:p>
            <a:pPr marL="0" indent="0">
              <a:buNone/>
              <a:defRPr/>
            </a:pPr>
            <a:r>
              <a:rPr lang="de-DE" b="0" i="1" dirty="0"/>
              <a:t>Dr. Monika Aufleger</a:t>
            </a:r>
          </a:p>
          <a:p>
            <a:pPr marL="0" indent="0">
              <a:buNone/>
              <a:defRPr/>
            </a:pPr>
            <a:r>
              <a:rPr lang="de-DE" b="0" i="1" dirty="0"/>
              <a:t>Dr. Christian Förtsch</a:t>
            </a:r>
          </a:p>
          <a:p>
            <a:pPr marL="0" indent="0">
              <a:buNone/>
              <a:defRPr/>
            </a:pPr>
            <a:r>
              <a:rPr lang="de-DE" b="0" i="1" dirty="0"/>
              <a:t>Dr. Dagmar Frick</a:t>
            </a:r>
          </a:p>
          <a:p>
            <a:pPr marL="0" indent="0">
              <a:buNone/>
              <a:defRPr/>
            </a:pPr>
            <a:r>
              <a:rPr lang="de-DE" b="0" i="1" dirty="0"/>
              <a:t>Annemarie Rutkowski</a:t>
            </a:r>
          </a:p>
          <a:p>
            <a:pPr marL="0" indent="0">
              <a:buNone/>
              <a:defRPr/>
            </a:pPr>
            <a:r>
              <a:rPr lang="de-DE" b="0" i="1"/>
              <a:t>Michael Spangler</a:t>
            </a:r>
          </a:p>
          <a:p>
            <a:pPr marL="0" indent="0">
              <a:buNone/>
              <a:defRPr/>
            </a:pPr>
            <a:endParaRPr lang="de-DE" b="0" dirty="0"/>
          </a:p>
          <a:p>
            <a:pPr marL="0" indent="0">
              <a:buNone/>
              <a:defRPr/>
            </a:pPr>
            <a:r>
              <a:rPr lang="de-DE" b="0" dirty="0" err="1"/>
              <a:t>Winzererstraße</a:t>
            </a:r>
            <a:r>
              <a:rPr lang="de-DE" b="0" dirty="0"/>
              <a:t> 45</a:t>
            </a:r>
          </a:p>
          <a:p>
            <a:pPr marL="0" indent="0">
              <a:buNone/>
              <a:defRPr/>
            </a:pPr>
            <a:r>
              <a:rPr lang="de-DE" b="0" dirty="0"/>
              <a:t>80797 München</a:t>
            </a:r>
            <a:br>
              <a:rPr lang="de-DE" b="0" dirty="0"/>
            </a:br>
            <a:r>
              <a:rPr lang="de-DE" b="0" dirty="0">
                <a:hlinkClick r:id="rId3"/>
              </a:rPr>
              <a:t>digitus@bio.lmu.de</a:t>
            </a:r>
            <a:r>
              <a:rPr lang="de-DE" b="0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A8889-C5FC-4910-A88B-C52037BE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B75EBC-C52C-4785-96C8-2C62B2202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12B8C2-7587-4E0C-9221-BF043B099809}"/>
              </a:ext>
            </a:extLst>
          </p:cNvPr>
          <p:cNvSpPr txBox="1"/>
          <p:nvPr/>
        </p:nvSpPr>
        <p:spPr>
          <a:xfrm>
            <a:off x="4428976" y="3600450"/>
            <a:ext cx="5662652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Erstellt von Didaktik der Biologie, LMU München, im Projekt DigitUS. Die Logos von DigitUS und seiner Projektpartner sind urheberrechtlich geschützt.</a:t>
            </a:r>
          </a:p>
          <a:p>
            <a:endParaRPr lang="de-DE" dirty="0"/>
          </a:p>
          <a:p>
            <a:r>
              <a:rPr lang="de-DE" dirty="0"/>
              <a:t>DigitUS (Digitalisierung von Unterricht in der Schule) wird aus Mitteln des Bundesministerium für Bildung und Forschung gefördert (FKZ: 01JD1830A).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4198D13A-ED9F-4D76-9F0B-6EC29EA38E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4002" y="5544666"/>
          <a:ext cx="1752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4" imgW="1752600" imgH="1254292" progId="CorelDraw.Graphic.21">
                  <p:embed/>
                </p:oleObj>
              </mc:Choice>
              <mc:Fallback>
                <p:oleObj name="CorelDRAW" r:id="rId4" imgW="1752600" imgH="1254292" progId="CorelDraw.Graphic.21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4198D13A-ED9F-4D76-9F0B-6EC29EA38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4002" y="5544666"/>
                        <a:ext cx="17526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79757DE-6A02-4B1D-A19E-5ADC54221E2C}"/>
              </a:ext>
            </a:extLst>
          </p:cNvPr>
          <p:cNvGrpSpPr/>
          <p:nvPr/>
        </p:nvGrpSpPr>
        <p:grpSpPr>
          <a:xfrm>
            <a:off x="4748669" y="2380927"/>
            <a:ext cx="5023266" cy="990237"/>
            <a:chOff x="4861024" y="2380927"/>
            <a:chExt cx="5023266" cy="9902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8004BBF-8C49-4DA7-9028-3E1C03243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272" y="2447627"/>
              <a:ext cx="2791018" cy="85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8CAC30B-8D1A-441E-8B48-AC6D9407D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024" y="2380927"/>
              <a:ext cx="1933054" cy="99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A3E96800-1C4D-471B-A85C-CF1933AC5B54}"/>
              </a:ext>
            </a:extLst>
          </p:cNvPr>
          <p:cNvSpPr txBox="1"/>
          <p:nvPr/>
        </p:nvSpPr>
        <p:spPr>
          <a:xfrm>
            <a:off x="0" y="6386942"/>
            <a:ext cx="842410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Lizenzhinweis: "Konzeptorientierung Vernetztes Denken durch digitale Medien fördern", erstellt </a:t>
            </a:r>
          </a:p>
          <a:p>
            <a:r>
              <a:rPr lang="de-DE" sz="1200" dirty="0"/>
              <a:t>von B. Neuhaus, D. Traub, M. Aufleger, A. Rutkowski, C. Förtsch und M. Spangler  im Projekt  </a:t>
            </a:r>
            <a:r>
              <a:rPr lang="de-DE" sz="1200" dirty="0" err="1"/>
              <a:t>DigitUS</a:t>
            </a:r>
            <a:r>
              <a:rPr lang="de-DE" sz="1200" dirty="0"/>
              <a:t> und lizenziert als CC BY SA 4.0.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4526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blipFill>
          <a:blip xmlns:r="http://schemas.openxmlformats.org/officeDocument/2006/relationships" r:embed="rId1"/>
          <a:stretch/>
        </a:blipFill>
        <a:ln w="6350">
          <a:solidFill>
            <a:schemeClr val="bg1"/>
          </a:solidFill>
        </a:ln>
      </a:spPr>
      <a:bodyPr/>
      <a:lstStyle/>
      <a:style>
        <a:lnRef idx="2">
          <a:srgbClr val="000000"/>
        </a:lnRef>
        <a:fillRef idx="1">
          <a:srgbClr val="00000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Office PowerPoint</Application>
  <DocSecurity>0</DocSecurity>
  <PresentationFormat>Benutzerdefiniert</PresentationFormat>
  <Paragraphs>51</Paragraphs>
  <Slides>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Arial Bold</vt:lpstr>
      <vt:lpstr>Calibri</vt:lpstr>
      <vt:lpstr>Symbol</vt:lpstr>
      <vt:lpstr>Wingdings</vt:lpstr>
      <vt:lpstr>Larissa-Design</vt:lpstr>
      <vt:lpstr>CorelDRAW</vt:lpstr>
      <vt:lpstr>PowerPoint-Präsentation</vt:lpstr>
      <vt:lpstr>AGENDA</vt:lpstr>
      <vt:lpstr>Quellen und Literaturverzeichnis</vt:lpstr>
      <vt:lpstr>Fragen?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3</cp:revision>
  <dcterms:created xsi:type="dcterms:W3CDTF">2011-02-03T11:29:47Z</dcterms:created>
  <dcterms:modified xsi:type="dcterms:W3CDTF">2023-03-22T12:45:58Z</dcterms:modified>
  <cp:category/>
  <dc:identifier/>
  <cp:contentStatus/>
  <dc:language/>
  <cp:version/>
</cp:coreProperties>
</file>