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332" r:id="rId3"/>
    <p:sldId id="1505" r:id="rId4"/>
    <p:sldId id="258" r:id="rId5"/>
    <p:sldId id="260" r:id="rId6"/>
    <p:sldId id="330" r:id="rId7"/>
    <p:sldId id="261" r:id="rId8"/>
    <p:sldId id="1506" r:id="rId9"/>
    <p:sldId id="263" r:id="rId10"/>
    <p:sldId id="299" r:id="rId11"/>
    <p:sldId id="300" r:id="rId12"/>
    <p:sldId id="1504" r:id="rId13"/>
  </p:sldIdLst>
  <p:sldSz cx="10298113" cy="7200900"/>
  <p:notesSz cx="7200900" cy="10298113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940F14-A28D-EC61-DB78-7514BD64EC32}">
  <a:tblStyle styleId="{17940F14-A28D-EC61-DB78-7514BD64EC32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ED7C475-8AA0-BCAB-5DF3-AF4FC7806F0E}" styleName="Helle Formatvorlage 2 - Akzent 1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1"/>
        </a:fillRef>
      </a:tcStyle>
    </a:firstRow>
    <a:neCell>
      <a:tcStyle>
        <a:tcBdr/>
      </a:tcStyle>
    </a:neCell>
    <a:nwCell>
      <a:tcStyle>
        <a:tcBdr/>
      </a:tcStyle>
    </a:nwCell>
  </a:tblStyle>
  <a:tblStyle styleId="{DB1E6BCE-F8B6-92F6-635B-1B4204CDEFB2}" styleName="Mittlere Formatvorlage 4 - Akzent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85930" autoAdjust="0"/>
  </p:normalViewPr>
  <p:slideViewPr>
    <p:cSldViewPr>
      <p:cViewPr varScale="1">
        <p:scale>
          <a:sx n="91" d="100"/>
          <a:sy n="91" d="100"/>
        </p:scale>
        <p:origin x="184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3/22/2023</a:t>
            </a:fld>
            <a:endParaRPr lang="en-US" dirty="0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44538"/>
            <a:ext cx="5308600" cy="3713162"/>
          </a:xfrm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36DBF-779F-4F99-B4E1-F696FC518CA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06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 – 2021			</a:t>
            </a:r>
            <a:fld id="{8BE7A362-220D-42D0-B4B4-4DB6B9E5BC20}" type="slidenum">
              <a:rPr lang="de-DE" sz="1200" b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8749448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8064896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38360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38360"/>
            <a:ext cx="6445202" cy="465625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Prof. Dr. Birgit J. Neuhaus – Didaktik der Biologie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e-DE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cxnSp>
        <p:nvCxnSpPr>
          <p:cNvPr id="5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6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" name="Rechteck 11"/>
          <p:cNvSpPr/>
          <p:nvPr userDrawn="1"/>
        </p:nvSpPr>
        <p:spPr bwMode="auto">
          <a:xfrm>
            <a:off x="-1428" y="4536554"/>
            <a:ext cx="51504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Textfeld 7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grpSp>
        <p:nvGrpSpPr>
          <p:cNvPr id="10" name="Diagramm 9"/>
          <p:cNvGrpSpPr/>
          <p:nvPr userDrawn="1"/>
        </p:nvGrpSpPr>
        <p:grpSpPr bwMode="auto">
          <a:xfrm>
            <a:off x="1871" y="360090"/>
            <a:ext cx="7309297" cy="4872865"/>
            <a:chOff x="0" y="0"/>
            <a:chExt cx="7309297" cy="4872865"/>
          </a:xfrm>
        </p:grpSpPr>
        <p:sp>
          <p:nvSpPr>
            <p:cNvPr id="11" name="Rechteck 10"/>
            <p:cNvSpPr/>
            <p:nvPr/>
          </p:nvSpPr>
          <p:spPr bwMode="auto">
            <a:xfrm>
              <a:off x="0" y="438557"/>
              <a:ext cx="6000445" cy="4434307"/>
            </a:xfrm>
            <a:prstGeom prst="rect">
              <a:avLst/>
            </a:prstGeom>
            <a:blipFill>
              <a:blip r:embed="rId2"/>
              <a:srcRect l="4545" r="4545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hteck 11"/>
            <p:cNvSpPr/>
            <p:nvPr/>
          </p:nvSpPr>
          <p:spPr bwMode="auto">
            <a:xfrm>
              <a:off x="0" y="4146676"/>
              <a:ext cx="5170597" cy="726188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4000" dirty="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0"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324520" y="5400650"/>
            <a:ext cx="4680520" cy="1056268"/>
          </a:xfrm>
        </p:spPr>
        <p:txBody>
          <a:bodyPr/>
          <a:lstStyle>
            <a:lvl1pPr>
              <a:defRPr sz="1400"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>
            <a:normAutofit/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 dirty="0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k.org/fileadmin/veroeffentlichungen_beschluesse/1989/1989_12_01-EPA-Biologie.pdf" TargetMode="External"/><Relationship Id="rId2" Type="http://schemas.openxmlformats.org/officeDocument/2006/relationships/hyperlink" Target="https://www.lehrplanplus.bayern.de/schulart/gymnasium/inhalt/fachlehrplaene?w_schulart=gymnasium&amp;wt_1=schulart&amp;w_fach=biologie&amp;wt_2=fa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mk.org/fileadmin/Dateien/veroeffentlichungen_beschluesse/2020/2020_06_18-BildungsstandardsAHR_Biologie.pdf" TargetMode="External"/><Relationship Id="rId4" Type="http://schemas.openxmlformats.org/officeDocument/2006/relationships/hyperlink" Target="https://www.kmk.org/fileadmin/veroeffentlichungen_beschluesse/2004/2004_12_16-Bildungsstandards-Biologi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mages/id-5464441/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mages/id-59409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us@bio.lmu.de" TargetMode="Externa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5" name="Picture 2" descr="Schüler, Mann, Buch, Lesen, Dna, Blut, Biologie"/>
          <p:cNvPicPr>
            <a:picLocks noChangeAspect="1" noChangeArrowheads="1"/>
          </p:cNvPicPr>
          <p:nvPr/>
        </p:nvPicPr>
        <p:blipFill>
          <a:blip r:embed="rId3"/>
          <a:srcRect l="-1" r="21073"/>
          <a:stretch/>
        </p:blipFill>
        <p:spPr bwMode="auto">
          <a:xfrm>
            <a:off x="-1" y="0"/>
            <a:ext cx="10333633" cy="7200850"/>
          </a:xfrm>
          <a:prstGeom prst="rect">
            <a:avLst/>
          </a:prstGeom>
          <a:noFill/>
        </p:spPr>
      </p:pic>
      <p:sp>
        <p:nvSpPr>
          <p:cNvPr id="6" name="Rechteck 8"/>
          <p:cNvSpPr/>
          <p:nvPr/>
        </p:nvSpPr>
        <p:spPr bwMode="auto">
          <a:xfrm>
            <a:off x="2916808" y="1394657"/>
            <a:ext cx="8038265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Basiskonzepte</a:t>
            </a:r>
            <a:endParaRPr dirty="0"/>
          </a:p>
        </p:txBody>
      </p:sp>
      <p:sp>
        <p:nvSpPr>
          <p:cNvPr id="7" name="Rechteck 9"/>
          <p:cNvSpPr/>
          <p:nvPr/>
        </p:nvSpPr>
        <p:spPr bwMode="auto">
          <a:xfrm>
            <a:off x="2916808" y="1864805"/>
            <a:ext cx="8038265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für den bayerischen Biologieunterricht</a:t>
            </a:r>
            <a:endParaRPr dirty="0"/>
          </a:p>
        </p:txBody>
      </p:sp>
      <p:sp>
        <p:nvSpPr>
          <p:cNvPr id="8" name="Textfeld 11"/>
          <p:cNvSpPr>
            <a:spLocks/>
          </p:cNvSpPr>
          <p:nvPr/>
        </p:nvSpPr>
        <p:spPr bwMode="auto">
          <a:xfrm>
            <a:off x="6733232" y="2334953"/>
            <a:ext cx="3679793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lvl="2">
              <a:defRPr/>
            </a:pPr>
            <a:r>
              <a:rPr lang="de-DE" dirty="0"/>
              <a:t>Zur Vernetzung nutzen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>
          <a:xfrm>
            <a:off x="514915" y="1296194"/>
            <a:ext cx="9268300" cy="4992275"/>
          </a:xfrm>
        </p:spPr>
        <p:txBody>
          <a:bodyPr>
            <a:noAutofit/>
          </a:bodyPr>
          <a:lstStyle/>
          <a:p>
            <a:pPr lvl="0"/>
            <a:r>
              <a:rPr lang="de-DE" sz="1600" b="0" dirty="0"/>
              <a:t>ISB: Aktuell gültiger Lehrplan Biologie für das bayerische Gymnasium, Jahrgangsstufe 5-10</a:t>
            </a:r>
            <a:br>
              <a:rPr lang="de-DE" sz="1600" b="0" dirty="0"/>
            </a:br>
            <a:r>
              <a:rPr lang="de-DE" sz="1600" b="0" u="sng" dirty="0">
                <a:hlinkClick r:id="rId2"/>
              </a:rPr>
              <a:t>https://www.lehrplanplus.bayern.de/schulart/gymnasium/inhalt/fachlehrplaene?w_schulart=gymnasium&amp;wt_1=schulart&amp;w_fach=biologie&amp;wt_2=fach</a:t>
            </a:r>
            <a:r>
              <a:rPr lang="de-DE" sz="1600" b="0" dirty="0"/>
              <a:t> (Aufgerufen am 11.3.2021)</a:t>
            </a:r>
          </a:p>
          <a:p>
            <a:pPr lvl="0"/>
            <a:r>
              <a:rPr lang="de-DE" sz="1600" b="0" dirty="0"/>
              <a:t>KMK (2004). Einheitliche Prüfungsanforderungen in der Abiturprüfung Biologie (EPA). </a:t>
            </a:r>
            <a:r>
              <a:rPr lang="de-DE" sz="1600" b="0" u="sng" dirty="0">
                <a:hlinkClick r:id="rId3"/>
              </a:rPr>
              <a:t>https://www.kmk.org/fileadmin/veroeffentlichungen_beschluesse/1989/1989_12_01-EPA-Biologie.pdf</a:t>
            </a:r>
            <a:r>
              <a:rPr lang="de-DE" sz="1600" b="0" dirty="0"/>
              <a:t> (Aufgerufen am 11.3.2021)</a:t>
            </a:r>
          </a:p>
          <a:p>
            <a:pPr lvl="0"/>
            <a:r>
              <a:rPr lang="de-DE" sz="1600" b="0" dirty="0"/>
              <a:t>KMK (2005). Bildungsstandards im Fach Biologie. </a:t>
            </a:r>
            <a:r>
              <a:rPr lang="de-DE" sz="1600" b="0" u="sng" dirty="0">
                <a:hlinkClick r:id="rId4"/>
              </a:rPr>
              <a:t>https://www.kmk.org/fileadmin/veroeffentlichungen_beschluesse/2004/2004_12_16-Bildungsstandards-Biologie.pdf</a:t>
            </a:r>
            <a:r>
              <a:rPr lang="de-DE" sz="1600" b="0" dirty="0"/>
              <a:t> (Aufgerufen am 11.03.2021)</a:t>
            </a:r>
          </a:p>
          <a:p>
            <a:pPr lvl="0"/>
            <a:r>
              <a:rPr lang="de-DE" sz="1600" b="0" dirty="0"/>
              <a:t>KMK (2020). Bildungsstandards im Fach Biologie für die Allgemeine Hochschulreife. </a:t>
            </a:r>
            <a:r>
              <a:rPr lang="de-DE" sz="1600" b="0" u="sng" dirty="0">
                <a:hlinkClick r:id="rId5"/>
              </a:rPr>
              <a:t>https://www.kmk.org/fileadmin/Dateien/veroeffentlichungen_beschluesse/2020/2020_06_18-BildungsstandardsAHR_Biologie.pdf</a:t>
            </a:r>
            <a:r>
              <a:rPr lang="de-DE" sz="1600" b="0" dirty="0"/>
              <a:t> (Aufgerufen am 11.03.2021)</a:t>
            </a:r>
          </a:p>
          <a:p>
            <a:pPr lvl="0"/>
            <a:r>
              <a:rPr lang="de-DE" sz="1600" b="0"/>
              <a:t>Neuhaus, B.J. </a:t>
            </a:r>
            <a:r>
              <a:rPr lang="de-DE" sz="1600" b="0" dirty="0"/>
              <a:t>(2023, in Vorbereitung). Auswahl und </a:t>
            </a:r>
            <a:r>
              <a:rPr lang="de-DE" sz="1600" b="0" dirty="0" err="1"/>
              <a:t>Verknüpfung</a:t>
            </a:r>
            <a:r>
              <a:rPr lang="de-DE" sz="1600" b="0" dirty="0"/>
              <a:t> der Lerninhalte. In: </a:t>
            </a:r>
            <a:r>
              <a:rPr lang="de-DE" sz="1600" b="0" i="1" dirty="0" err="1"/>
              <a:t>Gropengießer</a:t>
            </a:r>
            <a:r>
              <a:rPr lang="de-DE" sz="1600" b="0" i="1" dirty="0"/>
              <a:t>, Harms</a:t>
            </a:r>
            <a:r>
              <a:rPr lang="de-DE" sz="1600" b="0" dirty="0"/>
              <a:t>. </a:t>
            </a:r>
            <a:r>
              <a:rPr lang="de-DE" sz="1600" b="0" i="1" dirty="0"/>
              <a:t>Fachdidaktik Biologie</a:t>
            </a:r>
            <a:r>
              <a:rPr lang="de-DE" sz="1600" b="0" dirty="0"/>
              <a:t>, 13. Auflage. </a:t>
            </a:r>
            <a:r>
              <a:rPr lang="de-DE" sz="1600" b="0" dirty="0" err="1"/>
              <a:t>Aulis</a:t>
            </a:r>
            <a:r>
              <a:rPr lang="de-DE" sz="1600" b="0" dirty="0"/>
              <a:t> Verlag. </a:t>
            </a:r>
          </a:p>
          <a:p>
            <a:pPr lvl="0"/>
            <a:r>
              <a:rPr lang="de-DE" sz="1600" b="0" dirty="0"/>
              <a:t>Schaefer, G. (1990). Die Entwicklung von Lehrplänen für den Biologieunterricht auf der Grundlage universeller Lebensprinzipien.</a:t>
            </a:r>
            <a:r>
              <a:rPr lang="de-DE" sz="1600" b="0" i="1" dirty="0"/>
              <a:t> Der mathematische und naturwissenschaftliche Unterricht, 42</a:t>
            </a:r>
            <a:r>
              <a:rPr lang="de-DE" sz="1600" b="0" dirty="0"/>
              <a:t>, 471–480.</a:t>
            </a:r>
          </a:p>
          <a:p>
            <a:pPr lvl="0"/>
            <a:r>
              <a:rPr lang="de-DE" sz="1600" b="0" dirty="0"/>
              <a:t>Schreiber, A. (1979). Universelle Ideen im mathematischen Denken – ein Forschungsgegenstand der Fachdidaktik. </a:t>
            </a:r>
            <a:r>
              <a:rPr lang="de-DE" sz="1600" b="0" i="1" dirty="0" err="1"/>
              <a:t>mathematica</a:t>
            </a:r>
            <a:r>
              <a:rPr lang="de-DE" sz="1600" b="0" i="1" dirty="0"/>
              <a:t> </a:t>
            </a:r>
            <a:r>
              <a:rPr lang="de-DE" sz="1600" b="0" i="1" dirty="0" err="1"/>
              <a:t>didactica</a:t>
            </a:r>
            <a:r>
              <a:rPr lang="de-DE" sz="1600" b="0" dirty="0"/>
              <a:t>, </a:t>
            </a:r>
            <a:r>
              <a:rPr lang="de-DE" sz="1600" b="0" i="1" dirty="0"/>
              <a:t>2</a:t>
            </a:r>
            <a:r>
              <a:rPr lang="de-DE" sz="1600" b="0" dirty="0"/>
              <a:t>, 165-171.</a:t>
            </a:r>
          </a:p>
          <a:p>
            <a:pPr marL="0" indent="0">
              <a:buNone/>
              <a:defRPr/>
            </a:pPr>
            <a:br>
              <a:rPr lang="de-DE" sz="1600" b="0" dirty="0"/>
            </a:br>
            <a:endParaRPr lang="de-DE" sz="16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Literatur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600" b="0" dirty="0">
                <a:hlinkClick r:id="rId2" action="ppaction://hlinksldjump"/>
              </a:rPr>
              <a:t>Titelbild</a:t>
            </a:r>
            <a:r>
              <a:rPr lang="de-DE" sz="1600" b="0" dirty="0"/>
              <a:t>: Bild von Gerd Altmann auf Pixabay: </a:t>
            </a:r>
            <a:r>
              <a:rPr lang="de-DE" sz="1600" b="0" dirty="0">
                <a:hlinkClick r:id="rId3"/>
              </a:rPr>
              <a:t>https://pixabay.com/images/id-5464441/</a:t>
            </a:r>
            <a:r>
              <a:rPr lang="de-DE" sz="1600" b="0" dirty="0"/>
              <a:t> </a:t>
            </a:r>
          </a:p>
          <a:p>
            <a:pPr>
              <a:defRPr/>
            </a:pPr>
            <a:r>
              <a:rPr lang="de-DE" sz="1600" b="0" dirty="0"/>
              <a:t>Icons zu den Basiskonzepten: </a:t>
            </a:r>
            <a:r>
              <a:rPr lang="de-DE" sz="1600" b="0" dirty="0" err="1"/>
              <a:t>DigitUS</a:t>
            </a:r>
            <a:r>
              <a:rPr lang="de-DE" sz="1600" b="0" dirty="0"/>
              <a:t>, Autor: Annemarie Rutkowski</a:t>
            </a:r>
          </a:p>
          <a:p>
            <a:pPr>
              <a:defRPr/>
            </a:pPr>
            <a:r>
              <a:rPr lang="de-DE" sz="1600" b="0" dirty="0"/>
              <a:t>Bild zur Aufgabe: Bild von StartUpStockPictures auf Pixabay: </a:t>
            </a:r>
            <a:r>
              <a:rPr lang="de-DE" sz="1600" b="0" u="sng" dirty="0">
                <a:hlinkClick r:id="rId4" tooltip="https://pixabay.com/images/id-594090/"/>
              </a:rPr>
              <a:t>https://pixabay.com/images/id-594090/</a:t>
            </a:r>
            <a:endParaRPr lang="de-DE" sz="1600" b="0" u="sng" dirty="0"/>
          </a:p>
          <a:p>
            <a:pPr marL="0" indent="0">
              <a:buNone/>
              <a:defRPr/>
            </a:pPr>
            <a:endParaRPr lang="de-DE" sz="1600" b="0" dirty="0"/>
          </a:p>
          <a:p>
            <a:pPr>
              <a:defRPr/>
            </a:pPr>
            <a:endParaRPr sz="16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Bilder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736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B8E04-588B-4AD9-8ECF-8E109C85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Lehrstuhl für Didaktik der Biologie</a:t>
            </a:r>
          </a:p>
          <a:p>
            <a:pPr marL="0" indent="0">
              <a:buNone/>
              <a:defRPr/>
            </a:pPr>
            <a:r>
              <a:rPr lang="de-DE" dirty="0"/>
              <a:t>Projekt DigitUS Biologie</a:t>
            </a:r>
          </a:p>
          <a:p>
            <a:pPr marL="0" indent="0">
              <a:buNone/>
              <a:defRPr/>
            </a:pPr>
            <a:endParaRPr lang="de-DE" b="0" i="1" dirty="0"/>
          </a:p>
          <a:p>
            <a:pPr marL="0" indent="0">
              <a:buNone/>
              <a:defRPr/>
            </a:pPr>
            <a:r>
              <a:rPr lang="de-DE" b="0" i="1" dirty="0"/>
              <a:t>Prof. Dr. Birgit J. Neuhaus</a:t>
            </a:r>
          </a:p>
          <a:p>
            <a:pPr marL="0" indent="0">
              <a:buNone/>
              <a:defRPr/>
            </a:pPr>
            <a:r>
              <a:rPr lang="de-DE" b="0" i="1" dirty="0"/>
              <a:t>Dr. Monika Aufleger</a:t>
            </a:r>
          </a:p>
          <a:p>
            <a:pPr marL="0" indent="0">
              <a:buNone/>
              <a:defRPr/>
            </a:pPr>
            <a:r>
              <a:rPr lang="de-DE" b="0" i="1" dirty="0"/>
              <a:t>Dr. Christian Förtsch</a:t>
            </a:r>
          </a:p>
          <a:p>
            <a:pPr marL="0" indent="0">
              <a:buNone/>
              <a:defRPr/>
            </a:pPr>
            <a:r>
              <a:rPr lang="de-DE" b="0" i="1" dirty="0"/>
              <a:t>Dr. Dagmar Frick</a:t>
            </a:r>
          </a:p>
          <a:p>
            <a:pPr marL="0" indent="0">
              <a:buNone/>
              <a:defRPr/>
            </a:pPr>
            <a:r>
              <a:rPr lang="de-DE" b="0" i="1" dirty="0"/>
              <a:t>Annemarie Rutkowski</a:t>
            </a:r>
          </a:p>
          <a:p>
            <a:pPr marL="0" indent="0">
              <a:buNone/>
              <a:defRPr/>
            </a:pPr>
            <a:r>
              <a:rPr lang="de-DE" b="0" i="1" dirty="0"/>
              <a:t>Michael Spangler</a:t>
            </a:r>
          </a:p>
          <a:p>
            <a:pPr marL="0" indent="0">
              <a:buNone/>
              <a:defRPr/>
            </a:pPr>
            <a:endParaRPr lang="de-DE" b="0" dirty="0"/>
          </a:p>
          <a:p>
            <a:pPr marL="0" indent="0">
              <a:buNone/>
              <a:defRPr/>
            </a:pPr>
            <a:r>
              <a:rPr lang="de-DE" b="0" dirty="0" err="1"/>
              <a:t>Winzererstraße</a:t>
            </a:r>
            <a:r>
              <a:rPr lang="de-DE" b="0" dirty="0"/>
              <a:t> 45</a:t>
            </a:r>
          </a:p>
          <a:p>
            <a:pPr marL="0" indent="0">
              <a:buNone/>
              <a:defRPr/>
            </a:pPr>
            <a:r>
              <a:rPr lang="de-DE" b="0" dirty="0"/>
              <a:t>80797 München</a:t>
            </a:r>
            <a:br>
              <a:rPr lang="de-DE" b="0" dirty="0"/>
            </a:br>
            <a:r>
              <a:rPr lang="de-DE" b="0" dirty="0">
                <a:hlinkClick r:id="rId3"/>
              </a:rPr>
              <a:t>digitus@bio.lmu.de</a:t>
            </a:r>
            <a:r>
              <a:rPr lang="de-DE" b="0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AA8889-C5FC-4910-A88B-C52037BE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B75EBC-C52C-4785-96C8-2C62B2202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12B8C2-7587-4E0C-9221-BF043B099809}"/>
              </a:ext>
            </a:extLst>
          </p:cNvPr>
          <p:cNvSpPr txBox="1"/>
          <p:nvPr/>
        </p:nvSpPr>
        <p:spPr>
          <a:xfrm>
            <a:off x="4428976" y="3600450"/>
            <a:ext cx="5662652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Erstellt von Didaktik der Biologie, LMU München, im Projekt DigitUS. Die Logos von DigitUS und seiner Projektpartner sind urheberrechtlich geschützt.</a:t>
            </a:r>
          </a:p>
          <a:p>
            <a:endParaRPr lang="de-DE" dirty="0"/>
          </a:p>
          <a:p>
            <a:r>
              <a:rPr lang="de-DE" dirty="0"/>
              <a:t>DigitUS (Digitalisierung von Unterricht in der Schule) wird aus Mitteln des Bundesministerium für Bildung und Forschung gefördert (FKZ: 01JD1830A).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4198D13A-ED9F-4D76-9F0B-6EC29EA38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178022"/>
              </p:ext>
            </p:extLst>
          </p:nvPr>
        </p:nvGraphicFramePr>
        <p:xfrm>
          <a:off x="6384002" y="5389588"/>
          <a:ext cx="1752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4" imgW="1752600" imgH="1254292" progId="CorelDraw.Graphic.21">
                  <p:embed/>
                </p:oleObj>
              </mc:Choice>
              <mc:Fallback>
                <p:oleObj name="CorelDRAW" r:id="rId4" imgW="1752600" imgH="1254292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4002" y="5389588"/>
                        <a:ext cx="17526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79757DE-6A02-4B1D-A19E-5ADC54221E2C}"/>
              </a:ext>
            </a:extLst>
          </p:cNvPr>
          <p:cNvGrpSpPr/>
          <p:nvPr/>
        </p:nvGrpSpPr>
        <p:grpSpPr>
          <a:xfrm>
            <a:off x="4748669" y="2380927"/>
            <a:ext cx="5023266" cy="990237"/>
            <a:chOff x="4861024" y="2380927"/>
            <a:chExt cx="5023266" cy="99023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8004BBF-8C49-4DA7-9028-3E1C03243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272" y="2447627"/>
              <a:ext cx="2791018" cy="856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8CAC30B-8D1A-441E-8B48-AC6D9407D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024" y="2380927"/>
              <a:ext cx="1933054" cy="99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4343F183-F716-46BE-AA21-5E1C840A1CFD}"/>
              </a:ext>
            </a:extLst>
          </p:cNvPr>
          <p:cNvSpPr txBox="1"/>
          <p:nvPr/>
        </p:nvSpPr>
        <p:spPr>
          <a:xfrm>
            <a:off x="0" y="6432484"/>
            <a:ext cx="819326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Lizenzhinweis: "Basiskonzepte für den bayerischen Biologieunterricht - Zur Vernetzung nutzen", erstellt  von</a:t>
            </a:r>
          </a:p>
          <a:p>
            <a:r>
              <a:rPr lang="de-DE" sz="1200" dirty="0"/>
              <a:t>B. Neuhaus, D. Traub, M. Aufleger, A. Rutkowski, C. Förtsch und M. Spangler  im Projekt  </a:t>
            </a:r>
            <a:r>
              <a:rPr lang="de-DE" sz="1200" dirty="0" err="1"/>
              <a:t>DigitUS</a:t>
            </a:r>
            <a:r>
              <a:rPr lang="de-DE" sz="1200" dirty="0"/>
              <a:t> und lizenziert als CC BY SA 4.0.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452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von Basiskonzepten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/>
            <a:r>
              <a:rPr lang="de-DE" dirty="0"/>
              <a:t>Wissensintegrationsansatz nach </a:t>
            </a:r>
            <a:r>
              <a:rPr lang="de-DE" dirty="0" err="1"/>
              <a:t>diSessa</a:t>
            </a:r>
            <a:r>
              <a:rPr lang="de-DE" dirty="0"/>
              <a:t> et al. (2004); </a:t>
            </a:r>
            <a:r>
              <a:rPr lang="de-DE" dirty="0" err="1"/>
              <a:t>Wadouh</a:t>
            </a:r>
            <a:r>
              <a:rPr lang="de-DE" dirty="0"/>
              <a:t>, Liu, Sandmann &amp; Neuhaus (2014). IJSM.</a:t>
            </a:r>
          </a:p>
          <a:p>
            <a:pPr marL="0" indent="0" algn="l"/>
            <a:r>
              <a:rPr lang="de-DE" dirty="0"/>
              <a:t>Förtsch, Heidenfelder, </a:t>
            </a:r>
            <a:r>
              <a:rPr lang="de-DE" dirty="0" err="1"/>
              <a:t>Spangler</a:t>
            </a:r>
            <a:r>
              <a:rPr lang="de-DE" dirty="0"/>
              <a:t> &amp; Neuhaus (2018), </a:t>
            </a:r>
            <a:r>
              <a:rPr lang="de-DE" dirty="0" err="1"/>
              <a:t>ZfDN</a:t>
            </a:r>
            <a:r>
              <a:rPr lang="de-DE" dirty="0"/>
              <a:t>, </a:t>
            </a:r>
            <a:r>
              <a:rPr lang="de-DE" dirty="0" err="1"/>
              <a:t>Kauertz</a:t>
            </a:r>
            <a:r>
              <a:rPr lang="de-DE" dirty="0"/>
              <a:t> et al. (2010). </a:t>
            </a:r>
            <a:r>
              <a:rPr lang="de-DE" dirty="0" err="1"/>
              <a:t>ZfDN</a:t>
            </a:r>
            <a:r>
              <a:rPr lang="de-DE" dirty="0"/>
              <a:t>.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Theorie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620664" y="1872258"/>
            <a:ext cx="7297632" cy="3774012"/>
            <a:chOff x="1980704" y="1842662"/>
            <a:chExt cx="6145504" cy="3197948"/>
          </a:xfrm>
        </p:grpSpPr>
        <p:sp>
          <p:nvSpPr>
            <p:cNvPr id="20" name="Rechteck 19"/>
            <p:cNvSpPr/>
            <p:nvPr/>
          </p:nvSpPr>
          <p:spPr>
            <a:xfrm>
              <a:off x="1980704" y="1842662"/>
              <a:ext cx="6145504" cy="31979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F497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1" name="Gerader Verbinder 110"/>
            <p:cNvCxnSpPr>
              <a:stCxn id="98" idx="7"/>
              <a:endCxn id="90" idx="7"/>
            </p:cNvCxnSpPr>
            <p:nvPr/>
          </p:nvCxnSpPr>
          <p:spPr>
            <a:xfrm flipV="1">
              <a:off x="3251114" y="3145489"/>
              <a:ext cx="495935" cy="319865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>
              <a:stCxn id="5" idx="5"/>
              <a:endCxn id="97" idx="1"/>
            </p:cNvCxnSpPr>
            <p:nvPr/>
          </p:nvCxnSpPr>
          <p:spPr>
            <a:xfrm>
              <a:off x="2440104" y="2316827"/>
              <a:ext cx="278227" cy="279010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/>
            <p:cNvCxnSpPr>
              <a:stCxn id="91" idx="2"/>
              <a:endCxn id="97" idx="6"/>
            </p:cNvCxnSpPr>
            <p:nvPr/>
          </p:nvCxnSpPr>
          <p:spPr>
            <a:xfrm flipH="1">
              <a:off x="2934370" y="2550536"/>
              <a:ext cx="868858" cy="134396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/>
            <p:cNvCxnSpPr>
              <a:stCxn id="97" idx="4"/>
              <a:endCxn id="93" idx="0"/>
            </p:cNvCxnSpPr>
            <p:nvPr/>
          </p:nvCxnSpPr>
          <p:spPr>
            <a:xfrm flipH="1">
              <a:off x="2470009" y="2810932"/>
              <a:ext cx="337809" cy="1482293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109"/>
            <p:cNvCxnSpPr>
              <a:stCxn id="98" idx="4"/>
              <a:endCxn id="99" idx="0"/>
            </p:cNvCxnSpPr>
            <p:nvPr/>
          </p:nvCxnSpPr>
          <p:spPr>
            <a:xfrm>
              <a:off x="3161628" y="3680449"/>
              <a:ext cx="107632" cy="904327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/>
            <p:cNvCxnSpPr>
              <a:stCxn id="101" idx="4"/>
              <a:endCxn id="102" idx="0"/>
            </p:cNvCxnSpPr>
            <p:nvPr/>
          </p:nvCxnSpPr>
          <p:spPr>
            <a:xfrm>
              <a:off x="4929861" y="3545483"/>
              <a:ext cx="170944" cy="747742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r Verbinder 112"/>
            <p:cNvCxnSpPr>
              <a:stCxn id="92" idx="7"/>
              <a:endCxn id="101" idx="3"/>
            </p:cNvCxnSpPr>
            <p:nvPr/>
          </p:nvCxnSpPr>
          <p:spPr>
            <a:xfrm flipV="1">
              <a:off x="4251484" y="3508578"/>
              <a:ext cx="588890" cy="290088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r Verbinder 113"/>
            <p:cNvCxnSpPr>
              <a:stCxn id="102" idx="6"/>
              <a:endCxn id="103" idx="2"/>
            </p:cNvCxnSpPr>
            <p:nvPr/>
          </p:nvCxnSpPr>
          <p:spPr>
            <a:xfrm>
              <a:off x="5227357" y="4419225"/>
              <a:ext cx="1435323" cy="252000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r Verbinder 118"/>
            <p:cNvCxnSpPr>
              <a:stCxn id="94" idx="6"/>
              <a:endCxn id="96" idx="2"/>
            </p:cNvCxnSpPr>
            <p:nvPr/>
          </p:nvCxnSpPr>
          <p:spPr>
            <a:xfrm flipV="1">
              <a:off x="5738204" y="2353732"/>
              <a:ext cx="1541118" cy="93553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r Verbinder 119"/>
            <p:cNvCxnSpPr>
              <a:stCxn id="95" idx="2"/>
              <a:endCxn id="101" idx="6"/>
            </p:cNvCxnSpPr>
            <p:nvPr/>
          </p:nvCxnSpPr>
          <p:spPr>
            <a:xfrm flipH="1">
              <a:off x="5056413" y="3142132"/>
              <a:ext cx="1201354" cy="277351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r Verbinder 128"/>
            <p:cNvCxnSpPr/>
            <p:nvPr/>
          </p:nvCxnSpPr>
          <p:spPr>
            <a:xfrm>
              <a:off x="4921626" y="3543856"/>
              <a:ext cx="170944" cy="74774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r Verbinder 129"/>
            <p:cNvCxnSpPr/>
            <p:nvPr/>
          </p:nvCxnSpPr>
          <p:spPr>
            <a:xfrm flipV="1">
              <a:off x="4243249" y="3506951"/>
              <a:ext cx="588890" cy="2900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r Verbinder 130"/>
            <p:cNvCxnSpPr/>
            <p:nvPr/>
          </p:nvCxnSpPr>
          <p:spPr>
            <a:xfrm>
              <a:off x="5219122" y="4417598"/>
              <a:ext cx="1435323" cy="252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r Verbinder 131"/>
            <p:cNvCxnSpPr/>
            <p:nvPr/>
          </p:nvCxnSpPr>
          <p:spPr>
            <a:xfrm flipH="1">
              <a:off x="5048178" y="3140505"/>
              <a:ext cx="1201354" cy="27735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r Verbinder 124"/>
            <p:cNvCxnSpPr>
              <a:stCxn id="89" idx="6"/>
              <a:endCxn id="88" idx="2"/>
            </p:cNvCxnSpPr>
            <p:nvPr/>
          </p:nvCxnSpPr>
          <p:spPr>
            <a:xfrm flipV="1">
              <a:off x="5831857" y="3327252"/>
              <a:ext cx="1459378" cy="555716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r Verbinder 127"/>
            <p:cNvCxnSpPr>
              <a:stCxn id="89" idx="6"/>
              <a:endCxn id="105" idx="2"/>
            </p:cNvCxnSpPr>
            <p:nvPr/>
          </p:nvCxnSpPr>
          <p:spPr>
            <a:xfrm>
              <a:off x="5831857" y="3882968"/>
              <a:ext cx="1534998" cy="68025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ieren 6"/>
            <p:cNvGrpSpPr/>
            <p:nvPr/>
          </p:nvGrpSpPr>
          <p:grpSpPr>
            <a:xfrm>
              <a:off x="2224065" y="2101732"/>
              <a:ext cx="5395895" cy="2735044"/>
              <a:chOff x="3798366" y="2062634"/>
              <a:chExt cx="5395895" cy="2735044"/>
            </a:xfrm>
          </p:grpSpPr>
          <p:sp>
            <p:nvSpPr>
              <p:cNvPr id="5" name="Ellipse 4"/>
              <p:cNvSpPr>
                <a:spLocks noChangeAspect="1"/>
              </p:cNvSpPr>
              <p:nvPr/>
            </p:nvSpPr>
            <p:spPr>
              <a:xfrm>
                <a:off x="3798366" y="2062634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Ellipse 87"/>
              <p:cNvSpPr>
                <a:spLocks noChangeAspect="1"/>
              </p:cNvSpPr>
              <p:nvPr/>
            </p:nvSpPr>
            <p:spPr>
              <a:xfrm>
                <a:off x="8865536" y="3162154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Ellipse 88"/>
              <p:cNvSpPr>
                <a:spLocks noChangeAspect="1"/>
              </p:cNvSpPr>
              <p:nvPr/>
            </p:nvSpPr>
            <p:spPr>
              <a:xfrm>
                <a:off x="7153053" y="3717870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Ellipse 89"/>
              <p:cNvSpPr>
                <a:spLocks noChangeAspect="1"/>
              </p:cNvSpPr>
              <p:nvPr/>
            </p:nvSpPr>
            <p:spPr>
              <a:xfrm>
                <a:off x="5105311" y="3069486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Ellipse 90"/>
              <p:cNvSpPr>
                <a:spLocks noChangeAspect="1"/>
              </p:cNvSpPr>
              <p:nvPr/>
            </p:nvSpPr>
            <p:spPr>
              <a:xfrm>
                <a:off x="5377529" y="2385438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Ellipse 91"/>
              <p:cNvSpPr>
                <a:spLocks noChangeAspect="1"/>
              </p:cNvSpPr>
              <p:nvPr/>
            </p:nvSpPr>
            <p:spPr>
              <a:xfrm>
                <a:off x="5609746" y="3722663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Ellipse 92"/>
              <p:cNvSpPr>
                <a:spLocks noChangeAspect="1"/>
              </p:cNvSpPr>
              <p:nvPr/>
            </p:nvSpPr>
            <p:spPr>
              <a:xfrm>
                <a:off x="3917757" y="4254127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Ellipse 93"/>
              <p:cNvSpPr>
                <a:spLocks noChangeAspect="1"/>
              </p:cNvSpPr>
              <p:nvPr/>
            </p:nvSpPr>
            <p:spPr>
              <a:xfrm>
                <a:off x="7059400" y="2282187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Ellipse 94"/>
              <p:cNvSpPr>
                <a:spLocks noChangeAspect="1"/>
              </p:cNvSpPr>
              <p:nvPr/>
            </p:nvSpPr>
            <p:spPr>
              <a:xfrm>
                <a:off x="7832068" y="2977034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Ellipse 95"/>
              <p:cNvSpPr>
                <a:spLocks noChangeAspect="1"/>
              </p:cNvSpPr>
              <p:nvPr/>
            </p:nvSpPr>
            <p:spPr>
              <a:xfrm>
                <a:off x="8853623" y="2188634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Ellipse 96"/>
              <p:cNvSpPr>
                <a:spLocks noChangeAspect="1"/>
              </p:cNvSpPr>
              <p:nvPr/>
            </p:nvSpPr>
            <p:spPr>
              <a:xfrm>
                <a:off x="4255566" y="2519834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Ellipse 97"/>
              <p:cNvSpPr>
                <a:spLocks noChangeAspect="1"/>
              </p:cNvSpPr>
              <p:nvPr/>
            </p:nvSpPr>
            <p:spPr>
              <a:xfrm>
                <a:off x="4609376" y="3389351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Ellipse 98"/>
              <p:cNvSpPr>
                <a:spLocks noChangeAspect="1"/>
              </p:cNvSpPr>
              <p:nvPr/>
            </p:nvSpPr>
            <p:spPr>
              <a:xfrm>
                <a:off x="4717008" y="4545678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Ellipse 100"/>
              <p:cNvSpPr>
                <a:spLocks noChangeAspect="1"/>
              </p:cNvSpPr>
              <p:nvPr/>
            </p:nvSpPr>
            <p:spPr>
              <a:xfrm>
                <a:off x="6377609" y="3254385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Ellipse 101"/>
              <p:cNvSpPr>
                <a:spLocks noChangeAspect="1"/>
              </p:cNvSpPr>
              <p:nvPr/>
            </p:nvSpPr>
            <p:spPr>
              <a:xfrm>
                <a:off x="6548553" y="4254127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Ellipse 102"/>
              <p:cNvSpPr>
                <a:spLocks noChangeAspect="1"/>
              </p:cNvSpPr>
              <p:nvPr/>
            </p:nvSpPr>
            <p:spPr>
              <a:xfrm>
                <a:off x="8236981" y="4506127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Ellipse 104"/>
              <p:cNvSpPr>
                <a:spLocks noChangeAspect="1"/>
              </p:cNvSpPr>
              <p:nvPr/>
            </p:nvSpPr>
            <p:spPr>
              <a:xfrm>
                <a:off x="8941156" y="3785895"/>
                <a:ext cx="253105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21" name="Ellipse 120"/>
            <p:cNvSpPr>
              <a:spLocks noChangeAspect="1"/>
            </p:cNvSpPr>
            <p:nvPr/>
          </p:nvSpPr>
          <p:spPr>
            <a:xfrm>
              <a:off x="4781711" y="3291656"/>
              <a:ext cx="289263" cy="2880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/>
            <p:cNvSpPr>
              <a:spLocks noChangeAspect="1"/>
            </p:cNvSpPr>
            <p:nvPr/>
          </p:nvSpPr>
          <p:spPr>
            <a:xfrm>
              <a:off x="6242344" y="3014505"/>
              <a:ext cx="289263" cy="2880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/>
            <p:cNvSpPr>
              <a:spLocks noChangeAspect="1"/>
            </p:cNvSpPr>
            <p:nvPr/>
          </p:nvSpPr>
          <p:spPr>
            <a:xfrm>
              <a:off x="4030066" y="3742636"/>
              <a:ext cx="289263" cy="2880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Ellipse 125"/>
            <p:cNvSpPr>
              <a:spLocks noChangeAspect="1"/>
            </p:cNvSpPr>
            <p:nvPr/>
          </p:nvSpPr>
          <p:spPr>
            <a:xfrm>
              <a:off x="4966492" y="4279115"/>
              <a:ext cx="289263" cy="2880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Ellipse 126"/>
            <p:cNvSpPr>
              <a:spLocks noChangeAspect="1"/>
            </p:cNvSpPr>
            <p:nvPr/>
          </p:nvSpPr>
          <p:spPr>
            <a:xfrm>
              <a:off x="6645861" y="4532426"/>
              <a:ext cx="289263" cy="2880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0" name="Gerader Verbinder 139"/>
            <p:cNvCxnSpPr/>
            <p:nvPr/>
          </p:nvCxnSpPr>
          <p:spPr>
            <a:xfrm flipV="1">
              <a:off x="5737374" y="2356289"/>
              <a:ext cx="1541118" cy="9355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Ellipse 137"/>
            <p:cNvSpPr>
              <a:spLocks noChangeAspect="1"/>
            </p:cNvSpPr>
            <p:nvPr/>
          </p:nvSpPr>
          <p:spPr>
            <a:xfrm>
              <a:off x="5484269" y="2323842"/>
              <a:ext cx="253105" cy="2520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>
              <a:spLocks noChangeAspect="1"/>
            </p:cNvSpPr>
            <p:nvPr/>
          </p:nvSpPr>
          <p:spPr>
            <a:xfrm>
              <a:off x="7278492" y="2230289"/>
              <a:ext cx="253105" cy="2520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2" name="Gerader Verbinder 141"/>
            <p:cNvCxnSpPr>
              <a:stCxn id="12" idx="3"/>
              <a:endCxn id="138" idx="3"/>
            </p:cNvCxnSpPr>
            <p:nvPr/>
          </p:nvCxnSpPr>
          <p:spPr>
            <a:xfrm flipV="1">
              <a:off x="5111123" y="2538937"/>
              <a:ext cx="410212" cy="17925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r Verbinder 142"/>
            <p:cNvCxnSpPr>
              <a:endCxn id="121" idx="0"/>
            </p:cNvCxnSpPr>
            <p:nvPr/>
          </p:nvCxnSpPr>
          <p:spPr>
            <a:xfrm>
              <a:off x="4871877" y="2651658"/>
              <a:ext cx="54466" cy="63999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/>
            <p:cNvGrpSpPr/>
            <p:nvPr/>
          </p:nvGrpSpPr>
          <p:grpSpPr>
            <a:xfrm>
              <a:off x="4535123" y="2430190"/>
              <a:ext cx="576000" cy="576000"/>
              <a:chOff x="7502536" y="0"/>
              <a:chExt cx="720000" cy="720000"/>
            </a:xfrm>
          </p:grpSpPr>
          <p:sp>
            <p:nvSpPr>
              <p:cNvPr id="12" name="Abgerundetes Rechteck 11"/>
              <p:cNvSpPr/>
              <p:nvPr/>
            </p:nvSpPr>
            <p:spPr>
              <a:xfrm>
                <a:off x="7502536" y="0"/>
                <a:ext cx="720000" cy="720000"/>
              </a:xfrm>
              <a:prstGeom prst="roundRect">
                <a:avLst/>
              </a:prstGeom>
              <a:solidFill>
                <a:srgbClr val="C00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198" name="Picture 6" descr="Glühbirne, Idee, Strom, Energie, Macht, Beleuchtu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808080"/>
                  </a:clrFrom>
                  <a:clrTo>
                    <a:srgbClr val="80808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36" t="10127" r="25003" b="13133"/>
              <a:stretch/>
            </p:blipFill>
            <p:spPr bwMode="auto">
              <a:xfrm>
                <a:off x="7642547" y="9747"/>
                <a:ext cx="442358" cy="6740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0132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Allgemeine Einführung: Konzeptorientierung</a:t>
            </a:r>
            <a:endParaRPr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Grundlegende Konzepte der Biologie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5869135" y="180048"/>
            <a:ext cx="4248943" cy="288032"/>
          </a:xfrm>
          <a:prstGeom prst="rect">
            <a:avLst/>
          </a:prstGeom>
        </p:spPr>
        <p:txBody>
          <a:bodyPr vert="horz" lIns="95361" tIns="47681" rIns="95361" bIns="47681" rtlCol="0" anchor="ctr">
            <a:noAutofit/>
          </a:bodyPr>
          <a:lstStyle>
            <a:lvl1pPr marL="357607" indent="-357607" algn="r" defTabSz="953617">
              <a:spcBef>
                <a:spcPts val="0"/>
              </a:spcBef>
              <a:buFont typeface="Arial"/>
              <a:buNone/>
              <a:defRPr sz="13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76806" indent="0" algn="l" defTabSz="953617">
              <a:spcBef>
                <a:spcPts val="0"/>
              </a:spcBef>
              <a:buFont typeface="Arial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verändert nach: Neuhaus (2023)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4A562C6-711E-40AE-93CC-6C211CFD01FB}"/>
              </a:ext>
            </a:extLst>
          </p:cNvPr>
          <p:cNvGrpSpPr>
            <a:grpSpLocks noChangeAspect="1"/>
          </p:cNvGrpSpPr>
          <p:nvPr/>
        </p:nvGrpSpPr>
        <p:grpSpPr>
          <a:xfrm>
            <a:off x="106773" y="1296194"/>
            <a:ext cx="10082843" cy="5486558"/>
            <a:chOff x="100643" y="1149770"/>
            <a:chExt cx="11964834" cy="5391572"/>
          </a:xfrm>
        </p:grpSpPr>
        <p:sp>
          <p:nvSpPr>
            <p:cNvPr id="10" name="Rechteck: abgerundete Ecken 8">
              <a:extLst>
                <a:ext uri="{FF2B5EF4-FFF2-40B4-BE49-F238E27FC236}">
                  <a16:creationId xmlns:a16="http://schemas.microsoft.com/office/drawing/2014/main" id="{C9BBA298-E86C-4DE5-BA16-8BFC535302D2}"/>
                </a:ext>
              </a:extLst>
            </p:cNvPr>
            <p:cNvSpPr/>
            <p:nvPr/>
          </p:nvSpPr>
          <p:spPr bwMode="auto">
            <a:xfrm>
              <a:off x="100643" y="1149770"/>
              <a:ext cx="2314754" cy="53071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" name="Rechteck: abgerundete Ecken 9">
              <a:extLst>
                <a:ext uri="{FF2B5EF4-FFF2-40B4-BE49-F238E27FC236}">
                  <a16:creationId xmlns:a16="http://schemas.microsoft.com/office/drawing/2014/main" id="{301AE8BB-27C7-4AF4-ABC6-8A69F9700605}"/>
                </a:ext>
              </a:extLst>
            </p:cNvPr>
            <p:cNvSpPr/>
            <p:nvPr/>
          </p:nvSpPr>
          <p:spPr bwMode="auto">
            <a:xfrm>
              <a:off x="2513163" y="1149770"/>
              <a:ext cx="2314754" cy="53071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/>
            </a:p>
          </p:txBody>
        </p:sp>
        <p:sp>
          <p:nvSpPr>
            <p:cNvPr id="12" name="Rechteck: abgerundete Ecken 10">
              <a:extLst>
                <a:ext uri="{FF2B5EF4-FFF2-40B4-BE49-F238E27FC236}">
                  <a16:creationId xmlns:a16="http://schemas.microsoft.com/office/drawing/2014/main" id="{9E466BE9-596B-4FD2-B3BF-3B8181ED60DF}"/>
                </a:ext>
              </a:extLst>
            </p:cNvPr>
            <p:cNvSpPr/>
            <p:nvPr/>
          </p:nvSpPr>
          <p:spPr bwMode="auto">
            <a:xfrm>
              <a:off x="4925683" y="1149770"/>
              <a:ext cx="2314754" cy="53071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Rechteck: abgerundete Ecken 11">
              <a:extLst>
                <a:ext uri="{FF2B5EF4-FFF2-40B4-BE49-F238E27FC236}">
                  <a16:creationId xmlns:a16="http://schemas.microsoft.com/office/drawing/2014/main" id="{5312E568-66C4-4FF4-9AA8-CD99EDC5F593}"/>
                </a:ext>
              </a:extLst>
            </p:cNvPr>
            <p:cNvSpPr/>
            <p:nvPr/>
          </p:nvSpPr>
          <p:spPr bwMode="auto">
            <a:xfrm>
              <a:off x="7338203" y="1149770"/>
              <a:ext cx="2314754" cy="53071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/>
            </a:p>
          </p:txBody>
        </p:sp>
        <p:sp>
          <p:nvSpPr>
            <p:cNvPr id="14" name="Rechteck: abgerundete Ecken 12">
              <a:extLst>
                <a:ext uri="{FF2B5EF4-FFF2-40B4-BE49-F238E27FC236}">
                  <a16:creationId xmlns:a16="http://schemas.microsoft.com/office/drawing/2014/main" id="{281E372D-0A49-470B-A051-51337EA1C2D8}"/>
                </a:ext>
              </a:extLst>
            </p:cNvPr>
            <p:cNvSpPr/>
            <p:nvPr/>
          </p:nvSpPr>
          <p:spPr bwMode="auto">
            <a:xfrm>
              <a:off x="9750723" y="1149770"/>
              <a:ext cx="2314754" cy="53071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CB2569D-F36F-43EC-A269-548AB61BB9B6}"/>
                </a:ext>
              </a:extLst>
            </p:cNvPr>
            <p:cNvSpPr txBox="1"/>
            <p:nvPr/>
          </p:nvSpPr>
          <p:spPr>
            <a:xfrm>
              <a:off x="139462" y="2786468"/>
              <a:ext cx="2288874" cy="37548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Polarität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Verwandlung/Fixierung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Ordnung/Unordnung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Selbständigkeit/</a:t>
              </a:r>
              <a:br>
                <a:rPr lang="de-DE" sz="1200" dirty="0"/>
              </a:br>
              <a:r>
                <a:rPr lang="de-DE" sz="1200" dirty="0"/>
                <a:t>Abhängigkeit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Grenzöffnung/</a:t>
              </a:r>
              <a:br>
                <a:rPr lang="de-DE" sz="1200" dirty="0"/>
              </a:br>
              <a:r>
                <a:rPr lang="de-DE" sz="1200" dirty="0"/>
                <a:t>Grenzschließung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Verflechtung/</a:t>
              </a:r>
              <a:br>
                <a:rPr lang="de-DE" sz="1200" dirty="0"/>
              </a:br>
              <a:r>
                <a:rPr lang="de-DE" sz="1200" dirty="0"/>
                <a:t>Entflechtung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Variabilität/Uniformität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Anpassung/Beharrung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Aufwertung/Abwertung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Bewegung/Ruhe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Bedeutungsbildung/</a:t>
              </a:r>
              <a:br>
                <a:rPr lang="de-DE" sz="1200" dirty="0"/>
              </a:br>
              <a:r>
                <a:rPr lang="de-DE" sz="1200" dirty="0"/>
                <a:t>Bedeutungsabbau</a:t>
              </a:r>
            </a:p>
            <a:p>
              <a:pPr marL="269875" lvl="0" indent="-269875" defTabSz="953617">
                <a:buFont typeface="+mj-lt"/>
                <a:buAutoNum type="arabicPeriod"/>
                <a:defRPr/>
              </a:pPr>
              <a:r>
                <a:rPr lang="de-DE" sz="1200" dirty="0"/>
                <a:t>Informationsspeicherung/Informationslöschung 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DD10D433-11F5-4772-A194-A5997BCCB0B0}"/>
                </a:ext>
              </a:extLst>
            </p:cNvPr>
            <p:cNvSpPr txBox="1"/>
            <p:nvPr/>
          </p:nvSpPr>
          <p:spPr>
            <a:xfrm>
              <a:off x="2526102" y="2784747"/>
              <a:ext cx="2288874" cy="246221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Fortpflanzung, Vielfalt, Angepasstheit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Strukturen und Funktionen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Stoff, Energie, Zeit, Ebenen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Regulation, Wechselwirkung, Information, sowie als eigenes Feld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Mensch</a:t>
              </a:r>
              <a:endParaRPr lang="de-DE" sz="1200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1EBCB8A-2F51-4B16-A78E-F535A5788634}"/>
                </a:ext>
              </a:extLst>
            </p:cNvPr>
            <p:cNvSpPr txBox="1"/>
            <p:nvPr/>
          </p:nvSpPr>
          <p:spPr>
            <a:xfrm>
              <a:off x="4960353" y="2784747"/>
              <a:ext cx="2288874" cy="26776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Struktur und Funktion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Entwicklung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System</a:t>
              </a:r>
              <a:endParaRPr lang="de-DE" sz="1200" dirty="0"/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Variabilität und Angepasstheit</a:t>
              </a:r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Steuerung und Regelung</a:t>
              </a:r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Information und Kommunikation</a:t>
              </a:r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Stoff- und Energie-umwandlung</a:t>
              </a:r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Reproduktion</a:t>
              </a:r>
            </a:p>
            <a:p>
              <a:pPr marL="269875" lvl="0" indent="-87313" defTabSz="953617">
                <a:buFont typeface="Arial"/>
                <a:buChar char="•"/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Organisationsebenen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699679FB-7670-4CF5-9DAF-ACBE7A0AA7FF}"/>
                </a:ext>
              </a:extLst>
            </p:cNvPr>
            <p:cNvSpPr txBox="1"/>
            <p:nvPr/>
          </p:nvSpPr>
          <p:spPr>
            <a:xfrm>
              <a:off x="7370553" y="2696975"/>
              <a:ext cx="2288874" cy="26776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Struktur und Funktion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Reproduktion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Kompartimentierung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Steuerung und Regelung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Stoff- und Energie-umwandlung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Information und Kommunikation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Variabilität und Angepasstheit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Geschichte und Verwandtschaft</a:t>
              </a:r>
              <a:endParaRPr lang="de-DE" sz="1200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B182260F-3CD4-4283-91D2-0763B4FE540B}"/>
                </a:ext>
              </a:extLst>
            </p:cNvPr>
            <p:cNvSpPr txBox="1"/>
            <p:nvPr/>
          </p:nvSpPr>
          <p:spPr>
            <a:xfrm>
              <a:off x="9776603" y="2696975"/>
              <a:ext cx="2288874" cy="181588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Struktur und Funktion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Stoff- und Energie-</a:t>
              </a:r>
              <a:br>
                <a:rPr lang="de-DE" sz="1200" dirty="0">
                  <a:solidFill>
                    <a:schemeClr val="dk1"/>
                  </a:solidFill>
                </a:rPr>
              </a:br>
              <a:r>
                <a:rPr lang="de-DE" sz="1200" dirty="0" err="1">
                  <a:solidFill>
                    <a:schemeClr val="dk1"/>
                  </a:solidFill>
                </a:rPr>
                <a:t>umwandlung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Information und Kommunikation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Steuerung und Regelung</a:t>
              </a:r>
              <a:endParaRPr lang="de-DE" sz="1200" dirty="0"/>
            </a:p>
            <a:p>
              <a:pPr marL="182563" lvl="0" indent="-182563" defTabSz="953617">
                <a:buFont typeface="+mj-lt"/>
                <a:buAutoNum type="arabicPeriod"/>
                <a:defRPr/>
              </a:pPr>
              <a:r>
                <a:rPr lang="de-DE" sz="1200" dirty="0">
                  <a:solidFill>
                    <a:schemeClr val="dk1"/>
                  </a:solidFill>
                </a:rPr>
                <a:t>individuelle und evolutive Entwicklung</a:t>
              </a:r>
              <a:endParaRPr lang="de-DE" sz="1200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464F343-037C-41F5-9140-00F49D0A7CBF}"/>
                </a:ext>
              </a:extLst>
            </p:cNvPr>
            <p:cNvSpPr txBox="1"/>
            <p:nvPr/>
          </p:nvSpPr>
          <p:spPr>
            <a:xfrm>
              <a:off x="175406" y="1302589"/>
              <a:ext cx="2170979" cy="86177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defRPr/>
              </a:pPr>
              <a:r>
                <a:rPr lang="de-DE" b="1" dirty="0"/>
                <a:t>Universelle Lebensprinzipien</a:t>
              </a:r>
              <a:br>
                <a:rPr lang="de-DE" b="1" dirty="0"/>
              </a:br>
              <a:r>
                <a:rPr lang="de-DE" sz="1400" b="1" dirty="0"/>
                <a:t>(Schaefer, 1990)</a:t>
              </a:r>
              <a:endParaRPr lang="de-DE" b="1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6A95F60-92B6-46F7-A417-2425984BD071}"/>
                </a:ext>
              </a:extLst>
            </p:cNvPr>
            <p:cNvSpPr txBox="1"/>
            <p:nvPr/>
          </p:nvSpPr>
          <p:spPr>
            <a:xfrm>
              <a:off x="2572110" y="1302589"/>
              <a:ext cx="2170979" cy="13369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defRPr/>
              </a:pPr>
              <a:r>
                <a:rPr lang="de-DE" b="1" dirty="0"/>
                <a:t>Erschließungs-</a:t>
              </a:r>
              <a:br>
                <a:rPr lang="de-DE" b="1" dirty="0"/>
              </a:br>
              <a:r>
                <a:rPr lang="de-DE" b="1" dirty="0" err="1"/>
                <a:t>felder</a:t>
              </a:r>
              <a:r>
                <a:rPr lang="de-DE" b="1" dirty="0"/>
                <a:t> </a:t>
              </a:r>
              <a:br>
                <a:rPr lang="de-DE" b="1" dirty="0"/>
              </a:br>
              <a:r>
                <a:rPr lang="de-DE" sz="1400" b="1" dirty="0"/>
                <a:t>(</a:t>
              </a:r>
              <a:r>
                <a:rPr lang="de-DE" sz="1400" b="1" dirty="0" err="1"/>
                <a:t>Baalmann</a:t>
              </a:r>
              <a:r>
                <a:rPr lang="de-DE" sz="1400" b="1" dirty="0"/>
                <a:t> et al., 2002)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E463C8A-44C4-4AD6-AB03-5D6922FFBEEB}"/>
                </a:ext>
              </a:extLst>
            </p:cNvPr>
            <p:cNvSpPr txBox="1"/>
            <p:nvPr/>
          </p:nvSpPr>
          <p:spPr>
            <a:xfrm>
              <a:off x="4971692" y="1302589"/>
              <a:ext cx="2425460" cy="141577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>
                <a:defRPr/>
              </a:pPr>
              <a:r>
                <a:rPr lang="de-DE" b="1" dirty="0"/>
                <a:t>Basiskonzepte der Bildungsstandards für den mittleren Schulabschluss</a:t>
              </a:r>
              <a:br>
                <a:rPr lang="de-DE" b="1" dirty="0"/>
              </a:br>
              <a:r>
                <a:rPr lang="de-DE" sz="1400" b="1" dirty="0"/>
                <a:t>(KMK, 2005 &amp; </a:t>
              </a:r>
              <a:r>
                <a:rPr lang="de-DE" sz="1400" b="1" dirty="0" err="1"/>
                <a:t>bayr</a:t>
              </a:r>
              <a:r>
                <a:rPr lang="de-DE" sz="1400" b="1" dirty="0"/>
                <a:t>. Lehrplan)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CECBD3DC-5ACF-4DF3-A3BA-CAFD1A7F34C4}"/>
                </a:ext>
              </a:extLst>
            </p:cNvPr>
            <p:cNvSpPr txBox="1"/>
            <p:nvPr/>
          </p:nvSpPr>
          <p:spPr>
            <a:xfrm>
              <a:off x="7423030" y="1302589"/>
              <a:ext cx="2170979" cy="10772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defRPr/>
              </a:pPr>
              <a:r>
                <a:rPr lang="de-DE" b="1" dirty="0"/>
                <a:t>Basiskonzepte der EPA </a:t>
              </a:r>
              <a:br>
                <a:rPr lang="de-DE" dirty="0">
                  <a:solidFill>
                    <a:schemeClr val="bg1"/>
                  </a:solidFill>
                </a:rPr>
              </a:br>
              <a:r>
                <a:rPr lang="de-DE" sz="1400" b="1" dirty="0"/>
                <a:t>(KMK, 2004)</a:t>
              </a:r>
            </a:p>
            <a:p>
              <a:pPr>
                <a:defRPr/>
              </a:pPr>
              <a:endParaRPr lang="de-DE" sz="1400" b="1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79FB95B0-CD48-4C6A-964A-EE8377203706}"/>
                </a:ext>
              </a:extLst>
            </p:cNvPr>
            <p:cNvSpPr txBox="1"/>
            <p:nvPr/>
          </p:nvSpPr>
          <p:spPr>
            <a:xfrm>
              <a:off x="9822610" y="1285336"/>
              <a:ext cx="2170979" cy="135421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lvl="0" defTabSz="953617">
                <a:defRPr/>
              </a:pPr>
              <a:r>
                <a:rPr lang="de-DE" b="1" dirty="0"/>
                <a:t>Basiskonzepte der Bildungsstandards für die Oberstufe</a:t>
              </a:r>
              <a:br>
                <a:rPr lang="de-DE" b="1" dirty="0"/>
              </a:br>
              <a:r>
                <a:rPr lang="de-DE" sz="1400" b="1" dirty="0"/>
                <a:t>(KMK, 2020)</a:t>
              </a:r>
            </a:p>
            <a:p>
              <a:pPr>
                <a:defRPr/>
              </a:pPr>
              <a:endParaRPr lang="de-DE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3195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1692672" y="1440209"/>
            <a:ext cx="8090544" cy="499227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8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Struktur und Funktion</a:t>
            </a:r>
            <a:endParaRPr dirty="0"/>
          </a:p>
          <a:p>
            <a:pPr marL="0" indent="0">
              <a:spcBef>
                <a:spcPts val="8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Entwicklung</a:t>
            </a:r>
            <a:endParaRPr dirty="0"/>
          </a:p>
          <a:p>
            <a:pPr marL="0" indent="0">
              <a:spcBef>
                <a:spcPts val="8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System</a:t>
            </a:r>
            <a:endParaRPr dirty="0"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Variabilität und Angepasstheit</a:t>
            </a:r>
            <a:endParaRPr dirty="0"/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Steuerung und Regelung</a:t>
            </a:r>
            <a:endParaRPr dirty="0"/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Information und Kommunikation</a:t>
            </a:r>
            <a:endParaRPr dirty="0"/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Stoff- und Energieumwandlung</a:t>
            </a:r>
            <a:endParaRPr dirty="0"/>
          </a:p>
          <a:p>
            <a:pPr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Reproduktion</a:t>
            </a:r>
            <a:endParaRPr dirty="0"/>
          </a:p>
          <a:p>
            <a:pPr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Organisationsebenen</a:t>
            </a:r>
            <a:endParaRPr lang="de-DE" sz="3200" dirty="0">
              <a:solidFill>
                <a:schemeClr val="tx2"/>
              </a:solidFill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03500"/>
              </a:buClr>
              <a:defRPr/>
            </a:pPr>
            <a:endParaRPr lang="de-DE" sz="31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Basiskonzepte für den </a:t>
            </a:r>
            <a:r>
              <a:rPr lang="de-DE" dirty="0" err="1"/>
              <a:t>bayer</a:t>
            </a:r>
            <a:r>
              <a:rPr lang="de-DE" dirty="0"/>
              <a:t>. Biologieunterricht</a:t>
            </a:r>
            <a:endParaRPr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Basiskonzepte im bayerischen Lehrplan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/>
        </p:blipFill>
        <p:spPr bwMode="auto">
          <a:xfrm>
            <a:off x="11800081" y="2160290"/>
            <a:ext cx="45719" cy="64865"/>
          </a:xfrm>
          <a:prstGeom prst="rect">
            <a:avLst/>
          </a:prstGeom>
        </p:spPr>
      </p:pic>
      <p:sp>
        <p:nvSpPr>
          <p:cNvPr id="14" name="Rechteck 14"/>
          <p:cNvSpPr/>
          <p:nvPr/>
        </p:nvSpPr>
        <p:spPr bwMode="auto">
          <a:xfrm>
            <a:off x="7132973" y="5904569"/>
            <a:ext cx="182988" cy="350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dirty="0"/>
          </a:p>
        </p:txBody>
      </p:sp>
      <p:pic>
        <p:nvPicPr>
          <p:cNvPr id="15" name="Grafik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68184" y="1965745"/>
            <a:ext cx="360040" cy="51081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617284" y="56101"/>
            <a:ext cx="154401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dirty="0"/>
              <a:t>KMK 2005 und </a:t>
            </a:r>
            <a:br>
              <a:rPr lang="de-DE" sz="1300" dirty="0"/>
            </a:br>
            <a:r>
              <a:rPr lang="de-DE" sz="1300" dirty="0"/>
              <a:t>Aktuell gültiger</a:t>
            </a:r>
            <a:br>
              <a:rPr lang="de-DE" sz="1300" dirty="0"/>
            </a:br>
            <a:r>
              <a:rPr lang="de-DE" sz="1300" dirty="0"/>
              <a:t>Lehrplan Biologie</a:t>
            </a:r>
            <a:br>
              <a:rPr lang="de-DE" sz="1300" dirty="0"/>
            </a:br>
            <a:r>
              <a:rPr lang="de-DE" sz="1300" dirty="0"/>
              <a:t>für das bayerische </a:t>
            </a:r>
            <a:br>
              <a:rPr lang="de-DE" sz="1300" dirty="0"/>
            </a:br>
            <a:r>
              <a:rPr lang="de-DE" sz="1300" dirty="0"/>
              <a:t>Gymnasium, </a:t>
            </a:r>
            <a:br>
              <a:rPr lang="de-DE" sz="1300" dirty="0"/>
            </a:br>
            <a:r>
              <a:rPr lang="de-DE" sz="1300" dirty="0"/>
              <a:t>Jahrgangsstufe 5-10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7132973" y="3096394"/>
            <a:ext cx="462042" cy="491650"/>
            <a:chOff x="7132973" y="3096394"/>
            <a:chExt cx="462042" cy="4916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79811" y="3096394"/>
              <a:ext cx="347575" cy="491650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7132973" y="3122961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7132973" y="3655866"/>
            <a:ext cx="462042" cy="493127"/>
            <a:chOff x="7189216" y="3592923"/>
            <a:chExt cx="462042" cy="493127"/>
          </a:xfrm>
        </p:grpSpPr>
        <p:pic>
          <p:nvPicPr>
            <p:cNvPr id="11" name="Grafik 1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229139" y="3592923"/>
              <a:ext cx="347575" cy="493127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 bwMode="auto">
            <a:xfrm>
              <a:off x="7189216" y="3606452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7132973" y="4180573"/>
            <a:ext cx="462042" cy="493127"/>
            <a:chOff x="7189216" y="4213784"/>
            <a:chExt cx="462042" cy="493127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249356" y="4213784"/>
              <a:ext cx="347575" cy="493127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 bwMode="auto">
            <a:xfrm>
              <a:off x="7189216" y="4230905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7132973" y="5637420"/>
            <a:ext cx="464355" cy="608854"/>
            <a:chOff x="7129670" y="5501234"/>
            <a:chExt cx="464355" cy="608854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7164881" y="5501234"/>
              <a:ext cx="429144" cy="608854"/>
            </a:xfrm>
            <a:prstGeom prst="rect">
              <a:avLst/>
            </a:prstGeom>
          </p:spPr>
        </p:pic>
        <p:sp>
          <p:nvSpPr>
            <p:cNvPr id="23" name="Rechteck 22"/>
            <p:cNvSpPr/>
            <p:nvPr/>
          </p:nvSpPr>
          <p:spPr bwMode="auto">
            <a:xfrm>
              <a:off x="7129670" y="5591553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132973" y="5151023"/>
            <a:ext cx="462042" cy="493359"/>
            <a:chOff x="7148432" y="5040610"/>
            <a:chExt cx="462042" cy="493359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7206606" y="5040610"/>
              <a:ext cx="345694" cy="490458"/>
            </a:xfrm>
            <a:prstGeom prst="rect">
              <a:avLst/>
            </a:prstGeom>
          </p:spPr>
        </p:pic>
        <p:sp>
          <p:nvSpPr>
            <p:cNvPr id="22" name="Rechteck 21"/>
            <p:cNvSpPr/>
            <p:nvPr/>
          </p:nvSpPr>
          <p:spPr bwMode="auto">
            <a:xfrm>
              <a:off x="7148432" y="5108982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7132973" y="4691499"/>
            <a:ext cx="462042" cy="493127"/>
            <a:chOff x="7155033" y="4608562"/>
            <a:chExt cx="462042" cy="493127"/>
          </a:xfrm>
        </p:grpSpPr>
        <p:pic>
          <p:nvPicPr>
            <p:cNvPr id="12" name="Grafik 12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7207515" y="4608562"/>
              <a:ext cx="347575" cy="493127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 bwMode="auto">
            <a:xfrm>
              <a:off x="7155033" y="4651260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7132973" y="1413322"/>
            <a:ext cx="462042" cy="493127"/>
            <a:chOff x="7132973" y="1413322"/>
            <a:chExt cx="462042" cy="493127"/>
          </a:xfrm>
        </p:grpSpPr>
        <p:pic>
          <p:nvPicPr>
            <p:cNvPr id="13" name="Grafik 13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7207515" y="1413322"/>
              <a:ext cx="347575" cy="493127"/>
            </a:xfrm>
            <a:prstGeom prst="rect">
              <a:avLst/>
            </a:prstGeom>
          </p:spPr>
        </p:pic>
        <p:sp>
          <p:nvSpPr>
            <p:cNvPr id="30" name="Rechteck 29"/>
            <p:cNvSpPr/>
            <p:nvPr/>
          </p:nvSpPr>
          <p:spPr bwMode="auto">
            <a:xfrm>
              <a:off x="7132973" y="1437446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Rechteck 30"/>
          <p:cNvSpPr/>
          <p:nvPr/>
        </p:nvSpPr>
        <p:spPr bwMode="auto">
          <a:xfrm>
            <a:off x="7132973" y="2012660"/>
            <a:ext cx="462042" cy="424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756568" y="1306304"/>
            <a:ext cx="9268300" cy="49922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Struktur und Funktion</a:t>
            </a:r>
            <a:endParaRPr sz="2800" dirty="0">
              <a:solidFill>
                <a:schemeClr val="tx2"/>
              </a:solidFill>
              <a:cs typeface="Calibri"/>
            </a:endParaRPr>
          </a:p>
          <a:p>
            <a:pPr marL="631825" indent="-268288">
              <a:lnSpc>
                <a:spcPct val="110000"/>
              </a:lnSpc>
              <a:spcBef>
                <a:spcPts val="0"/>
              </a:spcBef>
              <a:buClr>
                <a:srgbClr val="E03500"/>
              </a:buClr>
              <a:defRPr/>
            </a:pPr>
            <a:r>
              <a:rPr lang="de-DE" sz="3100" b="0" dirty="0">
                <a:solidFill>
                  <a:schemeClr val="tx2"/>
                </a:solidFill>
                <a:cs typeface="Calibri"/>
              </a:rPr>
              <a:t>Lebewesen und Lebensvorgänge sind an Strukturen gebunden; es gibt einen Zusammenhang von Struktur und Funktion. </a:t>
            </a:r>
            <a:endParaRPr dirty="0"/>
          </a:p>
          <a:p>
            <a:pPr marL="630238" indent="0">
              <a:lnSpc>
                <a:spcPct val="90000"/>
              </a:lnSpc>
              <a:buClr>
                <a:srgbClr val="E03500"/>
              </a:buClr>
              <a:buNone/>
              <a:defRPr/>
            </a:pPr>
            <a:r>
              <a:rPr lang="de-DE" sz="2400" b="0" dirty="0">
                <a:solidFill>
                  <a:schemeClr val="tx2"/>
                </a:solidFill>
                <a:cs typeface="Calibri"/>
              </a:rPr>
              <a:t>Vielfalt der Organe zur Nahrungsaufnahme, Schlüssel-Schloss-Prinzip, Prinzip der Oberflächenvergrößerung, Gegenspielerprinzip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  <a:sym typeface="Wingdings" pitchFamily="2" charset="2"/>
              </a:rPr>
              <a:t>Entwicklung </a:t>
            </a:r>
          </a:p>
          <a:p>
            <a:pPr marL="631825" indent="-268288">
              <a:lnSpc>
                <a:spcPct val="110000"/>
              </a:lnSpc>
              <a:spcAft>
                <a:spcPts val="600"/>
              </a:spcAft>
              <a:buClr>
                <a:srgbClr val="E03500"/>
              </a:buClr>
              <a:defRPr/>
            </a:pPr>
            <a:r>
              <a:rPr lang="de-DE" sz="3100" b="0" dirty="0">
                <a:solidFill>
                  <a:schemeClr val="tx2"/>
                </a:solidFill>
                <a:cs typeface="Calibri"/>
                <a:sym typeface="Wingdings" pitchFamily="2" charset="2"/>
              </a:rPr>
              <a:t>Lebendige Systeme verändern sich mit der Zeit. Man unterscheidet die Individualentwicklung und die stammesgeschichtliche Entwicklung. </a:t>
            </a:r>
          </a:p>
          <a:p>
            <a:pPr marL="630238" indent="0">
              <a:lnSpc>
                <a:spcPct val="90000"/>
              </a:lnSpc>
              <a:buClr>
                <a:srgbClr val="E03500"/>
              </a:buClr>
              <a:buNone/>
              <a:defRPr/>
            </a:pPr>
            <a:r>
              <a:rPr lang="de-DE" sz="2500" b="0" dirty="0">
                <a:solidFill>
                  <a:schemeClr val="tx2"/>
                </a:solidFill>
                <a:cs typeface="Calibri"/>
                <a:sym typeface="Wingdings" pitchFamily="2" charset="2"/>
              </a:rPr>
              <a:t>ontogenetisch/phylogenetisch, innerorganismische Steuerung zur bestmöglichen Angepasstheit an verschiedene Lebensphasen (Embryonalentwicklung, Pubertät u.a.)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Basiskonzepte für den </a:t>
            </a:r>
            <a:r>
              <a:rPr lang="de-DE" dirty="0" err="1"/>
              <a:t>bayer</a:t>
            </a:r>
            <a:r>
              <a:rPr lang="de-DE" dirty="0"/>
              <a:t>. Biologieunterricht</a:t>
            </a:r>
            <a:endParaRPr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Basiskonzepte im bayerischen Lehrplan</a:t>
            </a:r>
          </a:p>
        </p:txBody>
      </p:sp>
      <p:pic>
        <p:nvPicPr>
          <p:cNvPr id="9" name="Inhaltsplatzhalter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800081" y="2160290"/>
            <a:ext cx="45719" cy="6486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996928" y="1273335"/>
            <a:ext cx="462042" cy="493127"/>
            <a:chOff x="7132973" y="1413322"/>
            <a:chExt cx="462042" cy="493127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207515" y="1413322"/>
              <a:ext cx="347575" cy="493127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 bwMode="auto">
            <a:xfrm>
              <a:off x="7132973" y="1437446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8" name="Grafik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71341" y="3453818"/>
            <a:ext cx="360040" cy="510812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 bwMode="auto">
          <a:xfrm>
            <a:off x="2636130" y="3500733"/>
            <a:ext cx="462042" cy="424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  <a:sym typeface="Wingdings" pitchFamily="2" charset="2"/>
              </a:rPr>
              <a:t>Variabilität und Angepasstheit</a:t>
            </a:r>
          </a:p>
          <a:p>
            <a:pPr marL="631825" indent="-268288">
              <a:buClr>
                <a:srgbClr val="E03500"/>
              </a:buClr>
              <a:defRPr/>
            </a:pPr>
            <a:r>
              <a:rPr lang="de-DE" sz="3100" b="0" dirty="0">
                <a:solidFill>
                  <a:schemeClr val="tx2"/>
                </a:solidFill>
                <a:cs typeface="Calibri"/>
                <a:sym typeface="Wingdings" pitchFamily="2" charset="2"/>
              </a:rPr>
              <a:t>Lebewesen sind bezüglich Bau und Funktion an ihre Umwelt angepasst. Angepasstheit wird durch Variabilität ermöglicht. </a:t>
            </a:r>
          </a:p>
          <a:p>
            <a:pPr marL="630238" indent="0">
              <a:lnSpc>
                <a:spcPct val="90000"/>
              </a:lnSpc>
              <a:buClr>
                <a:srgbClr val="E03500"/>
              </a:buClr>
              <a:buNone/>
              <a:defRPr/>
            </a:pPr>
            <a:r>
              <a:rPr lang="de-DE" sz="2500" b="0" dirty="0">
                <a:solidFill>
                  <a:schemeClr val="tx2"/>
                </a:solidFill>
                <a:cs typeface="Calibri"/>
                <a:sym typeface="Wingdings" pitchFamily="2" charset="2"/>
              </a:rPr>
              <a:t>Polymorphismus (1 Art, genetisch bedingt), Analogie</a:t>
            </a:r>
            <a:br>
              <a:rPr lang="de-DE" sz="2500" b="0" dirty="0">
                <a:solidFill>
                  <a:schemeClr val="tx2"/>
                </a:solidFill>
                <a:cs typeface="Calibri"/>
                <a:sym typeface="Wingdings" pitchFamily="2" charset="2"/>
              </a:rPr>
            </a:br>
            <a:endParaRPr lang="de-DE" sz="2500" b="0" dirty="0">
              <a:solidFill>
                <a:schemeClr val="tx2"/>
              </a:solidFill>
              <a:cs typeface="Calibri"/>
              <a:sym typeface="Wingdings" pitchFamily="2" charset="2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Steuerung und Regelung</a:t>
            </a:r>
          </a:p>
          <a:p>
            <a:pPr marL="631825" indent="-268288">
              <a:buClr>
                <a:srgbClr val="E03500"/>
              </a:buClr>
              <a:defRPr/>
            </a:pPr>
            <a:r>
              <a:rPr lang="de-DE" sz="3100" b="0" dirty="0">
                <a:solidFill>
                  <a:schemeClr val="tx2"/>
                </a:solidFill>
                <a:cs typeface="Calibri"/>
              </a:rPr>
              <a:t>Lebende Systeme halten viele Zustandsgrößen in Grenzen; sie reagieren dabei auf die Änderung innerer und äußerer Faktoren. </a:t>
            </a:r>
          </a:p>
          <a:p>
            <a:pPr marL="630238" indent="0">
              <a:lnSpc>
                <a:spcPct val="90000"/>
              </a:lnSpc>
              <a:buClr>
                <a:srgbClr val="E03500"/>
              </a:buClr>
              <a:buNone/>
              <a:defRPr/>
            </a:pPr>
            <a:r>
              <a:rPr lang="de-DE" sz="2500" b="0" dirty="0">
                <a:solidFill>
                  <a:schemeClr val="tx2"/>
                </a:solidFill>
                <a:cs typeface="Calibri"/>
              </a:rPr>
              <a:t>positive und negative Rückkopplung, Prinzip der Homöostase</a:t>
            </a:r>
          </a:p>
          <a:p>
            <a:pPr marL="630238" indent="0">
              <a:lnSpc>
                <a:spcPct val="80000"/>
              </a:lnSpc>
              <a:buClr>
                <a:srgbClr val="E03500"/>
              </a:buClr>
              <a:buNone/>
              <a:defRPr/>
            </a:pPr>
            <a:endParaRPr lang="de-DE" sz="1800" b="0" dirty="0">
              <a:solidFill>
                <a:schemeClr val="tx2"/>
              </a:solidFill>
              <a:cs typeface="Calibri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sz="2800" dirty="0">
                <a:solidFill>
                  <a:schemeClr val="tx2"/>
                </a:solidFill>
                <a:cs typeface="Calibri"/>
              </a:rPr>
              <a:t>Information und Kommunikation</a:t>
            </a:r>
          </a:p>
          <a:p>
            <a:pPr marL="631825" indent="-268288">
              <a:buClr>
                <a:srgbClr val="E03500"/>
              </a:buClr>
              <a:defRPr/>
            </a:pPr>
            <a:r>
              <a:rPr lang="de-DE" sz="3100" b="0" dirty="0">
                <a:solidFill>
                  <a:schemeClr val="tx2"/>
                </a:solidFill>
                <a:cs typeface="Calibri"/>
              </a:rPr>
              <a:t>Lebewesen nehmen Informationen auf, speichern und verarbeiten sie und reagieren auf sie. </a:t>
            </a:r>
          </a:p>
          <a:p>
            <a:pPr marL="630238" indent="0">
              <a:lnSpc>
                <a:spcPct val="90000"/>
              </a:lnSpc>
              <a:buClr>
                <a:srgbClr val="E03500"/>
              </a:buClr>
              <a:buNone/>
              <a:defRPr/>
            </a:pPr>
            <a:r>
              <a:rPr lang="de-DE" sz="2700" b="0" dirty="0" err="1">
                <a:solidFill>
                  <a:schemeClr val="tx2"/>
                </a:solidFill>
                <a:cs typeface="Calibri"/>
              </a:rPr>
              <a:t>Signaltransduktion</a:t>
            </a:r>
            <a:r>
              <a:rPr lang="de-DE" sz="2700" b="0" dirty="0">
                <a:solidFill>
                  <a:schemeClr val="tx2"/>
                </a:solidFill>
                <a:cs typeface="Calibri"/>
              </a:rPr>
              <a:t>, De-/Codierung, verbale/stoffliche/symbolische Verständigung, Sender-Empfänger-Modell</a:t>
            </a:r>
            <a:endParaRPr lang="de-DE" sz="2400" b="0" dirty="0">
              <a:solidFill>
                <a:schemeClr val="tx2"/>
              </a:solidFill>
              <a:cs typeface="Calibri" pitchFamily="34" charset="0"/>
              <a:sym typeface="Wingdings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Basiskonzepte für den </a:t>
            </a:r>
            <a:r>
              <a:rPr lang="de-DE" dirty="0" err="1"/>
              <a:t>bayer</a:t>
            </a:r>
            <a:r>
              <a:rPr lang="de-DE" dirty="0"/>
              <a:t>. Biologieunterricht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68536" y="707390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 dirty="0"/>
              <a:t>Basiskonzepte im bayerischen Lehrplan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4526370" y="1313074"/>
            <a:ext cx="462042" cy="491650"/>
            <a:chOff x="7132973" y="3096394"/>
            <a:chExt cx="462042" cy="4916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79811" y="3096394"/>
              <a:ext cx="347575" cy="491650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7132973" y="3122961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3861008" y="2911320"/>
            <a:ext cx="462042" cy="493127"/>
            <a:chOff x="7189216" y="3592923"/>
            <a:chExt cx="462042" cy="49312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229139" y="3592923"/>
              <a:ext cx="347575" cy="493127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 bwMode="auto">
            <a:xfrm>
              <a:off x="7189216" y="3606452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918044" y="4608562"/>
            <a:ext cx="462042" cy="493127"/>
            <a:chOff x="7189216" y="4213784"/>
            <a:chExt cx="462042" cy="49312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249356" y="4213784"/>
              <a:ext cx="347575" cy="493127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 bwMode="auto">
            <a:xfrm>
              <a:off x="7189216" y="4230905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2219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756568" y="1375806"/>
            <a:ext cx="9268300" cy="5248980"/>
          </a:xfrm>
        </p:spPr>
        <p:txBody>
          <a:bodyPr>
            <a:normAutofit fontScale="92500" lnSpcReduction="10000"/>
          </a:bodyPr>
          <a:lstStyle/>
          <a:p>
            <a:pPr marL="630238" indent="0">
              <a:lnSpc>
                <a:spcPct val="70000"/>
              </a:lnSpc>
              <a:buClr>
                <a:srgbClr val="E03500"/>
              </a:buClr>
              <a:buNone/>
              <a:defRPr/>
            </a:pPr>
            <a:endParaRPr lang="de-DE" sz="1700" b="0" dirty="0">
              <a:solidFill>
                <a:schemeClr val="tx2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dirty="0">
                <a:solidFill>
                  <a:schemeClr val="tx2"/>
                </a:solidFill>
                <a:cs typeface="Calibri"/>
              </a:rPr>
              <a:t>Stoff- und Energieumwandlung</a:t>
            </a:r>
            <a:endParaRPr dirty="0"/>
          </a:p>
          <a:p>
            <a:pPr marL="631825" indent="-268288">
              <a:lnSpc>
                <a:spcPct val="90000"/>
              </a:lnSpc>
              <a:buClr>
                <a:srgbClr val="E03500"/>
              </a:buClr>
              <a:defRPr/>
            </a:pPr>
            <a:r>
              <a:rPr lang="de-DE" sz="2600" b="0" dirty="0">
                <a:solidFill>
                  <a:schemeClr val="tx2"/>
                </a:solidFill>
                <a:cs typeface="Calibri"/>
              </a:rPr>
              <a:t>An allen Lebensvorgängen sind Stoff- und Energieumwandlung beteiligt. Biologische Systeme stehen als offene Systeme im ständigen Austausche mit der Umwelt.</a:t>
            </a:r>
            <a:endParaRPr sz="2600" b="0" dirty="0">
              <a:solidFill>
                <a:schemeClr val="tx2"/>
              </a:solidFill>
              <a:cs typeface="Calibri"/>
            </a:endParaRPr>
          </a:p>
          <a:p>
            <a:pPr marL="630238" indent="0">
              <a:lnSpc>
                <a:spcPct val="90000"/>
              </a:lnSpc>
              <a:buClr>
                <a:srgbClr val="E03500"/>
              </a:buClr>
              <a:buNone/>
              <a:defRPr/>
            </a:pPr>
            <a:r>
              <a:rPr lang="de-DE" b="0" dirty="0">
                <a:solidFill>
                  <a:schemeClr val="tx2"/>
                </a:solidFill>
                <a:cs typeface="Calibri"/>
              </a:rPr>
              <a:t>Assimilation und Dissimilation, unterschiedliche Strategien bei der Energiespeicherung und -freisetzung, thermokonforme und thermoregulatorische Arten, energetische Kopplung, Stoffkreislauf</a:t>
            </a:r>
          </a:p>
          <a:p>
            <a:pPr marL="630238" indent="0">
              <a:lnSpc>
                <a:spcPct val="70000"/>
              </a:lnSpc>
              <a:buClr>
                <a:srgbClr val="E03500"/>
              </a:buClr>
              <a:buNone/>
              <a:defRPr/>
            </a:pPr>
            <a:endParaRPr lang="de-DE" sz="1700" b="0" dirty="0">
              <a:solidFill>
                <a:schemeClr val="tx2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sz="2400" dirty="0">
                <a:solidFill>
                  <a:schemeClr val="tx2"/>
                </a:solidFill>
                <a:cs typeface="Calibri"/>
                <a:sym typeface="Wingdings" pitchFamily="2" charset="2"/>
              </a:rPr>
              <a:t>Reproduktion</a:t>
            </a:r>
          </a:p>
          <a:p>
            <a:pPr marL="631825" indent="-268288">
              <a:lnSpc>
                <a:spcPct val="90000"/>
              </a:lnSpc>
              <a:buClr>
                <a:srgbClr val="E03500"/>
              </a:buClr>
              <a:defRPr/>
            </a:pPr>
            <a:r>
              <a:rPr lang="de-DE" sz="2600" b="0" dirty="0">
                <a:solidFill>
                  <a:schemeClr val="tx2"/>
                </a:solidFill>
                <a:cs typeface="Calibri"/>
                <a:sym typeface="Wingdings" pitchFamily="2" charset="2"/>
              </a:rPr>
              <a:t>Lebewesen sind fähig zur Reproduktion, dabei geben sie Erbinformationen weiter. </a:t>
            </a:r>
          </a:p>
          <a:p>
            <a:pPr marL="630238" indent="0">
              <a:lnSpc>
                <a:spcPct val="90000"/>
              </a:lnSpc>
              <a:buClr>
                <a:srgbClr val="E03500"/>
              </a:buClr>
              <a:buNone/>
              <a:defRPr/>
            </a:pPr>
            <a:r>
              <a:rPr lang="de-DE" b="0" dirty="0">
                <a:solidFill>
                  <a:schemeClr val="tx2"/>
                </a:solidFill>
                <a:cs typeface="Calibri"/>
                <a:sym typeface="Wingdings" pitchFamily="2" charset="2"/>
              </a:rPr>
              <a:t>ungeschlechtliche Fortpflanzung, Fortpflanzungsstrategien, Sexualität</a:t>
            </a:r>
          </a:p>
          <a:p>
            <a:pPr marL="630238" indent="0">
              <a:lnSpc>
                <a:spcPct val="90000"/>
              </a:lnSpc>
              <a:buClr>
                <a:srgbClr val="E03500"/>
              </a:buClr>
              <a:buNone/>
              <a:defRPr/>
            </a:pPr>
            <a:endParaRPr lang="de-DE" b="0" dirty="0">
              <a:solidFill>
                <a:schemeClr val="tx2"/>
              </a:solidFill>
              <a:cs typeface="Calibri"/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03500"/>
              </a:buClr>
              <a:buNone/>
              <a:defRPr/>
            </a:pPr>
            <a:r>
              <a:rPr lang="de-DE" sz="2400" dirty="0">
                <a:solidFill>
                  <a:schemeClr val="tx2"/>
                </a:solidFill>
                <a:cs typeface="Calibri"/>
                <a:sym typeface="Wingdings" pitchFamily="2" charset="2"/>
              </a:rPr>
              <a:t>Organisationsebenen </a:t>
            </a:r>
          </a:p>
          <a:p>
            <a:pPr marL="631825" lvl="1" indent="-268288">
              <a:lnSpc>
                <a:spcPct val="90000"/>
              </a:lnSpc>
              <a:spcAft>
                <a:spcPts val="600"/>
              </a:spcAft>
              <a:buClr>
                <a:srgbClr val="E03500"/>
              </a:buClr>
              <a:buSzPct val="120000"/>
              <a:buFont typeface="Wingdings"/>
              <a:buChar char="§"/>
              <a:defRPr/>
            </a:pPr>
            <a:r>
              <a:rPr lang="de-DE" sz="2600" dirty="0">
                <a:solidFill>
                  <a:schemeClr val="tx2"/>
                </a:solidFill>
                <a:cs typeface="Calibri"/>
                <a:sym typeface="Wingdings" pitchFamily="2" charset="2"/>
              </a:rPr>
              <a:t>Lebewesen lassen sich auf verschiedenen Organisationsebenen erklären. </a:t>
            </a:r>
          </a:p>
          <a:p>
            <a:pPr marL="630238" indent="0">
              <a:lnSpc>
                <a:spcPct val="90000"/>
              </a:lnSpc>
              <a:buClr>
                <a:srgbClr val="E03500"/>
              </a:buClr>
              <a:buNone/>
              <a:defRPr/>
            </a:pPr>
            <a:r>
              <a:rPr lang="de-DE" b="0" dirty="0">
                <a:solidFill>
                  <a:schemeClr val="tx2"/>
                </a:solidFill>
                <a:cs typeface="Calibri"/>
                <a:sym typeface="Wingdings" pitchFamily="2" charset="2"/>
              </a:rPr>
              <a:t>Baukastenprinzip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Basiskonzepte für den </a:t>
            </a:r>
            <a:r>
              <a:rPr lang="de-DE" dirty="0" err="1"/>
              <a:t>bayer</a:t>
            </a:r>
            <a:r>
              <a:rPr lang="de-DE" dirty="0"/>
              <a:t>. Biologieunterricht</a:t>
            </a:r>
            <a:endParaRPr dirty="0"/>
          </a:p>
        </p:txBody>
      </p:sp>
      <p:sp>
        <p:nvSpPr>
          <p:cNvPr id="6" name="Inhaltsplatzhalter 4"/>
          <p:cNvSpPr>
            <a:spLocks noGrp="1"/>
          </p:cNvSpPr>
          <p:nvPr>
            <p:ph sz="quarter" idx="10"/>
          </p:nvPr>
        </p:nvSpPr>
        <p:spPr bwMode="auto">
          <a:xfrm>
            <a:off x="6085160" y="65815"/>
            <a:ext cx="4248943" cy="28803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DE" dirty="0"/>
              <a:t>nach KMK, 2020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Basiskonzepte in den Bildungsstandards für die Oberstufe</a:t>
            </a:r>
            <a:endParaRPr/>
          </a:p>
          <a:p>
            <a:pPr>
              <a:defRPr/>
            </a:pPr>
            <a:endParaRPr lang="de-DE" dirty="0"/>
          </a:p>
        </p:txBody>
      </p:sp>
      <p:pic>
        <p:nvPicPr>
          <p:cNvPr id="8" name="Picture 8" descr="https://www.austrianbiologist.at/aba/magazin/wp-content/uploads/sites/9/2020/06/kape2020_bk_energieumwandlung_icon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5575" y="-1173163"/>
            <a:ext cx="361674" cy="216000"/>
          </a:xfrm>
          <a:prstGeom prst="rect">
            <a:avLst/>
          </a:prstGeom>
          <a:noFill/>
        </p:spPr>
      </p:pic>
      <p:pic>
        <p:nvPicPr>
          <p:cNvPr id="9" name="Inhaltsplatzhalter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00081" y="2160290"/>
            <a:ext cx="45719" cy="64865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4284960" y="1423523"/>
            <a:ext cx="462042" cy="493127"/>
            <a:chOff x="7155033" y="4608562"/>
            <a:chExt cx="462042" cy="493127"/>
          </a:xfrm>
        </p:grpSpPr>
        <p:pic>
          <p:nvPicPr>
            <p:cNvPr id="23" name="Grafik 12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207515" y="4608562"/>
              <a:ext cx="347575" cy="493127"/>
            </a:xfrm>
            <a:prstGeom prst="rect">
              <a:avLst/>
            </a:prstGeom>
          </p:spPr>
        </p:pic>
        <p:sp>
          <p:nvSpPr>
            <p:cNvPr id="24" name="Rechteck 23"/>
            <p:cNvSpPr/>
            <p:nvPr/>
          </p:nvSpPr>
          <p:spPr bwMode="auto">
            <a:xfrm>
              <a:off x="7155033" y="4651260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2556768" y="3600450"/>
            <a:ext cx="462042" cy="493359"/>
            <a:chOff x="7148432" y="5040610"/>
            <a:chExt cx="462042" cy="493359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206606" y="5040610"/>
              <a:ext cx="345694" cy="490458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 bwMode="auto">
            <a:xfrm>
              <a:off x="7148432" y="5108982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3460564" y="5040610"/>
            <a:ext cx="464355" cy="608854"/>
            <a:chOff x="7129670" y="5501234"/>
            <a:chExt cx="464355" cy="608854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164881" y="5501234"/>
              <a:ext cx="429144" cy="608854"/>
            </a:xfrm>
            <a:prstGeom prst="rect">
              <a:avLst/>
            </a:prstGeom>
          </p:spPr>
        </p:pic>
        <p:sp>
          <p:nvSpPr>
            <p:cNvPr id="30" name="Rechteck 29"/>
            <p:cNvSpPr/>
            <p:nvPr/>
          </p:nvSpPr>
          <p:spPr bwMode="auto">
            <a:xfrm>
              <a:off x="7129670" y="5591553"/>
              <a:ext cx="462042" cy="424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Anwendung der Erkenntnisse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Basiskonzepte zur Vernetzung nutzen</a:t>
            </a:r>
            <a:endParaRPr dirty="0"/>
          </a:p>
        </p:txBody>
      </p:sp>
      <p:sp>
        <p:nvSpPr>
          <p:cNvPr id="6" name="Inhaltsplatzhalter 1"/>
          <p:cNvSpPr>
            <a:spLocks noGrp="1"/>
          </p:cNvSpPr>
          <p:nvPr>
            <p:ph sz="quarter" idx="10"/>
          </p:nvPr>
        </p:nvSpPr>
        <p:spPr bwMode="auto">
          <a:xfrm>
            <a:off x="5999891" y="70685"/>
            <a:ext cx="4248943" cy="28803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DE" dirty="0"/>
              <a:t>Neuhaus (2023)</a:t>
            </a:r>
            <a:endParaRPr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0634254-50A1-491A-9F0F-C218ED68457E}"/>
              </a:ext>
            </a:extLst>
          </p:cNvPr>
          <p:cNvGrpSpPr/>
          <p:nvPr/>
        </p:nvGrpSpPr>
        <p:grpSpPr>
          <a:xfrm>
            <a:off x="136847" y="1224186"/>
            <a:ext cx="10111987" cy="5551460"/>
            <a:chOff x="1481091" y="263643"/>
            <a:chExt cx="10111987" cy="5551460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F844E7A4-F11B-4C05-BE8C-7B04D4E20F24}"/>
                </a:ext>
              </a:extLst>
            </p:cNvPr>
            <p:cNvGrpSpPr/>
            <p:nvPr/>
          </p:nvGrpSpPr>
          <p:grpSpPr>
            <a:xfrm>
              <a:off x="1481091" y="263643"/>
              <a:ext cx="10111987" cy="5551460"/>
              <a:chOff x="700041" y="1197093"/>
              <a:chExt cx="10111987" cy="5551460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3866F9D5-BE0D-429C-B13A-0427C188D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3724" y="1197093"/>
                <a:ext cx="3200000" cy="1800000"/>
              </a:xfrm>
              <a:prstGeom prst="rect">
                <a:avLst/>
              </a:prstGeom>
            </p:spPr>
          </p:pic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C488E936-EE4F-4D03-9E4C-CE8FF348B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028" y="2681066"/>
                <a:ext cx="3520000" cy="1980000"/>
              </a:xfrm>
              <a:prstGeom prst="rect">
                <a:avLst/>
              </a:prstGeom>
            </p:spPr>
          </p:pic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C9C49B21-A2A5-4C1B-99B2-930139632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041" y="2701033"/>
                <a:ext cx="3520000" cy="1980000"/>
              </a:xfrm>
              <a:prstGeom prst="rect">
                <a:avLst/>
              </a:prstGeom>
            </p:spPr>
          </p:pic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04339AB-214F-4486-A4BE-C4041E2AA6B2}"/>
                  </a:ext>
                </a:extLst>
              </p:cNvPr>
              <p:cNvSpPr txBox="1"/>
              <p:nvPr/>
            </p:nvSpPr>
            <p:spPr>
              <a:xfrm>
                <a:off x="4136646" y="3014256"/>
                <a:ext cx="37226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44000" algn="l"/>
                  </a:tabLst>
                </a:pPr>
                <a:r>
                  <a:rPr lang="de-DE" sz="1400" b="1" cap="small" dirty="0"/>
                  <a:t>A</a:t>
                </a:r>
                <a:r>
                  <a:rPr lang="de-DE" sz="1100" dirty="0"/>
                  <a:t> 	Einzelne Inhalte stehen unvernetzt nebeneinander.</a:t>
                </a: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2E6B6E6D-0FF8-4DDE-85BB-081CB7F28242}"/>
                  </a:ext>
                </a:extLst>
              </p:cNvPr>
              <p:cNvSpPr txBox="1"/>
              <p:nvPr/>
            </p:nvSpPr>
            <p:spPr>
              <a:xfrm>
                <a:off x="7859277" y="4661066"/>
                <a:ext cx="2549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44000" algn="l"/>
                  </a:tabLst>
                </a:pPr>
                <a:r>
                  <a:rPr lang="de-DE" sz="1400" b="1" dirty="0"/>
                  <a:t>C</a:t>
                </a:r>
                <a:r>
                  <a:rPr lang="de-DE" sz="1100" dirty="0"/>
                  <a:t> 	Die Inhalte werden über das    	Basiskonzept </a:t>
                </a:r>
                <a:r>
                  <a:rPr lang="de-DE" sz="1100" b="1" dirty="0"/>
                  <a:t>Steuerung und 	</a:t>
                </a:r>
                <a:r>
                  <a:rPr lang="de-DE" sz="1100" b="1"/>
                  <a:t>Regelung</a:t>
                </a:r>
                <a:r>
                  <a:rPr lang="de-DE" sz="1100"/>
                  <a:t> miteinander </a:t>
                </a:r>
                <a:r>
                  <a:rPr lang="de-DE" sz="1100" dirty="0"/>
                  <a:t>vernetzt.</a:t>
                </a: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34F33025-8762-4287-9DF4-A36D8ED029E0}"/>
                  </a:ext>
                </a:extLst>
              </p:cNvPr>
              <p:cNvSpPr txBox="1"/>
              <p:nvPr/>
            </p:nvSpPr>
            <p:spPr>
              <a:xfrm>
                <a:off x="4031642" y="6102222"/>
                <a:ext cx="37356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44000" algn="l"/>
                  </a:tabLst>
                </a:pPr>
                <a:r>
                  <a:rPr lang="de-DE" sz="1400" b="1" dirty="0"/>
                  <a:t>D</a:t>
                </a:r>
                <a:r>
                  <a:rPr lang="de-DE" sz="1100" dirty="0"/>
                  <a:t> Durch </a:t>
                </a:r>
                <a:r>
                  <a:rPr lang="de-DE" sz="1100" b="1" dirty="0"/>
                  <a:t>verschiedene Basiskonzepte </a:t>
                </a:r>
                <a:r>
                  <a:rPr lang="de-DE" sz="1100" dirty="0"/>
                  <a:t>wird ein komplexes 	Wissensnetz aufgebaut, das verschiedene Inhalte über 	verschiedene Konzepte vernetzt. </a:t>
                </a: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EC97A33F-C6CF-4701-A13E-0C08FABE35B9}"/>
                  </a:ext>
                </a:extLst>
              </p:cNvPr>
              <p:cNvSpPr txBox="1"/>
              <p:nvPr/>
            </p:nvSpPr>
            <p:spPr>
              <a:xfrm>
                <a:off x="1199903" y="4681033"/>
                <a:ext cx="2520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44000" algn="l"/>
                  </a:tabLst>
                </a:pPr>
                <a:r>
                  <a:rPr lang="de-DE" sz="1400" b="1" dirty="0"/>
                  <a:t>B</a:t>
                </a:r>
                <a:r>
                  <a:rPr lang="de-DE" sz="1100" dirty="0"/>
                  <a:t> 	Die Inhalte werden über das 	Basiskonzept </a:t>
                </a:r>
                <a:r>
                  <a:rPr lang="de-DE" sz="1100" b="1" dirty="0"/>
                  <a:t>Struktur und Funktion </a:t>
                </a:r>
                <a:r>
                  <a:rPr lang="de-DE" sz="1100" dirty="0"/>
                  <a:t>	miteinander vernetzt.</a:t>
                </a:r>
              </a:p>
            </p:txBody>
          </p:sp>
          <p:sp>
            <p:nvSpPr>
              <p:cNvPr id="29" name="Rechteck: abgerundete Ecken 24">
                <a:extLst>
                  <a:ext uri="{FF2B5EF4-FFF2-40B4-BE49-F238E27FC236}">
                    <a16:creationId xmlns:a16="http://schemas.microsoft.com/office/drawing/2014/main" id="{6BD70B28-3E12-4AF6-A587-CDEC13DAC1BD}"/>
                  </a:ext>
                </a:extLst>
              </p:cNvPr>
              <p:cNvSpPr/>
              <p:nvPr/>
            </p:nvSpPr>
            <p:spPr>
              <a:xfrm>
                <a:off x="4197876" y="1197093"/>
                <a:ext cx="3200000" cy="1800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8812A3F5-F610-46F7-A85F-2042D3C39DE5}"/>
                  </a:ext>
                </a:extLst>
              </p:cNvPr>
              <p:cNvGrpSpPr/>
              <p:nvPr/>
            </p:nvGrpSpPr>
            <p:grpSpPr>
              <a:xfrm>
                <a:off x="3983724" y="4137363"/>
                <a:ext cx="3520000" cy="1980000"/>
                <a:chOff x="4130128" y="4305471"/>
                <a:chExt cx="3520000" cy="1980000"/>
              </a:xfrm>
            </p:grpSpPr>
            <p:pic>
              <p:nvPicPr>
                <p:cNvPr id="32" name="Grafik 31">
                  <a:extLst>
                    <a:ext uri="{FF2B5EF4-FFF2-40B4-BE49-F238E27FC236}">
                      <a16:creationId xmlns:a16="http://schemas.microsoft.com/office/drawing/2014/main" id="{D932C0E6-6B70-4263-99C9-8A067AF372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0128" y="4305471"/>
                  <a:ext cx="3520000" cy="1980000"/>
                </a:xfrm>
                <a:prstGeom prst="rect">
                  <a:avLst/>
                </a:prstGeom>
              </p:spPr>
            </p:pic>
            <p:sp>
              <p:nvSpPr>
                <p:cNvPr id="33" name="Rechteck: abgerundete Ecken 25">
                  <a:extLst>
                    <a:ext uri="{FF2B5EF4-FFF2-40B4-BE49-F238E27FC236}">
                      <a16:creationId xmlns:a16="http://schemas.microsoft.com/office/drawing/2014/main" id="{9F528497-AD28-4C9D-B7D0-FAF20B43B49E}"/>
                    </a:ext>
                  </a:extLst>
                </p:cNvPr>
                <p:cNvSpPr/>
                <p:nvPr/>
              </p:nvSpPr>
              <p:spPr>
                <a:xfrm>
                  <a:off x="4283050" y="4339363"/>
                  <a:ext cx="3200000" cy="18000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1" name="Rechteck: abgerundete Ecken 26">
                <a:extLst>
                  <a:ext uri="{FF2B5EF4-FFF2-40B4-BE49-F238E27FC236}">
                    <a16:creationId xmlns:a16="http://schemas.microsoft.com/office/drawing/2014/main" id="{68B749B9-C39F-40AF-93F1-9AC854EAD4EB}"/>
                  </a:ext>
                </a:extLst>
              </p:cNvPr>
              <p:cNvSpPr/>
              <p:nvPr/>
            </p:nvSpPr>
            <p:spPr>
              <a:xfrm>
                <a:off x="7420838" y="2716174"/>
                <a:ext cx="3262380" cy="190978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1" name="Rechteck: abgerundete Ecken 28">
              <a:extLst>
                <a:ext uri="{FF2B5EF4-FFF2-40B4-BE49-F238E27FC236}">
                  <a16:creationId xmlns:a16="http://schemas.microsoft.com/office/drawing/2014/main" id="{2C5B05D5-AE9B-48DE-A883-DDE691FE4F2C}"/>
                </a:ext>
              </a:extLst>
            </p:cNvPr>
            <p:cNvSpPr/>
            <p:nvPr/>
          </p:nvSpPr>
          <p:spPr>
            <a:xfrm>
              <a:off x="1571124" y="1747616"/>
              <a:ext cx="3262380" cy="19097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0772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  <a:defRPr/>
            </a:pPr>
            <a:r>
              <a:rPr lang="de-DE" sz="1800" b="0" dirty="0"/>
              <a:t>Gegeben ist eine Abbildung mit allen Themen der Biologie der Jahrgangsstufe 5-10 und einem Basiskonzept in der Mitte.</a:t>
            </a:r>
            <a:endParaRPr dirty="0"/>
          </a:p>
          <a:p>
            <a:pPr>
              <a:buClr>
                <a:schemeClr val="tx2"/>
              </a:buClr>
              <a:defRPr/>
            </a:pPr>
            <a:r>
              <a:rPr lang="de-DE" sz="1800" b="0" dirty="0"/>
              <a:t>Benennen Sie, in Kleingruppen, jeweils ein Inhaltsbeispiel aus den einzelnen Themenbereichen der 5.-10. Jahrgangsstufe, das vor dem Hintergrund dieses Basiskonzepts vertieft behandelt werden kann.</a:t>
            </a:r>
            <a:endParaRPr dirty="0"/>
          </a:p>
          <a:p>
            <a:pPr>
              <a:buClr>
                <a:schemeClr val="tx2"/>
              </a:buClr>
              <a:defRPr/>
            </a:pPr>
            <a:r>
              <a:rPr lang="de-DE" sz="1800" b="0" dirty="0"/>
              <a:t>Präsentieren Sie sich die Ergebnisse gegenseitig. </a:t>
            </a:r>
            <a:endParaRPr dirty="0"/>
          </a:p>
        </p:txBody>
      </p:sp>
      <p:sp>
        <p:nvSpPr>
          <p:cNvPr id="5" name="Titel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Aufgabe IV</a:t>
            </a:r>
            <a:endParaRPr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de-DE" dirty="0"/>
              <a:t>Basiskonzepte</a:t>
            </a:r>
            <a:endParaRPr dirty="0"/>
          </a:p>
          <a:p>
            <a:pPr>
              <a:defRPr/>
            </a:pPr>
            <a:endParaRPr lang="de-DE" dirty="0"/>
          </a:p>
          <a:p>
            <a:pPr marL="0" indent="0">
              <a:defRPr/>
            </a:pPr>
            <a:r>
              <a:rPr lang="de-DE" b="0" dirty="0"/>
              <a:t>Nutzen Sie das Aufgabenblatt </a:t>
            </a:r>
            <a:r>
              <a:rPr lang="de-DE" b="0" i="1" dirty="0"/>
              <a:t>„Aufgabe IV – Konzeptorientierung“</a:t>
            </a:r>
            <a:r>
              <a:rPr lang="de-DE" b="0" dirty="0"/>
              <a:t> aus der Handreichung für Lehrkräfte..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8" name="Rechteck 41"/>
          <p:cNvSpPr/>
          <p:nvPr/>
        </p:nvSpPr>
        <p:spPr bwMode="auto">
          <a:xfrm>
            <a:off x="5149056" y="5400650"/>
            <a:ext cx="3410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ebdings"/>
              <a:buChar char="4"/>
              <a:defRPr/>
            </a:pPr>
            <a:r>
              <a:rPr lang="de-DE" sz="1400" dirty="0"/>
              <a:t>Gymnasium</a:t>
            </a:r>
            <a:endParaRPr dirty="0"/>
          </a:p>
          <a:p>
            <a:pPr marL="285750" indent="-285750">
              <a:buFont typeface="Webdings"/>
              <a:buChar char="4"/>
              <a:defRPr/>
            </a:pPr>
            <a:r>
              <a:rPr lang="de-DE" sz="1400" dirty="0"/>
              <a:t>Realschule</a:t>
            </a:r>
            <a:endParaRPr dirty="0"/>
          </a:p>
          <a:p>
            <a:pPr marL="285750" indent="-285750">
              <a:buFont typeface="Webdings"/>
              <a:buChar char="4"/>
              <a:defRPr/>
            </a:pPr>
            <a:r>
              <a:rPr lang="de-DE" sz="1400" dirty="0"/>
              <a:t>Mittelschule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1189</Words>
  <Application>Microsoft Office PowerPoint</Application>
  <DocSecurity>0</DocSecurity>
  <PresentationFormat>Benutzerdefiniert</PresentationFormat>
  <Paragraphs>156</Paragraphs>
  <Slides>12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Arial Bold</vt:lpstr>
      <vt:lpstr>Calibri</vt:lpstr>
      <vt:lpstr>Symbol</vt:lpstr>
      <vt:lpstr>Webdings</vt:lpstr>
      <vt:lpstr>Wingdings</vt:lpstr>
      <vt:lpstr>Larissa-Design</vt:lpstr>
      <vt:lpstr>CorelDRAW</vt:lpstr>
      <vt:lpstr>PowerPoint-Präsentation</vt:lpstr>
      <vt:lpstr>Bedeutung von Basiskonzepten</vt:lpstr>
      <vt:lpstr>Allgemeine Einführung: Konzeptorientierung</vt:lpstr>
      <vt:lpstr>Basiskonzepte für den bayer. Biologieunterricht</vt:lpstr>
      <vt:lpstr>Basiskonzepte für den bayer. Biologieunterricht</vt:lpstr>
      <vt:lpstr>Basiskonzepte für den bayer. Biologieunterricht</vt:lpstr>
      <vt:lpstr>Basiskonzepte für den bayer. Biologieunterricht</vt:lpstr>
      <vt:lpstr>Anwendung der Erkenntnisse</vt:lpstr>
      <vt:lpstr>Aufgabe IV</vt:lpstr>
      <vt:lpstr>Quellen und Literaturverzeichnis</vt:lpstr>
      <vt:lpstr>Quellen und Literaturverzeichnis</vt:lpstr>
      <vt:lpstr>Fragen?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2011-02-03T11:29:47Z</dcterms:created>
  <dcterms:modified xsi:type="dcterms:W3CDTF">2023-03-22T12:48:38Z</dcterms:modified>
  <cp:category/>
  <dc:identifier/>
  <cp:contentStatus/>
  <dc:language/>
  <cp:version/>
</cp:coreProperties>
</file>