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48" r:id="rId1"/>
  </p:sldMasterIdLst>
  <p:notesMasterIdLst>
    <p:notesMasterId r:id="rId19"/>
  </p:notesMasterIdLst>
  <p:sldIdLst>
    <p:sldId id="256" r:id="rId2"/>
    <p:sldId id="1506" r:id="rId3"/>
    <p:sldId id="344" r:id="rId4"/>
    <p:sldId id="265" r:id="rId5"/>
    <p:sldId id="266" r:id="rId6"/>
    <p:sldId id="267" r:id="rId7"/>
    <p:sldId id="268" r:id="rId8"/>
    <p:sldId id="269" r:id="rId9"/>
    <p:sldId id="270" r:id="rId10"/>
    <p:sldId id="271" r:id="rId11"/>
    <p:sldId id="274" r:id="rId12"/>
    <p:sldId id="347" r:id="rId13"/>
    <p:sldId id="350" r:id="rId14"/>
    <p:sldId id="346" r:id="rId15"/>
    <p:sldId id="299" r:id="rId16"/>
    <p:sldId id="300" r:id="rId17"/>
    <p:sldId id="1505" r:id="rId18"/>
  </p:sldIdLst>
  <p:sldSz cx="10298113" cy="7200900"/>
  <p:notesSz cx="7200900" cy="10298113"/>
  <p:defaultText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 initials="A" lastIdx="5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7940F14-A28D-EC61-DB78-7514BD64EC32}">
  <a:tblStyle styleId="{17940F14-A28D-EC61-DB78-7514BD64EC32}" styleName="Mittlere Formatvorlage 2 - Akz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 styleId="{5ED7C475-8AA0-BCAB-5DF3-AF4FC7806F0E}" styleName="Helle Formatvorlage 2 - Akzent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w="12700">
              <a:noFill/>
            </a:ln>
          </a:insideH>
          <a:insideV>
            <a:ln w="12700">
              <a:noFill/>
            </a:ln>
          </a:insideV>
        </a:tcBdr>
        <a:fill>
          <a:noFill/>
        </a:fill>
      </a:tcStyle>
    </a:wholeTbl>
    <a:band1H>
      <a:tcStyle>
        <a:tcBdr>
          <a:top>
            <a:lnRef idx="1">
              <a:schemeClr val="accent1"/>
            </a:lnRef>
          </a:top>
          <a:bottom>
            <a:lnRef idx="1">
              <a:schemeClr val="accent1"/>
            </a:lnRef>
          </a:bottom>
        </a:tcBdr>
      </a:tcStyle>
    </a:band1H>
    <a:band2H>
      <a:tcStyle>
        <a:tcBdr/>
      </a:tcStyle>
    </a:band2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Style>
        <a:tcBdr/>
      </a:tcStyle>
    </a:lastCol>
    <a:firstCol>
      <a:tcStyle>
        <a:tcBdr/>
      </a:tcStyle>
    </a:firstCol>
    <a:lastRow>
      <a:tcStyle>
        <a:tcBdr>
          <a:top>
            <a:ln w="50800">
              <a:solidFill>
                <a:schemeClr val="accent1"/>
              </a:solidFill>
            </a:ln>
          </a:top>
        </a:tcBdr>
      </a:tcStyle>
    </a:lastRow>
    <a:seCell>
      <a:tcStyle>
        <a:tcBdr/>
      </a:tcStyle>
    </a:seCell>
    <a:swCell>
      <a:tcStyle>
        <a:tcBdr/>
      </a:tcStyle>
    </a:swCell>
    <a:firstRow>
      <a:tcTxStyle b="on">
        <a:fontRef idx="minor">
          <a:srgbClr val="000000"/>
        </a:fontRef>
        <a:schemeClr val="bg1"/>
      </a:tcTxStyle>
      <a:tcStyle>
        <a:tcBdr/>
        <a:fillRef idx="1">
          <a:schemeClr val="accent1"/>
        </a:fillRef>
      </a:tcStyle>
    </a:firstRow>
    <a:neCell>
      <a:tcStyle>
        <a:tcBdr/>
      </a:tcStyle>
    </a:neCell>
    <a:nwCell>
      <a:tcStyle>
        <a:tcBdr/>
      </a:tcStyle>
    </a:nwCell>
  </a:tblStyle>
  <a:tblStyle styleId="{DB1E6BCE-F8B6-92F6-635B-1B4204CDEFB2}" styleName="Mittlere Formatvorlage 4 - Akzent 1">
    <a:wholeTbl>
      <a:tcTxStyle>
        <a:fontRef idx="minor">
          <a:srgbClr val="000000"/>
        </a:fontRef>
        <a:schemeClr val="dk1"/>
      </a:tcTxStyle>
      <a:tcStyle>
        <a:tcBdr>
          <a:left>
            <a:ln w="12700">
              <a:solidFill>
                <a:schemeClr val="accent1"/>
              </a:solidFill>
            </a:ln>
          </a:left>
          <a:right>
            <a:ln w="12700">
              <a:solidFill>
                <a:schemeClr val="accent1"/>
              </a:solidFill>
            </a:ln>
          </a:right>
          <a:top>
            <a:ln w="12700">
              <a:solidFill>
                <a:schemeClr val="accent1"/>
              </a:solidFill>
            </a:ln>
          </a:top>
          <a:bottom>
            <a:ln w="12700">
              <a:solidFill>
                <a:schemeClr val="accent1"/>
              </a:solidFill>
            </a:ln>
          </a:bottom>
          <a:insideH>
            <a:ln w="12700">
              <a:solidFill>
                <a:schemeClr val="accent1"/>
              </a:solidFill>
            </a:ln>
          </a:insideH>
          <a:insideV>
            <a:ln w="12700">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Style>
        <a:tcBdr/>
      </a:tcStyle>
    </a:lastCol>
    <a:firstCol>
      <a:tcStyle>
        <a:tcBdr/>
      </a:tcStyle>
    </a:firstCol>
    <a:lastRow>
      <a:tcStyle>
        <a:tcBdr>
          <a:top>
            <a:ln w="25400">
              <a:solidFill>
                <a:schemeClr val="accent1"/>
              </a:solidFill>
            </a:ln>
          </a:top>
        </a:tcBdr>
        <a:fill>
          <a:solidFill>
            <a:schemeClr val="accent1">
              <a:tint val="20000"/>
            </a:schemeClr>
          </a:solidFill>
        </a:fill>
      </a:tcStyle>
    </a:lastRow>
    <a:seCell>
      <a:tcStyle>
        <a:tcBdr/>
      </a:tcStyle>
    </a:seCell>
    <a:swCell>
      <a:tcStyle>
        <a:tcBdr/>
      </a:tcStyle>
    </a:swCell>
    <a:firstRow>
      <a:tcStyle>
        <a:tcBdr/>
        <a:fill>
          <a:solidFill>
            <a:schemeClr val="accent1">
              <a:tint val="20000"/>
            </a:schemeClr>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14" autoAdjust="0"/>
    <p:restoredTop sz="94660"/>
  </p:normalViewPr>
  <p:slideViewPr>
    <p:cSldViewPr>
      <p:cViewPr varScale="1">
        <p:scale>
          <a:sx n="100" d="100"/>
          <a:sy n="100" d="100"/>
        </p:scale>
        <p:origin x="1548"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Kopfzeilenplatzhalter 1"/>
          <p:cNvSpPr>
            <a:spLocks noGrp="1"/>
          </p:cNvSpPr>
          <p:nvPr>
            <p:ph type="hdr" sz="quarter"/>
          </p:nvPr>
        </p:nvSpPr>
        <p:spPr bwMode="auto">
          <a:xfrm>
            <a:off x="4" y="6"/>
            <a:ext cx="2945659" cy="493711"/>
          </a:xfrm>
          <a:prstGeom prst="rect">
            <a:avLst/>
          </a:prstGeom>
        </p:spPr>
        <p:txBody>
          <a:bodyPr vert="horz" lIns="95500" tIns="47750" rIns="95500" bIns="47750" rtlCol="0"/>
          <a:lstStyle>
            <a:lvl1pPr algn="l">
              <a:defRPr sz="1300"/>
            </a:lvl1pPr>
          </a:lstStyle>
          <a:p>
            <a:pPr>
              <a:defRPr/>
            </a:pPr>
            <a:endParaRPr lang="en-US" dirty="0"/>
          </a:p>
        </p:txBody>
      </p:sp>
      <p:sp>
        <p:nvSpPr>
          <p:cNvPr id="5" name="Datumsplatzhalter 2"/>
          <p:cNvSpPr>
            <a:spLocks noGrp="1"/>
          </p:cNvSpPr>
          <p:nvPr>
            <p:ph type="dt" idx="1"/>
          </p:nvPr>
        </p:nvSpPr>
        <p:spPr bwMode="auto">
          <a:xfrm>
            <a:off x="3850448" y="6"/>
            <a:ext cx="2945659" cy="493711"/>
          </a:xfrm>
          <a:prstGeom prst="rect">
            <a:avLst/>
          </a:prstGeom>
        </p:spPr>
        <p:txBody>
          <a:bodyPr vert="horz" lIns="95500" tIns="47750" rIns="95500" bIns="47750" rtlCol="0"/>
          <a:lstStyle>
            <a:lvl1pPr algn="r">
              <a:defRPr sz="1300"/>
            </a:lvl1pPr>
          </a:lstStyle>
          <a:p>
            <a:pPr>
              <a:defRPr/>
            </a:pPr>
            <a:fld id="{3DBE2723-2822-419A-9BD4-4BAD25D3271D}" type="datetimeFigureOut">
              <a:rPr lang="en-US"/>
              <a:t>3/22/2023</a:t>
            </a:fld>
            <a:endParaRPr lang="en-US" dirty="0"/>
          </a:p>
        </p:txBody>
      </p:sp>
      <p:sp>
        <p:nvSpPr>
          <p:cNvPr id="6" name="Folienbildplatzhalter 3"/>
          <p:cNvSpPr>
            <a:spLocks noGrp="1" noRot="1" noChangeAspect="1"/>
          </p:cNvSpPr>
          <p:nvPr>
            <p:ph type="sldImg" idx="2"/>
          </p:nvPr>
        </p:nvSpPr>
        <p:spPr bwMode="auto">
          <a:xfrm>
            <a:off x="750888" y="741363"/>
            <a:ext cx="5295899" cy="3702050"/>
          </a:xfrm>
          <a:prstGeom prst="rect">
            <a:avLst/>
          </a:prstGeom>
          <a:noFill/>
          <a:ln w="12700">
            <a:solidFill>
              <a:prstClr val="black"/>
            </a:solidFill>
          </a:ln>
        </p:spPr>
        <p:txBody>
          <a:bodyPr vert="horz" lIns="95500" tIns="47750" rIns="95500" bIns="47750" rtlCol="0" anchor="ctr"/>
          <a:lstStyle/>
          <a:p>
            <a:pPr>
              <a:defRPr/>
            </a:pPr>
            <a:endParaRPr lang="en-US" dirty="0"/>
          </a:p>
        </p:txBody>
      </p:sp>
      <p:sp>
        <p:nvSpPr>
          <p:cNvPr id="7" name="Notizenplatzhalter 4"/>
          <p:cNvSpPr>
            <a:spLocks noGrp="1"/>
          </p:cNvSpPr>
          <p:nvPr>
            <p:ph type="body" sz="quarter" idx="3"/>
          </p:nvPr>
        </p:nvSpPr>
        <p:spPr bwMode="auto">
          <a:xfrm>
            <a:off x="679769" y="4690272"/>
            <a:ext cx="5438140" cy="4443412"/>
          </a:xfrm>
          <a:prstGeom prst="rect">
            <a:avLst/>
          </a:prstGeom>
        </p:spPr>
        <p:txBody>
          <a:bodyPr vert="horz" lIns="95500" tIns="47750" rIns="95500" bIns="47750"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8" name="Fußzeilenplatzhalter 5"/>
          <p:cNvSpPr>
            <a:spLocks noGrp="1"/>
          </p:cNvSpPr>
          <p:nvPr>
            <p:ph type="ftr" sz="quarter" idx="4"/>
          </p:nvPr>
        </p:nvSpPr>
        <p:spPr bwMode="auto">
          <a:xfrm>
            <a:off x="4" y="9378828"/>
            <a:ext cx="2945659" cy="493711"/>
          </a:xfrm>
          <a:prstGeom prst="rect">
            <a:avLst/>
          </a:prstGeom>
        </p:spPr>
        <p:txBody>
          <a:bodyPr vert="horz" lIns="95500" tIns="47750" rIns="95500" bIns="47750" rtlCol="0" anchor="b"/>
          <a:lstStyle>
            <a:lvl1pPr algn="l">
              <a:defRPr sz="1300"/>
            </a:lvl1pPr>
          </a:lstStyle>
          <a:p>
            <a:pPr>
              <a:defRPr/>
            </a:pPr>
            <a:endParaRPr lang="en-US" dirty="0"/>
          </a:p>
        </p:txBody>
      </p:sp>
      <p:sp>
        <p:nvSpPr>
          <p:cNvPr id="9" name="Foliennummernplatzhalter 6"/>
          <p:cNvSpPr>
            <a:spLocks noGrp="1"/>
          </p:cNvSpPr>
          <p:nvPr>
            <p:ph type="sldNum" sz="quarter" idx="5"/>
          </p:nvPr>
        </p:nvSpPr>
        <p:spPr bwMode="auto">
          <a:xfrm>
            <a:off x="3850448" y="9378828"/>
            <a:ext cx="2945659" cy="493711"/>
          </a:xfrm>
          <a:prstGeom prst="rect">
            <a:avLst/>
          </a:prstGeom>
        </p:spPr>
        <p:txBody>
          <a:bodyPr vert="horz" lIns="95500" tIns="47750" rIns="95500" bIns="47750" rtlCol="0" anchor="b"/>
          <a:lstStyle>
            <a:lvl1pPr algn="r">
              <a:defRPr sz="1300"/>
            </a:lvl1pPr>
          </a:lstStyle>
          <a:p>
            <a:pPr>
              <a:defRPr/>
            </a:pPr>
            <a:fld id="{5453E05D-3DF1-4E21-AB1B-DE220D2B1110}" type="slidenum">
              <a:rPr lang="en-US"/>
              <a:t>‹Nr.›</a:t>
            </a:fld>
            <a:endParaRPr lang="en-US" dirty="0"/>
          </a:p>
        </p:txBody>
      </p:sp>
    </p:spTree>
  </p:cSld>
  <p:clrMap bg1="lt1" tx1="dk1" bg2="lt2" tx2="dk2" accent1="accent1" accent2="accent2" accent3="accent3" accent4="accent4" accent5="accent5" accent6="accent6" hlink="hlink" folHlink="folHlink"/>
  <p:notesStyle>
    <a:lvl1pPr marL="0" algn="l" defTabSz="953617">
      <a:defRPr sz="1200">
        <a:solidFill>
          <a:schemeClr val="tx1"/>
        </a:solidFill>
        <a:latin typeface="+mn-lt"/>
        <a:ea typeface="+mn-ea"/>
        <a:cs typeface="+mn-cs"/>
      </a:defRPr>
    </a:lvl1pPr>
    <a:lvl2pPr marL="476808" algn="l" defTabSz="953617">
      <a:defRPr sz="1200">
        <a:solidFill>
          <a:schemeClr val="tx1"/>
        </a:solidFill>
        <a:latin typeface="+mn-lt"/>
        <a:ea typeface="+mn-ea"/>
        <a:cs typeface="+mn-cs"/>
      </a:defRPr>
    </a:lvl2pPr>
    <a:lvl3pPr marL="953617" algn="l" defTabSz="953617">
      <a:defRPr sz="1200">
        <a:solidFill>
          <a:schemeClr val="tx1"/>
        </a:solidFill>
        <a:latin typeface="+mn-lt"/>
        <a:ea typeface="+mn-ea"/>
        <a:cs typeface="+mn-cs"/>
      </a:defRPr>
    </a:lvl3pPr>
    <a:lvl4pPr marL="1430423" algn="l" defTabSz="953617">
      <a:defRPr sz="1200">
        <a:solidFill>
          <a:schemeClr val="tx1"/>
        </a:solidFill>
        <a:latin typeface="+mn-lt"/>
        <a:ea typeface="+mn-ea"/>
        <a:cs typeface="+mn-cs"/>
      </a:defRPr>
    </a:lvl4pPr>
    <a:lvl5pPr marL="1907231" algn="l" defTabSz="953617">
      <a:defRPr sz="1200">
        <a:solidFill>
          <a:schemeClr val="tx1"/>
        </a:solidFill>
        <a:latin typeface="+mn-lt"/>
        <a:ea typeface="+mn-ea"/>
        <a:cs typeface="+mn-cs"/>
      </a:defRPr>
    </a:lvl5pPr>
    <a:lvl6pPr marL="2384039" algn="l" defTabSz="953617">
      <a:defRPr sz="1200">
        <a:solidFill>
          <a:schemeClr val="tx1"/>
        </a:solidFill>
        <a:latin typeface="+mn-lt"/>
        <a:ea typeface="+mn-ea"/>
        <a:cs typeface="+mn-cs"/>
      </a:defRPr>
    </a:lvl6pPr>
    <a:lvl7pPr marL="2860849" algn="l" defTabSz="953617">
      <a:defRPr sz="1200">
        <a:solidFill>
          <a:schemeClr val="tx1"/>
        </a:solidFill>
        <a:latin typeface="+mn-lt"/>
        <a:ea typeface="+mn-ea"/>
        <a:cs typeface="+mn-cs"/>
      </a:defRPr>
    </a:lvl7pPr>
    <a:lvl8pPr marL="3337656" algn="l" defTabSz="953617">
      <a:defRPr sz="1200">
        <a:solidFill>
          <a:schemeClr val="tx1"/>
        </a:solidFill>
        <a:latin typeface="+mn-lt"/>
        <a:ea typeface="+mn-ea"/>
        <a:cs typeface="+mn-cs"/>
      </a:defRPr>
    </a:lvl8pPr>
    <a:lvl9pPr marL="3814465" algn="l" defTabSz="953617">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5</a:t>
            </a:fld>
            <a:endParaRPr lang="en-US" dirty="0"/>
          </a:p>
        </p:txBody>
      </p:sp>
    </p:spTree>
    <p:extLst>
      <p:ext uri="{BB962C8B-B14F-4D97-AF65-F5344CB8AC3E}">
        <p14:creationId xmlns:p14="http://schemas.microsoft.com/office/powerpoint/2010/main" val="1216141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6</a:t>
            </a:fld>
            <a:endParaRPr lang="en-US" dirty="0"/>
          </a:p>
        </p:txBody>
      </p:sp>
    </p:spTree>
    <p:extLst>
      <p:ext uri="{BB962C8B-B14F-4D97-AF65-F5344CB8AC3E}">
        <p14:creationId xmlns:p14="http://schemas.microsoft.com/office/powerpoint/2010/main" val="4212155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453E05D-3DF1-4E21-AB1B-DE220D2B1110}" type="slidenum">
              <a:rPr lang="en-US" smtClean="0"/>
              <a:pPr/>
              <a:t>13</a:t>
            </a:fld>
            <a:endParaRPr lang="en-US"/>
          </a:p>
        </p:txBody>
      </p:sp>
    </p:spTree>
    <p:extLst>
      <p:ext uri="{BB962C8B-B14F-4D97-AF65-F5344CB8AC3E}">
        <p14:creationId xmlns:p14="http://schemas.microsoft.com/office/powerpoint/2010/main" val="1266603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pPr marL="0" indent="0">
              <a:buFontTx/>
              <a:buNone/>
            </a:pPr>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14</a:t>
            </a:fld>
            <a:endParaRPr lang="en-US" dirty="0"/>
          </a:p>
        </p:txBody>
      </p:sp>
    </p:spTree>
    <p:extLst>
      <p:ext uri="{BB962C8B-B14F-4D97-AF65-F5344CB8AC3E}">
        <p14:creationId xmlns:p14="http://schemas.microsoft.com/office/powerpoint/2010/main" val="3184980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userDrawn="1">
  <p:cSld name="9_Titel und Inhalt">
    <p:spTree>
      <p:nvGrpSpPr>
        <p:cNvPr id="1" name=""/>
        <p:cNvGrpSpPr/>
        <p:nvPr/>
      </p:nvGrpSpPr>
      <p:grpSpPr bwMode="auto">
        <a:xfrm>
          <a:off x="0" y="0"/>
          <a:ext cx="0" cy="0"/>
          <a:chOff x="0" y="0"/>
          <a:chExt cx="0" cy="0"/>
        </a:xfrm>
      </p:grpSpPr>
      <p:sp>
        <p:nvSpPr>
          <p:cNvPr id="4" name="Rechteck 16"/>
          <p:cNvSpPr/>
          <p:nvPr userDrawn="1"/>
        </p:nvSpPr>
        <p:spPr bwMode="auto">
          <a:xfrm>
            <a:off x="8" y="56"/>
            <a:ext cx="7453304"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dirty="0">
              <a:solidFill>
                <a:schemeClr val="bg1"/>
              </a:solidFill>
            </a:endParaRPr>
          </a:p>
        </p:txBody>
      </p:sp>
      <p:sp>
        <p:nvSpPr>
          <p:cNvPr id="5" name="Inhaltsplatzhalter 2"/>
          <p:cNvSpPr>
            <a:spLocks noGrp="1"/>
          </p:cNvSpPr>
          <p:nvPr>
            <p:ph idx="1"/>
          </p:nvPr>
        </p:nvSpPr>
        <p:spPr bwMode="auto">
          <a:xfrm>
            <a:off x="514915" y="1008163"/>
            <a:ext cx="9268300" cy="5424322"/>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6912768"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9"/>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dirty="0"/>
          </a:p>
        </p:txBody>
      </p:sp>
      <p:sp>
        <p:nvSpPr>
          <p:cNvPr id="9" name="Textfeld 20"/>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dirty="0">
                <a:solidFill>
                  <a:schemeClr val="tx2"/>
                </a:solidFill>
                <a:latin typeface="+mn-lt"/>
                <a:ea typeface="+mn-ea"/>
                <a:cs typeface="+mn-cs"/>
              </a:rPr>
              <a:t> Didaktik der Biologie – LMU München				</a:t>
            </a:r>
            <a:fld id="{8BE7A362-220D-42D0-B4B4-4DB6B9E5BC20}" type="slidenum">
              <a:rPr lang="de-DE" sz="1200" b="1">
                <a:solidFill>
                  <a:schemeClr val="tx2"/>
                </a:solidFill>
                <a:latin typeface="+mn-lt"/>
                <a:ea typeface="+mn-ea"/>
                <a:cs typeface="+mn-cs"/>
              </a:rPr>
              <a:t>‹Nr.›</a:t>
            </a:fld>
            <a:endParaRPr lang="de-DE" sz="1200" b="1" dirty="0">
              <a:solidFill>
                <a:schemeClr val="tx2"/>
              </a:solidFill>
              <a:latin typeface="+mn-lt"/>
              <a:ea typeface="+mn-ea"/>
              <a:cs typeface="+mn-cs"/>
            </a:endParaRPr>
          </a:p>
        </p:txBody>
      </p:sp>
      <p:sp>
        <p:nvSpPr>
          <p:cNvPr id="10"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1_Benutzerdefiniertes Layout">
    <p:spTree>
      <p:nvGrpSpPr>
        <p:cNvPr id="1" name=""/>
        <p:cNvGrpSpPr/>
        <p:nvPr/>
      </p:nvGrpSpPr>
      <p:grpSpPr bwMode="auto">
        <a:xfrm>
          <a:off x="0" y="0"/>
          <a:ext cx="0" cy="0"/>
          <a:chOff x="0" y="0"/>
          <a:chExt cx="0" cy="0"/>
        </a:xfrm>
      </p:grpSpPr>
      <p:sp>
        <p:nvSpPr>
          <p:cNvPr id="4" name="Rechteck 8"/>
          <p:cNvSpPr/>
          <p:nvPr userDrawn="1"/>
        </p:nvSpPr>
        <p:spPr bwMode="auto">
          <a:xfrm>
            <a:off x="8" y="56"/>
            <a:ext cx="7453304"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dirty="0">
              <a:solidFill>
                <a:schemeClr val="bg1"/>
              </a:solidFill>
            </a:endParaRPr>
          </a:p>
        </p:txBody>
      </p:sp>
      <p:sp>
        <p:nvSpPr>
          <p:cNvPr id="5" name="Inhaltsplatzhalter 2"/>
          <p:cNvSpPr>
            <a:spLocks noGrp="1"/>
          </p:cNvSpPr>
          <p:nvPr>
            <p:ph idx="1"/>
          </p:nvPr>
        </p:nvSpPr>
        <p:spPr bwMode="auto">
          <a:xfrm>
            <a:off x="514915" y="1440209"/>
            <a:ext cx="9268300" cy="4992275"/>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6912768"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dirty="0"/>
          </a:p>
        </p:txBody>
      </p:sp>
      <p:sp>
        <p:nvSpPr>
          <p:cNvPr id="9"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dirty="0">
                <a:solidFill>
                  <a:schemeClr val="tx2"/>
                </a:solidFill>
                <a:latin typeface="+mn-lt"/>
                <a:ea typeface="+mn-ea"/>
                <a:cs typeface="+mn-cs"/>
              </a:rPr>
              <a:t> Didaktik der Biologie – LMU München				</a:t>
            </a:r>
            <a:fld id="{8BE7A362-220D-42D0-B4B4-4DB6B9E5BC20}" type="slidenum">
              <a:rPr lang="de-DE" sz="1200" b="1">
                <a:solidFill>
                  <a:schemeClr val="tx2"/>
                </a:solidFill>
                <a:latin typeface="+mn-lt"/>
                <a:ea typeface="+mn-ea"/>
                <a:cs typeface="+mn-cs"/>
              </a:rPr>
              <a:t>‹Nr.›</a:t>
            </a:fld>
            <a:endParaRPr lang="de-DE" sz="1200" b="1" dirty="0">
              <a:solidFill>
                <a:schemeClr val="tx2"/>
              </a:solidFill>
              <a:latin typeface="+mn-lt"/>
              <a:ea typeface="+mn-ea"/>
              <a:cs typeface="+mn-cs"/>
            </a:endParaRPr>
          </a:p>
        </p:txBody>
      </p:sp>
      <p:sp>
        <p:nvSpPr>
          <p:cNvPr id="10"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sp>
        <p:nvSpPr>
          <p:cNvPr id="11" name="Rechteck 15"/>
          <p:cNvSpPr/>
          <p:nvPr userDrawn="1"/>
        </p:nvSpPr>
        <p:spPr bwMode="auto">
          <a:xfrm>
            <a:off x="0" y="724003"/>
            <a:ext cx="7453312" cy="400110"/>
          </a:xfrm>
          <a:prstGeom prst="rect">
            <a:avLst/>
          </a:prstGeom>
          <a:solidFill>
            <a:srgbClr val="1F497D"/>
          </a:solidFill>
        </p:spPr>
        <p:txBody>
          <a:bodyPr wrap="square">
            <a:spAutoFit/>
          </a:bodyPr>
          <a:lstStyle/>
          <a:p>
            <a:pPr marL="452438">
              <a:defRPr/>
            </a:pPr>
            <a:endParaRPr lang="de-DE" sz="2000" dirty="0">
              <a:solidFill>
                <a:schemeClr val="bg1"/>
              </a:solidFill>
            </a:endParaRPr>
          </a:p>
        </p:txBody>
      </p:sp>
      <p:sp>
        <p:nvSpPr>
          <p:cNvPr id="12" name="Textplatzhalter 20"/>
          <p:cNvSpPr>
            <a:spLocks noGrp="1"/>
          </p:cNvSpPr>
          <p:nvPr>
            <p:ph type="body" sz="quarter" idx="11"/>
          </p:nvPr>
        </p:nvSpPr>
        <p:spPr bwMode="auto">
          <a:xfrm>
            <a:off x="468536" y="717686"/>
            <a:ext cx="6912767" cy="406427"/>
          </a:xfrm>
        </p:spPr>
        <p:txBody>
          <a:bodyPr>
            <a:noAutofit/>
          </a:bodyPr>
          <a:lstStyle>
            <a:lvl1pPr>
              <a:defRPr sz="2000" b="0">
                <a:solidFill>
                  <a:schemeClr val="bg1"/>
                </a:solidFill>
                <a:latin typeface="+mn-lt"/>
              </a:defRPr>
            </a:lvl1pPr>
          </a:lstStyle>
          <a:p>
            <a:pPr lvl="0">
              <a:defRPr/>
            </a:pPr>
            <a:r>
              <a:rPr lang="de-DE"/>
              <a:t>Textmasterformat bearbeiten</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userDrawn="1">
  <p:cSld name="2_Titel und Inhalt">
    <p:spTree>
      <p:nvGrpSpPr>
        <p:cNvPr id="1" name=""/>
        <p:cNvGrpSpPr/>
        <p:nvPr/>
      </p:nvGrpSpPr>
      <p:grpSpPr bwMode="auto">
        <a:xfrm>
          <a:off x="0" y="0"/>
          <a:ext cx="0" cy="0"/>
          <a:chOff x="0" y="0"/>
          <a:chExt cx="0" cy="0"/>
        </a:xfrm>
      </p:grpSpPr>
      <p:sp>
        <p:nvSpPr>
          <p:cNvPr id="4" name="Rechteck 16"/>
          <p:cNvSpPr/>
          <p:nvPr userDrawn="1"/>
        </p:nvSpPr>
        <p:spPr bwMode="auto">
          <a:xfrm>
            <a:off x="8" y="56"/>
            <a:ext cx="8749448"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dirty="0">
              <a:solidFill>
                <a:schemeClr val="bg1"/>
              </a:solidFill>
            </a:endParaRPr>
          </a:p>
        </p:txBody>
      </p:sp>
      <p:sp>
        <p:nvSpPr>
          <p:cNvPr id="5" name="Inhaltsplatzhalter 2"/>
          <p:cNvSpPr>
            <a:spLocks noGrp="1"/>
          </p:cNvSpPr>
          <p:nvPr>
            <p:ph idx="1"/>
          </p:nvPr>
        </p:nvSpPr>
        <p:spPr bwMode="auto">
          <a:xfrm>
            <a:off x="514915" y="1008163"/>
            <a:ext cx="9268300" cy="5424322"/>
          </a:xfrm>
          <a:prstGeom prst="rect">
            <a:avLst/>
          </a:prstGeom>
        </p:spPr>
        <p:txBody>
          <a:bodyPr/>
          <a:lstStyle>
            <a:lvl1pPr>
              <a:defRPr>
                <a:latin typeface="+mn-lt"/>
              </a:defRPr>
            </a:lvl1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8064896"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9"/>
          <p:cNvSpPr/>
          <p:nvPr userDrawn="1"/>
        </p:nvSpPr>
        <p:spPr bwMode="auto">
          <a:xfrm>
            <a:off x="3852920" y="6838360"/>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dirty="0"/>
          </a:p>
        </p:txBody>
      </p:sp>
      <p:sp>
        <p:nvSpPr>
          <p:cNvPr id="9" name="Textfeld 20"/>
          <p:cNvSpPr>
            <a:spLocks noAdjustHandles="1"/>
          </p:cNvSpPr>
          <p:nvPr userDrawn="1"/>
        </p:nvSpPr>
        <p:spPr bwMode="auto">
          <a:xfrm>
            <a:off x="3852912" y="6838360"/>
            <a:ext cx="6445202" cy="465625"/>
          </a:xfrm>
          <a:prstGeom prst="rect">
            <a:avLst/>
          </a:prstGeom>
          <a:noFill/>
          <a:ln>
            <a:noFill/>
          </a:ln>
        </p:spPr>
        <p:txBody>
          <a:bodyPr wrap="square" lIns="95361" tIns="47681" rIns="95361" bIns="47681" rtlCol="0">
            <a:spAutoFit/>
          </a:bodyPr>
          <a:lstStyle/>
          <a:p>
            <a:pPr>
              <a:defRPr/>
            </a:pPr>
            <a:r>
              <a:rPr lang="de-DE" sz="1200" b="1" dirty="0">
                <a:solidFill>
                  <a:schemeClr val="tx2"/>
                </a:solidFill>
                <a:latin typeface="+mj-lt"/>
                <a:ea typeface="+mj-ea"/>
                <a:cs typeface="+mj-cs"/>
              </a:rPr>
              <a:t>Prof. Dr. Birgit J. Neuhaus – Didaktik der Biologie – LMU München		</a:t>
            </a:r>
            <a:fld id="{8BE7A362-220D-42D0-B4B4-4DB6B9E5BC20}" type="slidenum">
              <a:rPr lang="de-DE" sz="1200" b="1">
                <a:solidFill>
                  <a:schemeClr val="tx2"/>
                </a:solidFill>
                <a:latin typeface="+mj-lt"/>
                <a:ea typeface="+mj-ea"/>
                <a:cs typeface="+mj-cs"/>
              </a:rPr>
              <a:t>‹Nr.›</a:t>
            </a:fld>
            <a:endParaRPr lang="de-DE" sz="1200" b="1" dirty="0">
              <a:solidFill>
                <a:schemeClr val="tx2"/>
              </a:solidFill>
              <a:latin typeface="+mj-lt"/>
              <a:ea typeface="+mj-ea"/>
              <a:cs typeface="+mj-cs"/>
            </a:endParaRPr>
          </a:p>
          <a:p>
            <a:pPr>
              <a:defRPr/>
            </a:pPr>
            <a:endParaRPr lang="de-DE" sz="1200" b="1" dirty="0">
              <a:solidFill>
                <a:schemeClr val="tx2"/>
              </a:solidFill>
              <a:latin typeface="+mj-lt"/>
              <a:ea typeface="+mj-ea"/>
              <a:cs typeface="+mj-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userDrawn="1">
  <p:cSld name="2_Benutzerdefiniertes Layout">
    <p:spTree>
      <p:nvGrpSpPr>
        <p:cNvPr id="1" name=""/>
        <p:cNvGrpSpPr/>
        <p:nvPr/>
      </p:nvGrpSpPr>
      <p:grpSpPr bwMode="auto">
        <a:xfrm>
          <a:off x="0" y="0"/>
          <a:ext cx="0" cy="0"/>
          <a:chOff x="0" y="0"/>
          <a:chExt cx="0" cy="0"/>
        </a:xfrm>
      </p:grpSpPr>
      <p:sp>
        <p:nvSpPr>
          <p:cNvPr id="4" name="Inhaltsplatzhalter 2"/>
          <p:cNvSpPr>
            <a:spLocks noGrp="1"/>
          </p:cNvSpPr>
          <p:nvPr>
            <p:ph idx="1"/>
          </p:nvPr>
        </p:nvSpPr>
        <p:spPr bwMode="auto">
          <a:xfrm>
            <a:off x="6229175" y="821404"/>
            <a:ext cx="3556001" cy="5424322"/>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cxnSp>
        <p:nvCxnSpPr>
          <p:cNvPr id="5"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hteck 6"/>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dirty="0"/>
          </a:p>
        </p:txBody>
      </p:sp>
      <p:sp>
        <p:nvSpPr>
          <p:cNvPr id="7" name="Rechteck 11"/>
          <p:cNvSpPr/>
          <p:nvPr userDrawn="1"/>
        </p:nvSpPr>
        <p:spPr bwMode="auto">
          <a:xfrm>
            <a:off x="-1428" y="4536554"/>
            <a:ext cx="5150484" cy="2016224"/>
          </a:xfrm>
          <a:prstGeom prst="rect">
            <a:avLst/>
          </a:prstGeom>
          <a:solidFill>
            <a:schemeClr val="bg1">
              <a:lumMod val="8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dirty="0"/>
          </a:p>
        </p:txBody>
      </p:sp>
      <p:sp>
        <p:nvSpPr>
          <p:cNvPr id="8" name="Textfeld 7"/>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dirty="0">
                <a:solidFill>
                  <a:schemeClr val="tx2"/>
                </a:solidFill>
                <a:latin typeface="+mn-lt"/>
                <a:ea typeface="+mn-ea"/>
                <a:cs typeface="+mn-cs"/>
              </a:rPr>
              <a:t> Didaktik der Biologie – LMU München				</a:t>
            </a:r>
            <a:fld id="{8BE7A362-220D-42D0-B4B4-4DB6B9E5BC20}" type="slidenum">
              <a:rPr lang="de-DE" sz="1200" b="1">
                <a:solidFill>
                  <a:schemeClr val="tx2"/>
                </a:solidFill>
                <a:latin typeface="+mn-lt"/>
                <a:ea typeface="+mn-ea"/>
                <a:cs typeface="+mn-cs"/>
              </a:rPr>
              <a:t>‹Nr.›</a:t>
            </a:fld>
            <a:endParaRPr lang="de-DE" sz="1200" b="1" dirty="0">
              <a:solidFill>
                <a:schemeClr val="tx2"/>
              </a:solidFill>
              <a:latin typeface="+mn-lt"/>
              <a:ea typeface="+mn-ea"/>
              <a:cs typeface="+mn-cs"/>
            </a:endParaRPr>
          </a:p>
        </p:txBody>
      </p:sp>
      <p:sp>
        <p:nvSpPr>
          <p:cNvPr id="9"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grpSp>
        <p:nvGrpSpPr>
          <p:cNvPr id="10" name="Diagramm 9"/>
          <p:cNvGrpSpPr/>
          <p:nvPr userDrawn="1"/>
        </p:nvGrpSpPr>
        <p:grpSpPr bwMode="auto">
          <a:xfrm>
            <a:off x="1871" y="360090"/>
            <a:ext cx="7309297" cy="4872865"/>
            <a:chOff x="0" y="0"/>
            <a:chExt cx="7309297" cy="4872865"/>
          </a:xfrm>
        </p:grpSpPr>
        <p:sp>
          <p:nvSpPr>
            <p:cNvPr id="11" name="Rechteck 10"/>
            <p:cNvSpPr/>
            <p:nvPr/>
          </p:nvSpPr>
          <p:spPr bwMode="auto">
            <a:xfrm>
              <a:off x="0" y="438557"/>
              <a:ext cx="6000445" cy="4434307"/>
            </a:xfrm>
            <a:prstGeom prst="rect">
              <a:avLst/>
            </a:prstGeom>
            <a:blipFill>
              <a:blip r:embed="rId2"/>
              <a:srcRect l="4545" r="4545"/>
              <a:stretch/>
            </a:blipFill>
            <a:ln>
              <a:noFill/>
            </a:ln>
          </p:spPr>
          <p:style>
            <a:lnRef idx="0">
              <a:srgbClr val="000000"/>
            </a:lnRef>
            <a:fillRef idx="1">
              <a:srgbClr val="000000"/>
            </a:fillRef>
            <a:effectRef idx="0">
              <a:srgbClr val="000000"/>
            </a:effectRef>
            <a:fontRef idx="minor"/>
          </p:style>
        </p:sp>
        <p:sp>
          <p:nvSpPr>
            <p:cNvPr id="12" name="Rechteck 11"/>
            <p:cNvSpPr/>
            <p:nvPr/>
          </p:nvSpPr>
          <p:spPr bwMode="auto">
            <a:xfrm>
              <a:off x="0" y="4146676"/>
              <a:ext cx="5170597" cy="726188"/>
            </a:xfrm>
            <a:prstGeom prst="rect">
              <a:avLst/>
            </a:prstGeom>
            <a:solidFill>
              <a:schemeClr val="tx2"/>
            </a:solidFill>
            <a:ln w="25400" cap="flat" cmpd="sng" algn="ctr">
              <a:solidFill>
                <a:schemeClr val="lt1">
                  <a:hueOff val="0"/>
                  <a:satOff val="0"/>
                  <a:lumOff val="0"/>
                  <a:alphaOff val="0"/>
                </a:schemeClr>
              </a:solidFill>
              <a:prstDash val="solid"/>
            </a:ln>
          </p:spPr>
          <p:style>
            <a:lnRef idx="2">
              <a:srgbClr val="000000"/>
            </a:lnRef>
            <a:fillRef idx="1">
              <a:srgbClr val="000000"/>
            </a:fillRef>
            <a:effectRef idx="0">
              <a:srgbClr val="000000"/>
            </a:effectRef>
            <a:fontRef idx="minor">
              <a:schemeClr val="lt1"/>
            </a:fontRef>
          </p:style>
          <p:txBody>
            <a:bodyPr spcFirstLastPara="0" vert="horz" wrap="square" lIns="76200" tIns="76200" rIns="76200" bIns="76200" numCol="1" spcCol="1270" anchor="ctr" anchorCtr="0">
              <a:noAutofit/>
            </a:bodyPr>
            <a:lstStyle/>
            <a:p>
              <a:pPr lvl="0" algn="ctr" defTabSz="1778000">
                <a:lnSpc>
                  <a:spcPct val="90000"/>
                </a:lnSpc>
                <a:spcBef>
                  <a:spcPts val="0"/>
                </a:spcBef>
                <a:spcAft>
                  <a:spcPts val="0"/>
                </a:spcAft>
                <a:defRPr/>
              </a:pPr>
              <a:endParaRPr lang="de-DE" sz="4000" dirty="0"/>
            </a:p>
          </p:txBody>
        </p:sp>
      </p:grpSp>
      <p:sp>
        <p:nvSpPr>
          <p:cNvPr id="13" name="Titel 1"/>
          <p:cNvSpPr>
            <a:spLocks noGrp="1"/>
          </p:cNvSpPr>
          <p:nvPr>
            <p:ph type="title"/>
          </p:nvPr>
        </p:nvSpPr>
        <p:spPr bwMode="auto">
          <a:xfrm>
            <a:off x="1" y="4536554"/>
            <a:ext cx="5149055" cy="648128"/>
          </a:xfrm>
          <a:prstGeom prst="rect">
            <a:avLst/>
          </a:prstGeom>
        </p:spPr>
        <p:txBody>
          <a:bodyPr>
            <a:normAutofit/>
          </a:bodyPr>
          <a:lstStyle>
            <a:lvl1pPr marL="266700" indent="0" algn="l">
              <a:defRPr sz="2800" b="0">
                <a:solidFill>
                  <a:schemeClr val="bg1"/>
                </a:solidFill>
              </a:defRPr>
            </a:lvl1pPr>
          </a:lstStyle>
          <a:p>
            <a:pPr>
              <a:defRPr/>
            </a:pPr>
            <a:endParaRPr lang="de-DE"/>
          </a:p>
        </p:txBody>
      </p:sp>
      <p:sp>
        <p:nvSpPr>
          <p:cNvPr id="14" name="Textplatzhalter 2"/>
          <p:cNvSpPr>
            <a:spLocks noGrp="1"/>
          </p:cNvSpPr>
          <p:nvPr>
            <p:ph type="body" sz="quarter" idx="11"/>
          </p:nvPr>
        </p:nvSpPr>
        <p:spPr bwMode="auto">
          <a:xfrm>
            <a:off x="324520" y="5400650"/>
            <a:ext cx="4680520" cy="1056268"/>
          </a:xfrm>
        </p:spPr>
        <p:txBody>
          <a:bodyPr/>
          <a:lstStyle>
            <a:lvl1pPr>
              <a:defRPr sz="1400"/>
            </a:lvl1pPr>
          </a:lstStyle>
          <a:p>
            <a:pPr lvl="0">
              <a:defRPr/>
            </a:pPr>
            <a:r>
              <a:rPr lang="de-DE"/>
              <a:t>Textmasterformat bearbeiten</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userDrawn="1">
  <p:cSld name="3_Benutzerdefiniertes Layout">
    <p:spTree>
      <p:nvGrpSpPr>
        <p:cNvPr id="1" name=""/>
        <p:cNvGrpSpPr/>
        <p:nvPr/>
      </p:nvGrpSpPr>
      <p:grpSpPr bwMode="auto">
        <a:xfrm>
          <a:off x="0" y="0"/>
          <a:ext cx="0" cy="0"/>
          <a:chOff x="0" y="0"/>
          <a:chExt cx="0" cy="0"/>
        </a:xfrm>
      </p:grpSpPr>
      <p:sp>
        <p:nvSpPr>
          <p:cNvPr id="4" name="Rechteck 8"/>
          <p:cNvSpPr/>
          <p:nvPr userDrawn="1"/>
        </p:nvSpPr>
        <p:spPr bwMode="auto">
          <a:xfrm>
            <a:off x="8" y="56"/>
            <a:ext cx="7453304"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dirty="0">
              <a:solidFill>
                <a:schemeClr val="bg1"/>
              </a:solidFill>
            </a:endParaRPr>
          </a:p>
        </p:txBody>
      </p:sp>
      <p:sp>
        <p:nvSpPr>
          <p:cNvPr id="5" name="Inhaltsplatzhalter 2"/>
          <p:cNvSpPr>
            <a:spLocks noGrp="1"/>
          </p:cNvSpPr>
          <p:nvPr>
            <p:ph idx="1"/>
          </p:nvPr>
        </p:nvSpPr>
        <p:spPr bwMode="auto">
          <a:xfrm>
            <a:off x="514915" y="1440209"/>
            <a:ext cx="9268300" cy="4992275"/>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6912768"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dirty="0"/>
          </a:p>
        </p:txBody>
      </p:sp>
      <p:sp>
        <p:nvSpPr>
          <p:cNvPr id="9"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dirty="0">
                <a:solidFill>
                  <a:schemeClr val="tx2"/>
                </a:solidFill>
                <a:latin typeface="+mn-lt"/>
                <a:ea typeface="+mn-ea"/>
                <a:cs typeface="+mn-cs"/>
              </a:rPr>
              <a:t> Didaktik der Biologie, Didaktik der Mathematik – LMU München		</a:t>
            </a:r>
            <a:fld id="{8BE7A362-220D-42D0-B4B4-4DB6B9E5BC20}" type="slidenum">
              <a:rPr lang="de-DE" sz="1200" b="1">
                <a:solidFill>
                  <a:schemeClr val="tx2"/>
                </a:solidFill>
                <a:latin typeface="+mn-lt"/>
                <a:ea typeface="+mn-ea"/>
                <a:cs typeface="+mn-cs"/>
              </a:rPr>
              <a:t>‹Nr.›</a:t>
            </a:fld>
            <a:endParaRPr lang="de-DE" sz="1200" b="1" dirty="0">
              <a:solidFill>
                <a:schemeClr val="tx2"/>
              </a:solidFill>
              <a:latin typeface="+mn-lt"/>
              <a:ea typeface="+mn-ea"/>
              <a:cs typeface="+mn-cs"/>
            </a:endParaRPr>
          </a:p>
        </p:txBody>
      </p:sp>
      <p:sp>
        <p:nvSpPr>
          <p:cNvPr id="10"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sp>
        <p:nvSpPr>
          <p:cNvPr id="11" name="Rechteck 15"/>
          <p:cNvSpPr/>
          <p:nvPr userDrawn="1"/>
        </p:nvSpPr>
        <p:spPr bwMode="auto">
          <a:xfrm>
            <a:off x="0" y="724003"/>
            <a:ext cx="7453312" cy="400110"/>
          </a:xfrm>
          <a:prstGeom prst="rect">
            <a:avLst/>
          </a:prstGeom>
          <a:solidFill>
            <a:srgbClr val="1F497D"/>
          </a:solidFill>
        </p:spPr>
        <p:txBody>
          <a:bodyPr wrap="square">
            <a:spAutoFit/>
          </a:bodyPr>
          <a:lstStyle/>
          <a:p>
            <a:pPr marL="452438">
              <a:defRPr/>
            </a:pPr>
            <a:endParaRPr lang="de-DE" sz="2000" dirty="0">
              <a:solidFill>
                <a:schemeClr val="bg1"/>
              </a:solidFill>
            </a:endParaRPr>
          </a:p>
        </p:txBody>
      </p:sp>
      <p:sp>
        <p:nvSpPr>
          <p:cNvPr id="12" name="Textplatzhalter 20"/>
          <p:cNvSpPr>
            <a:spLocks noGrp="1"/>
          </p:cNvSpPr>
          <p:nvPr>
            <p:ph type="body" sz="quarter" idx="11"/>
          </p:nvPr>
        </p:nvSpPr>
        <p:spPr bwMode="auto">
          <a:xfrm>
            <a:off x="468536" y="717686"/>
            <a:ext cx="6912767" cy="406427"/>
          </a:xfrm>
        </p:spPr>
        <p:txBody>
          <a:bodyPr>
            <a:noAutofit/>
          </a:bodyPr>
          <a:lstStyle>
            <a:lvl1pPr>
              <a:defRPr sz="2000" b="0">
                <a:solidFill>
                  <a:schemeClr val="bg1"/>
                </a:solidFill>
                <a:latin typeface="+mn-lt"/>
              </a:defRPr>
            </a:lvl1pPr>
          </a:lstStyle>
          <a:p>
            <a:pPr lvl="0">
              <a:defRPr/>
            </a:pPr>
            <a:r>
              <a:rPr lang="de-DE"/>
              <a:t>Textmasterformat bearbeiten</a:t>
            </a:r>
            <a:endParaRPr/>
          </a:p>
        </p:txBody>
      </p:sp>
      <p:sp>
        <p:nvSpPr>
          <p:cNvPr id="13" name="Textplatzhalter 8"/>
          <p:cNvSpPr>
            <a:spLocks noGrp="1"/>
          </p:cNvSpPr>
          <p:nvPr>
            <p:ph type="body" sz="quarter" idx="14"/>
          </p:nvPr>
        </p:nvSpPr>
        <p:spPr bwMode="auto">
          <a:xfrm>
            <a:off x="7453312" y="0"/>
            <a:ext cx="2844801" cy="560070"/>
          </a:xfrm>
        </p:spPr>
        <p:txBody>
          <a:bodyPr>
            <a:normAutofit/>
          </a:bodyPr>
          <a:lstStyle>
            <a:lvl1pPr algn="r">
              <a:defRPr sz="1200" b="0">
                <a:latin typeface="+mn-lt"/>
              </a:defRPr>
            </a:lvl1pPr>
          </a:lstStyle>
          <a:p>
            <a:pPr>
              <a:defRPr/>
            </a:pPr>
            <a:endParaRPr lang="de-DE"/>
          </a:p>
        </p:txBody>
      </p:sp>
    </p:spTree>
    <p:extLst>
      <p:ext uri="{BB962C8B-B14F-4D97-AF65-F5344CB8AC3E}">
        <p14:creationId xmlns:p14="http://schemas.microsoft.com/office/powerpoint/2010/main" val="3605899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Titelplatzhalter 1"/>
          <p:cNvSpPr>
            <a:spLocks noGrp="1"/>
          </p:cNvSpPr>
          <p:nvPr>
            <p:ph type="title"/>
          </p:nvPr>
        </p:nvSpPr>
        <p:spPr bwMode="auto">
          <a:xfrm>
            <a:off x="514915" y="288377"/>
            <a:ext cx="9268300" cy="1200151"/>
          </a:xfrm>
          <a:prstGeom prst="rect">
            <a:avLst/>
          </a:prstGeom>
        </p:spPr>
        <p:txBody>
          <a:bodyPr vert="horz" lIns="95361" tIns="47681" rIns="95361" bIns="47681" rtlCol="0" anchor="ctr">
            <a:normAutofit/>
          </a:bodyPr>
          <a:lstStyle/>
          <a:p>
            <a:pPr>
              <a:defRPr/>
            </a:pPr>
            <a:r>
              <a:rPr lang="de-DE"/>
              <a:t>Titelmasterformat durch Klicken bearbeiten</a:t>
            </a:r>
            <a:endParaRPr/>
          </a:p>
        </p:txBody>
      </p:sp>
      <p:sp>
        <p:nvSpPr>
          <p:cNvPr id="5" name="Textplatzhalter 2"/>
          <p:cNvSpPr>
            <a:spLocks noGrp="1"/>
          </p:cNvSpPr>
          <p:nvPr>
            <p:ph type="body" idx="1"/>
          </p:nvPr>
        </p:nvSpPr>
        <p:spPr bwMode="auto">
          <a:xfrm>
            <a:off x="514915" y="1680223"/>
            <a:ext cx="9268300" cy="4752261"/>
          </a:xfrm>
          <a:prstGeom prst="rect">
            <a:avLst/>
          </a:prstGeom>
        </p:spPr>
        <p:txBody>
          <a:bodyPr vert="horz" lIns="95361" tIns="47681" rIns="95361" bIns="47681"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p:txBody>
      </p:sp>
      <p:sp>
        <p:nvSpPr>
          <p:cNvPr id="6" name="Foliennummernplatzhalter 4"/>
          <p:cNvSpPr>
            <a:spLocks noAdjustHandles="1"/>
          </p:cNvSpPr>
          <p:nvPr userDrawn="1"/>
        </p:nvSpPr>
        <p:spPr bwMode="auto">
          <a:xfrm>
            <a:off x="9845788" y="6773532"/>
            <a:ext cx="470210" cy="531732"/>
          </a:xfrm>
          <a:prstGeom prst="rect">
            <a:avLst/>
          </a:prstGeom>
          <a:noFill/>
          <a:ln w="9525">
            <a:noFill/>
            <a:miter lim="800000"/>
            <a:headEnd/>
            <a:tailEnd/>
          </a:ln>
        </p:spPr>
        <p:txBody>
          <a:bodyPr lIns="95361" tIns="47681" rIns="95361" bIns="47681" anchor="ctr"/>
          <a:lstStyle/>
          <a:p>
            <a:pPr algn="ctr">
              <a:defRPr/>
            </a:pPr>
            <a:fld id="{8BE7A362-220D-42D0-B4B4-4DB6B9E5BC20}" type="slidenum">
              <a:rPr lang="de-DE" sz="1200" b="1">
                <a:solidFill>
                  <a:schemeClr val="bg1"/>
                </a:solidFill>
                <a:latin typeface="Arial Bold"/>
                <a:ea typeface="Arial Bold"/>
                <a:cs typeface="Arial Bold"/>
              </a:rPr>
              <a:t>‹Nr.›</a:t>
            </a:fld>
            <a:endParaRPr lang="de-DE" sz="1200" b="1" dirty="0">
              <a:solidFill>
                <a:schemeClr val="bg1"/>
              </a:solidFill>
              <a:latin typeface="Arial Bold"/>
              <a:ea typeface="Arial Bold"/>
              <a:cs typeface="Arial Bo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ctr" defTabSz="953617">
        <a:spcBef>
          <a:spcPts val="0"/>
        </a:spcBef>
        <a:buNone/>
        <a:defRPr sz="4700">
          <a:solidFill>
            <a:schemeClr val="tx1"/>
          </a:solidFill>
          <a:latin typeface="+mj-lt"/>
          <a:ea typeface="+mj-ea"/>
          <a:cs typeface="+mj-cs"/>
        </a:defRPr>
      </a:lvl1pPr>
    </p:titleStyle>
    <p:bodyStyle>
      <a:lvl1pPr marL="357607" indent="-357607" algn="l" defTabSz="953617">
        <a:spcBef>
          <a:spcPts val="0"/>
        </a:spcBef>
        <a:buFont typeface="Arial"/>
        <a:buNone/>
        <a:defRPr sz="2400" b="1">
          <a:solidFill>
            <a:schemeClr val="tx1"/>
          </a:solidFill>
          <a:latin typeface="Arial Bold"/>
          <a:ea typeface="+mn-ea"/>
          <a:cs typeface="+mn-cs"/>
        </a:defRPr>
      </a:lvl1pPr>
      <a:lvl2pPr marL="774811" indent="-298005" algn="l" defTabSz="953617">
        <a:spcBef>
          <a:spcPts val="0"/>
        </a:spcBef>
        <a:buFont typeface="Arial"/>
        <a:buChar char="–"/>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p:bodyStyle>
    <p:other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hyperlink" Target="https://www.youtube.com/watch?v=2lavkh754hM&amp;ab_channel=jotra" TargetMode="External"/><Relationship Id="rId13" Type="http://schemas.openxmlformats.org/officeDocument/2006/relationships/hyperlink" Target="https://www.blender.org/" TargetMode="External"/><Relationship Id="rId18" Type="http://schemas.openxmlformats.org/officeDocument/2006/relationships/hyperlink" Target="https://www.bandicam.com/video-cutter/" TargetMode="External"/><Relationship Id="rId3" Type="http://schemas.openxmlformats.org/officeDocument/2006/relationships/hyperlink" Target="https://www.getpaint.net/" TargetMode="External"/><Relationship Id="rId21" Type="http://schemas.openxmlformats.org/officeDocument/2006/relationships/hyperlink" Target="https://www.youtube.com/watch?v=fft3pRfDViA&amp;ab_channel=AndreasAbb" TargetMode="External"/><Relationship Id="rId7" Type="http://schemas.openxmlformats.org/officeDocument/2006/relationships/hyperlink" Target="https://support.microsoft.com/en-us/windows/get-microsoft-paint-a6b9578c-ed1c-5b09-0699-4ed8115f9aa9" TargetMode="External"/><Relationship Id="rId12" Type="http://schemas.openxmlformats.org/officeDocument/2006/relationships/hyperlink" Target="https://www.youtube.com/watch?v=gOs6Mdj7y_4&amp;ab_channel=bai" TargetMode="External"/><Relationship Id="rId17" Type="http://schemas.openxmlformats.org/officeDocument/2006/relationships/hyperlink" Target="https://www.youtube.com/watch?v=N0xOg4bYC0k&amp;ab_channel=Pitchfrog" TargetMode="External"/><Relationship Id="rId25" Type="http://schemas.openxmlformats.org/officeDocument/2006/relationships/hyperlink" Target="https://www.youtube.com/watch?v=bfTAKv4htDE&amp;ab_channel=unfa" TargetMode="External"/><Relationship Id="rId2" Type="http://schemas.openxmlformats.org/officeDocument/2006/relationships/notesSlide" Target="../notesSlides/notesSlide3.xml"/><Relationship Id="rId16" Type="http://schemas.openxmlformats.org/officeDocument/2006/relationships/hyperlink" Target="https://www.youtube.com/watch?v=rEuhQcius9o&amp;ab_channel=WorkshopHelden" TargetMode="External"/><Relationship Id="rId20" Type="http://schemas.openxmlformats.org/officeDocument/2006/relationships/hyperlink" Target="https://www.blackmagicdesign.com/products/davinciresolve/" TargetMode="External"/><Relationship Id="rId1" Type="http://schemas.openxmlformats.org/officeDocument/2006/relationships/slideLayout" Target="../slideLayouts/slideLayout2.xml"/><Relationship Id="rId6" Type="http://schemas.openxmlformats.org/officeDocument/2006/relationships/hyperlink" Target="https://www.youtube.com/watch?v=BaPIMe5dCv0" TargetMode="External"/><Relationship Id="rId11" Type="http://schemas.openxmlformats.org/officeDocument/2006/relationships/hyperlink" Target="https://www.tinkercad.com/" TargetMode="External"/><Relationship Id="rId24" Type="http://schemas.openxmlformats.org/officeDocument/2006/relationships/hyperlink" Target="https://ardour.org/" TargetMode="External"/><Relationship Id="rId5" Type="http://schemas.openxmlformats.org/officeDocument/2006/relationships/hyperlink" Target="https://www.computerbild.de/download/Adobe-Photoshop-CS2-Vollversion-8040793.html" TargetMode="External"/><Relationship Id="rId15" Type="http://schemas.openxmlformats.org/officeDocument/2006/relationships/hyperlink" Target="https://www.animaker.com/" TargetMode="External"/><Relationship Id="rId23" Type="http://schemas.openxmlformats.org/officeDocument/2006/relationships/hyperlink" Target="https://www.youtube.com/watch?v=Vn7HYyopGXk&amp;ab_channel=AndreasKalt%E2%80%93Erkl%C3%A4rvideos" TargetMode="External"/><Relationship Id="rId10" Type="http://schemas.openxmlformats.org/officeDocument/2006/relationships/hyperlink" Target="https://www.youtube.com/watch?v=XgjTSGyUemw&amp;list=PL5v-iRNBZicFjF9N5vz9mLxIDpiUBX2bO&amp;ab_channel=DrawTut-ZeichnenlernenundTutorials" TargetMode="External"/><Relationship Id="rId19" Type="http://schemas.openxmlformats.org/officeDocument/2006/relationships/hyperlink" Target="https://www.bandicam.com/bandicut-video-cutter/how-to/" TargetMode="External"/><Relationship Id="rId4" Type="http://schemas.openxmlformats.org/officeDocument/2006/relationships/hyperlink" Target="https://www.youtube.com/watch?v=HFQTPQ9G8i4&amp;ab_channel=DrawTut-ZeichnenlernenundTutorials" TargetMode="External"/><Relationship Id="rId9" Type="http://schemas.openxmlformats.org/officeDocument/2006/relationships/hyperlink" Target="https://krita.org/en/" TargetMode="External"/><Relationship Id="rId14" Type="http://schemas.openxmlformats.org/officeDocument/2006/relationships/hyperlink" Target="https://www.youtube.com/watch?v=TPrnSACiTJ4&amp;list=PLjEaoINr3zgEq0u2MzVgAaHEBt--xLB6U&amp;index=2&amp;ab_channel=BlenderGuru" TargetMode="External"/><Relationship Id="rId22" Type="http://schemas.openxmlformats.org/officeDocument/2006/relationships/hyperlink" Target="https://www.audacityteam.org/"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apkpure.com/reflex-arc-3d/com.reflexarc.android"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ed.math.lmu.de/research/digitus/p/materialien/3_Basiskonzepte-Erarbeitung-1" TargetMode="External"/><Relationship Id="rId4" Type="http://schemas.openxmlformats.org/officeDocument/2006/relationships/hyperlink" Target="https://nawitonic.de/110_immuneresponse_basic_modules.html"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www.kmk.org/fileadmin/veroeffentlichungen_beschluesse/2004/2004_12_16-Bildungsstandards-Biologie.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ixabay.com/images/id-5464441/" TargetMode="External"/><Relationship Id="rId2" Type="http://schemas.openxmlformats.org/officeDocument/2006/relationships/slide" Target="slide1.xml"/><Relationship Id="rId1" Type="http://schemas.openxmlformats.org/officeDocument/2006/relationships/slideLayout" Target="../slideLayouts/slideLayout2.xml"/><Relationship Id="rId4" Type="http://schemas.openxmlformats.org/officeDocument/2006/relationships/hyperlink" Target="https://pixabay.com/images/id-594090/"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digitus@bio.lmu.de" TargetMode="External"/><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png"/><Relationship Id="rId5" Type="http://schemas.openxmlformats.org/officeDocument/2006/relationships/image" Target="../media/image8.e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11" name="Grafik 10"/>
          <p:cNvPicPr>
            <a:picLocks noChangeAspect="1"/>
          </p:cNvPicPr>
          <p:nvPr/>
        </p:nvPicPr>
        <p:blipFill>
          <a:blip r:embed="rId2"/>
          <a:stretch>
            <a:fillRect/>
          </a:stretch>
        </p:blipFill>
        <p:spPr>
          <a:xfrm>
            <a:off x="432532" y="2520330"/>
            <a:ext cx="4968552" cy="4083907"/>
          </a:xfrm>
          <a:prstGeom prst="rect">
            <a:avLst/>
          </a:prstGeom>
        </p:spPr>
      </p:pic>
      <p:sp>
        <p:nvSpPr>
          <p:cNvPr id="4" name="Titel 4"/>
          <p:cNvSpPr>
            <a:spLocks noGrp="1"/>
          </p:cNvSpPr>
          <p:nvPr>
            <p:ph type="title"/>
          </p:nvPr>
        </p:nvSpPr>
        <p:spPr bwMode="auto"/>
        <p:txBody>
          <a:bodyPr/>
          <a:lstStyle/>
          <a:p>
            <a:pPr>
              <a:defRPr/>
            </a:pPr>
            <a:endParaRPr lang="de-DE" dirty="0"/>
          </a:p>
        </p:txBody>
      </p:sp>
      <p:sp>
        <p:nvSpPr>
          <p:cNvPr id="6" name="Rechteck 8"/>
          <p:cNvSpPr/>
          <p:nvPr/>
        </p:nvSpPr>
        <p:spPr bwMode="auto">
          <a:xfrm>
            <a:off x="2916808" y="1394657"/>
            <a:ext cx="8038265" cy="43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dirty="0">
                <a:solidFill>
                  <a:schemeClr val="bg1"/>
                </a:solidFill>
              </a:rPr>
              <a:t>Unterrichtsplanung</a:t>
            </a:r>
            <a:endParaRPr dirty="0">
              <a:solidFill>
                <a:schemeClr val="bg1"/>
              </a:solidFill>
            </a:endParaRPr>
          </a:p>
        </p:txBody>
      </p:sp>
      <p:sp>
        <p:nvSpPr>
          <p:cNvPr id="7" name="Rechteck 9"/>
          <p:cNvSpPr/>
          <p:nvPr/>
        </p:nvSpPr>
        <p:spPr bwMode="auto">
          <a:xfrm>
            <a:off x="2916808" y="1864805"/>
            <a:ext cx="8038265" cy="43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dirty="0">
                <a:solidFill>
                  <a:schemeClr val="bg1"/>
                </a:solidFill>
              </a:rPr>
              <a:t>aus Perspektive verschiedener Basiskonzepte</a:t>
            </a:r>
            <a:endParaRPr dirty="0">
              <a:solidFill>
                <a:schemeClr val="bg1"/>
              </a:solidFill>
            </a:endParaRPr>
          </a:p>
        </p:txBody>
      </p:sp>
      <p:sp>
        <p:nvSpPr>
          <p:cNvPr id="8" name="Textfeld 11"/>
          <p:cNvSpPr>
            <a:spLocks/>
          </p:cNvSpPr>
          <p:nvPr/>
        </p:nvSpPr>
        <p:spPr bwMode="auto">
          <a:xfrm>
            <a:off x="6733232" y="2334953"/>
            <a:ext cx="3679793" cy="353943"/>
          </a:xfrm>
          <a:prstGeom prst="rect">
            <a:avLst/>
          </a:prstGeom>
          <a:solidFill>
            <a:schemeClr val="tx2"/>
          </a:solidFill>
        </p:spPr>
        <p:txBody>
          <a:bodyPr wrap="square" rtlCol="0">
            <a:spAutoFit/>
          </a:bodyPr>
          <a:lstStyle/>
          <a:p>
            <a:pPr marL="180975" lvl="2">
              <a:defRPr/>
            </a:pPr>
            <a:r>
              <a:rPr lang="de-DE" dirty="0">
                <a:solidFill>
                  <a:schemeClr val="bg1"/>
                </a:solidFill>
              </a:rPr>
              <a:t>Anwendung der Erkenntnisse</a:t>
            </a:r>
            <a:endParaRPr dirty="0">
              <a:solidFill>
                <a:schemeClr val="bg1"/>
              </a:solidFill>
            </a:endParaRPr>
          </a:p>
        </p:txBody>
      </p:sp>
      <p:sp>
        <p:nvSpPr>
          <p:cNvPr id="12" name="Rechteck 11"/>
          <p:cNvSpPr/>
          <p:nvPr/>
        </p:nvSpPr>
        <p:spPr>
          <a:xfrm>
            <a:off x="-827608" y="0"/>
            <a:ext cx="9649072" cy="8641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4" name="Inhaltsplatzhalter 5"/>
          <p:cNvGraphicFramePr>
            <a:graphicFrameLocks noGrp="1"/>
          </p:cNvGraphicFramePr>
          <p:nvPr>
            <p:ph idx="1"/>
            <p:extLst>
              <p:ext uri="{D42A27DB-BD31-4B8C-83A1-F6EECF244321}">
                <p14:modId xmlns:p14="http://schemas.microsoft.com/office/powerpoint/2010/main" val="1625280980"/>
              </p:ext>
            </p:extLst>
          </p:nvPr>
        </p:nvGraphicFramePr>
        <p:xfrm>
          <a:off x="108025" y="1224186"/>
          <a:ext cx="10153599" cy="5369560"/>
        </p:xfrm>
        <a:graphic>
          <a:graphicData uri="http://schemas.openxmlformats.org/drawingml/2006/table">
            <a:tbl>
              <a:tblPr bandRow="1">
                <a:tableStyleId>{17940F14-A28D-EC61-DB78-7514BD64EC32}</a:tableStyleId>
              </a:tblPr>
              <a:tblGrid>
                <a:gridCol w="1241807">
                  <a:extLst>
                    <a:ext uri="{9D8B030D-6E8A-4147-A177-3AD203B41FA5}">
                      <a16:colId xmlns:a16="http://schemas.microsoft.com/office/drawing/2014/main" val="20000"/>
                    </a:ext>
                  </a:extLst>
                </a:gridCol>
                <a:gridCol w="3141042">
                  <a:extLst>
                    <a:ext uri="{9D8B030D-6E8A-4147-A177-3AD203B41FA5}">
                      <a16:colId xmlns:a16="http://schemas.microsoft.com/office/drawing/2014/main" val="20001"/>
                    </a:ext>
                  </a:extLst>
                </a:gridCol>
                <a:gridCol w="3214089">
                  <a:extLst>
                    <a:ext uri="{9D8B030D-6E8A-4147-A177-3AD203B41FA5}">
                      <a16:colId xmlns:a16="http://schemas.microsoft.com/office/drawing/2014/main" val="20002"/>
                    </a:ext>
                  </a:extLst>
                </a:gridCol>
                <a:gridCol w="2556661">
                  <a:extLst>
                    <a:ext uri="{9D8B030D-6E8A-4147-A177-3AD203B41FA5}">
                      <a16:colId xmlns:a16="http://schemas.microsoft.com/office/drawing/2014/main" val="20003"/>
                    </a:ext>
                  </a:extLst>
                </a:gridCol>
              </a:tblGrid>
              <a:tr h="370840">
                <a:tc>
                  <a:txBody>
                    <a:bodyPr/>
                    <a:lstStyle/>
                    <a:p>
                      <a:pPr>
                        <a:defRPr/>
                      </a:pPr>
                      <a:endParaRPr lang="de-DE" sz="1400" b="1" dirty="0">
                        <a:solidFill>
                          <a:schemeClr val="bg1"/>
                        </a:solidFill>
                      </a:endParaRPr>
                    </a:p>
                  </a:txBody>
                  <a:tcPr>
                    <a:solidFill>
                      <a:srgbClr val="1F497D"/>
                    </a:solidFill>
                  </a:tcPr>
                </a:tc>
                <a:tc>
                  <a:txBody>
                    <a:bodyPr/>
                    <a:lstStyle/>
                    <a:p>
                      <a:pPr>
                        <a:defRPr/>
                      </a:pPr>
                      <a:r>
                        <a:rPr lang="de-DE" sz="1400" b="1" dirty="0">
                          <a:solidFill>
                            <a:schemeClr val="bg1"/>
                          </a:solidFill>
                        </a:rPr>
                        <a:t>Information</a:t>
                      </a:r>
                      <a:r>
                        <a:rPr lang="de-DE" sz="1400" b="1" baseline="0" dirty="0">
                          <a:solidFill>
                            <a:schemeClr val="bg1"/>
                          </a:solidFill>
                        </a:rPr>
                        <a:t> und </a:t>
                      </a:r>
                      <a:r>
                        <a:rPr lang="de-DE" sz="1400" b="1" dirty="0">
                          <a:solidFill>
                            <a:schemeClr val="bg1"/>
                          </a:solidFill>
                        </a:rPr>
                        <a:t>Kommunikation</a:t>
                      </a:r>
                      <a:endParaRPr dirty="0"/>
                    </a:p>
                  </a:txBody>
                  <a:tcPr>
                    <a:solidFill>
                      <a:srgbClr val="1F497D"/>
                    </a:solidFill>
                  </a:tcPr>
                </a:tc>
                <a:tc>
                  <a:txBody>
                    <a:bodyPr/>
                    <a:lstStyle/>
                    <a:p>
                      <a:pPr>
                        <a:defRPr/>
                      </a:pPr>
                      <a:r>
                        <a:rPr lang="de-DE" sz="1400" b="1" dirty="0">
                          <a:solidFill>
                            <a:schemeClr val="bg1"/>
                          </a:solidFill>
                        </a:rPr>
                        <a:t>Steuerung</a:t>
                      </a:r>
                      <a:r>
                        <a:rPr lang="de-DE" sz="1400" b="1" baseline="0" dirty="0">
                          <a:solidFill>
                            <a:schemeClr val="bg1"/>
                          </a:solidFill>
                        </a:rPr>
                        <a:t> und </a:t>
                      </a:r>
                      <a:r>
                        <a:rPr lang="de-DE" sz="1400" b="1" dirty="0">
                          <a:solidFill>
                            <a:schemeClr val="bg1"/>
                          </a:solidFill>
                        </a:rPr>
                        <a:t>Regelung</a:t>
                      </a:r>
                      <a:endParaRPr dirty="0"/>
                    </a:p>
                  </a:txBody>
                  <a:tcPr>
                    <a:solidFill>
                      <a:srgbClr val="1F497D"/>
                    </a:solidFill>
                  </a:tcPr>
                </a:tc>
                <a:tc>
                  <a:txBody>
                    <a:bodyPr/>
                    <a:lstStyle/>
                    <a:p>
                      <a:pPr>
                        <a:defRPr/>
                      </a:pPr>
                      <a:r>
                        <a:rPr lang="de-DE" sz="1400" b="1" dirty="0">
                          <a:solidFill>
                            <a:schemeClr val="bg1"/>
                          </a:solidFill>
                        </a:rPr>
                        <a:t>Stoff- und Energieumwandlung</a:t>
                      </a:r>
                      <a:endParaRPr dirty="0"/>
                    </a:p>
                  </a:txBody>
                  <a:tcPr>
                    <a:solidFill>
                      <a:srgbClr val="1F497D"/>
                    </a:solidFill>
                  </a:tcPr>
                </a:tc>
                <a:extLst>
                  <a:ext uri="{0D108BD9-81ED-4DB2-BD59-A6C34878D82A}">
                    <a16:rowId xmlns:a16="http://schemas.microsoft.com/office/drawing/2014/main" val="10000"/>
                  </a:ext>
                </a:extLst>
              </a:tr>
              <a:tr h="370840">
                <a:tc>
                  <a:txBody>
                    <a:bodyPr/>
                    <a:lstStyle/>
                    <a:p>
                      <a:pPr>
                        <a:defRPr/>
                      </a:pPr>
                      <a:r>
                        <a:rPr lang="de-DE" sz="1400" dirty="0"/>
                        <a:t>Abstrahiertes Vorgehen</a:t>
                      </a:r>
                      <a:endParaRPr dirty="0"/>
                    </a:p>
                  </a:txBody>
                  <a:tcPr>
                    <a:solidFill>
                      <a:schemeClr val="accent1">
                        <a:lumMod val="60000"/>
                        <a:lumOff val="40000"/>
                      </a:schemeClr>
                    </a:solidFill>
                  </a:tcPr>
                </a:tc>
                <a:tc>
                  <a:txBody>
                    <a:bodyPr/>
                    <a:lstStyle/>
                    <a:p>
                      <a:pPr>
                        <a:defRPr/>
                      </a:pPr>
                      <a:r>
                        <a:rPr lang="de-DE" sz="1400" b="1" dirty="0"/>
                        <a:t>Hinführung:</a:t>
                      </a:r>
                      <a:endParaRPr sz="1400" b="1" dirty="0"/>
                    </a:p>
                    <a:p>
                      <a:pPr>
                        <a:defRPr/>
                      </a:pPr>
                      <a:r>
                        <a:rPr lang="de-DE" sz="1400" dirty="0"/>
                        <a:t>Unterscheidung zwischen Kodierung/Dekodierung (Vorgang im Individuum) und Senden/Empfangen (Vorgang zwischen Individuum und Außenwelt).</a:t>
                      </a:r>
                      <a:endParaRPr sz="1400" dirty="0"/>
                    </a:p>
                    <a:p>
                      <a:pPr>
                        <a:defRPr/>
                      </a:pPr>
                      <a:endParaRPr lang="de-DE" sz="1400" dirty="0"/>
                    </a:p>
                    <a:p>
                      <a:pPr>
                        <a:defRPr/>
                      </a:pPr>
                      <a:r>
                        <a:rPr lang="de-DE" sz="1400" dirty="0"/>
                        <a:t>Was muss gegeben sein, damit Kommunikation abläuft? Wo können Brüche sein? Wie wird das strukturell erfüllt?</a:t>
                      </a:r>
                      <a:endParaRPr sz="1400" dirty="0"/>
                    </a:p>
                    <a:p>
                      <a:pPr>
                        <a:defRPr/>
                      </a:pPr>
                      <a:endParaRPr lang="de-DE" sz="1400" dirty="0"/>
                    </a:p>
                    <a:p>
                      <a:pPr>
                        <a:defRPr/>
                      </a:pPr>
                      <a:r>
                        <a:rPr lang="de-DE" sz="1400" b="1" dirty="0"/>
                        <a:t>Arbeitsweise:</a:t>
                      </a:r>
                      <a:endParaRPr sz="1400" b="1" dirty="0"/>
                    </a:p>
                    <a:p>
                      <a:pPr>
                        <a:defRPr/>
                      </a:pPr>
                      <a:r>
                        <a:rPr lang="de-DE" sz="1400" dirty="0"/>
                        <a:t>Konzept abstrahieren. Auf andere Verhaltensweisen/Organismen übertragen.</a:t>
                      </a:r>
                      <a:endParaRPr sz="1400" dirty="0"/>
                    </a:p>
                    <a:p>
                      <a:pPr>
                        <a:defRPr/>
                      </a:pPr>
                      <a:endParaRPr lang="de-DE" sz="1400" dirty="0"/>
                    </a:p>
                    <a:p>
                      <a:pPr>
                        <a:defRPr/>
                      </a:pPr>
                      <a:r>
                        <a:rPr lang="de-DE" sz="1400" b="1" dirty="0"/>
                        <a:t>Vertiefung: </a:t>
                      </a:r>
                      <a:br>
                        <a:rPr lang="de-DE" sz="1400" b="1" dirty="0"/>
                      </a:br>
                      <a:r>
                        <a:rPr lang="de-DE" sz="1400" b="0" dirty="0"/>
                        <a:t>Inwiefern sind bestimmte Krankheiten einfach organismische </a:t>
                      </a:r>
                      <a:r>
                        <a:rPr lang="de-DE" sz="1400" dirty="0"/>
                        <a:t>„Kommunikationsstörungen“? (fehlerhafte Rezeptoren, mutierte Signalformen u.a.)</a:t>
                      </a:r>
                    </a:p>
                  </a:txBody>
                  <a:tcPr>
                    <a:lnR w="12700" algn="ctr">
                      <a:solidFill>
                        <a:srgbClr val="1F497D"/>
                      </a:solidFill>
                    </a:lnR>
                    <a:solidFill>
                      <a:schemeClr val="bg1"/>
                    </a:solidFill>
                  </a:tcPr>
                </a:tc>
                <a:tc>
                  <a:txBody>
                    <a:bodyPr/>
                    <a:lstStyle/>
                    <a:p>
                      <a:pPr>
                        <a:defRPr/>
                      </a:pPr>
                      <a:r>
                        <a:rPr lang="de-DE" sz="1400" b="1" dirty="0"/>
                        <a:t>Hinführung:</a:t>
                      </a:r>
                      <a:endParaRPr sz="1400" b="1" dirty="0"/>
                    </a:p>
                    <a:p>
                      <a:pPr>
                        <a:defRPr/>
                      </a:pPr>
                      <a:r>
                        <a:rPr lang="de-DE" sz="1400" dirty="0"/>
                        <a:t>Versuch oder Situation schaffen, in der ein Regelvorgang besonders sichtbar wird. </a:t>
                      </a:r>
                      <a:endParaRPr sz="1400" dirty="0"/>
                    </a:p>
                    <a:p>
                      <a:pPr>
                        <a:defRPr/>
                      </a:pPr>
                      <a:endParaRPr lang="de-DE" sz="1400" dirty="0"/>
                    </a:p>
                    <a:p>
                      <a:pPr>
                        <a:defRPr/>
                      </a:pPr>
                      <a:endParaRPr lang="de-DE" sz="1400" dirty="0"/>
                    </a:p>
                    <a:p>
                      <a:pPr>
                        <a:defRPr/>
                      </a:pPr>
                      <a:endParaRPr lang="de-DE" sz="1400" dirty="0"/>
                    </a:p>
                    <a:p>
                      <a:pPr>
                        <a:defRPr/>
                      </a:pPr>
                      <a:r>
                        <a:rPr lang="de-DE" sz="1400" dirty="0"/>
                        <a:t>Was ist die Störung, was wird geregelt, was ist der Sollwert?</a:t>
                      </a:r>
                      <a:endParaRPr sz="1400" dirty="0"/>
                    </a:p>
                    <a:p>
                      <a:pPr>
                        <a:defRPr/>
                      </a:pPr>
                      <a:endParaRPr lang="de-DE" sz="1400" dirty="0"/>
                    </a:p>
                    <a:p>
                      <a:pPr>
                        <a:defRPr/>
                      </a:pPr>
                      <a:endParaRPr lang="de-DE" sz="1400" dirty="0"/>
                    </a:p>
                    <a:p>
                      <a:pPr>
                        <a:defRPr/>
                      </a:pPr>
                      <a:endParaRPr lang="de-DE" sz="1400" dirty="0"/>
                    </a:p>
                    <a:p>
                      <a:pPr>
                        <a:defRPr/>
                      </a:pPr>
                      <a:r>
                        <a:rPr lang="de-DE" sz="1400" b="1" dirty="0"/>
                        <a:t>Arbeitsweise:</a:t>
                      </a:r>
                      <a:endParaRPr sz="1400" b="1" dirty="0"/>
                    </a:p>
                    <a:p>
                      <a:pPr>
                        <a:defRPr/>
                      </a:pPr>
                      <a:r>
                        <a:rPr lang="de-DE" sz="1400" dirty="0"/>
                        <a:t>Arbeit mit Modellen. </a:t>
                      </a:r>
                    </a:p>
                    <a:p>
                      <a:pPr>
                        <a:defRPr/>
                      </a:pPr>
                      <a:endParaRPr lang="de-DE" sz="1400" dirty="0"/>
                    </a:p>
                    <a:p>
                      <a:pPr>
                        <a:defRPr/>
                      </a:pPr>
                      <a:endParaRPr lang="de-DE" sz="1400" b="1" dirty="0"/>
                    </a:p>
                    <a:p>
                      <a:pPr>
                        <a:defRPr/>
                      </a:pPr>
                      <a:endParaRPr lang="de-DE" sz="1400" b="1" dirty="0"/>
                    </a:p>
                    <a:p>
                      <a:pPr>
                        <a:defRPr/>
                      </a:pPr>
                      <a:r>
                        <a:rPr lang="de-DE" sz="1400" b="1" dirty="0"/>
                        <a:t>Vertiefung (hier eher Vernetzung): </a:t>
                      </a:r>
                      <a:r>
                        <a:rPr lang="de-DE" sz="1400" dirty="0"/>
                        <a:t>Warum ist das </a:t>
                      </a:r>
                      <a:r>
                        <a:rPr lang="de-DE" sz="1400"/>
                        <a:t>Erreichen des </a:t>
                      </a:r>
                      <a:r>
                        <a:rPr lang="de-DE" sz="1400" dirty="0"/>
                        <a:t>Sollwerts aus systemischer Sicht (also für den geregelten Mechanismus) wichtig?</a:t>
                      </a:r>
                    </a:p>
                  </a:txBody>
                  <a:tcPr>
                    <a:lnL w="12700" algn="ctr">
                      <a:solidFill>
                        <a:srgbClr val="1F497D"/>
                      </a:solidFill>
                    </a:lnL>
                    <a:lnR w="12700" algn="ctr">
                      <a:solidFill>
                        <a:srgbClr val="1F497D"/>
                      </a:solidFill>
                    </a:lnR>
                    <a:solidFill>
                      <a:schemeClr val="bg1"/>
                    </a:solidFill>
                  </a:tcPr>
                </a:tc>
                <a:tc>
                  <a:txBody>
                    <a:bodyPr/>
                    <a:lstStyle/>
                    <a:p>
                      <a:pPr>
                        <a:defRPr/>
                      </a:pPr>
                      <a:r>
                        <a:rPr lang="de-DE" sz="1400" b="1" dirty="0"/>
                        <a:t>Hinführung:</a:t>
                      </a:r>
                      <a:endParaRPr sz="1400" b="1" dirty="0"/>
                    </a:p>
                    <a:p>
                      <a:pPr>
                        <a:defRPr/>
                      </a:pPr>
                      <a:r>
                        <a:rPr lang="de-DE" sz="1400" dirty="0"/>
                        <a:t>Ersichtlichen Stoffwechsel </a:t>
                      </a:r>
                      <a:endParaRPr sz="1400" dirty="0"/>
                    </a:p>
                    <a:p>
                      <a:pPr>
                        <a:defRPr/>
                      </a:pPr>
                      <a:r>
                        <a:rPr lang="de-DE" sz="1400" dirty="0"/>
                        <a:t>(bzw.</a:t>
                      </a:r>
                      <a:r>
                        <a:rPr lang="de-DE" sz="1400" baseline="0" dirty="0"/>
                        <a:t> die </a:t>
                      </a:r>
                      <a:r>
                        <a:rPr lang="de-DE" sz="1400" dirty="0"/>
                        <a:t>Stoffveränderung) oder Energieumwandlung deutlich machen</a:t>
                      </a:r>
                      <a:endParaRPr sz="1400" dirty="0"/>
                    </a:p>
                    <a:p>
                      <a:pPr>
                        <a:defRPr/>
                      </a:pPr>
                      <a:endParaRPr lang="de-DE" sz="1400" dirty="0"/>
                    </a:p>
                    <a:p>
                      <a:pPr>
                        <a:defRPr/>
                      </a:pPr>
                      <a:endParaRPr lang="de-DE" sz="1400" dirty="0"/>
                    </a:p>
                    <a:p>
                      <a:pPr>
                        <a:defRPr/>
                      </a:pPr>
                      <a:r>
                        <a:rPr lang="de-DE" sz="1400" dirty="0"/>
                        <a:t>Zu welchem Zweck wird der Stoff verändert? Wie kommt die Energieumwandlung zustande?</a:t>
                      </a:r>
                      <a:endParaRPr sz="1400" dirty="0"/>
                    </a:p>
                    <a:p>
                      <a:pPr>
                        <a:defRPr/>
                      </a:pPr>
                      <a:endParaRPr lang="de-DE" sz="1400" dirty="0"/>
                    </a:p>
                    <a:p>
                      <a:pPr>
                        <a:defRPr/>
                      </a:pPr>
                      <a:endParaRPr lang="de-DE" sz="1400" dirty="0"/>
                    </a:p>
                    <a:p>
                      <a:pPr>
                        <a:defRPr/>
                      </a:pPr>
                      <a:r>
                        <a:rPr lang="de-DE" sz="1400" b="1" dirty="0"/>
                        <a:t>Arbeitsweise:</a:t>
                      </a:r>
                      <a:endParaRPr sz="1400" b="1" dirty="0"/>
                    </a:p>
                    <a:p>
                      <a:pPr>
                        <a:defRPr/>
                      </a:pPr>
                      <a:r>
                        <a:rPr lang="de-DE" sz="1400" dirty="0"/>
                        <a:t>Arbeit mit Modellen. </a:t>
                      </a:r>
                    </a:p>
                    <a:p>
                      <a:pPr>
                        <a:defRPr/>
                      </a:pPr>
                      <a:endParaRPr lang="de-DE" sz="1400" dirty="0"/>
                    </a:p>
                    <a:p>
                      <a:pPr>
                        <a:defRPr/>
                      </a:pPr>
                      <a:endParaRPr lang="de-DE" sz="1400" dirty="0"/>
                    </a:p>
                    <a:p>
                      <a:pPr>
                        <a:defRPr/>
                      </a:pPr>
                      <a:endParaRPr lang="de-DE" sz="1400" b="1" dirty="0"/>
                    </a:p>
                    <a:p>
                      <a:pPr>
                        <a:defRPr/>
                      </a:pPr>
                      <a:r>
                        <a:rPr lang="de-DE" sz="1400" b="1" dirty="0"/>
                        <a:t>Vertiefung:</a:t>
                      </a:r>
                      <a:endParaRPr sz="1400" b="1" dirty="0"/>
                    </a:p>
                    <a:p>
                      <a:pPr>
                        <a:defRPr/>
                      </a:pPr>
                      <a:r>
                        <a:rPr lang="de-DE" sz="1400" dirty="0"/>
                        <a:t>Folgen einer Vergiftung bei Stoffwechselvorgängen</a:t>
                      </a:r>
                      <a:endParaRPr sz="1400" dirty="0"/>
                    </a:p>
                  </a:txBody>
                  <a:tcPr>
                    <a:lnL w="12700" algn="ctr">
                      <a:solidFill>
                        <a:srgbClr val="1F497D"/>
                      </a:solidFill>
                    </a:lnL>
                    <a:solidFill>
                      <a:schemeClr val="bg1"/>
                    </a:solidFill>
                  </a:tcPr>
                </a:tc>
                <a:extLst>
                  <a:ext uri="{0D108BD9-81ED-4DB2-BD59-A6C34878D82A}">
                    <a16:rowId xmlns:a16="http://schemas.microsoft.com/office/drawing/2014/main" val="10001"/>
                  </a:ext>
                </a:extLst>
              </a:tr>
            </a:tbl>
          </a:graphicData>
        </a:graphic>
      </p:graphicFrame>
      <p:sp>
        <p:nvSpPr>
          <p:cNvPr id="5" name="Titel 2"/>
          <p:cNvSpPr>
            <a:spLocks noGrp="1"/>
          </p:cNvSpPr>
          <p:nvPr>
            <p:ph type="title"/>
          </p:nvPr>
        </p:nvSpPr>
        <p:spPr bwMode="auto"/>
        <p:txBody>
          <a:bodyPr/>
          <a:lstStyle/>
          <a:p>
            <a:pPr>
              <a:defRPr/>
            </a:pPr>
            <a:r>
              <a:rPr lang="de-DE" dirty="0"/>
              <a:t>Unterrichtsplanung</a:t>
            </a:r>
            <a:endParaRPr dirty="0"/>
          </a:p>
        </p:txBody>
      </p:sp>
      <p:sp>
        <p:nvSpPr>
          <p:cNvPr id="7" name="Textplatzhalter 1"/>
          <p:cNvSpPr>
            <a:spLocks noGrp="1"/>
          </p:cNvSpPr>
          <p:nvPr>
            <p:ph type="body" sz="quarter" idx="11"/>
          </p:nvPr>
        </p:nvSpPr>
        <p:spPr bwMode="auto"/>
        <p:txBody>
          <a:bodyPr/>
          <a:lstStyle/>
          <a:p>
            <a:pPr>
              <a:defRPr/>
            </a:pPr>
            <a:r>
              <a:rPr lang="de-DE" dirty="0"/>
              <a:t>Abstrahiertes Vorgehen</a:t>
            </a:r>
          </a:p>
        </p:txBody>
      </p:sp>
      <p:sp>
        <p:nvSpPr>
          <p:cNvPr id="9" name="Inhaltsplatzhalter 2"/>
          <p:cNvSpPr txBox="1">
            <a:spLocks/>
          </p:cNvSpPr>
          <p:nvPr/>
        </p:nvSpPr>
        <p:spPr bwMode="auto">
          <a:xfrm>
            <a:off x="6013152" y="127590"/>
            <a:ext cx="4248943" cy="288032"/>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defRPr/>
            </a:pPr>
            <a:r>
              <a:rPr lang="de-DE" dirty="0"/>
              <a:t>vgl. Neuhaus, Nachreiner, </a:t>
            </a:r>
          </a:p>
          <a:p>
            <a:pPr>
              <a:defRPr/>
            </a:pPr>
            <a:r>
              <a:rPr lang="de-DE" dirty="0"/>
              <a:t>Oberbeil &amp; Spangler (2014)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a:noAutofit/>
          </a:bodyPr>
          <a:lstStyle/>
          <a:p>
            <a:pPr marL="0" indent="0">
              <a:buClr>
                <a:schemeClr val="tx2"/>
              </a:buClr>
              <a:buNone/>
              <a:defRPr/>
            </a:pPr>
            <a:r>
              <a:rPr lang="de-DE" sz="1600" b="0" dirty="0"/>
              <a:t>Wir befinden uns in der Jahrgangstufe 8, Thema Reflexbogen:</a:t>
            </a:r>
            <a:endParaRPr dirty="0"/>
          </a:p>
          <a:p>
            <a:pPr marL="0" indent="0">
              <a:buClr>
                <a:schemeClr val="tx2"/>
              </a:buClr>
              <a:buNone/>
              <a:defRPr/>
            </a:pPr>
            <a:endParaRPr lang="de-DE" sz="1600" b="0" dirty="0"/>
          </a:p>
          <a:p>
            <a:pPr marL="0" indent="0">
              <a:buClr>
                <a:schemeClr val="tx2"/>
              </a:buClr>
              <a:buNone/>
              <a:defRPr/>
            </a:pPr>
            <a:r>
              <a:rPr lang="de-DE" sz="1600" b="0" dirty="0"/>
              <a:t>Planen Sie zu dieser Thematik ausgewählte Unterrichtsphasen/-methoden </a:t>
            </a:r>
          </a:p>
          <a:p>
            <a:pPr>
              <a:buClr>
                <a:schemeClr val="tx2"/>
              </a:buClr>
              <a:defRPr/>
            </a:pPr>
            <a:r>
              <a:rPr lang="de-DE" sz="1400" b="0" dirty="0"/>
              <a:t>Lernziel</a:t>
            </a:r>
            <a:endParaRPr dirty="0"/>
          </a:p>
          <a:p>
            <a:pPr>
              <a:buClr>
                <a:schemeClr val="tx2"/>
              </a:buClr>
              <a:defRPr/>
            </a:pPr>
            <a:r>
              <a:rPr lang="de-DE" sz="1400" b="0" dirty="0"/>
              <a:t>Material Hinführungsphase</a:t>
            </a:r>
            <a:endParaRPr dirty="0"/>
          </a:p>
          <a:p>
            <a:pPr>
              <a:buClr>
                <a:schemeClr val="tx2"/>
              </a:buClr>
              <a:defRPr/>
            </a:pPr>
            <a:r>
              <a:rPr lang="de-DE" sz="1400" b="0" dirty="0"/>
              <a:t>Frage Hinführungsphase</a:t>
            </a:r>
            <a:endParaRPr dirty="0"/>
          </a:p>
          <a:p>
            <a:pPr>
              <a:buClr>
                <a:schemeClr val="tx2"/>
              </a:buClr>
              <a:defRPr/>
            </a:pPr>
            <a:r>
              <a:rPr lang="de-DE" sz="1400" b="0" dirty="0"/>
              <a:t>Lernaufgabe</a:t>
            </a:r>
            <a:endParaRPr dirty="0"/>
          </a:p>
          <a:p>
            <a:pPr marL="0" indent="0">
              <a:buClr>
                <a:schemeClr val="tx2"/>
              </a:buClr>
              <a:buNone/>
              <a:defRPr/>
            </a:pPr>
            <a:endParaRPr lang="de-DE" sz="1600" b="0" dirty="0"/>
          </a:p>
          <a:p>
            <a:pPr marL="0" indent="0">
              <a:buClr>
                <a:schemeClr val="tx2"/>
              </a:buClr>
              <a:buNone/>
              <a:defRPr/>
            </a:pPr>
            <a:r>
              <a:rPr lang="de-DE" sz="1600" b="0" dirty="0"/>
              <a:t>mit besonderer Berücksichtigung der Basiskonzepte:</a:t>
            </a:r>
            <a:endParaRPr dirty="0"/>
          </a:p>
          <a:p>
            <a:pPr>
              <a:buClr>
                <a:schemeClr val="tx2"/>
              </a:buClr>
              <a:defRPr/>
            </a:pPr>
            <a:r>
              <a:rPr lang="de-DE" sz="1400" b="0" dirty="0"/>
              <a:t>Struktur und Funktion</a:t>
            </a:r>
            <a:endParaRPr dirty="0"/>
          </a:p>
          <a:p>
            <a:pPr>
              <a:buClr>
                <a:schemeClr val="tx2"/>
              </a:buClr>
              <a:defRPr/>
            </a:pPr>
            <a:r>
              <a:rPr lang="de-DE" sz="1400" b="0" dirty="0"/>
              <a:t>individuelle Entwicklung</a:t>
            </a:r>
            <a:endParaRPr dirty="0"/>
          </a:p>
          <a:p>
            <a:pPr>
              <a:buClr>
                <a:schemeClr val="tx2"/>
              </a:buClr>
              <a:defRPr/>
            </a:pPr>
            <a:r>
              <a:rPr lang="de-DE" sz="1400" b="0" dirty="0"/>
              <a:t>evolutionäre Entwicklung</a:t>
            </a:r>
            <a:endParaRPr dirty="0"/>
          </a:p>
          <a:p>
            <a:pPr>
              <a:buClr>
                <a:schemeClr val="tx2"/>
              </a:buClr>
              <a:defRPr/>
            </a:pPr>
            <a:r>
              <a:rPr lang="de-DE" sz="1400" b="0" dirty="0"/>
              <a:t>Information und Kommunikation</a:t>
            </a:r>
            <a:endParaRPr dirty="0"/>
          </a:p>
          <a:p>
            <a:pPr>
              <a:buClr>
                <a:schemeClr val="tx2"/>
              </a:buClr>
              <a:defRPr/>
            </a:pPr>
            <a:r>
              <a:rPr lang="de-DE" sz="1400" b="0" dirty="0"/>
              <a:t>Steuerung und Regelung</a:t>
            </a:r>
            <a:endParaRPr dirty="0"/>
          </a:p>
          <a:p>
            <a:pPr marL="0" indent="0">
              <a:buClr>
                <a:schemeClr val="tx2"/>
              </a:buClr>
              <a:buNone/>
              <a:defRPr/>
            </a:pPr>
            <a:endParaRPr lang="de-DE" sz="1600" b="0" dirty="0"/>
          </a:p>
          <a:p>
            <a:pPr marL="0" indent="0">
              <a:buClr>
                <a:schemeClr val="tx2"/>
              </a:buClr>
              <a:buNone/>
              <a:defRPr/>
            </a:pPr>
            <a:r>
              <a:rPr lang="de-DE" sz="1600" b="0" dirty="0"/>
              <a:t>. </a:t>
            </a:r>
            <a:endParaRPr dirty="0"/>
          </a:p>
        </p:txBody>
      </p:sp>
      <p:sp>
        <p:nvSpPr>
          <p:cNvPr id="5" name="Titel 10"/>
          <p:cNvSpPr>
            <a:spLocks noGrp="1"/>
          </p:cNvSpPr>
          <p:nvPr>
            <p:ph type="title"/>
          </p:nvPr>
        </p:nvSpPr>
        <p:spPr bwMode="auto"/>
        <p:txBody>
          <a:bodyPr/>
          <a:lstStyle/>
          <a:p>
            <a:pPr>
              <a:defRPr/>
            </a:pPr>
            <a:r>
              <a:rPr lang="de-DE" dirty="0"/>
              <a:t>Aufgabe V</a:t>
            </a:r>
            <a:endParaRPr dirty="0"/>
          </a:p>
        </p:txBody>
      </p:sp>
      <p:sp>
        <p:nvSpPr>
          <p:cNvPr id="6" name="Textplatzhalter 2"/>
          <p:cNvSpPr>
            <a:spLocks noGrp="1"/>
          </p:cNvSpPr>
          <p:nvPr>
            <p:ph type="body" sz="quarter" idx="11"/>
          </p:nvPr>
        </p:nvSpPr>
        <p:spPr bwMode="auto"/>
        <p:txBody>
          <a:bodyPr>
            <a:normAutofit fontScale="92500" lnSpcReduction="20000"/>
          </a:bodyPr>
          <a:lstStyle/>
          <a:p>
            <a:pPr>
              <a:defRPr/>
            </a:pPr>
            <a:r>
              <a:rPr lang="de-DE" dirty="0"/>
              <a:t>Basiskonzepte</a:t>
            </a:r>
            <a:endParaRPr dirty="0"/>
          </a:p>
          <a:p>
            <a:pPr>
              <a:defRPr/>
            </a:pPr>
            <a:endParaRPr lang="de-DE" dirty="0"/>
          </a:p>
          <a:p>
            <a:pPr>
              <a:defRPr/>
            </a:pPr>
            <a:endParaRPr lang="de-DE" dirty="0"/>
          </a:p>
          <a:p>
            <a:pPr marL="0" indent="0">
              <a:defRPr/>
            </a:pPr>
            <a:r>
              <a:rPr lang="de-DE" b="0" dirty="0"/>
              <a:t>Nutzen Sie das Aufgabenblatt </a:t>
            </a:r>
            <a:r>
              <a:rPr lang="de-DE" b="0" i="1" dirty="0"/>
              <a:t>„Aufgabe V – Konzeptorientierung“</a:t>
            </a:r>
            <a:r>
              <a:rPr lang="de-DE" b="0" dirty="0"/>
              <a:t> aus der Handreichung für Lehrkräfte.</a:t>
            </a:r>
          </a:p>
          <a:p>
            <a:pPr marL="0" indent="0">
              <a:defRPr/>
            </a:pPr>
            <a:r>
              <a:rPr lang="de-DE" b="0" dirty="0"/>
              <a:t>.</a:t>
            </a:r>
          </a:p>
          <a:p>
            <a:pPr>
              <a:defRPr/>
            </a:pPr>
            <a:endParaRPr lang="de-DE" dirty="0"/>
          </a:p>
        </p:txBody>
      </p:sp>
      <p:sp>
        <p:nvSpPr>
          <p:cNvPr id="7" name="Rechteck 41"/>
          <p:cNvSpPr/>
          <p:nvPr/>
        </p:nvSpPr>
        <p:spPr bwMode="auto">
          <a:xfrm>
            <a:off x="5149056" y="5400650"/>
            <a:ext cx="3410005" cy="738664"/>
          </a:xfrm>
          <a:prstGeom prst="rect">
            <a:avLst/>
          </a:prstGeom>
        </p:spPr>
        <p:txBody>
          <a:bodyPr wrap="square">
            <a:spAutoFit/>
          </a:bodyPr>
          <a:lstStyle/>
          <a:p>
            <a:pPr marL="285750" indent="-285750">
              <a:buFont typeface="Webdings"/>
              <a:buChar char="4"/>
              <a:defRPr/>
            </a:pPr>
            <a:r>
              <a:rPr lang="de-DE" sz="1400" dirty="0">
                <a:solidFill>
                  <a:srgbClr val="C00000"/>
                </a:solidFill>
              </a:rPr>
              <a:t>Gymnasium</a:t>
            </a:r>
            <a:endParaRPr dirty="0"/>
          </a:p>
          <a:p>
            <a:pPr marL="285750" indent="-285750">
              <a:buFont typeface="Webdings"/>
              <a:buChar char="4"/>
              <a:defRPr/>
            </a:pPr>
            <a:r>
              <a:rPr lang="de-DE" sz="1400" dirty="0"/>
              <a:t>Realschule</a:t>
            </a:r>
            <a:endParaRPr dirty="0"/>
          </a:p>
          <a:p>
            <a:pPr marL="285750" indent="-285750">
              <a:buFont typeface="Webdings"/>
              <a:buChar char="4"/>
              <a:defRPr/>
            </a:pPr>
            <a:r>
              <a:rPr lang="de-DE" sz="1400" dirty="0"/>
              <a:t>Mittelschule</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a:xfrm>
            <a:off x="6229175" y="821404"/>
            <a:ext cx="3672409" cy="5424322"/>
          </a:xfrm>
        </p:spPr>
        <p:txBody>
          <a:bodyPr>
            <a:normAutofit/>
          </a:bodyPr>
          <a:lstStyle/>
          <a:p>
            <a:pPr>
              <a:buClr>
                <a:srgbClr val="1F497D"/>
              </a:buClr>
              <a:defRPr/>
            </a:pPr>
            <a:endParaRPr lang="de-DE" sz="1800" b="0" dirty="0"/>
          </a:p>
          <a:p>
            <a:endParaRPr lang="de-DE" b="0" dirty="0"/>
          </a:p>
          <a:p>
            <a:pPr>
              <a:buClr>
                <a:schemeClr val="tx2"/>
              </a:buClr>
            </a:pPr>
            <a:r>
              <a:rPr lang="de-DE" sz="1800" b="0" dirty="0"/>
              <a:t>Überlegen Sie sich zum Inhalt aus Aufgabe V unterschiedliche digitale Medien, die Sie in den Unterrichtsphasen (Hinführungsphase, Erarbeitungsphase/ Lernaufgabe, Sicherungsphase/ Übungsphase) nutzen können.</a:t>
            </a:r>
            <a:r>
              <a:rPr lang="de-DE" b="0" dirty="0"/>
              <a:t>	</a:t>
            </a:r>
          </a:p>
          <a:p>
            <a:pPr marL="0" indent="0">
              <a:buClr>
                <a:srgbClr val="1F497D"/>
              </a:buClr>
              <a:buNone/>
              <a:defRPr/>
            </a:pPr>
            <a:endParaRPr lang="de-DE" sz="1800" b="0" dirty="0"/>
          </a:p>
          <a:p>
            <a:pPr>
              <a:buClr>
                <a:srgbClr val="1F497D"/>
              </a:buClr>
              <a:defRPr/>
            </a:pPr>
            <a:r>
              <a:rPr lang="de-DE" sz="1800" b="0" dirty="0"/>
              <a:t>Verändern Sie ggf. auch Lernziel, Frage der Hinführungsphase, und Lernaufgabe</a:t>
            </a:r>
            <a:endParaRPr dirty="0"/>
          </a:p>
        </p:txBody>
      </p:sp>
      <p:sp>
        <p:nvSpPr>
          <p:cNvPr id="5" name="Titel 10"/>
          <p:cNvSpPr>
            <a:spLocks noGrp="1"/>
          </p:cNvSpPr>
          <p:nvPr>
            <p:ph type="title"/>
          </p:nvPr>
        </p:nvSpPr>
        <p:spPr bwMode="auto"/>
        <p:txBody>
          <a:bodyPr>
            <a:normAutofit/>
          </a:bodyPr>
          <a:lstStyle/>
          <a:p>
            <a:pPr>
              <a:defRPr/>
            </a:pPr>
            <a:r>
              <a:rPr lang="de-DE" dirty="0"/>
              <a:t>Aufgabe VI</a:t>
            </a:r>
            <a:endParaRPr dirty="0"/>
          </a:p>
        </p:txBody>
      </p:sp>
      <p:sp>
        <p:nvSpPr>
          <p:cNvPr id="6" name="Textplatzhalter 2"/>
          <p:cNvSpPr>
            <a:spLocks noGrp="1"/>
          </p:cNvSpPr>
          <p:nvPr>
            <p:ph type="body" sz="quarter" idx="11"/>
          </p:nvPr>
        </p:nvSpPr>
        <p:spPr bwMode="auto"/>
        <p:txBody>
          <a:bodyPr>
            <a:normAutofit lnSpcReduction="10000"/>
          </a:bodyPr>
          <a:lstStyle/>
          <a:p>
            <a:pPr>
              <a:defRPr/>
            </a:pPr>
            <a:r>
              <a:rPr lang="de-DE" dirty="0"/>
              <a:t>Basiskonzepte</a:t>
            </a:r>
            <a:endParaRPr dirty="0"/>
          </a:p>
          <a:p>
            <a:pPr>
              <a:defRPr/>
            </a:pPr>
            <a:endParaRPr lang="de-DE" dirty="0"/>
          </a:p>
          <a:p>
            <a:pPr marL="0" indent="0">
              <a:defRPr/>
            </a:pPr>
            <a:r>
              <a:rPr lang="de-DE" b="0" dirty="0"/>
              <a:t>Nutzen Sie das Aufgabenblatt </a:t>
            </a:r>
            <a:r>
              <a:rPr lang="de-DE" b="0" i="1" dirty="0"/>
              <a:t>„Aufgabe VI – Konzeptorientierung“</a:t>
            </a:r>
            <a:r>
              <a:rPr lang="de-DE" b="0" dirty="0"/>
              <a:t> aus der Handreichung für Lehrkräfte.</a:t>
            </a:r>
          </a:p>
          <a:p>
            <a:pPr>
              <a:defRPr/>
            </a:pPr>
            <a:endParaRPr lang="de-DE" dirty="0"/>
          </a:p>
        </p:txBody>
      </p:sp>
    </p:spTree>
    <p:extLst>
      <p:ext uri="{BB962C8B-B14F-4D97-AF65-F5344CB8AC3E}">
        <p14:creationId xmlns:p14="http://schemas.microsoft.com/office/powerpoint/2010/main" val="4122696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92500" lnSpcReduction="20000"/>
          </a:bodyPr>
          <a:lstStyle/>
          <a:p>
            <a:r>
              <a:rPr lang="de-DE" dirty="0"/>
              <a:t>Selber zeichnen</a:t>
            </a:r>
          </a:p>
          <a:p>
            <a:pPr marL="0" indent="0">
              <a:buNone/>
            </a:pPr>
            <a:endParaRPr lang="de-DE" dirty="0"/>
          </a:p>
          <a:p>
            <a:r>
              <a:rPr lang="de-DE" dirty="0"/>
              <a:t>Bildbearbeitung</a:t>
            </a:r>
          </a:p>
          <a:p>
            <a:pPr lvl="1"/>
            <a:r>
              <a:rPr lang="de-DE" dirty="0" err="1">
                <a:hlinkClick r:id="rId3"/>
              </a:rPr>
              <a:t>Paint.Net</a:t>
            </a:r>
            <a:r>
              <a:rPr lang="de-DE" dirty="0"/>
              <a:t>		(</a:t>
            </a:r>
            <a:r>
              <a:rPr lang="de-DE" dirty="0">
                <a:sym typeface="Wingdings" panose="05000000000000000000" pitchFamily="2" charset="2"/>
              </a:rPr>
              <a:t> </a:t>
            </a:r>
            <a:r>
              <a:rPr lang="de-DE" sz="1800" dirty="0">
                <a:hlinkClick r:id="rId4"/>
              </a:rPr>
              <a:t>Tutorial</a:t>
            </a:r>
            <a:r>
              <a:rPr lang="de-DE" dirty="0"/>
              <a:t>)</a:t>
            </a:r>
          </a:p>
          <a:p>
            <a:pPr lvl="1"/>
            <a:r>
              <a:rPr lang="de-DE" dirty="0" err="1">
                <a:hlinkClick r:id="rId5"/>
              </a:rPr>
              <a:t>Photoschop</a:t>
            </a:r>
            <a:r>
              <a:rPr lang="de-DE" dirty="0">
                <a:hlinkClick r:id="rId5"/>
              </a:rPr>
              <a:t> CS 2</a:t>
            </a:r>
            <a:r>
              <a:rPr lang="de-DE" dirty="0"/>
              <a:t>	(</a:t>
            </a:r>
            <a:r>
              <a:rPr lang="de-DE" dirty="0">
                <a:sym typeface="Wingdings" panose="05000000000000000000" pitchFamily="2" charset="2"/>
              </a:rPr>
              <a:t> </a:t>
            </a:r>
            <a:r>
              <a:rPr lang="de-DE" sz="1800" dirty="0">
                <a:hlinkClick r:id="rId6"/>
              </a:rPr>
              <a:t>Tutorial</a:t>
            </a:r>
            <a:r>
              <a:rPr lang="de-DE" dirty="0"/>
              <a:t>)</a:t>
            </a:r>
          </a:p>
          <a:p>
            <a:r>
              <a:rPr lang="de-DE" dirty="0"/>
              <a:t>Zeichenprogramme</a:t>
            </a:r>
          </a:p>
          <a:p>
            <a:pPr lvl="1"/>
            <a:r>
              <a:rPr lang="de-DE" dirty="0">
                <a:hlinkClick r:id="rId7"/>
              </a:rPr>
              <a:t>Paint</a:t>
            </a:r>
            <a:r>
              <a:rPr lang="de-DE" dirty="0"/>
              <a:t>		(</a:t>
            </a:r>
            <a:r>
              <a:rPr lang="de-DE" dirty="0">
                <a:sym typeface="Wingdings" panose="05000000000000000000" pitchFamily="2" charset="2"/>
              </a:rPr>
              <a:t> </a:t>
            </a:r>
            <a:r>
              <a:rPr lang="de-DE" sz="1800" dirty="0">
                <a:hlinkClick r:id="rId8"/>
              </a:rPr>
              <a:t>Tutorial</a:t>
            </a:r>
            <a:r>
              <a:rPr lang="de-DE" dirty="0"/>
              <a:t>)</a:t>
            </a:r>
          </a:p>
          <a:p>
            <a:pPr lvl="1"/>
            <a:r>
              <a:rPr lang="de-DE" dirty="0" err="1">
                <a:hlinkClick r:id="rId9"/>
              </a:rPr>
              <a:t>Krita</a:t>
            </a:r>
            <a:r>
              <a:rPr lang="de-DE" dirty="0"/>
              <a:t>		(</a:t>
            </a:r>
            <a:r>
              <a:rPr lang="de-DE" dirty="0">
                <a:sym typeface="Wingdings" panose="05000000000000000000" pitchFamily="2" charset="2"/>
              </a:rPr>
              <a:t> </a:t>
            </a:r>
            <a:r>
              <a:rPr lang="de-DE" sz="1800" dirty="0">
                <a:hlinkClick r:id="rId10"/>
              </a:rPr>
              <a:t>Tutorial</a:t>
            </a:r>
            <a:r>
              <a:rPr lang="de-DE" dirty="0"/>
              <a:t>)</a:t>
            </a:r>
          </a:p>
          <a:p>
            <a:r>
              <a:rPr lang="de-DE" dirty="0"/>
              <a:t>3-D-Modellierungen</a:t>
            </a:r>
          </a:p>
          <a:p>
            <a:pPr lvl="1"/>
            <a:r>
              <a:rPr lang="de-DE" dirty="0" err="1">
                <a:hlinkClick r:id="rId11"/>
              </a:rPr>
              <a:t>Tinkercard</a:t>
            </a:r>
            <a:r>
              <a:rPr lang="de-DE" dirty="0"/>
              <a:t>		(</a:t>
            </a:r>
            <a:r>
              <a:rPr lang="de-DE" dirty="0">
                <a:sym typeface="Wingdings" panose="05000000000000000000" pitchFamily="2" charset="2"/>
              </a:rPr>
              <a:t> </a:t>
            </a:r>
            <a:r>
              <a:rPr lang="de-DE" sz="1800" dirty="0">
                <a:hlinkClick r:id="rId12"/>
              </a:rPr>
              <a:t>Tutorial</a:t>
            </a:r>
            <a:r>
              <a:rPr lang="de-DE" dirty="0"/>
              <a:t>)</a:t>
            </a:r>
          </a:p>
          <a:p>
            <a:pPr lvl="1"/>
            <a:r>
              <a:rPr lang="de-DE" dirty="0">
                <a:hlinkClick r:id="rId13"/>
              </a:rPr>
              <a:t>Blender</a:t>
            </a:r>
            <a:r>
              <a:rPr lang="de-DE" dirty="0"/>
              <a:t>		(</a:t>
            </a:r>
            <a:r>
              <a:rPr lang="de-DE" dirty="0">
                <a:sym typeface="Wingdings" panose="05000000000000000000" pitchFamily="2" charset="2"/>
              </a:rPr>
              <a:t> </a:t>
            </a:r>
            <a:r>
              <a:rPr lang="de-DE" sz="1800" dirty="0">
                <a:hlinkClick r:id="rId14"/>
              </a:rPr>
              <a:t>Tutorial</a:t>
            </a:r>
            <a:r>
              <a:rPr lang="de-DE" dirty="0"/>
              <a:t>)</a:t>
            </a:r>
          </a:p>
          <a:p>
            <a:r>
              <a:rPr lang="de-DE" dirty="0"/>
              <a:t>Animationsfilme</a:t>
            </a:r>
          </a:p>
          <a:p>
            <a:pPr lvl="1"/>
            <a:r>
              <a:rPr lang="de-DE" dirty="0" err="1">
                <a:hlinkClick r:id="rId15"/>
              </a:rPr>
              <a:t>Animaker</a:t>
            </a:r>
            <a:r>
              <a:rPr lang="de-DE" dirty="0"/>
              <a:t>		(</a:t>
            </a:r>
            <a:r>
              <a:rPr lang="de-DE" dirty="0">
                <a:sym typeface="Wingdings" panose="05000000000000000000" pitchFamily="2" charset="2"/>
              </a:rPr>
              <a:t> </a:t>
            </a:r>
            <a:r>
              <a:rPr lang="de-DE" sz="1800" dirty="0">
                <a:hlinkClick r:id="rId16"/>
              </a:rPr>
              <a:t>Tutorial</a:t>
            </a:r>
            <a:r>
              <a:rPr lang="de-DE" dirty="0"/>
              <a:t>)</a:t>
            </a:r>
          </a:p>
          <a:p>
            <a:pPr lvl="1"/>
            <a:r>
              <a:rPr lang="de-DE" dirty="0">
                <a:hlinkClick r:id="rId13"/>
              </a:rPr>
              <a:t>Blender</a:t>
            </a:r>
            <a:r>
              <a:rPr lang="de-DE" dirty="0"/>
              <a:t>		(</a:t>
            </a:r>
            <a:r>
              <a:rPr lang="de-DE" dirty="0">
                <a:sym typeface="Wingdings" panose="05000000000000000000" pitchFamily="2" charset="2"/>
              </a:rPr>
              <a:t> </a:t>
            </a:r>
            <a:r>
              <a:rPr lang="de-DE" sz="1800" dirty="0">
                <a:hlinkClick r:id="rId17"/>
              </a:rPr>
              <a:t>Tutorial</a:t>
            </a:r>
            <a:r>
              <a:rPr lang="de-DE" dirty="0"/>
              <a:t>)</a:t>
            </a:r>
          </a:p>
          <a:p>
            <a:r>
              <a:rPr lang="de-DE" dirty="0"/>
              <a:t>Filme: </a:t>
            </a:r>
          </a:p>
          <a:p>
            <a:pPr lvl="1"/>
            <a:r>
              <a:rPr lang="de-DE" dirty="0" err="1">
                <a:hlinkClick r:id="rId18"/>
              </a:rPr>
              <a:t>Freecutter</a:t>
            </a:r>
            <a:r>
              <a:rPr lang="de-DE" dirty="0"/>
              <a:t>		(</a:t>
            </a:r>
            <a:r>
              <a:rPr lang="de-DE" dirty="0">
                <a:sym typeface="Wingdings" panose="05000000000000000000" pitchFamily="2" charset="2"/>
              </a:rPr>
              <a:t> </a:t>
            </a:r>
            <a:r>
              <a:rPr lang="de-DE" sz="1800" dirty="0">
                <a:hlinkClick r:id="rId19"/>
              </a:rPr>
              <a:t>Tutorial</a:t>
            </a:r>
            <a:r>
              <a:rPr lang="de-DE" dirty="0"/>
              <a:t>)</a:t>
            </a:r>
          </a:p>
          <a:p>
            <a:pPr lvl="1"/>
            <a:r>
              <a:rPr lang="de-DE" dirty="0">
                <a:hlinkClick r:id="rId20"/>
              </a:rPr>
              <a:t>Da Vinci </a:t>
            </a:r>
            <a:r>
              <a:rPr lang="de-DE" dirty="0" err="1">
                <a:hlinkClick r:id="rId20"/>
              </a:rPr>
              <a:t>Resolve</a:t>
            </a:r>
            <a:r>
              <a:rPr lang="de-DE" dirty="0"/>
              <a:t>	(</a:t>
            </a:r>
            <a:r>
              <a:rPr lang="de-DE" dirty="0">
                <a:sym typeface="Wingdings" panose="05000000000000000000" pitchFamily="2" charset="2"/>
              </a:rPr>
              <a:t> </a:t>
            </a:r>
            <a:r>
              <a:rPr lang="de-DE" sz="1800" dirty="0">
                <a:hlinkClick r:id="rId21"/>
              </a:rPr>
              <a:t>Tutorial</a:t>
            </a:r>
            <a:r>
              <a:rPr lang="de-DE" dirty="0"/>
              <a:t>)</a:t>
            </a:r>
          </a:p>
          <a:p>
            <a:r>
              <a:rPr lang="de-DE" dirty="0"/>
              <a:t>Podcasts</a:t>
            </a:r>
          </a:p>
          <a:p>
            <a:pPr lvl="1"/>
            <a:r>
              <a:rPr lang="de-DE" dirty="0" err="1">
                <a:hlinkClick r:id="rId22"/>
              </a:rPr>
              <a:t>Audiacity</a:t>
            </a:r>
            <a:r>
              <a:rPr lang="de-DE" dirty="0"/>
              <a:t>		(</a:t>
            </a:r>
            <a:r>
              <a:rPr lang="de-DE" dirty="0">
                <a:sym typeface="Wingdings" panose="05000000000000000000" pitchFamily="2" charset="2"/>
              </a:rPr>
              <a:t> </a:t>
            </a:r>
            <a:r>
              <a:rPr lang="de-DE" sz="1800" dirty="0">
                <a:hlinkClick r:id="rId23"/>
              </a:rPr>
              <a:t>Tutorial</a:t>
            </a:r>
            <a:r>
              <a:rPr lang="de-DE" dirty="0"/>
              <a:t>)</a:t>
            </a:r>
          </a:p>
          <a:p>
            <a:pPr lvl="1"/>
            <a:r>
              <a:rPr lang="de-DE" sz="1800" dirty="0" err="1">
                <a:hlinkClick r:id="rId24"/>
              </a:rPr>
              <a:t>Ardour</a:t>
            </a:r>
            <a:r>
              <a:rPr lang="de-DE" sz="1800" dirty="0"/>
              <a:t>		(</a:t>
            </a:r>
            <a:r>
              <a:rPr lang="de-DE" sz="1800" dirty="0">
                <a:sym typeface="Wingdings" panose="05000000000000000000" pitchFamily="2" charset="2"/>
              </a:rPr>
              <a:t> </a:t>
            </a:r>
            <a:r>
              <a:rPr lang="de-DE" sz="1800" dirty="0">
                <a:hlinkClick r:id="rId25"/>
              </a:rPr>
              <a:t>Tutorial</a:t>
            </a:r>
            <a:r>
              <a:rPr lang="de-DE" sz="1800" dirty="0"/>
              <a:t>)</a:t>
            </a:r>
          </a:p>
          <a:p>
            <a:pPr lvl="1"/>
            <a:endParaRPr lang="de-DE" dirty="0"/>
          </a:p>
        </p:txBody>
      </p:sp>
      <p:sp>
        <p:nvSpPr>
          <p:cNvPr id="3" name="Titel 2"/>
          <p:cNvSpPr>
            <a:spLocks noGrp="1"/>
          </p:cNvSpPr>
          <p:nvPr>
            <p:ph type="title"/>
          </p:nvPr>
        </p:nvSpPr>
        <p:spPr/>
        <p:txBody>
          <a:bodyPr/>
          <a:lstStyle/>
          <a:p>
            <a:r>
              <a:rPr lang="de-DE" dirty="0"/>
              <a:t>Digitalisierung?</a:t>
            </a:r>
          </a:p>
        </p:txBody>
      </p:sp>
      <p:sp>
        <p:nvSpPr>
          <p:cNvPr id="4" name="Inhaltsplatzhalter 3"/>
          <p:cNvSpPr>
            <a:spLocks noGrp="1"/>
          </p:cNvSpPr>
          <p:nvPr>
            <p:ph sz="quarter" idx="10"/>
          </p:nvPr>
        </p:nvSpPr>
        <p:spPr/>
        <p:txBody>
          <a:bodyPr>
            <a:normAutofit lnSpcReduction="10000"/>
          </a:bodyPr>
          <a:lstStyle/>
          <a:p>
            <a:endParaRPr lang="de-DE"/>
          </a:p>
        </p:txBody>
      </p:sp>
      <p:sp>
        <p:nvSpPr>
          <p:cNvPr id="5" name="Textplatzhalter 4"/>
          <p:cNvSpPr>
            <a:spLocks noGrp="1"/>
          </p:cNvSpPr>
          <p:nvPr>
            <p:ph type="body" sz="quarter" idx="11"/>
          </p:nvPr>
        </p:nvSpPr>
        <p:spPr/>
        <p:txBody>
          <a:bodyPr/>
          <a:lstStyle/>
          <a:p>
            <a:r>
              <a:rPr lang="de-DE" dirty="0"/>
              <a:t>Hinführungsphase</a:t>
            </a:r>
          </a:p>
        </p:txBody>
      </p:sp>
    </p:spTree>
    <p:extLst>
      <p:ext uri="{BB962C8B-B14F-4D97-AF65-F5344CB8AC3E}">
        <p14:creationId xmlns:p14="http://schemas.microsoft.com/office/powerpoint/2010/main" val="4052949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2"/>
          <p:cNvSpPr>
            <a:spLocks noGrp="1"/>
          </p:cNvSpPr>
          <p:nvPr>
            <p:ph type="title"/>
          </p:nvPr>
        </p:nvSpPr>
        <p:spPr bwMode="auto"/>
        <p:txBody>
          <a:bodyPr/>
          <a:lstStyle/>
          <a:p>
            <a:pPr>
              <a:defRPr/>
            </a:pPr>
            <a:r>
              <a:rPr lang="de-DE" dirty="0"/>
              <a:t>Digitalisierung?</a:t>
            </a:r>
            <a:endParaRPr dirty="0"/>
          </a:p>
        </p:txBody>
      </p:sp>
      <p:sp>
        <p:nvSpPr>
          <p:cNvPr id="5" name="Textplatzhalter 1"/>
          <p:cNvSpPr>
            <a:spLocks noGrp="1"/>
          </p:cNvSpPr>
          <p:nvPr>
            <p:ph type="body" sz="quarter" idx="11"/>
          </p:nvPr>
        </p:nvSpPr>
        <p:spPr bwMode="auto"/>
        <p:txBody>
          <a:bodyPr/>
          <a:lstStyle/>
          <a:p>
            <a:pPr>
              <a:defRPr/>
            </a:pPr>
            <a:r>
              <a:rPr lang="de-DE" dirty="0"/>
              <a:t>Erarbeitungs-, Sicherungs-, Übungsphase</a:t>
            </a:r>
            <a:endParaRPr dirty="0"/>
          </a:p>
        </p:txBody>
      </p:sp>
      <p:sp>
        <p:nvSpPr>
          <p:cNvPr id="6" name="Inhaltsplatzhalter 5"/>
          <p:cNvSpPr>
            <a:spLocks noGrp="1"/>
          </p:cNvSpPr>
          <p:nvPr>
            <p:ph idx="1"/>
          </p:nvPr>
        </p:nvSpPr>
        <p:spPr bwMode="auto"/>
        <p:txBody>
          <a:bodyPr>
            <a:normAutofit fontScale="92500" lnSpcReduction="20000"/>
          </a:bodyPr>
          <a:lstStyle/>
          <a:p>
            <a:pPr marL="0" indent="0">
              <a:buNone/>
              <a:defRPr/>
            </a:pPr>
            <a:r>
              <a:rPr lang="de-DE" dirty="0"/>
              <a:t>Erarbeitungsphase (Lernaufgabe)</a:t>
            </a:r>
            <a:endParaRPr dirty="0"/>
          </a:p>
          <a:p>
            <a:pPr marL="698500" indent="-342900">
              <a:defRPr/>
            </a:pPr>
            <a:r>
              <a:rPr lang="de-DE" b="0" dirty="0"/>
              <a:t>H5P oder Learningapps</a:t>
            </a:r>
          </a:p>
          <a:p>
            <a:pPr marL="698500" indent="-342900">
              <a:defRPr/>
            </a:pPr>
            <a:r>
              <a:rPr lang="de-DE" b="0" dirty="0"/>
              <a:t>3D Animation nutzen (z.B. </a:t>
            </a:r>
            <a:r>
              <a:rPr lang="de-DE" b="0" u="sng" dirty="0">
                <a:hlinkClick r:id="rId3" tooltip="https://apkpure.com/reflex-arc-3d/com.reflexarc.android"/>
              </a:rPr>
              <a:t>https://apkpure.com/reflex-arc-3d/com.reflexarc.android</a:t>
            </a:r>
            <a:r>
              <a:rPr lang="de-DE" b="0" u="sng" dirty="0"/>
              <a:t>)</a:t>
            </a:r>
          </a:p>
          <a:p>
            <a:pPr marL="698500" indent="-342900">
              <a:defRPr/>
            </a:pPr>
            <a:r>
              <a:rPr lang="de-DE" b="0" dirty="0"/>
              <a:t>Interaktiven Medienmodul nutzen, z.B. Thema Immunreaktion (</a:t>
            </a:r>
            <a:r>
              <a:rPr lang="de-DE" b="0" dirty="0">
                <a:hlinkClick r:id="rId4"/>
              </a:rPr>
              <a:t>https://nawitonic.de/110_immuneresponse_basic_modules.html</a:t>
            </a:r>
            <a:r>
              <a:rPr lang="de-DE" b="0" dirty="0"/>
              <a:t>)</a:t>
            </a:r>
            <a:endParaRPr lang="de-DE" b="0" u="sng" dirty="0"/>
          </a:p>
          <a:p>
            <a:pPr marL="698500" indent="-342900">
              <a:defRPr/>
            </a:pPr>
            <a:r>
              <a:rPr lang="de-DE" b="0" dirty="0"/>
              <a:t>Selbstreguliertes Lernen: </a:t>
            </a:r>
            <a:r>
              <a:rPr lang="de-DE" b="0" dirty="0">
                <a:hlinkClick r:id="rId5"/>
              </a:rPr>
              <a:t>mebis Kurs </a:t>
            </a:r>
            <a:r>
              <a:rPr lang="de-DE" b="0" dirty="0"/>
              <a:t>(Basiskonzepte erarbeiten)</a:t>
            </a:r>
          </a:p>
          <a:p>
            <a:pPr marL="0" indent="0">
              <a:buNone/>
              <a:defRPr/>
            </a:pPr>
            <a:r>
              <a:rPr lang="de-DE" dirty="0"/>
              <a:t>Sicherungs-/Übungsphase</a:t>
            </a:r>
            <a:endParaRPr dirty="0"/>
          </a:p>
          <a:p>
            <a:pPr marL="698500" indent="-342900">
              <a:defRPr/>
            </a:pPr>
            <a:r>
              <a:rPr lang="de-DE" b="0" dirty="0"/>
              <a:t>Erstellung verschiedener Produkte durch die Schüler</a:t>
            </a:r>
          </a:p>
          <a:p>
            <a:pPr marL="1115704" lvl="1" indent="-342900">
              <a:defRPr/>
            </a:pPr>
            <a:r>
              <a:rPr lang="de-DE" b="0" dirty="0"/>
              <a:t>einer Animation mit PPT, um Strukturen des Körpers beim Kniesehnenreflex mit Komponenten des Reiz-Reaktionsschemas zu </a:t>
            </a:r>
            <a:r>
              <a:rPr lang="de-DE" b="0" dirty="0" err="1"/>
              <a:t>analogisieren</a:t>
            </a:r>
            <a:endParaRPr lang="de-DE" b="0" dirty="0"/>
          </a:p>
          <a:p>
            <a:pPr marL="1115704" lvl="1" indent="-342900">
              <a:defRPr/>
            </a:pPr>
            <a:r>
              <a:rPr lang="de-DE" dirty="0"/>
              <a:t>eines </a:t>
            </a:r>
            <a:r>
              <a:rPr lang="de-DE" dirty="0" err="1"/>
              <a:t>Stop</a:t>
            </a:r>
            <a:r>
              <a:rPr lang="de-DE" dirty="0"/>
              <a:t>-Motion-Films zur unspezifischen und spezifischen Immunantwort (z.B. mit der App </a:t>
            </a:r>
            <a:r>
              <a:rPr lang="de-DE" dirty="0" err="1"/>
              <a:t>Stop</a:t>
            </a:r>
            <a:r>
              <a:rPr lang="de-DE" dirty="0"/>
              <a:t> Motion Studio) </a:t>
            </a:r>
          </a:p>
          <a:p>
            <a:pPr marL="1115704" lvl="1" indent="-342900">
              <a:defRPr/>
            </a:pPr>
            <a:r>
              <a:rPr lang="de-DE" dirty="0"/>
              <a:t>eines </a:t>
            </a:r>
            <a:r>
              <a:rPr lang="de-DE" dirty="0" err="1"/>
              <a:t>Erklärvideo</a:t>
            </a:r>
            <a:r>
              <a:rPr lang="de-DE" dirty="0"/>
              <a:t> erstellen (z.B. zu Reiz-Reaktionsschema oder Immunreaktion mit mysimpleshow.com/PPT/…)</a:t>
            </a:r>
          </a:p>
          <a:p>
            <a:pPr marL="1115704" lvl="1" indent="-342900">
              <a:defRPr/>
            </a:pPr>
            <a:r>
              <a:rPr lang="de-DE" dirty="0"/>
              <a:t>eines Comics (z.B. die Immunreaktion als Comic darstellen mit z.B. </a:t>
            </a:r>
            <a:r>
              <a:rPr lang="de-DE" dirty="0" err="1"/>
              <a:t>ComicLife</a:t>
            </a:r>
            <a:r>
              <a:rPr lang="de-DE" dirty="0"/>
              <a:t>, Comic Book)</a:t>
            </a:r>
          </a:p>
          <a:p>
            <a:pPr marL="1115704" lvl="1" indent="-342900">
              <a:defRPr/>
            </a:pPr>
            <a:r>
              <a:rPr lang="de-DE" b="0" dirty="0"/>
              <a:t>Dokumentation der Versuche durch die Schüler </a:t>
            </a:r>
            <a:r>
              <a:rPr lang="de-DE" dirty="0"/>
              <a:t>als Video (z. B. zum Kniesehnenreflex) oder als Comic mit Comic App (z.B. Comic Life, Comic Book)</a:t>
            </a:r>
          </a:p>
          <a:p>
            <a:pPr marL="698500" indent="-342900">
              <a:defRPr/>
            </a:pPr>
            <a:r>
              <a:rPr lang="de-DE" b="0" dirty="0"/>
              <a:t>Interaktive Sicherung/Lernzielkontrolle mit h5p/learningapps (Drag&amp;Drop, Lückentext)</a:t>
            </a:r>
            <a:endParaRPr dirty="0"/>
          </a:p>
          <a:p>
            <a:pPr marL="698500" indent="-342900">
              <a:defRPr/>
            </a:pPr>
            <a:r>
              <a:rPr lang="de-DE" b="0" dirty="0"/>
              <a:t>Basiskonzepte sichern: </a:t>
            </a:r>
            <a:r>
              <a:rPr lang="de-DE" b="0" dirty="0">
                <a:hlinkClick r:id="rId5"/>
              </a:rPr>
              <a:t>mebis Kurs </a:t>
            </a:r>
            <a:r>
              <a:rPr lang="de-DE" b="0" dirty="0"/>
              <a:t>(Book-Creator, </a:t>
            </a:r>
            <a:r>
              <a:rPr lang="de-DE" b="0" dirty="0" err="1"/>
              <a:t>Powerpoint</a:t>
            </a:r>
            <a:r>
              <a:rPr lang="de-DE" b="0" dirty="0"/>
              <a:t>, </a:t>
            </a:r>
            <a:r>
              <a:rPr lang="de-DE" b="0" dirty="0" err="1"/>
              <a:t>Cryptpad</a:t>
            </a:r>
            <a:r>
              <a:rPr lang="de-DE" b="0" dirty="0"/>
              <a:t>)</a:t>
            </a:r>
          </a:p>
        </p:txBody>
      </p:sp>
      <p:sp>
        <p:nvSpPr>
          <p:cNvPr id="2" name="Rechteck 1"/>
          <p:cNvSpPr/>
          <p:nvPr/>
        </p:nvSpPr>
        <p:spPr>
          <a:xfrm>
            <a:off x="684558" y="2909173"/>
            <a:ext cx="9098639" cy="25923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p:cNvSpPr/>
          <p:nvPr/>
        </p:nvSpPr>
        <p:spPr bwMode="auto">
          <a:xfrm>
            <a:off x="684558" y="5852181"/>
            <a:ext cx="9098639" cy="41256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35090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a:xfrm>
            <a:off x="514915" y="1296194"/>
            <a:ext cx="9268300" cy="4992275"/>
          </a:xfrm>
        </p:spPr>
        <p:txBody>
          <a:bodyPr>
            <a:noAutofit/>
          </a:bodyPr>
          <a:lstStyle/>
          <a:p>
            <a:pPr>
              <a:defRPr/>
            </a:pPr>
            <a:endParaRPr lang="de-DE" sz="1600" b="0" dirty="0"/>
          </a:p>
          <a:p>
            <a:pPr>
              <a:defRPr/>
            </a:pPr>
            <a:endParaRPr lang="de-DE" sz="1600" b="0" dirty="0"/>
          </a:p>
          <a:p>
            <a:pPr>
              <a:defRPr/>
            </a:pPr>
            <a:r>
              <a:rPr lang="de-DE" sz="1600" b="0" dirty="0"/>
              <a:t>Beschlüsse der Kultusminterkonferenz. (2005). Bildungsstandards im Fach Biologie. </a:t>
            </a:r>
            <a:r>
              <a:rPr lang="de-DE" sz="1600" b="0" dirty="0">
                <a:cs typeface="Times New Roman"/>
                <a:hlinkClick r:id="rId2"/>
              </a:rPr>
              <a:t>https://www.kmk.org/fileadmin/veroeffentlichungen_beschluesse/2004/2004_12_16-Bildungsstandards-Biologie.pdf</a:t>
            </a:r>
            <a:r>
              <a:rPr lang="de-DE" sz="1600" b="0" dirty="0">
                <a:cs typeface="Times New Roman"/>
              </a:rPr>
              <a:t> (Aufgerufen am 11.03.2021)</a:t>
            </a:r>
            <a:endParaRPr lang="de-DE" sz="1600" b="0" dirty="0"/>
          </a:p>
          <a:p>
            <a:r>
              <a:rPr lang="de-DE" sz="1600" b="0" dirty="0"/>
              <a:t>Neuhaus, B.J. (2023, in Vorbereitung). Auswahl und </a:t>
            </a:r>
            <a:r>
              <a:rPr lang="de-DE" sz="1600" b="0" dirty="0" err="1"/>
              <a:t>Verknüpfung</a:t>
            </a:r>
            <a:r>
              <a:rPr lang="de-DE" sz="1600" b="0" dirty="0"/>
              <a:t> der Lerninhalte. In: </a:t>
            </a:r>
            <a:r>
              <a:rPr lang="de-DE" sz="1600" b="0" i="1" dirty="0" err="1"/>
              <a:t>Gropengießer</a:t>
            </a:r>
            <a:r>
              <a:rPr lang="de-DE" sz="1600" b="0" i="1" dirty="0"/>
              <a:t>, Harms</a:t>
            </a:r>
            <a:r>
              <a:rPr lang="de-DE" sz="1600" b="0" dirty="0"/>
              <a:t>. </a:t>
            </a:r>
            <a:r>
              <a:rPr lang="de-DE" sz="1600" b="0" i="1" dirty="0"/>
              <a:t>Fachdidaktik Biologie</a:t>
            </a:r>
            <a:r>
              <a:rPr lang="de-DE" sz="1600" b="0" dirty="0"/>
              <a:t>, 13. Auflage. </a:t>
            </a:r>
            <a:r>
              <a:rPr lang="de-DE" sz="1600" b="0" dirty="0" err="1"/>
              <a:t>Aulis</a:t>
            </a:r>
            <a:r>
              <a:rPr lang="de-DE" sz="1600" b="0" dirty="0"/>
              <a:t> Verlag. </a:t>
            </a:r>
          </a:p>
          <a:p>
            <a:r>
              <a:rPr lang="de-DE" sz="1600" b="0" dirty="0"/>
              <a:t>Neuhaus, B. J., Nachreiner, M., Oberbeil, L. &amp; Spangler, M. (2014). Basiskonzepte zur Planung von Biologieunterricht: Ein Gedankenspiel. </a:t>
            </a:r>
            <a:r>
              <a:rPr lang="de-DE" sz="1600" b="0" i="1" dirty="0"/>
              <a:t>Der mathematische und naturwissenschaftliche Unterricht (MNU)</a:t>
            </a:r>
            <a:r>
              <a:rPr lang="de-DE" sz="1600" b="0" dirty="0"/>
              <a:t>, </a:t>
            </a:r>
            <a:r>
              <a:rPr lang="de-DE" sz="1600" b="0" i="1" dirty="0"/>
              <a:t>67</a:t>
            </a:r>
            <a:r>
              <a:rPr lang="de-DE" sz="1600" b="0" dirty="0"/>
              <a:t>(3), 106–165.</a:t>
            </a:r>
          </a:p>
          <a:p>
            <a:pPr marL="0" indent="0">
              <a:buNone/>
            </a:pPr>
            <a:br>
              <a:rPr lang="de-DE" sz="1600" b="0" dirty="0"/>
            </a:br>
            <a:endParaRPr lang="de-DE" sz="1600" b="0" dirty="0"/>
          </a:p>
        </p:txBody>
      </p:sp>
      <p:sp>
        <p:nvSpPr>
          <p:cNvPr id="5" name="Titel 2"/>
          <p:cNvSpPr>
            <a:spLocks noGrp="1"/>
          </p:cNvSpPr>
          <p:nvPr>
            <p:ph type="title"/>
          </p:nvPr>
        </p:nvSpPr>
        <p:spPr bwMode="auto"/>
        <p:txBody>
          <a:bodyPr/>
          <a:lstStyle/>
          <a:p>
            <a:pPr>
              <a:defRPr/>
            </a:pPr>
            <a:r>
              <a:rPr lang="de-DE" dirty="0"/>
              <a:t>Quellen und Literaturverzeichnis</a:t>
            </a:r>
            <a:endParaRPr dirty="0"/>
          </a:p>
        </p:txBody>
      </p:sp>
      <p:sp>
        <p:nvSpPr>
          <p:cNvPr id="6" name="Inhaltsplatzhalter 3"/>
          <p:cNvSpPr>
            <a:spLocks noGrp="1"/>
          </p:cNvSpPr>
          <p:nvPr>
            <p:ph sz="quarter" idx="10"/>
          </p:nvPr>
        </p:nvSpPr>
        <p:spPr bwMode="auto"/>
        <p:txBody>
          <a:bodyPr>
            <a:normAutofit lnSpcReduction="10000"/>
          </a:bodyPr>
          <a:lstStyle/>
          <a:p>
            <a:pPr>
              <a:defRPr/>
            </a:pPr>
            <a:endParaRPr lang="de-DE" dirty="0"/>
          </a:p>
        </p:txBody>
      </p:sp>
      <p:sp>
        <p:nvSpPr>
          <p:cNvPr id="7" name="Textplatzhalter 4"/>
          <p:cNvSpPr>
            <a:spLocks noGrp="1"/>
          </p:cNvSpPr>
          <p:nvPr>
            <p:ph type="body" sz="quarter" idx="11"/>
          </p:nvPr>
        </p:nvSpPr>
        <p:spPr bwMode="auto"/>
        <p:txBody>
          <a:bodyPr/>
          <a:lstStyle/>
          <a:p>
            <a:pPr>
              <a:defRPr/>
            </a:pPr>
            <a:r>
              <a:rPr lang="de-DE" dirty="0"/>
              <a:t>Literatur</a:t>
            </a:r>
            <a:endParaRPr dirty="0"/>
          </a:p>
        </p:txBody>
      </p:sp>
    </p:spTree>
    <p:extLst>
      <p:ext uri="{BB962C8B-B14F-4D97-AF65-F5344CB8AC3E}">
        <p14:creationId xmlns:p14="http://schemas.microsoft.com/office/powerpoint/2010/main" val="278116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a:normAutofit/>
          </a:bodyPr>
          <a:lstStyle/>
          <a:p>
            <a:pPr>
              <a:defRPr/>
            </a:pPr>
            <a:r>
              <a:rPr lang="de-DE" sz="1600" b="0" dirty="0">
                <a:hlinkClick r:id="rId2" action="ppaction://hlinksldjump"/>
              </a:rPr>
              <a:t>Titelbild</a:t>
            </a:r>
            <a:r>
              <a:rPr lang="de-DE" sz="1600" b="0" dirty="0"/>
              <a:t>: Bild von Gerd Altmann auf Pixabay: </a:t>
            </a:r>
            <a:r>
              <a:rPr lang="de-DE" sz="1600" b="0" dirty="0">
                <a:hlinkClick r:id="rId3"/>
              </a:rPr>
              <a:t>https://pixabay.com/images/id-5464441/</a:t>
            </a:r>
            <a:r>
              <a:rPr lang="de-DE" sz="1600" b="0" dirty="0"/>
              <a:t> </a:t>
            </a:r>
          </a:p>
          <a:p>
            <a:pPr>
              <a:defRPr/>
            </a:pPr>
            <a:r>
              <a:rPr lang="de-DE" sz="1600" b="0" dirty="0"/>
              <a:t>Aufgaben: Bild von StartUpStockPictures auf Pixabay: </a:t>
            </a:r>
            <a:r>
              <a:rPr lang="de-DE" sz="1600" b="0" u="sng" dirty="0">
                <a:hlinkClick r:id="rId4" tooltip="https://pixabay.com/images/id-594090/"/>
              </a:rPr>
              <a:t>https://pixabay.com/images/id-594090/</a:t>
            </a:r>
            <a:endParaRPr lang="de-DE" sz="1600" b="0" u="sng" dirty="0"/>
          </a:p>
          <a:p>
            <a:pPr marL="0" indent="0">
              <a:buNone/>
              <a:defRPr/>
            </a:pPr>
            <a:endParaRPr lang="de-DE" sz="1600" b="0" dirty="0"/>
          </a:p>
          <a:p>
            <a:pPr>
              <a:defRPr/>
            </a:pPr>
            <a:endParaRPr sz="1600" b="0" dirty="0"/>
          </a:p>
        </p:txBody>
      </p:sp>
      <p:sp>
        <p:nvSpPr>
          <p:cNvPr id="5" name="Titel 2"/>
          <p:cNvSpPr>
            <a:spLocks noGrp="1"/>
          </p:cNvSpPr>
          <p:nvPr>
            <p:ph type="title"/>
          </p:nvPr>
        </p:nvSpPr>
        <p:spPr bwMode="auto"/>
        <p:txBody>
          <a:bodyPr/>
          <a:lstStyle/>
          <a:p>
            <a:pPr>
              <a:defRPr/>
            </a:pPr>
            <a:r>
              <a:rPr lang="de-DE" dirty="0"/>
              <a:t>Quellen und Literaturverzeichnis</a:t>
            </a:r>
            <a:endParaRPr dirty="0"/>
          </a:p>
        </p:txBody>
      </p:sp>
      <p:sp>
        <p:nvSpPr>
          <p:cNvPr id="6" name="Inhaltsplatzhalter 3"/>
          <p:cNvSpPr>
            <a:spLocks noGrp="1"/>
          </p:cNvSpPr>
          <p:nvPr>
            <p:ph sz="quarter" idx="10"/>
          </p:nvPr>
        </p:nvSpPr>
        <p:spPr bwMode="auto"/>
        <p:txBody>
          <a:bodyPr>
            <a:normAutofit lnSpcReduction="10000"/>
          </a:bodyPr>
          <a:lstStyle/>
          <a:p>
            <a:pPr>
              <a:defRPr/>
            </a:pPr>
            <a:endParaRPr lang="de-DE" dirty="0"/>
          </a:p>
        </p:txBody>
      </p:sp>
      <p:sp>
        <p:nvSpPr>
          <p:cNvPr id="7" name="Textplatzhalter 4"/>
          <p:cNvSpPr>
            <a:spLocks noGrp="1"/>
          </p:cNvSpPr>
          <p:nvPr>
            <p:ph type="body" sz="quarter" idx="11"/>
          </p:nvPr>
        </p:nvSpPr>
        <p:spPr bwMode="auto"/>
        <p:txBody>
          <a:bodyPr/>
          <a:lstStyle/>
          <a:p>
            <a:pPr>
              <a:defRPr/>
            </a:pPr>
            <a:r>
              <a:rPr lang="de-DE" dirty="0"/>
              <a:t>Bilder</a:t>
            </a:r>
            <a:endParaRPr dirty="0"/>
          </a:p>
        </p:txBody>
      </p:sp>
    </p:spTree>
    <p:extLst>
      <p:ext uri="{BB962C8B-B14F-4D97-AF65-F5344CB8AC3E}">
        <p14:creationId xmlns:p14="http://schemas.microsoft.com/office/powerpoint/2010/main" val="1467362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67B8E04-588B-4AD9-8ECF-8E109C85EF89}"/>
              </a:ext>
            </a:extLst>
          </p:cNvPr>
          <p:cNvSpPr>
            <a:spLocks noGrp="1"/>
          </p:cNvSpPr>
          <p:nvPr>
            <p:ph idx="1"/>
          </p:nvPr>
        </p:nvSpPr>
        <p:spPr/>
        <p:txBody>
          <a:bodyPr/>
          <a:lstStyle/>
          <a:p>
            <a:pPr marL="0" indent="0">
              <a:buNone/>
              <a:defRPr/>
            </a:pPr>
            <a:r>
              <a:rPr lang="de-DE" dirty="0"/>
              <a:t>Lehrstuhl für Didaktik der Biologie</a:t>
            </a:r>
          </a:p>
          <a:p>
            <a:pPr marL="0" indent="0">
              <a:buNone/>
              <a:defRPr/>
            </a:pPr>
            <a:r>
              <a:rPr lang="de-DE" dirty="0"/>
              <a:t>Projekt DigitUS Biologie</a:t>
            </a:r>
          </a:p>
          <a:p>
            <a:pPr marL="0" indent="0">
              <a:buNone/>
              <a:defRPr/>
            </a:pPr>
            <a:endParaRPr lang="de-DE" b="0" i="1" dirty="0"/>
          </a:p>
          <a:p>
            <a:pPr marL="0" indent="0">
              <a:buNone/>
              <a:defRPr/>
            </a:pPr>
            <a:r>
              <a:rPr lang="de-DE" b="0" i="1" dirty="0"/>
              <a:t>Prof. Dr. Birgit J. Neuhaus</a:t>
            </a:r>
          </a:p>
          <a:p>
            <a:pPr marL="0" indent="0">
              <a:buNone/>
              <a:defRPr/>
            </a:pPr>
            <a:r>
              <a:rPr lang="de-DE" b="0" i="1" dirty="0"/>
              <a:t>Dr. Monika Aufleger</a:t>
            </a:r>
          </a:p>
          <a:p>
            <a:pPr marL="0" indent="0">
              <a:buNone/>
              <a:defRPr/>
            </a:pPr>
            <a:r>
              <a:rPr lang="de-DE" b="0" i="1" dirty="0"/>
              <a:t>Dr. Christian Förtsch</a:t>
            </a:r>
          </a:p>
          <a:p>
            <a:pPr marL="0" indent="0">
              <a:buNone/>
              <a:defRPr/>
            </a:pPr>
            <a:r>
              <a:rPr lang="de-DE" b="0" i="1" dirty="0"/>
              <a:t>Dr. Dagmar Frick</a:t>
            </a:r>
          </a:p>
          <a:p>
            <a:pPr marL="0" indent="0">
              <a:buNone/>
              <a:defRPr/>
            </a:pPr>
            <a:r>
              <a:rPr lang="de-DE" b="0" i="1" dirty="0"/>
              <a:t>Annemarie Rutkowski</a:t>
            </a:r>
          </a:p>
          <a:p>
            <a:pPr marL="0" indent="0">
              <a:buNone/>
              <a:defRPr/>
            </a:pPr>
            <a:r>
              <a:rPr lang="de-DE" b="0" i="1" dirty="0"/>
              <a:t>Michael Spangler</a:t>
            </a:r>
          </a:p>
          <a:p>
            <a:pPr marL="0" indent="0">
              <a:buNone/>
              <a:defRPr/>
            </a:pPr>
            <a:endParaRPr lang="de-DE" b="0" dirty="0"/>
          </a:p>
          <a:p>
            <a:pPr marL="0" indent="0">
              <a:buNone/>
              <a:defRPr/>
            </a:pPr>
            <a:r>
              <a:rPr lang="de-DE" b="0" dirty="0" err="1"/>
              <a:t>Winzererstraße</a:t>
            </a:r>
            <a:r>
              <a:rPr lang="de-DE" b="0" dirty="0"/>
              <a:t> 45</a:t>
            </a:r>
          </a:p>
          <a:p>
            <a:pPr marL="0" indent="0">
              <a:buNone/>
              <a:defRPr/>
            </a:pPr>
            <a:r>
              <a:rPr lang="de-DE" b="0" dirty="0"/>
              <a:t>80797 München</a:t>
            </a:r>
            <a:br>
              <a:rPr lang="de-DE" b="0" dirty="0"/>
            </a:br>
            <a:r>
              <a:rPr lang="de-DE" b="0" dirty="0">
                <a:hlinkClick r:id="rId3"/>
              </a:rPr>
              <a:t>digitus@bio.lmu.de</a:t>
            </a:r>
            <a:r>
              <a:rPr lang="de-DE" b="0" dirty="0"/>
              <a:t> </a:t>
            </a:r>
          </a:p>
          <a:p>
            <a:pPr marL="0" indent="0">
              <a:buNone/>
            </a:pPr>
            <a:endParaRPr lang="de-DE" dirty="0"/>
          </a:p>
        </p:txBody>
      </p:sp>
      <p:sp>
        <p:nvSpPr>
          <p:cNvPr id="3" name="Titel 2">
            <a:extLst>
              <a:ext uri="{FF2B5EF4-FFF2-40B4-BE49-F238E27FC236}">
                <a16:creationId xmlns:a16="http://schemas.microsoft.com/office/drawing/2014/main" id="{EEAA8889-C5FC-4910-A88B-C52037BE94DA}"/>
              </a:ext>
            </a:extLst>
          </p:cNvPr>
          <p:cNvSpPr>
            <a:spLocks noGrp="1"/>
          </p:cNvSpPr>
          <p:nvPr>
            <p:ph type="title"/>
          </p:nvPr>
        </p:nvSpPr>
        <p:spPr/>
        <p:txBody>
          <a:bodyPr/>
          <a:lstStyle/>
          <a:p>
            <a:r>
              <a:rPr lang="de-DE" dirty="0"/>
              <a:t>Fragen?</a:t>
            </a:r>
          </a:p>
        </p:txBody>
      </p:sp>
      <p:sp>
        <p:nvSpPr>
          <p:cNvPr id="5" name="Textplatzhalter 4">
            <a:extLst>
              <a:ext uri="{FF2B5EF4-FFF2-40B4-BE49-F238E27FC236}">
                <a16:creationId xmlns:a16="http://schemas.microsoft.com/office/drawing/2014/main" id="{2BB75EBC-C52C-4785-96C8-2C62B2202A75}"/>
              </a:ext>
            </a:extLst>
          </p:cNvPr>
          <p:cNvSpPr>
            <a:spLocks noGrp="1"/>
          </p:cNvSpPr>
          <p:nvPr>
            <p:ph type="body" sz="quarter" idx="11"/>
          </p:nvPr>
        </p:nvSpPr>
        <p:spPr/>
        <p:txBody>
          <a:bodyPr/>
          <a:lstStyle/>
          <a:p>
            <a:r>
              <a:rPr lang="de-DE" dirty="0"/>
              <a:t>Kontakt</a:t>
            </a:r>
          </a:p>
        </p:txBody>
      </p:sp>
      <p:sp>
        <p:nvSpPr>
          <p:cNvPr id="7" name="Textfeld 6">
            <a:extLst>
              <a:ext uri="{FF2B5EF4-FFF2-40B4-BE49-F238E27FC236}">
                <a16:creationId xmlns:a16="http://schemas.microsoft.com/office/drawing/2014/main" id="{EC12B8C2-7587-4E0C-9221-BF043B099809}"/>
              </a:ext>
            </a:extLst>
          </p:cNvPr>
          <p:cNvSpPr txBox="1"/>
          <p:nvPr/>
        </p:nvSpPr>
        <p:spPr>
          <a:xfrm>
            <a:off x="4428976" y="3600450"/>
            <a:ext cx="5662652" cy="1923604"/>
          </a:xfrm>
          <a:prstGeom prst="rect">
            <a:avLst/>
          </a:prstGeom>
          <a:noFill/>
        </p:spPr>
        <p:txBody>
          <a:bodyPr wrap="square">
            <a:spAutoFit/>
          </a:bodyPr>
          <a:lstStyle/>
          <a:p>
            <a:r>
              <a:rPr lang="de-DE" dirty="0"/>
              <a:t>Erstellt von Didaktik der Biologie, LMU München, im Projekt DigitUS. Die Logos von DigitUS und seiner Projektpartner sind urheberrechtlich geschützt.</a:t>
            </a:r>
          </a:p>
          <a:p>
            <a:endParaRPr lang="de-DE" dirty="0"/>
          </a:p>
          <a:p>
            <a:r>
              <a:rPr lang="de-DE" dirty="0"/>
              <a:t>DigitUS (Digitalisierung von Unterricht in der Schule) wird aus Mitteln des Bundesministerium für Bildung und Forschung gefördert (FKZ: 01JD1830A).</a:t>
            </a:r>
          </a:p>
        </p:txBody>
      </p:sp>
      <p:graphicFrame>
        <p:nvGraphicFramePr>
          <p:cNvPr id="8" name="Objekt 7">
            <a:extLst>
              <a:ext uri="{FF2B5EF4-FFF2-40B4-BE49-F238E27FC236}">
                <a16:creationId xmlns:a16="http://schemas.microsoft.com/office/drawing/2014/main" id="{4198D13A-ED9F-4D76-9F0B-6EC29EA38E15}"/>
              </a:ext>
            </a:extLst>
          </p:cNvPr>
          <p:cNvGraphicFramePr>
            <a:graphicFrameLocks noChangeAspect="1"/>
          </p:cNvGraphicFramePr>
          <p:nvPr>
            <p:extLst>
              <p:ext uri="{D42A27DB-BD31-4B8C-83A1-F6EECF244321}">
                <p14:modId xmlns:p14="http://schemas.microsoft.com/office/powerpoint/2010/main" val="2724056109"/>
              </p:ext>
            </p:extLst>
          </p:nvPr>
        </p:nvGraphicFramePr>
        <p:xfrm>
          <a:off x="6980917" y="5192978"/>
          <a:ext cx="1752600" cy="1254125"/>
        </p:xfrm>
        <a:graphic>
          <a:graphicData uri="http://schemas.openxmlformats.org/presentationml/2006/ole">
            <mc:AlternateContent xmlns:mc="http://schemas.openxmlformats.org/markup-compatibility/2006">
              <mc:Choice xmlns:v="urn:schemas-microsoft-com:vml" Requires="v">
                <p:oleObj spid="_x0000_s1033" name="CorelDRAW" r:id="rId4" imgW="1752600" imgH="1254292" progId="CorelDraw.Graphic.21">
                  <p:embed/>
                </p:oleObj>
              </mc:Choice>
              <mc:Fallback>
                <p:oleObj name="CorelDRAW" r:id="rId4" imgW="1752600" imgH="1254292" progId="CorelDraw.Graphic.21">
                  <p:embed/>
                  <p:pic>
                    <p:nvPicPr>
                      <p:cNvPr id="8" name="Objekt 7">
                        <a:extLst>
                          <a:ext uri="{FF2B5EF4-FFF2-40B4-BE49-F238E27FC236}">
                            <a16:creationId xmlns:a16="http://schemas.microsoft.com/office/drawing/2014/main" id="{4198D13A-ED9F-4D76-9F0B-6EC29EA38E15}"/>
                          </a:ext>
                        </a:extLst>
                      </p:cNvPr>
                      <p:cNvPicPr/>
                      <p:nvPr/>
                    </p:nvPicPr>
                    <p:blipFill>
                      <a:blip r:embed="rId5"/>
                      <a:stretch>
                        <a:fillRect/>
                      </a:stretch>
                    </p:blipFill>
                    <p:spPr>
                      <a:xfrm>
                        <a:off x="6980917" y="5192978"/>
                        <a:ext cx="1752600" cy="1254125"/>
                      </a:xfrm>
                      <a:prstGeom prst="rect">
                        <a:avLst/>
                      </a:prstGeom>
                    </p:spPr>
                  </p:pic>
                </p:oleObj>
              </mc:Fallback>
            </mc:AlternateContent>
          </a:graphicData>
        </a:graphic>
      </p:graphicFrame>
      <p:grpSp>
        <p:nvGrpSpPr>
          <p:cNvPr id="10" name="Gruppieren 9">
            <a:extLst>
              <a:ext uri="{FF2B5EF4-FFF2-40B4-BE49-F238E27FC236}">
                <a16:creationId xmlns:a16="http://schemas.microsoft.com/office/drawing/2014/main" id="{979757DE-6A02-4B1D-A19E-5ADC54221E2C}"/>
              </a:ext>
            </a:extLst>
          </p:cNvPr>
          <p:cNvGrpSpPr/>
          <p:nvPr/>
        </p:nvGrpSpPr>
        <p:grpSpPr>
          <a:xfrm>
            <a:off x="4748669" y="2380927"/>
            <a:ext cx="5023266" cy="990237"/>
            <a:chOff x="4861024" y="2380927"/>
            <a:chExt cx="5023266" cy="990237"/>
          </a:xfrm>
        </p:grpSpPr>
        <p:pic>
          <p:nvPicPr>
            <p:cNvPr id="1026" name="Picture 2">
              <a:extLst>
                <a:ext uri="{FF2B5EF4-FFF2-40B4-BE49-F238E27FC236}">
                  <a16:creationId xmlns:a16="http://schemas.microsoft.com/office/drawing/2014/main" id="{98004BBF-8C49-4DA7-9028-3E1C0324366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93272" y="2447627"/>
              <a:ext cx="2791018" cy="85683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8CAC30B-8D1A-441E-8B48-AC6D9407DD7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61024" y="2380927"/>
              <a:ext cx="1933054" cy="990237"/>
            </a:xfrm>
            <a:prstGeom prst="rect">
              <a:avLst/>
            </a:prstGeom>
            <a:noFill/>
            <a:extLst>
              <a:ext uri="{909E8E84-426E-40DD-AFC4-6F175D3DCCD1}">
                <a14:hiddenFill xmlns:a14="http://schemas.microsoft.com/office/drawing/2010/main">
                  <a:solidFill>
                    <a:srgbClr val="FFFFFF"/>
                  </a:solidFill>
                </a14:hiddenFill>
              </a:ext>
            </a:extLst>
          </p:spPr>
        </p:pic>
      </p:grpSp>
      <p:sp>
        <p:nvSpPr>
          <p:cNvPr id="4" name="Textfeld 3">
            <a:extLst>
              <a:ext uri="{FF2B5EF4-FFF2-40B4-BE49-F238E27FC236}">
                <a16:creationId xmlns:a16="http://schemas.microsoft.com/office/drawing/2014/main" id="{FE724F1C-8681-4A20-AE38-253550AB1A2F}"/>
              </a:ext>
            </a:extLst>
          </p:cNvPr>
          <p:cNvSpPr txBox="1"/>
          <p:nvPr/>
        </p:nvSpPr>
        <p:spPr>
          <a:xfrm>
            <a:off x="-21401" y="6423225"/>
            <a:ext cx="8158003" cy="723275"/>
          </a:xfrm>
          <a:prstGeom prst="rect">
            <a:avLst/>
          </a:prstGeom>
          <a:noFill/>
        </p:spPr>
        <p:txBody>
          <a:bodyPr wrap="none" rtlCol="0">
            <a:spAutoFit/>
          </a:bodyPr>
          <a:lstStyle/>
          <a:p>
            <a:r>
              <a:rPr lang="de-DE" sz="1200" dirty="0"/>
              <a:t>Lizenzhinweis: "Unterrichtsplanung aus Perspektive verschiedener Basiskonzepte - Anwendung der Erkenntnisse ", erstellt  von </a:t>
            </a:r>
          </a:p>
          <a:p>
            <a:r>
              <a:rPr lang="de-DE" sz="1200" dirty="0"/>
              <a:t>B. Neuhaus, D. Traub, M. Aufleger, A. Rutkowski, C. Förtsch und M. Spangler  im Projekt  </a:t>
            </a:r>
            <a:r>
              <a:rPr lang="de-DE" sz="1200" dirty="0" err="1"/>
              <a:t>DigitUS</a:t>
            </a:r>
            <a:r>
              <a:rPr lang="de-DE" sz="1200" dirty="0"/>
              <a:t> und lizenziert als CC BY SA 4.0. </a:t>
            </a:r>
          </a:p>
          <a:p>
            <a:endParaRPr lang="de-DE" dirty="0"/>
          </a:p>
        </p:txBody>
      </p:sp>
    </p:spTree>
    <p:extLst>
      <p:ext uri="{BB962C8B-B14F-4D97-AF65-F5344CB8AC3E}">
        <p14:creationId xmlns:p14="http://schemas.microsoft.com/office/powerpoint/2010/main" val="31921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2"/>
          <p:cNvSpPr>
            <a:spLocks noGrp="1"/>
          </p:cNvSpPr>
          <p:nvPr>
            <p:ph type="title"/>
          </p:nvPr>
        </p:nvSpPr>
        <p:spPr bwMode="auto"/>
        <p:txBody>
          <a:bodyPr/>
          <a:lstStyle/>
          <a:p>
            <a:pPr>
              <a:defRPr/>
            </a:pPr>
            <a:r>
              <a:rPr lang="de-DE" dirty="0"/>
              <a:t>Allgemeine Einführung: Konzeptorientierung</a:t>
            </a:r>
            <a:endParaRPr dirty="0"/>
          </a:p>
        </p:txBody>
      </p:sp>
      <p:sp>
        <p:nvSpPr>
          <p:cNvPr id="5" name="Inhaltsplatzhalter 1"/>
          <p:cNvSpPr>
            <a:spLocks noGrp="1"/>
          </p:cNvSpPr>
          <p:nvPr>
            <p:ph sz="quarter" idx="10"/>
          </p:nvPr>
        </p:nvSpPr>
        <p:spPr bwMode="auto">
          <a:xfrm>
            <a:off x="5869135" y="180048"/>
            <a:ext cx="4248943" cy="288032"/>
          </a:xfrm>
        </p:spPr>
        <p:txBody>
          <a:bodyPr>
            <a:noAutofit/>
          </a:bodyPr>
          <a:lstStyle/>
          <a:p>
            <a:pPr>
              <a:defRPr/>
            </a:pPr>
            <a:r>
              <a:rPr lang="de-DE" dirty="0"/>
              <a:t>verändert nach: Neuhaus (2023)</a:t>
            </a:r>
            <a:endParaRPr dirty="0"/>
          </a:p>
        </p:txBody>
      </p:sp>
      <p:sp>
        <p:nvSpPr>
          <p:cNvPr id="6" name="Textplatzhalter 4"/>
          <p:cNvSpPr>
            <a:spLocks noGrp="1"/>
          </p:cNvSpPr>
          <p:nvPr>
            <p:ph type="body" sz="quarter" idx="11"/>
          </p:nvPr>
        </p:nvSpPr>
        <p:spPr bwMode="auto"/>
        <p:txBody>
          <a:bodyPr/>
          <a:lstStyle/>
          <a:p>
            <a:pPr>
              <a:defRPr/>
            </a:pPr>
            <a:r>
              <a:rPr lang="de-DE" dirty="0"/>
              <a:t>Grundlegende Konzepte der Biologie</a:t>
            </a:r>
            <a:endParaRPr dirty="0"/>
          </a:p>
          <a:p>
            <a:pPr>
              <a:defRPr/>
            </a:pPr>
            <a:endParaRPr lang="de-DE" dirty="0"/>
          </a:p>
        </p:txBody>
      </p:sp>
      <p:grpSp>
        <p:nvGrpSpPr>
          <p:cNvPr id="8" name="Gruppieren 7">
            <a:extLst>
              <a:ext uri="{FF2B5EF4-FFF2-40B4-BE49-F238E27FC236}">
                <a16:creationId xmlns:a16="http://schemas.microsoft.com/office/drawing/2014/main" id="{44A562C6-711E-40AE-93CC-6C211CFD01FB}"/>
              </a:ext>
            </a:extLst>
          </p:cNvPr>
          <p:cNvGrpSpPr>
            <a:grpSpLocks noChangeAspect="1"/>
          </p:cNvGrpSpPr>
          <p:nvPr/>
        </p:nvGrpSpPr>
        <p:grpSpPr>
          <a:xfrm>
            <a:off x="106773" y="1296194"/>
            <a:ext cx="10082843" cy="5486558"/>
            <a:chOff x="100643" y="1149770"/>
            <a:chExt cx="11964834" cy="5391572"/>
          </a:xfrm>
        </p:grpSpPr>
        <p:sp>
          <p:nvSpPr>
            <p:cNvPr id="9" name="Rechteck: abgerundete Ecken 8">
              <a:extLst>
                <a:ext uri="{FF2B5EF4-FFF2-40B4-BE49-F238E27FC236}">
                  <a16:creationId xmlns:a16="http://schemas.microsoft.com/office/drawing/2014/main" id="{C9BBA298-E86C-4DE5-BA16-8BFC535302D2}"/>
                </a:ext>
              </a:extLst>
            </p:cNvPr>
            <p:cNvSpPr/>
            <p:nvPr/>
          </p:nvSpPr>
          <p:spPr bwMode="auto">
            <a:xfrm>
              <a:off x="100643" y="1149770"/>
              <a:ext cx="2314754" cy="530710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dirty="0"/>
            </a:p>
          </p:txBody>
        </p:sp>
        <p:sp>
          <p:nvSpPr>
            <p:cNvPr id="10" name="Rechteck: abgerundete Ecken 9">
              <a:extLst>
                <a:ext uri="{FF2B5EF4-FFF2-40B4-BE49-F238E27FC236}">
                  <a16:creationId xmlns:a16="http://schemas.microsoft.com/office/drawing/2014/main" id="{301AE8BB-27C7-4AF4-ABC6-8A69F9700605}"/>
                </a:ext>
              </a:extLst>
            </p:cNvPr>
            <p:cNvSpPr/>
            <p:nvPr/>
          </p:nvSpPr>
          <p:spPr bwMode="auto">
            <a:xfrm>
              <a:off x="2513163" y="1149770"/>
              <a:ext cx="2314754" cy="530710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p>
          </p:txBody>
        </p:sp>
        <p:sp>
          <p:nvSpPr>
            <p:cNvPr id="11" name="Rechteck: abgerundete Ecken 10">
              <a:extLst>
                <a:ext uri="{FF2B5EF4-FFF2-40B4-BE49-F238E27FC236}">
                  <a16:creationId xmlns:a16="http://schemas.microsoft.com/office/drawing/2014/main" id="{9E466BE9-596B-4FD2-B3BF-3B8181ED60DF}"/>
                </a:ext>
              </a:extLst>
            </p:cNvPr>
            <p:cNvSpPr/>
            <p:nvPr/>
          </p:nvSpPr>
          <p:spPr bwMode="auto">
            <a:xfrm>
              <a:off x="4925683" y="1149770"/>
              <a:ext cx="2314754" cy="530710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p>
          </p:txBody>
        </p:sp>
        <p:sp>
          <p:nvSpPr>
            <p:cNvPr id="12" name="Rechteck: abgerundete Ecken 11">
              <a:extLst>
                <a:ext uri="{FF2B5EF4-FFF2-40B4-BE49-F238E27FC236}">
                  <a16:creationId xmlns:a16="http://schemas.microsoft.com/office/drawing/2014/main" id="{5312E568-66C4-4FF4-9AA8-CD99EDC5F593}"/>
                </a:ext>
              </a:extLst>
            </p:cNvPr>
            <p:cNvSpPr/>
            <p:nvPr/>
          </p:nvSpPr>
          <p:spPr bwMode="auto">
            <a:xfrm>
              <a:off x="7338203" y="1149770"/>
              <a:ext cx="2314754" cy="530710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p>
          </p:txBody>
        </p:sp>
        <p:sp>
          <p:nvSpPr>
            <p:cNvPr id="13" name="Rechteck: abgerundete Ecken 12">
              <a:extLst>
                <a:ext uri="{FF2B5EF4-FFF2-40B4-BE49-F238E27FC236}">
                  <a16:creationId xmlns:a16="http://schemas.microsoft.com/office/drawing/2014/main" id="{281E372D-0A49-470B-A051-51337EA1C2D8}"/>
                </a:ext>
              </a:extLst>
            </p:cNvPr>
            <p:cNvSpPr/>
            <p:nvPr/>
          </p:nvSpPr>
          <p:spPr bwMode="auto">
            <a:xfrm>
              <a:off x="9750723" y="1149770"/>
              <a:ext cx="2314754" cy="530710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p>
          </p:txBody>
        </p:sp>
        <p:sp>
          <p:nvSpPr>
            <p:cNvPr id="14" name="Textfeld 13">
              <a:extLst>
                <a:ext uri="{FF2B5EF4-FFF2-40B4-BE49-F238E27FC236}">
                  <a16:creationId xmlns:a16="http://schemas.microsoft.com/office/drawing/2014/main" id="{ACB2569D-F36F-43EC-A269-548AB61BB9B6}"/>
                </a:ext>
              </a:extLst>
            </p:cNvPr>
            <p:cNvSpPr txBox="1"/>
            <p:nvPr/>
          </p:nvSpPr>
          <p:spPr>
            <a:xfrm>
              <a:off x="139462" y="2786468"/>
              <a:ext cx="2288874" cy="3754874"/>
            </a:xfrm>
            <a:prstGeom prst="rect">
              <a:avLst/>
            </a:prstGeom>
            <a:noFill/>
          </p:spPr>
          <p:txBody>
            <a:bodyPr wrap="square" rtlCol="0">
              <a:noAutofit/>
            </a:bodyPr>
            <a:lstStyle/>
            <a:p>
              <a:pPr marL="269875" lvl="0" indent="-269875" defTabSz="953617">
                <a:buFont typeface="+mj-lt"/>
                <a:buAutoNum type="arabicPeriod"/>
                <a:defRPr/>
              </a:pPr>
              <a:r>
                <a:rPr lang="de-DE" sz="1200" dirty="0"/>
                <a:t>Polarität</a:t>
              </a:r>
            </a:p>
            <a:p>
              <a:pPr marL="269875" lvl="0" indent="-269875" defTabSz="953617">
                <a:buFont typeface="+mj-lt"/>
                <a:buAutoNum type="arabicPeriod"/>
                <a:defRPr/>
              </a:pPr>
              <a:r>
                <a:rPr lang="de-DE" sz="1200" dirty="0"/>
                <a:t>Verwandlung/Fixierung</a:t>
              </a:r>
            </a:p>
            <a:p>
              <a:pPr marL="269875" lvl="0" indent="-269875" defTabSz="953617">
                <a:buFont typeface="+mj-lt"/>
                <a:buAutoNum type="arabicPeriod"/>
                <a:defRPr/>
              </a:pPr>
              <a:r>
                <a:rPr lang="de-DE" sz="1200" dirty="0"/>
                <a:t>Ordnung/Unordnung</a:t>
              </a:r>
            </a:p>
            <a:p>
              <a:pPr marL="269875" lvl="0" indent="-269875" defTabSz="953617">
                <a:buFont typeface="+mj-lt"/>
                <a:buAutoNum type="arabicPeriod"/>
                <a:defRPr/>
              </a:pPr>
              <a:r>
                <a:rPr lang="de-DE" sz="1200" dirty="0"/>
                <a:t>Selbständigkeit/</a:t>
              </a:r>
              <a:br>
                <a:rPr lang="de-DE" sz="1200" dirty="0"/>
              </a:br>
              <a:r>
                <a:rPr lang="de-DE" sz="1200" dirty="0"/>
                <a:t>Abhängigkeit</a:t>
              </a:r>
            </a:p>
            <a:p>
              <a:pPr marL="269875" lvl="0" indent="-269875" defTabSz="953617">
                <a:buFont typeface="+mj-lt"/>
                <a:buAutoNum type="arabicPeriod"/>
                <a:defRPr/>
              </a:pPr>
              <a:r>
                <a:rPr lang="de-DE" sz="1200" dirty="0"/>
                <a:t>Grenzöffnung/</a:t>
              </a:r>
              <a:br>
                <a:rPr lang="de-DE" sz="1200" dirty="0"/>
              </a:br>
              <a:r>
                <a:rPr lang="de-DE" sz="1200" dirty="0"/>
                <a:t>Grenzschließung</a:t>
              </a:r>
            </a:p>
            <a:p>
              <a:pPr marL="269875" lvl="0" indent="-269875" defTabSz="953617">
                <a:buFont typeface="+mj-lt"/>
                <a:buAutoNum type="arabicPeriod"/>
                <a:defRPr/>
              </a:pPr>
              <a:r>
                <a:rPr lang="de-DE" sz="1200" dirty="0"/>
                <a:t>Verflechtung/</a:t>
              </a:r>
              <a:br>
                <a:rPr lang="de-DE" sz="1200" dirty="0"/>
              </a:br>
              <a:r>
                <a:rPr lang="de-DE" sz="1200" dirty="0"/>
                <a:t>Entflechtung</a:t>
              </a:r>
            </a:p>
            <a:p>
              <a:pPr marL="269875" lvl="0" indent="-269875" defTabSz="953617">
                <a:buFont typeface="+mj-lt"/>
                <a:buAutoNum type="arabicPeriod"/>
                <a:defRPr/>
              </a:pPr>
              <a:r>
                <a:rPr lang="de-DE" sz="1200" dirty="0"/>
                <a:t>Variabilität/Uniformität</a:t>
              </a:r>
            </a:p>
            <a:p>
              <a:pPr marL="269875" lvl="0" indent="-269875" defTabSz="953617">
                <a:buFont typeface="+mj-lt"/>
                <a:buAutoNum type="arabicPeriod"/>
                <a:defRPr/>
              </a:pPr>
              <a:r>
                <a:rPr lang="de-DE" sz="1200" dirty="0"/>
                <a:t>Anpassung/Beharrung</a:t>
              </a:r>
            </a:p>
            <a:p>
              <a:pPr marL="269875" lvl="0" indent="-269875" defTabSz="953617">
                <a:buFont typeface="+mj-lt"/>
                <a:buAutoNum type="arabicPeriod"/>
                <a:defRPr/>
              </a:pPr>
              <a:r>
                <a:rPr lang="de-DE" sz="1200" dirty="0"/>
                <a:t>Aufwertung/Abwertung</a:t>
              </a:r>
            </a:p>
            <a:p>
              <a:pPr marL="269875" lvl="0" indent="-269875" defTabSz="953617">
                <a:buFont typeface="+mj-lt"/>
                <a:buAutoNum type="arabicPeriod"/>
                <a:defRPr/>
              </a:pPr>
              <a:r>
                <a:rPr lang="de-DE" sz="1200" dirty="0"/>
                <a:t>Bewegung/Ruhe</a:t>
              </a:r>
            </a:p>
            <a:p>
              <a:pPr marL="269875" lvl="0" indent="-269875" defTabSz="953617">
                <a:buFont typeface="+mj-lt"/>
                <a:buAutoNum type="arabicPeriod"/>
                <a:defRPr/>
              </a:pPr>
              <a:r>
                <a:rPr lang="de-DE" sz="1200" dirty="0"/>
                <a:t>Bedeutungsbildung/</a:t>
              </a:r>
              <a:br>
                <a:rPr lang="de-DE" sz="1200" dirty="0"/>
              </a:br>
              <a:r>
                <a:rPr lang="de-DE" sz="1200" dirty="0"/>
                <a:t>Bedeutungsabbau</a:t>
              </a:r>
            </a:p>
            <a:p>
              <a:pPr marL="269875" lvl="0" indent="-269875" defTabSz="953617">
                <a:buFont typeface="+mj-lt"/>
                <a:buAutoNum type="arabicPeriod"/>
                <a:defRPr/>
              </a:pPr>
              <a:r>
                <a:rPr lang="de-DE" sz="1200" dirty="0"/>
                <a:t>Informationsspeicherung/Informationslöschung </a:t>
              </a:r>
            </a:p>
          </p:txBody>
        </p:sp>
        <p:sp>
          <p:nvSpPr>
            <p:cNvPr id="15" name="Textfeld 14">
              <a:extLst>
                <a:ext uri="{FF2B5EF4-FFF2-40B4-BE49-F238E27FC236}">
                  <a16:creationId xmlns:a16="http://schemas.microsoft.com/office/drawing/2014/main" id="{DD10D433-11F5-4772-A194-A5997BCCB0B0}"/>
                </a:ext>
              </a:extLst>
            </p:cNvPr>
            <p:cNvSpPr txBox="1"/>
            <p:nvPr/>
          </p:nvSpPr>
          <p:spPr>
            <a:xfrm>
              <a:off x="2526102" y="2784747"/>
              <a:ext cx="2288874" cy="2462213"/>
            </a:xfrm>
            <a:prstGeom prst="rect">
              <a:avLst/>
            </a:prstGeom>
            <a:noFill/>
          </p:spPr>
          <p:txBody>
            <a:bodyPr wrap="square" rtlCol="0">
              <a:normAutofit/>
            </a:bodyPr>
            <a:lstStyle/>
            <a:p>
              <a:pPr marL="182563" lvl="0" indent="-182563" defTabSz="953617">
                <a:buFont typeface="+mj-lt"/>
                <a:buAutoNum type="arabicPeriod"/>
                <a:defRPr/>
              </a:pPr>
              <a:r>
                <a:rPr lang="de-DE" sz="1200" dirty="0">
                  <a:solidFill>
                    <a:schemeClr val="dk1"/>
                  </a:solidFill>
                </a:rPr>
                <a:t>Fortpflanzung, Vielfalt, Angepasstheit</a:t>
              </a:r>
              <a:endParaRPr lang="de-DE" sz="1200" dirty="0"/>
            </a:p>
            <a:p>
              <a:pPr marL="182563" lvl="0" indent="-182563" defTabSz="953617">
                <a:buFont typeface="+mj-lt"/>
                <a:buAutoNum type="arabicPeriod"/>
                <a:defRPr/>
              </a:pPr>
              <a:r>
                <a:rPr lang="de-DE" sz="1200" dirty="0">
                  <a:solidFill>
                    <a:schemeClr val="dk1"/>
                  </a:solidFill>
                </a:rPr>
                <a:t>Strukturen und Funktionen</a:t>
              </a:r>
              <a:endParaRPr lang="de-DE" sz="1200" dirty="0"/>
            </a:p>
            <a:p>
              <a:pPr marL="182563" lvl="0" indent="-182563" defTabSz="953617">
                <a:buFont typeface="+mj-lt"/>
                <a:buAutoNum type="arabicPeriod"/>
                <a:defRPr/>
              </a:pPr>
              <a:r>
                <a:rPr lang="de-DE" sz="1200" dirty="0">
                  <a:solidFill>
                    <a:schemeClr val="dk1"/>
                  </a:solidFill>
                </a:rPr>
                <a:t>Stoff, Energie, Zeit, Ebenen</a:t>
              </a:r>
              <a:endParaRPr lang="de-DE" sz="1200" dirty="0"/>
            </a:p>
            <a:p>
              <a:pPr marL="182563" lvl="0" indent="-182563" defTabSz="953617">
                <a:buFont typeface="+mj-lt"/>
                <a:buAutoNum type="arabicPeriod"/>
                <a:defRPr/>
              </a:pPr>
              <a:r>
                <a:rPr lang="de-DE" sz="1200" dirty="0">
                  <a:solidFill>
                    <a:schemeClr val="dk1"/>
                  </a:solidFill>
                </a:rPr>
                <a:t>Regulation, Wechselwirkung, Information, sowie als eigenes Feld</a:t>
              </a:r>
              <a:endParaRPr lang="de-DE" sz="1200" dirty="0"/>
            </a:p>
            <a:p>
              <a:pPr marL="182563" lvl="0" indent="-182563" defTabSz="953617">
                <a:buFont typeface="+mj-lt"/>
                <a:buAutoNum type="arabicPeriod"/>
                <a:defRPr/>
              </a:pPr>
              <a:r>
                <a:rPr lang="de-DE" sz="1200" dirty="0">
                  <a:solidFill>
                    <a:schemeClr val="dk1"/>
                  </a:solidFill>
                </a:rPr>
                <a:t>Mensch</a:t>
              </a:r>
              <a:endParaRPr lang="de-DE" sz="1200" dirty="0"/>
            </a:p>
          </p:txBody>
        </p:sp>
        <p:sp>
          <p:nvSpPr>
            <p:cNvPr id="16" name="Textfeld 15">
              <a:extLst>
                <a:ext uri="{FF2B5EF4-FFF2-40B4-BE49-F238E27FC236}">
                  <a16:creationId xmlns:a16="http://schemas.microsoft.com/office/drawing/2014/main" id="{31EBCB8A-2F51-4B16-A78E-F535A5788634}"/>
                </a:ext>
              </a:extLst>
            </p:cNvPr>
            <p:cNvSpPr txBox="1"/>
            <p:nvPr/>
          </p:nvSpPr>
          <p:spPr>
            <a:xfrm>
              <a:off x="4960353" y="2784747"/>
              <a:ext cx="2288874" cy="2677656"/>
            </a:xfrm>
            <a:prstGeom prst="rect">
              <a:avLst/>
            </a:prstGeom>
            <a:noFill/>
          </p:spPr>
          <p:txBody>
            <a:bodyPr wrap="square" rtlCol="0">
              <a:normAutofit/>
            </a:bodyPr>
            <a:lstStyle/>
            <a:p>
              <a:pPr marL="182563" lvl="0" indent="-182563" defTabSz="953617">
                <a:buFont typeface="+mj-lt"/>
                <a:buAutoNum type="arabicPeriod"/>
                <a:defRPr/>
              </a:pPr>
              <a:r>
                <a:rPr lang="de-DE" sz="1200" dirty="0">
                  <a:solidFill>
                    <a:schemeClr val="dk1"/>
                  </a:solidFill>
                </a:rPr>
                <a:t>Struktur und Funktion</a:t>
              </a:r>
              <a:endParaRPr lang="de-DE" sz="1200" dirty="0"/>
            </a:p>
            <a:p>
              <a:pPr marL="182563" lvl="0" indent="-182563" defTabSz="953617">
                <a:buFont typeface="+mj-lt"/>
                <a:buAutoNum type="arabicPeriod"/>
                <a:defRPr/>
              </a:pPr>
              <a:r>
                <a:rPr lang="de-DE" sz="1200" dirty="0">
                  <a:solidFill>
                    <a:schemeClr val="dk1"/>
                  </a:solidFill>
                </a:rPr>
                <a:t>Entwicklung</a:t>
              </a:r>
              <a:endParaRPr lang="de-DE" sz="1200" dirty="0"/>
            </a:p>
            <a:p>
              <a:pPr marL="182563" lvl="0" indent="-182563" defTabSz="953617">
                <a:buFont typeface="+mj-lt"/>
                <a:buAutoNum type="arabicPeriod"/>
                <a:defRPr/>
              </a:pPr>
              <a:r>
                <a:rPr lang="de-DE" sz="1200" dirty="0">
                  <a:solidFill>
                    <a:schemeClr val="dk1"/>
                  </a:solidFill>
                </a:rPr>
                <a:t>System</a:t>
              </a:r>
              <a:endParaRPr lang="de-DE" sz="1200" dirty="0"/>
            </a:p>
            <a:p>
              <a:pPr marL="269875" lvl="0" indent="-87313" defTabSz="953617">
                <a:buFont typeface="Arial"/>
                <a:buChar char="•"/>
                <a:defRPr/>
              </a:pPr>
              <a:r>
                <a:rPr lang="de-DE" sz="1200" dirty="0">
                  <a:solidFill>
                    <a:schemeClr val="bg1">
                      <a:lumMod val="50000"/>
                    </a:schemeClr>
                  </a:solidFill>
                </a:rPr>
                <a:t>Variabilität und Angepasstheit</a:t>
              </a:r>
            </a:p>
            <a:p>
              <a:pPr marL="269875" lvl="0" indent="-87313" defTabSz="953617">
                <a:buFont typeface="Arial"/>
                <a:buChar char="•"/>
                <a:defRPr/>
              </a:pPr>
              <a:r>
                <a:rPr lang="de-DE" sz="1200" dirty="0">
                  <a:solidFill>
                    <a:schemeClr val="bg1">
                      <a:lumMod val="50000"/>
                    </a:schemeClr>
                  </a:solidFill>
                </a:rPr>
                <a:t>Steuerung und Regelung</a:t>
              </a:r>
            </a:p>
            <a:p>
              <a:pPr marL="269875" lvl="0" indent="-87313" defTabSz="953617">
                <a:buFont typeface="Arial"/>
                <a:buChar char="•"/>
                <a:defRPr/>
              </a:pPr>
              <a:r>
                <a:rPr lang="de-DE" sz="1200" dirty="0">
                  <a:solidFill>
                    <a:schemeClr val="bg1">
                      <a:lumMod val="50000"/>
                    </a:schemeClr>
                  </a:solidFill>
                </a:rPr>
                <a:t>Information und Kommunikation</a:t>
              </a:r>
            </a:p>
            <a:p>
              <a:pPr marL="269875" lvl="0" indent="-87313" defTabSz="953617">
                <a:buFont typeface="Arial"/>
                <a:buChar char="•"/>
                <a:defRPr/>
              </a:pPr>
              <a:r>
                <a:rPr lang="de-DE" sz="1200" dirty="0">
                  <a:solidFill>
                    <a:schemeClr val="bg1">
                      <a:lumMod val="50000"/>
                    </a:schemeClr>
                  </a:solidFill>
                </a:rPr>
                <a:t>Stoff- und Energie-umwandlung</a:t>
              </a:r>
            </a:p>
            <a:p>
              <a:pPr marL="269875" lvl="0" indent="-87313" defTabSz="953617">
                <a:buFont typeface="Arial"/>
                <a:buChar char="•"/>
                <a:defRPr/>
              </a:pPr>
              <a:r>
                <a:rPr lang="de-DE" sz="1200" dirty="0">
                  <a:solidFill>
                    <a:schemeClr val="bg1">
                      <a:lumMod val="50000"/>
                    </a:schemeClr>
                  </a:solidFill>
                </a:rPr>
                <a:t>Reproduktion</a:t>
              </a:r>
            </a:p>
            <a:p>
              <a:pPr marL="269875" lvl="0" indent="-87313" defTabSz="953617">
                <a:buFont typeface="Arial"/>
                <a:buChar char="•"/>
                <a:defRPr/>
              </a:pPr>
              <a:r>
                <a:rPr lang="de-DE" sz="1200" dirty="0">
                  <a:solidFill>
                    <a:schemeClr val="bg1">
                      <a:lumMod val="50000"/>
                    </a:schemeClr>
                  </a:solidFill>
                </a:rPr>
                <a:t>Organisationsebenen</a:t>
              </a:r>
            </a:p>
          </p:txBody>
        </p:sp>
        <p:sp>
          <p:nvSpPr>
            <p:cNvPr id="17" name="Textfeld 16">
              <a:extLst>
                <a:ext uri="{FF2B5EF4-FFF2-40B4-BE49-F238E27FC236}">
                  <a16:creationId xmlns:a16="http://schemas.microsoft.com/office/drawing/2014/main" id="{699679FB-7670-4CF5-9DAF-ACBE7A0AA7FF}"/>
                </a:ext>
              </a:extLst>
            </p:cNvPr>
            <p:cNvSpPr txBox="1"/>
            <p:nvPr/>
          </p:nvSpPr>
          <p:spPr>
            <a:xfrm>
              <a:off x="7370553" y="2696975"/>
              <a:ext cx="2288874" cy="2677656"/>
            </a:xfrm>
            <a:prstGeom prst="rect">
              <a:avLst/>
            </a:prstGeom>
            <a:noFill/>
          </p:spPr>
          <p:txBody>
            <a:bodyPr wrap="square" rtlCol="0">
              <a:normAutofit/>
            </a:bodyPr>
            <a:lstStyle/>
            <a:p>
              <a:pPr marL="182563" lvl="0" indent="-182563" defTabSz="953617">
                <a:buFont typeface="+mj-lt"/>
                <a:buAutoNum type="arabicPeriod"/>
                <a:defRPr/>
              </a:pPr>
              <a:r>
                <a:rPr lang="de-DE" sz="1200" dirty="0">
                  <a:solidFill>
                    <a:schemeClr val="dk1"/>
                  </a:solidFill>
                </a:rPr>
                <a:t>Struktur und Funktion</a:t>
              </a:r>
              <a:endParaRPr lang="de-DE" sz="1200" dirty="0"/>
            </a:p>
            <a:p>
              <a:pPr marL="182563" lvl="0" indent="-182563" defTabSz="953617">
                <a:buFont typeface="+mj-lt"/>
                <a:buAutoNum type="arabicPeriod"/>
                <a:defRPr/>
              </a:pPr>
              <a:r>
                <a:rPr lang="de-DE" sz="1200" dirty="0">
                  <a:solidFill>
                    <a:schemeClr val="dk1"/>
                  </a:solidFill>
                </a:rPr>
                <a:t>Reproduktion</a:t>
              </a:r>
              <a:endParaRPr lang="de-DE" sz="1200" dirty="0"/>
            </a:p>
            <a:p>
              <a:pPr marL="182563" lvl="0" indent="-182563" defTabSz="953617">
                <a:buFont typeface="+mj-lt"/>
                <a:buAutoNum type="arabicPeriod"/>
                <a:defRPr/>
              </a:pPr>
              <a:r>
                <a:rPr lang="de-DE" sz="1200" dirty="0">
                  <a:solidFill>
                    <a:schemeClr val="dk1"/>
                  </a:solidFill>
                </a:rPr>
                <a:t>Kompartimentierung</a:t>
              </a:r>
              <a:endParaRPr lang="de-DE" sz="1200" dirty="0"/>
            </a:p>
            <a:p>
              <a:pPr marL="182563" lvl="0" indent="-182563" defTabSz="953617">
                <a:buFont typeface="+mj-lt"/>
                <a:buAutoNum type="arabicPeriod"/>
                <a:defRPr/>
              </a:pPr>
              <a:r>
                <a:rPr lang="de-DE" sz="1200" dirty="0">
                  <a:solidFill>
                    <a:schemeClr val="dk1"/>
                  </a:solidFill>
                </a:rPr>
                <a:t>Steuerung und Regelung</a:t>
              </a:r>
              <a:endParaRPr lang="de-DE" sz="1200" dirty="0"/>
            </a:p>
            <a:p>
              <a:pPr marL="182563" lvl="0" indent="-182563" defTabSz="953617">
                <a:buFont typeface="+mj-lt"/>
                <a:buAutoNum type="arabicPeriod"/>
                <a:defRPr/>
              </a:pPr>
              <a:r>
                <a:rPr lang="de-DE" sz="1200" dirty="0">
                  <a:solidFill>
                    <a:schemeClr val="dk1"/>
                  </a:solidFill>
                </a:rPr>
                <a:t>Stoff- und Energie-umwandlung</a:t>
              </a:r>
              <a:endParaRPr lang="de-DE" sz="1200" dirty="0"/>
            </a:p>
            <a:p>
              <a:pPr marL="182563" lvl="0" indent="-182563" defTabSz="953617">
                <a:buFont typeface="+mj-lt"/>
                <a:buAutoNum type="arabicPeriod"/>
                <a:defRPr/>
              </a:pPr>
              <a:r>
                <a:rPr lang="de-DE" sz="1200" dirty="0">
                  <a:solidFill>
                    <a:schemeClr val="dk1"/>
                  </a:solidFill>
                </a:rPr>
                <a:t>Information und Kommunikation</a:t>
              </a:r>
              <a:endParaRPr lang="de-DE" sz="1200" dirty="0"/>
            </a:p>
            <a:p>
              <a:pPr marL="182563" lvl="0" indent="-182563" defTabSz="953617">
                <a:buFont typeface="+mj-lt"/>
                <a:buAutoNum type="arabicPeriod"/>
                <a:defRPr/>
              </a:pPr>
              <a:r>
                <a:rPr lang="de-DE" sz="1200" dirty="0">
                  <a:solidFill>
                    <a:schemeClr val="dk1"/>
                  </a:solidFill>
                </a:rPr>
                <a:t>Variabilität und Angepasstheit</a:t>
              </a:r>
              <a:endParaRPr lang="de-DE" sz="1200" dirty="0"/>
            </a:p>
            <a:p>
              <a:pPr marL="182563" lvl="0" indent="-182563" defTabSz="953617">
                <a:buFont typeface="+mj-lt"/>
                <a:buAutoNum type="arabicPeriod"/>
                <a:defRPr/>
              </a:pPr>
              <a:r>
                <a:rPr lang="de-DE" sz="1200" dirty="0">
                  <a:solidFill>
                    <a:schemeClr val="dk1"/>
                  </a:solidFill>
                </a:rPr>
                <a:t>Geschichte und Verwandtschaft</a:t>
              </a:r>
              <a:endParaRPr lang="de-DE" sz="1200" dirty="0"/>
            </a:p>
          </p:txBody>
        </p:sp>
        <p:sp>
          <p:nvSpPr>
            <p:cNvPr id="18" name="Textfeld 17">
              <a:extLst>
                <a:ext uri="{FF2B5EF4-FFF2-40B4-BE49-F238E27FC236}">
                  <a16:creationId xmlns:a16="http://schemas.microsoft.com/office/drawing/2014/main" id="{B182260F-3CD4-4283-91D2-0763B4FE540B}"/>
                </a:ext>
              </a:extLst>
            </p:cNvPr>
            <p:cNvSpPr txBox="1"/>
            <p:nvPr/>
          </p:nvSpPr>
          <p:spPr>
            <a:xfrm>
              <a:off x="9776603" y="2696975"/>
              <a:ext cx="2288874" cy="1815882"/>
            </a:xfrm>
            <a:prstGeom prst="rect">
              <a:avLst/>
            </a:prstGeom>
            <a:noFill/>
          </p:spPr>
          <p:txBody>
            <a:bodyPr wrap="square" rtlCol="0">
              <a:normAutofit/>
            </a:bodyPr>
            <a:lstStyle/>
            <a:p>
              <a:pPr marL="182563" lvl="0" indent="-182563" defTabSz="953617">
                <a:buFont typeface="+mj-lt"/>
                <a:buAutoNum type="arabicPeriod"/>
                <a:defRPr/>
              </a:pPr>
              <a:r>
                <a:rPr lang="de-DE" sz="1200" dirty="0">
                  <a:solidFill>
                    <a:schemeClr val="dk1"/>
                  </a:solidFill>
                </a:rPr>
                <a:t>Struktur und Funktion</a:t>
              </a:r>
              <a:endParaRPr lang="de-DE" sz="1200" dirty="0"/>
            </a:p>
            <a:p>
              <a:pPr marL="182563" lvl="0" indent="-182563" defTabSz="953617">
                <a:buFont typeface="+mj-lt"/>
                <a:buAutoNum type="arabicPeriod"/>
                <a:defRPr/>
              </a:pPr>
              <a:r>
                <a:rPr lang="de-DE" sz="1200" dirty="0">
                  <a:solidFill>
                    <a:schemeClr val="dk1"/>
                  </a:solidFill>
                </a:rPr>
                <a:t>Stoff- und Energie-</a:t>
              </a:r>
              <a:br>
                <a:rPr lang="de-DE" sz="1200" dirty="0">
                  <a:solidFill>
                    <a:schemeClr val="dk1"/>
                  </a:solidFill>
                </a:rPr>
              </a:br>
              <a:r>
                <a:rPr lang="de-DE" sz="1200" dirty="0" err="1">
                  <a:solidFill>
                    <a:schemeClr val="dk1"/>
                  </a:solidFill>
                </a:rPr>
                <a:t>umwandlung</a:t>
              </a:r>
              <a:endParaRPr lang="de-DE" sz="1200" dirty="0"/>
            </a:p>
            <a:p>
              <a:pPr marL="182563" lvl="0" indent="-182563" defTabSz="953617">
                <a:buFont typeface="+mj-lt"/>
                <a:buAutoNum type="arabicPeriod"/>
                <a:defRPr/>
              </a:pPr>
              <a:r>
                <a:rPr lang="de-DE" sz="1200" dirty="0">
                  <a:solidFill>
                    <a:schemeClr val="dk1"/>
                  </a:solidFill>
                </a:rPr>
                <a:t>Information und Kommunikation</a:t>
              </a:r>
              <a:endParaRPr lang="de-DE" sz="1200" dirty="0"/>
            </a:p>
            <a:p>
              <a:pPr marL="182563" lvl="0" indent="-182563" defTabSz="953617">
                <a:buFont typeface="+mj-lt"/>
                <a:buAutoNum type="arabicPeriod"/>
                <a:defRPr/>
              </a:pPr>
              <a:r>
                <a:rPr lang="de-DE" sz="1200" dirty="0">
                  <a:solidFill>
                    <a:schemeClr val="dk1"/>
                  </a:solidFill>
                </a:rPr>
                <a:t>Steuerung und Regelung</a:t>
              </a:r>
              <a:endParaRPr lang="de-DE" sz="1200" dirty="0"/>
            </a:p>
            <a:p>
              <a:pPr marL="182563" lvl="0" indent="-182563" defTabSz="953617">
                <a:buFont typeface="+mj-lt"/>
                <a:buAutoNum type="arabicPeriod"/>
                <a:defRPr/>
              </a:pPr>
              <a:r>
                <a:rPr lang="de-DE" sz="1200" dirty="0">
                  <a:solidFill>
                    <a:schemeClr val="dk1"/>
                  </a:solidFill>
                </a:rPr>
                <a:t>individuelle und evolutive Entwicklung</a:t>
              </a:r>
              <a:endParaRPr lang="de-DE" sz="1200" dirty="0"/>
            </a:p>
          </p:txBody>
        </p:sp>
        <p:sp>
          <p:nvSpPr>
            <p:cNvPr id="19" name="Textfeld 18">
              <a:extLst>
                <a:ext uri="{FF2B5EF4-FFF2-40B4-BE49-F238E27FC236}">
                  <a16:creationId xmlns:a16="http://schemas.microsoft.com/office/drawing/2014/main" id="{E464F343-037C-41F5-9140-00F49D0A7CBF}"/>
                </a:ext>
              </a:extLst>
            </p:cNvPr>
            <p:cNvSpPr txBox="1"/>
            <p:nvPr/>
          </p:nvSpPr>
          <p:spPr>
            <a:xfrm>
              <a:off x="175406" y="1302589"/>
              <a:ext cx="2170979" cy="861774"/>
            </a:xfrm>
            <a:prstGeom prst="rect">
              <a:avLst/>
            </a:prstGeom>
            <a:noFill/>
          </p:spPr>
          <p:txBody>
            <a:bodyPr wrap="square" rtlCol="0">
              <a:normAutofit/>
            </a:bodyPr>
            <a:lstStyle/>
            <a:p>
              <a:pPr>
                <a:defRPr/>
              </a:pPr>
              <a:r>
                <a:rPr lang="de-DE" b="1" dirty="0"/>
                <a:t>Universelle Lebensprinzipien</a:t>
              </a:r>
              <a:br>
                <a:rPr lang="de-DE" b="1" dirty="0"/>
              </a:br>
              <a:r>
                <a:rPr lang="de-DE" sz="1400" b="1" dirty="0"/>
                <a:t>(Schaefer, 1990)</a:t>
              </a:r>
              <a:endParaRPr lang="de-DE" b="1" dirty="0"/>
            </a:p>
          </p:txBody>
        </p:sp>
        <p:sp>
          <p:nvSpPr>
            <p:cNvPr id="20" name="Textfeld 19">
              <a:extLst>
                <a:ext uri="{FF2B5EF4-FFF2-40B4-BE49-F238E27FC236}">
                  <a16:creationId xmlns:a16="http://schemas.microsoft.com/office/drawing/2014/main" id="{26A95F60-92B6-46F7-A417-2425984BD071}"/>
                </a:ext>
              </a:extLst>
            </p:cNvPr>
            <p:cNvSpPr txBox="1"/>
            <p:nvPr/>
          </p:nvSpPr>
          <p:spPr>
            <a:xfrm>
              <a:off x="2572110" y="1302589"/>
              <a:ext cx="2170979" cy="1336964"/>
            </a:xfrm>
            <a:prstGeom prst="rect">
              <a:avLst/>
            </a:prstGeom>
            <a:noFill/>
          </p:spPr>
          <p:txBody>
            <a:bodyPr wrap="square" rtlCol="0">
              <a:normAutofit/>
            </a:bodyPr>
            <a:lstStyle/>
            <a:p>
              <a:pPr>
                <a:defRPr/>
              </a:pPr>
              <a:r>
                <a:rPr lang="de-DE" b="1" dirty="0"/>
                <a:t>Erschließungs-</a:t>
              </a:r>
              <a:br>
                <a:rPr lang="de-DE" b="1" dirty="0"/>
              </a:br>
              <a:r>
                <a:rPr lang="de-DE" b="1" dirty="0" err="1"/>
                <a:t>felder</a:t>
              </a:r>
              <a:r>
                <a:rPr lang="de-DE" b="1" dirty="0"/>
                <a:t> </a:t>
              </a:r>
              <a:br>
                <a:rPr lang="de-DE" b="1" dirty="0"/>
              </a:br>
              <a:r>
                <a:rPr lang="de-DE" sz="1400" b="1" dirty="0"/>
                <a:t>(</a:t>
              </a:r>
              <a:r>
                <a:rPr lang="de-DE" sz="1400" b="1" dirty="0" err="1"/>
                <a:t>Baalmann</a:t>
              </a:r>
              <a:r>
                <a:rPr lang="de-DE" sz="1400" b="1" dirty="0"/>
                <a:t> et al., 2002)</a:t>
              </a:r>
            </a:p>
          </p:txBody>
        </p:sp>
        <p:sp>
          <p:nvSpPr>
            <p:cNvPr id="21" name="Textfeld 20">
              <a:extLst>
                <a:ext uri="{FF2B5EF4-FFF2-40B4-BE49-F238E27FC236}">
                  <a16:creationId xmlns:a16="http://schemas.microsoft.com/office/drawing/2014/main" id="{5E463C8A-44C4-4AD6-AB03-5D6922FFBEEB}"/>
                </a:ext>
              </a:extLst>
            </p:cNvPr>
            <p:cNvSpPr txBox="1"/>
            <p:nvPr/>
          </p:nvSpPr>
          <p:spPr>
            <a:xfrm>
              <a:off x="4971692" y="1302589"/>
              <a:ext cx="2425460" cy="1415772"/>
            </a:xfrm>
            <a:prstGeom prst="rect">
              <a:avLst/>
            </a:prstGeom>
            <a:noFill/>
          </p:spPr>
          <p:txBody>
            <a:bodyPr wrap="square" rtlCol="0">
              <a:normAutofit lnSpcReduction="10000"/>
            </a:bodyPr>
            <a:lstStyle/>
            <a:p>
              <a:pPr>
                <a:defRPr/>
              </a:pPr>
              <a:r>
                <a:rPr lang="de-DE" b="1" dirty="0"/>
                <a:t>Basiskonzepte der Bildungsstandards für den mittleren Schulabschluss</a:t>
              </a:r>
              <a:br>
                <a:rPr lang="de-DE" b="1" dirty="0"/>
              </a:br>
              <a:r>
                <a:rPr lang="de-DE" sz="1400" b="1" dirty="0"/>
                <a:t>(KMK, 2005 &amp; </a:t>
              </a:r>
              <a:r>
                <a:rPr lang="de-DE" sz="1400" b="1" dirty="0" err="1"/>
                <a:t>bayr</a:t>
              </a:r>
              <a:r>
                <a:rPr lang="de-DE" sz="1400" b="1" dirty="0"/>
                <a:t>. Lehrplan)</a:t>
              </a:r>
            </a:p>
          </p:txBody>
        </p:sp>
        <p:sp>
          <p:nvSpPr>
            <p:cNvPr id="22" name="Textfeld 21">
              <a:extLst>
                <a:ext uri="{FF2B5EF4-FFF2-40B4-BE49-F238E27FC236}">
                  <a16:creationId xmlns:a16="http://schemas.microsoft.com/office/drawing/2014/main" id="{CECBD3DC-5ACF-4DF3-A3BA-CAFD1A7F34C4}"/>
                </a:ext>
              </a:extLst>
            </p:cNvPr>
            <p:cNvSpPr txBox="1"/>
            <p:nvPr/>
          </p:nvSpPr>
          <p:spPr>
            <a:xfrm>
              <a:off x="7423030" y="1302589"/>
              <a:ext cx="2170979" cy="1077218"/>
            </a:xfrm>
            <a:prstGeom prst="rect">
              <a:avLst/>
            </a:prstGeom>
            <a:noFill/>
          </p:spPr>
          <p:txBody>
            <a:bodyPr wrap="square" rtlCol="0">
              <a:normAutofit/>
            </a:bodyPr>
            <a:lstStyle/>
            <a:p>
              <a:pPr>
                <a:defRPr/>
              </a:pPr>
              <a:r>
                <a:rPr lang="de-DE" b="1" dirty="0"/>
                <a:t>Basiskonzepte der EPA </a:t>
              </a:r>
              <a:br>
                <a:rPr lang="de-DE" dirty="0">
                  <a:solidFill>
                    <a:schemeClr val="bg1"/>
                  </a:solidFill>
                </a:rPr>
              </a:br>
              <a:r>
                <a:rPr lang="de-DE" sz="1400" b="1" dirty="0"/>
                <a:t>(KMK, 2004)</a:t>
              </a:r>
            </a:p>
            <a:p>
              <a:pPr>
                <a:defRPr/>
              </a:pPr>
              <a:endParaRPr lang="de-DE" sz="1400" b="1" dirty="0"/>
            </a:p>
          </p:txBody>
        </p:sp>
        <p:sp>
          <p:nvSpPr>
            <p:cNvPr id="23" name="Textfeld 22">
              <a:extLst>
                <a:ext uri="{FF2B5EF4-FFF2-40B4-BE49-F238E27FC236}">
                  <a16:creationId xmlns:a16="http://schemas.microsoft.com/office/drawing/2014/main" id="{79FB95B0-CD48-4C6A-964A-EE8377203706}"/>
                </a:ext>
              </a:extLst>
            </p:cNvPr>
            <p:cNvSpPr txBox="1"/>
            <p:nvPr/>
          </p:nvSpPr>
          <p:spPr>
            <a:xfrm>
              <a:off x="9822610" y="1285336"/>
              <a:ext cx="2170979" cy="1354217"/>
            </a:xfrm>
            <a:prstGeom prst="rect">
              <a:avLst/>
            </a:prstGeom>
            <a:noFill/>
          </p:spPr>
          <p:txBody>
            <a:bodyPr wrap="square" rtlCol="0">
              <a:normAutofit/>
            </a:bodyPr>
            <a:lstStyle/>
            <a:p>
              <a:pPr lvl="0" defTabSz="953617">
                <a:defRPr/>
              </a:pPr>
              <a:r>
                <a:rPr lang="de-DE" b="1" dirty="0"/>
                <a:t>Basiskonzepte der Bildungsstandards für die Oberstufe</a:t>
              </a:r>
              <a:br>
                <a:rPr lang="de-DE" b="1" dirty="0"/>
              </a:br>
              <a:r>
                <a:rPr lang="de-DE" sz="1400" b="1" dirty="0"/>
                <a:t>(KMK, 2020)</a:t>
              </a:r>
            </a:p>
            <a:p>
              <a:pPr>
                <a:defRPr/>
              </a:pPr>
              <a:endParaRPr lang="de-DE" sz="1400" b="1" dirty="0"/>
            </a:p>
          </p:txBody>
        </p:sp>
      </p:grpSp>
    </p:spTree>
    <p:extLst>
      <p:ext uri="{BB962C8B-B14F-4D97-AF65-F5344CB8AC3E}">
        <p14:creationId xmlns:p14="http://schemas.microsoft.com/office/powerpoint/2010/main" val="3827642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5"/>
          <p:cNvSpPr>
            <a:spLocks noGrp="1"/>
          </p:cNvSpPr>
          <p:nvPr>
            <p:ph type="title"/>
          </p:nvPr>
        </p:nvSpPr>
        <p:spPr bwMode="auto"/>
        <p:txBody>
          <a:bodyPr/>
          <a:lstStyle/>
          <a:p>
            <a:pPr>
              <a:defRPr/>
            </a:pPr>
            <a:r>
              <a:rPr lang="de-DE" dirty="0"/>
              <a:t>Unterrichtsplanung</a:t>
            </a:r>
            <a:endParaRPr dirty="0"/>
          </a:p>
        </p:txBody>
      </p:sp>
      <p:sp>
        <p:nvSpPr>
          <p:cNvPr id="6" name="Textplatzhalter 8"/>
          <p:cNvSpPr>
            <a:spLocks noGrp="1"/>
          </p:cNvSpPr>
          <p:nvPr>
            <p:ph type="body" sz="quarter" idx="11"/>
          </p:nvPr>
        </p:nvSpPr>
        <p:spPr bwMode="auto"/>
        <p:txBody>
          <a:bodyPr/>
          <a:lstStyle/>
          <a:p>
            <a:pPr>
              <a:defRPr/>
            </a:pPr>
            <a:r>
              <a:rPr lang="de-DE" dirty="0"/>
              <a:t>Aus Perspektive verschiedener Basiskonzepte</a:t>
            </a:r>
          </a:p>
        </p:txBody>
      </p:sp>
      <p:grpSp>
        <p:nvGrpSpPr>
          <p:cNvPr id="9" name="Gruppieren 8"/>
          <p:cNvGrpSpPr/>
          <p:nvPr/>
        </p:nvGrpSpPr>
        <p:grpSpPr>
          <a:xfrm>
            <a:off x="579984" y="3491040"/>
            <a:ext cx="2066470" cy="2116488"/>
            <a:chOff x="30956" y="1794010"/>
            <a:chExt cx="2066470" cy="2116488"/>
          </a:xfrm>
        </p:grpSpPr>
        <p:pic>
          <p:nvPicPr>
            <p:cNvPr id="343" name="Grafik 34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1606" y="1794010"/>
              <a:ext cx="872459" cy="1237815"/>
            </a:xfrm>
            <a:prstGeom prst="rect">
              <a:avLst/>
            </a:prstGeom>
          </p:spPr>
        </p:pic>
        <p:grpSp>
          <p:nvGrpSpPr>
            <p:cNvPr id="11" name="Gruppieren 28"/>
            <p:cNvGrpSpPr>
              <a:grpSpLocks noChangeAspect="1"/>
            </p:cNvGrpSpPr>
            <p:nvPr/>
          </p:nvGrpSpPr>
          <p:grpSpPr bwMode="auto">
            <a:xfrm rot="3271873">
              <a:off x="473204" y="1697167"/>
              <a:ext cx="1181974" cy="2066470"/>
              <a:chOff x="0" y="0"/>
              <a:chExt cx="2812414" cy="5123095"/>
            </a:xfrm>
          </p:grpSpPr>
          <p:sp>
            <p:nvSpPr>
              <p:cNvPr id="12" name="Ellipse 46"/>
              <p:cNvSpPr>
                <a:spLocks noChangeAspect="1"/>
              </p:cNvSpPr>
              <p:nvPr/>
            </p:nvSpPr>
            <p:spPr bwMode="auto">
              <a:xfrm rot="20127457">
                <a:off x="0" y="0"/>
                <a:ext cx="2812414" cy="2836333"/>
              </a:xfrm>
              <a:prstGeom prst="ellipse">
                <a:avLst/>
              </a:prstGeom>
              <a:no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13" name="Abgerundetes Rechteck 47"/>
              <p:cNvSpPr/>
              <p:nvPr/>
            </p:nvSpPr>
            <p:spPr bwMode="auto">
              <a:xfrm rot="20127457">
                <a:off x="2360639" y="2680279"/>
                <a:ext cx="404456" cy="2442816"/>
              </a:xfrm>
              <a:prstGeom prst="roundRect">
                <a:avLst>
                  <a:gd name="adj" fmla="val 28206"/>
                </a:avLst>
              </a:prstGeom>
              <a:solidFill>
                <a:schemeClr val="bg1">
                  <a:lumMod val="5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14" name="Bogen 48"/>
              <p:cNvSpPr>
                <a:spLocks noChangeAspect="1"/>
              </p:cNvSpPr>
              <p:nvPr/>
            </p:nvSpPr>
            <p:spPr bwMode="auto">
              <a:xfrm rot="20127457">
                <a:off x="764755" y="190625"/>
                <a:ext cx="1580146" cy="1593585"/>
              </a:xfrm>
              <a:prstGeom prst="arc">
                <a:avLst>
                  <a:gd name="adj1" fmla="val 16200000"/>
                  <a:gd name="adj2" fmla="val 0"/>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defRPr/>
                </a:pPr>
                <a:endParaRPr lang="de-DE" sz="1448"/>
              </a:p>
            </p:txBody>
          </p:sp>
        </p:grpSp>
        <p:sp>
          <p:nvSpPr>
            <p:cNvPr id="2" name="Textfeld 1"/>
            <p:cNvSpPr txBox="1"/>
            <p:nvPr/>
          </p:nvSpPr>
          <p:spPr>
            <a:xfrm>
              <a:off x="996274" y="3597207"/>
              <a:ext cx="1087157" cy="313291"/>
            </a:xfrm>
            <a:prstGeom prst="rect">
              <a:avLst/>
            </a:prstGeom>
            <a:noFill/>
          </p:spPr>
          <p:txBody>
            <a:bodyPr wrap="none" rtlCol="0">
              <a:spAutoFit/>
            </a:bodyPr>
            <a:lstStyle/>
            <a:p>
              <a:r>
                <a:rPr lang="de-DE" sz="1436" dirty="0"/>
                <a:t>Entwicklung</a:t>
              </a:r>
            </a:p>
          </p:txBody>
        </p:sp>
      </p:grpSp>
      <p:grpSp>
        <p:nvGrpSpPr>
          <p:cNvPr id="3" name="Gruppieren 2"/>
          <p:cNvGrpSpPr/>
          <p:nvPr/>
        </p:nvGrpSpPr>
        <p:grpSpPr>
          <a:xfrm>
            <a:off x="2831953" y="1792010"/>
            <a:ext cx="2640750" cy="1975218"/>
            <a:chOff x="2416874" y="1958559"/>
            <a:chExt cx="2640750" cy="1975218"/>
          </a:xfrm>
        </p:grpSpPr>
        <p:pic>
          <p:nvPicPr>
            <p:cNvPr id="350" name="Grafik 34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94527" y="1958559"/>
              <a:ext cx="756479" cy="1073266"/>
            </a:xfrm>
            <a:prstGeom prst="rect">
              <a:avLst/>
            </a:prstGeom>
          </p:spPr>
        </p:pic>
        <p:grpSp>
          <p:nvGrpSpPr>
            <p:cNvPr id="231" name="Gruppieren 28"/>
            <p:cNvGrpSpPr>
              <a:grpSpLocks noChangeAspect="1"/>
            </p:cNvGrpSpPr>
            <p:nvPr/>
          </p:nvGrpSpPr>
          <p:grpSpPr bwMode="auto">
            <a:xfrm rot="3271873">
              <a:off x="2859122" y="1720446"/>
              <a:ext cx="1181974" cy="2066470"/>
              <a:chOff x="0" y="0"/>
              <a:chExt cx="2812414" cy="5123095"/>
            </a:xfrm>
          </p:grpSpPr>
          <p:sp>
            <p:nvSpPr>
              <p:cNvPr id="249" name="Ellipse 46"/>
              <p:cNvSpPr>
                <a:spLocks noChangeAspect="1"/>
              </p:cNvSpPr>
              <p:nvPr/>
            </p:nvSpPr>
            <p:spPr bwMode="auto">
              <a:xfrm rot="20127457">
                <a:off x="0" y="0"/>
                <a:ext cx="2812414" cy="2836333"/>
              </a:xfrm>
              <a:prstGeom prst="ellipse">
                <a:avLst/>
              </a:prstGeom>
              <a:no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250" name="Abgerundetes Rechteck 47"/>
              <p:cNvSpPr/>
              <p:nvPr/>
            </p:nvSpPr>
            <p:spPr bwMode="auto">
              <a:xfrm rot="20127457">
                <a:off x="2360639" y="2680279"/>
                <a:ext cx="404456" cy="2442816"/>
              </a:xfrm>
              <a:prstGeom prst="roundRect">
                <a:avLst>
                  <a:gd name="adj" fmla="val 28206"/>
                </a:avLst>
              </a:prstGeom>
              <a:solidFill>
                <a:schemeClr val="bg1">
                  <a:lumMod val="5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251" name="Bogen 48"/>
              <p:cNvSpPr>
                <a:spLocks noChangeAspect="1"/>
              </p:cNvSpPr>
              <p:nvPr/>
            </p:nvSpPr>
            <p:spPr bwMode="auto">
              <a:xfrm rot="20127457">
                <a:off x="764755" y="190625"/>
                <a:ext cx="1580146" cy="1593585"/>
              </a:xfrm>
              <a:prstGeom prst="arc">
                <a:avLst>
                  <a:gd name="adj1" fmla="val 16200000"/>
                  <a:gd name="adj2" fmla="val 0"/>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defRPr/>
                </a:pPr>
                <a:endParaRPr lang="de-DE" sz="1448"/>
              </a:p>
            </p:txBody>
          </p:sp>
        </p:grpSp>
        <p:sp>
          <p:nvSpPr>
            <p:cNvPr id="46" name="Textfeld 45"/>
            <p:cNvSpPr txBox="1"/>
            <p:nvPr/>
          </p:nvSpPr>
          <p:spPr bwMode="auto">
            <a:xfrm>
              <a:off x="3396592" y="3620486"/>
              <a:ext cx="1661032" cy="313291"/>
            </a:xfrm>
            <a:prstGeom prst="rect">
              <a:avLst/>
            </a:prstGeom>
            <a:noFill/>
          </p:spPr>
          <p:txBody>
            <a:bodyPr wrap="none" rtlCol="0">
              <a:spAutoFit/>
            </a:bodyPr>
            <a:lstStyle/>
            <a:p>
              <a:r>
                <a:rPr lang="de-DE" sz="1436" dirty="0"/>
                <a:t>Struktur &amp; Funktion</a:t>
              </a:r>
            </a:p>
          </p:txBody>
        </p:sp>
      </p:grpSp>
      <p:grpSp>
        <p:nvGrpSpPr>
          <p:cNvPr id="5" name="Gruppieren 4"/>
          <p:cNvGrpSpPr/>
          <p:nvPr/>
        </p:nvGrpSpPr>
        <p:grpSpPr>
          <a:xfrm>
            <a:off x="5854093" y="1821087"/>
            <a:ext cx="2505331" cy="2101108"/>
            <a:chOff x="4929938" y="1841579"/>
            <a:chExt cx="2505331" cy="2101108"/>
          </a:xfrm>
        </p:grpSpPr>
        <p:pic>
          <p:nvPicPr>
            <p:cNvPr id="345" name="Grafik 34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25213" y="1841579"/>
              <a:ext cx="950280" cy="1348223"/>
            </a:xfrm>
            <a:prstGeom prst="rect">
              <a:avLst/>
            </a:prstGeom>
          </p:spPr>
        </p:pic>
        <p:grpSp>
          <p:nvGrpSpPr>
            <p:cNvPr id="276" name="Gruppieren 28"/>
            <p:cNvGrpSpPr>
              <a:grpSpLocks noChangeAspect="1"/>
            </p:cNvGrpSpPr>
            <p:nvPr/>
          </p:nvGrpSpPr>
          <p:grpSpPr bwMode="auto">
            <a:xfrm rot="3271873">
              <a:off x="5372186" y="1726285"/>
              <a:ext cx="1181974" cy="2066470"/>
              <a:chOff x="0" y="0"/>
              <a:chExt cx="2812414" cy="5123095"/>
            </a:xfrm>
          </p:grpSpPr>
          <p:sp>
            <p:nvSpPr>
              <p:cNvPr id="294" name="Ellipse 46"/>
              <p:cNvSpPr>
                <a:spLocks noChangeAspect="1"/>
              </p:cNvSpPr>
              <p:nvPr/>
            </p:nvSpPr>
            <p:spPr bwMode="auto">
              <a:xfrm rot="20127457">
                <a:off x="0" y="0"/>
                <a:ext cx="2812414" cy="2836333"/>
              </a:xfrm>
              <a:prstGeom prst="ellipse">
                <a:avLst/>
              </a:prstGeom>
              <a:no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295" name="Abgerundetes Rechteck 47"/>
              <p:cNvSpPr/>
              <p:nvPr/>
            </p:nvSpPr>
            <p:spPr bwMode="auto">
              <a:xfrm rot="20127457">
                <a:off x="2360639" y="2680279"/>
                <a:ext cx="404456" cy="2442816"/>
              </a:xfrm>
              <a:prstGeom prst="roundRect">
                <a:avLst>
                  <a:gd name="adj" fmla="val 28206"/>
                </a:avLst>
              </a:prstGeom>
              <a:solidFill>
                <a:schemeClr val="bg1">
                  <a:lumMod val="5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296" name="Bogen 48"/>
              <p:cNvSpPr>
                <a:spLocks noChangeAspect="1"/>
              </p:cNvSpPr>
              <p:nvPr/>
            </p:nvSpPr>
            <p:spPr bwMode="auto">
              <a:xfrm rot="20127457">
                <a:off x="764755" y="190625"/>
                <a:ext cx="1580146" cy="1593585"/>
              </a:xfrm>
              <a:prstGeom prst="arc">
                <a:avLst>
                  <a:gd name="adj1" fmla="val 16200000"/>
                  <a:gd name="adj2" fmla="val 0"/>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defRPr/>
                </a:pPr>
                <a:endParaRPr lang="de-DE" sz="1448"/>
              </a:p>
            </p:txBody>
          </p:sp>
        </p:grpSp>
        <p:sp>
          <p:nvSpPr>
            <p:cNvPr id="47" name="Textfeld 46"/>
            <p:cNvSpPr txBox="1"/>
            <p:nvPr/>
          </p:nvSpPr>
          <p:spPr bwMode="auto">
            <a:xfrm>
              <a:off x="6017893" y="3408438"/>
              <a:ext cx="1417376" cy="534249"/>
            </a:xfrm>
            <a:prstGeom prst="rect">
              <a:avLst/>
            </a:prstGeom>
            <a:noFill/>
          </p:spPr>
          <p:txBody>
            <a:bodyPr wrap="none" rtlCol="0">
              <a:spAutoFit/>
            </a:bodyPr>
            <a:lstStyle/>
            <a:p>
              <a:r>
                <a:rPr lang="de-DE" sz="1436" dirty="0"/>
                <a:t>Information &amp;</a:t>
              </a:r>
            </a:p>
            <a:p>
              <a:r>
                <a:rPr lang="de-DE" sz="1436" dirty="0"/>
                <a:t> Kommunikation</a:t>
              </a:r>
            </a:p>
          </p:txBody>
        </p:sp>
      </p:grpSp>
      <p:grpSp>
        <p:nvGrpSpPr>
          <p:cNvPr id="8" name="Gruppieren 7"/>
          <p:cNvGrpSpPr/>
          <p:nvPr/>
        </p:nvGrpSpPr>
        <p:grpSpPr>
          <a:xfrm>
            <a:off x="2911263" y="4227278"/>
            <a:ext cx="2920847" cy="2133918"/>
            <a:chOff x="3027933" y="3938286"/>
            <a:chExt cx="2920847" cy="2133918"/>
          </a:xfrm>
        </p:grpSpPr>
        <p:pic>
          <p:nvPicPr>
            <p:cNvPr id="348" name="Grafik 34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59062" y="3938286"/>
              <a:ext cx="963024" cy="1366303"/>
            </a:xfrm>
            <a:prstGeom prst="rect">
              <a:avLst/>
            </a:prstGeom>
          </p:spPr>
        </p:pic>
        <p:grpSp>
          <p:nvGrpSpPr>
            <p:cNvPr id="210" name="Gruppieren 28"/>
            <p:cNvGrpSpPr>
              <a:grpSpLocks noChangeAspect="1"/>
            </p:cNvGrpSpPr>
            <p:nvPr/>
          </p:nvGrpSpPr>
          <p:grpSpPr bwMode="auto">
            <a:xfrm rot="3271873">
              <a:off x="3470181" y="3864723"/>
              <a:ext cx="1181974" cy="2066470"/>
              <a:chOff x="0" y="0"/>
              <a:chExt cx="2812414" cy="5123095"/>
            </a:xfrm>
          </p:grpSpPr>
          <p:sp>
            <p:nvSpPr>
              <p:cNvPr id="228" name="Ellipse 46"/>
              <p:cNvSpPr>
                <a:spLocks noChangeAspect="1"/>
              </p:cNvSpPr>
              <p:nvPr/>
            </p:nvSpPr>
            <p:spPr bwMode="auto">
              <a:xfrm rot="20127457">
                <a:off x="0" y="0"/>
                <a:ext cx="2812414" cy="2836333"/>
              </a:xfrm>
              <a:prstGeom prst="ellipse">
                <a:avLst/>
              </a:prstGeom>
              <a:no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229" name="Abgerundetes Rechteck 47"/>
              <p:cNvSpPr/>
              <p:nvPr/>
            </p:nvSpPr>
            <p:spPr bwMode="auto">
              <a:xfrm rot="20127457">
                <a:off x="2360639" y="2680279"/>
                <a:ext cx="404456" cy="2442816"/>
              </a:xfrm>
              <a:prstGeom prst="roundRect">
                <a:avLst>
                  <a:gd name="adj" fmla="val 28206"/>
                </a:avLst>
              </a:prstGeom>
              <a:solidFill>
                <a:schemeClr val="bg1">
                  <a:lumMod val="5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230" name="Bogen 48"/>
              <p:cNvSpPr>
                <a:spLocks noChangeAspect="1"/>
              </p:cNvSpPr>
              <p:nvPr/>
            </p:nvSpPr>
            <p:spPr bwMode="auto">
              <a:xfrm rot="20127457">
                <a:off x="764755" y="190625"/>
                <a:ext cx="1580146" cy="1593585"/>
              </a:xfrm>
              <a:prstGeom prst="arc">
                <a:avLst>
                  <a:gd name="adj1" fmla="val 16200000"/>
                  <a:gd name="adj2" fmla="val 0"/>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defRPr/>
                </a:pPr>
                <a:endParaRPr lang="de-DE" sz="1448"/>
              </a:p>
            </p:txBody>
          </p:sp>
        </p:grpSp>
        <p:sp>
          <p:nvSpPr>
            <p:cNvPr id="50" name="Textfeld 49"/>
            <p:cNvSpPr txBox="1"/>
            <p:nvPr/>
          </p:nvSpPr>
          <p:spPr bwMode="auto">
            <a:xfrm>
              <a:off x="4098594" y="5758913"/>
              <a:ext cx="1850186" cy="313291"/>
            </a:xfrm>
            <a:prstGeom prst="rect">
              <a:avLst/>
            </a:prstGeom>
            <a:noFill/>
          </p:spPr>
          <p:txBody>
            <a:bodyPr wrap="none" rtlCol="0">
              <a:spAutoFit/>
            </a:bodyPr>
            <a:lstStyle/>
            <a:p>
              <a:r>
                <a:rPr lang="de-DE" sz="1436" dirty="0"/>
                <a:t>Steuerung &amp; Regelung</a:t>
              </a:r>
            </a:p>
          </p:txBody>
        </p:sp>
      </p:grpSp>
      <p:grpSp>
        <p:nvGrpSpPr>
          <p:cNvPr id="7" name="Gruppieren 6"/>
          <p:cNvGrpSpPr/>
          <p:nvPr/>
        </p:nvGrpSpPr>
        <p:grpSpPr>
          <a:xfrm>
            <a:off x="6347584" y="4379760"/>
            <a:ext cx="2854275" cy="2095130"/>
            <a:chOff x="5540997" y="3965392"/>
            <a:chExt cx="2854275" cy="2095130"/>
          </a:xfrm>
        </p:grpSpPr>
        <p:pic>
          <p:nvPicPr>
            <p:cNvPr id="349" name="Grafik 34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95293" y="3965392"/>
              <a:ext cx="958830" cy="1360354"/>
            </a:xfrm>
            <a:prstGeom prst="rect">
              <a:avLst/>
            </a:prstGeom>
          </p:spPr>
        </p:pic>
        <p:grpSp>
          <p:nvGrpSpPr>
            <p:cNvPr id="255" name="Gruppieren 28"/>
            <p:cNvGrpSpPr>
              <a:grpSpLocks noChangeAspect="1"/>
            </p:cNvGrpSpPr>
            <p:nvPr/>
          </p:nvGrpSpPr>
          <p:grpSpPr bwMode="auto">
            <a:xfrm rot="3271873">
              <a:off x="5983245" y="3870562"/>
              <a:ext cx="1181974" cy="2066470"/>
              <a:chOff x="0" y="0"/>
              <a:chExt cx="2812414" cy="5123095"/>
            </a:xfrm>
          </p:grpSpPr>
          <p:sp>
            <p:nvSpPr>
              <p:cNvPr id="273" name="Ellipse 46"/>
              <p:cNvSpPr>
                <a:spLocks noChangeAspect="1"/>
              </p:cNvSpPr>
              <p:nvPr/>
            </p:nvSpPr>
            <p:spPr bwMode="auto">
              <a:xfrm rot="20127457">
                <a:off x="0" y="0"/>
                <a:ext cx="2812414" cy="2836333"/>
              </a:xfrm>
              <a:prstGeom prst="ellipse">
                <a:avLst/>
              </a:prstGeom>
              <a:no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274" name="Abgerundetes Rechteck 47"/>
              <p:cNvSpPr/>
              <p:nvPr/>
            </p:nvSpPr>
            <p:spPr bwMode="auto">
              <a:xfrm rot="20127457">
                <a:off x="2360639" y="2680279"/>
                <a:ext cx="404456" cy="2442816"/>
              </a:xfrm>
              <a:prstGeom prst="roundRect">
                <a:avLst>
                  <a:gd name="adj" fmla="val 28206"/>
                </a:avLst>
              </a:prstGeom>
              <a:solidFill>
                <a:schemeClr val="bg1">
                  <a:lumMod val="5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sz="1448"/>
              </a:p>
            </p:txBody>
          </p:sp>
          <p:sp>
            <p:nvSpPr>
              <p:cNvPr id="275" name="Bogen 48"/>
              <p:cNvSpPr>
                <a:spLocks noChangeAspect="1"/>
              </p:cNvSpPr>
              <p:nvPr/>
            </p:nvSpPr>
            <p:spPr bwMode="auto">
              <a:xfrm rot="20127457">
                <a:off x="764755" y="190625"/>
                <a:ext cx="1580146" cy="1593585"/>
              </a:xfrm>
              <a:prstGeom prst="arc">
                <a:avLst>
                  <a:gd name="adj1" fmla="val 16200000"/>
                  <a:gd name="adj2" fmla="val 0"/>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defRPr/>
                </a:pPr>
                <a:endParaRPr lang="de-DE" sz="1448"/>
              </a:p>
            </p:txBody>
          </p:sp>
        </p:grpSp>
        <p:sp>
          <p:nvSpPr>
            <p:cNvPr id="51" name="Textfeld 50"/>
            <p:cNvSpPr txBox="1"/>
            <p:nvPr/>
          </p:nvSpPr>
          <p:spPr bwMode="auto">
            <a:xfrm>
              <a:off x="6673326" y="5526273"/>
              <a:ext cx="1721946" cy="534249"/>
            </a:xfrm>
            <a:prstGeom prst="rect">
              <a:avLst/>
            </a:prstGeom>
            <a:noFill/>
          </p:spPr>
          <p:txBody>
            <a:bodyPr wrap="none" rtlCol="0">
              <a:spAutoFit/>
            </a:bodyPr>
            <a:lstStyle/>
            <a:p>
              <a:r>
                <a:rPr lang="de-DE" sz="1436" dirty="0"/>
                <a:t>Stoff- &amp; </a:t>
              </a:r>
            </a:p>
            <a:p>
              <a:r>
                <a:rPr lang="de-DE" sz="1436" dirty="0"/>
                <a:t>Energieumwandlung</a:t>
              </a:r>
            </a:p>
          </p:txBody>
        </p:sp>
      </p:grpSp>
    </p:spTree>
    <p:extLst>
      <p:ext uri="{BB962C8B-B14F-4D97-AF65-F5344CB8AC3E}">
        <p14:creationId xmlns:p14="http://schemas.microsoft.com/office/powerpoint/2010/main" val="3784125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normAutofit/>
          </a:bodyPr>
          <a:lstStyle/>
          <a:p>
            <a:pPr>
              <a:defRPr/>
            </a:pPr>
            <a:r>
              <a:rPr lang="de-DE" dirty="0"/>
              <a:t>Unterrichtsplanung</a:t>
            </a:r>
            <a:endParaRPr dirty="0"/>
          </a:p>
        </p:txBody>
      </p:sp>
      <p:sp>
        <p:nvSpPr>
          <p:cNvPr id="5" name="Textplatzhalter 5"/>
          <p:cNvSpPr>
            <a:spLocks noGrp="1"/>
          </p:cNvSpPr>
          <p:nvPr>
            <p:ph type="body" sz="quarter" idx="11"/>
          </p:nvPr>
        </p:nvSpPr>
        <p:spPr bwMode="auto"/>
        <p:txBody>
          <a:bodyPr/>
          <a:lstStyle/>
          <a:p>
            <a:pPr>
              <a:defRPr/>
            </a:pPr>
            <a:r>
              <a:rPr lang="de-DE" dirty="0"/>
              <a:t>Aus Perspektive verschiedener Basiskonzepte</a:t>
            </a:r>
            <a:endParaRPr dirty="0"/>
          </a:p>
        </p:txBody>
      </p:sp>
      <p:grpSp>
        <p:nvGrpSpPr>
          <p:cNvPr id="6" name="Gruppieren 7"/>
          <p:cNvGrpSpPr/>
          <p:nvPr/>
        </p:nvGrpSpPr>
        <p:grpSpPr bwMode="auto">
          <a:xfrm>
            <a:off x="756568" y="1800250"/>
            <a:ext cx="2516869" cy="1188281"/>
            <a:chOff x="1617" y="0"/>
            <a:chExt cx="2516869" cy="3240658"/>
          </a:xfrm>
        </p:grpSpPr>
        <p:sp>
          <p:nvSpPr>
            <p:cNvPr id="7" name="Abgerundetes Rechteck 18"/>
            <p:cNvSpPr/>
            <p:nvPr/>
          </p:nvSpPr>
          <p:spPr bwMode="auto">
            <a:xfrm>
              <a:off x="1617" y="0"/>
              <a:ext cx="2516869" cy="3240658"/>
            </a:xfrm>
            <a:prstGeom prst="roundRect">
              <a:avLst>
                <a:gd name="adj" fmla="val 10000"/>
              </a:avLst>
            </a:prstGeom>
            <a:solidFill>
              <a:schemeClr val="bg1"/>
            </a:solidFill>
            <a:ln>
              <a:solidFill>
                <a:srgbClr val="1F497D"/>
              </a:solidFill>
            </a:ln>
          </p:spPr>
          <p:style>
            <a:lnRef idx="2">
              <a:srgbClr val="000000"/>
            </a:lnRef>
            <a:fillRef idx="1">
              <a:srgbClr val="000000"/>
            </a:fillRef>
            <a:effectRef idx="0">
              <a:schemeClr val="accent1">
                <a:hueOff val="0"/>
                <a:satOff val="0"/>
                <a:lumOff val="0"/>
                <a:alphaOff val="0"/>
              </a:schemeClr>
            </a:effectRef>
            <a:fontRef idx="minor">
              <a:schemeClr val="lt1"/>
            </a:fontRef>
          </p:style>
        </p:sp>
        <p:sp>
          <p:nvSpPr>
            <p:cNvPr id="8" name="Abgerundetes Rechteck 4"/>
            <p:cNvSpPr/>
            <p:nvPr/>
          </p:nvSpPr>
          <p:spPr bwMode="auto">
            <a:xfrm>
              <a:off x="1617" y="981894"/>
              <a:ext cx="2516869" cy="1296262"/>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ts val="0"/>
                </a:spcBef>
                <a:spcAft>
                  <a:spcPts val="0"/>
                </a:spcAft>
                <a:defRPr/>
              </a:pPr>
              <a:r>
                <a:rPr lang="de-DE" sz="1800" b="1" dirty="0">
                  <a:solidFill>
                    <a:srgbClr val="1F497D"/>
                  </a:solidFill>
                </a:rPr>
                <a:t>Hinführungsphase</a:t>
              </a:r>
              <a:endParaRPr dirty="0"/>
            </a:p>
          </p:txBody>
        </p:sp>
      </p:grpSp>
      <p:grpSp>
        <p:nvGrpSpPr>
          <p:cNvPr id="9" name="Gruppieren 9"/>
          <p:cNvGrpSpPr/>
          <p:nvPr/>
        </p:nvGrpSpPr>
        <p:grpSpPr bwMode="auto">
          <a:xfrm>
            <a:off x="3348944" y="1800250"/>
            <a:ext cx="2516869" cy="1188281"/>
            <a:chOff x="2593993" y="0"/>
            <a:chExt cx="2516869" cy="3240658"/>
          </a:xfrm>
        </p:grpSpPr>
        <p:sp>
          <p:nvSpPr>
            <p:cNvPr id="10" name="Abgerundetes Rechteck 16"/>
            <p:cNvSpPr/>
            <p:nvPr/>
          </p:nvSpPr>
          <p:spPr bwMode="auto">
            <a:xfrm>
              <a:off x="2593993" y="0"/>
              <a:ext cx="2516869" cy="3240658"/>
            </a:xfrm>
            <a:prstGeom prst="roundRect">
              <a:avLst>
                <a:gd name="adj" fmla="val 10000"/>
              </a:avLst>
            </a:prstGeom>
            <a:solidFill>
              <a:schemeClr val="bg1"/>
            </a:solidFill>
            <a:ln>
              <a:solidFill>
                <a:srgbClr val="1F497D"/>
              </a:solidFill>
            </a:ln>
          </p:spPr>
          <p:style>
            <a:lnRef idx="2">
              <a:srgbClr val="000000"/>
            </a:lnRef>
            <a:fillRef idx="1">
              <a:srgbClr val="000000"/>
            </a:fillRef>
            <a:effectRef idx="0">
              <a:schemeClr val="accent1">
                <a:hueOff val="0"/>
                <a:satOff val="0"/>
                <a:lumOff val="0"/>
                <a:alphaOff val="0"/>
              </a:schemeClr>
            </a:effectRef>
            <a:fontRef idx="minor">
              <a:schemeClr val="lt1"/>
            </a:fontRef>
          </p:style>
        </p:sp>
        <p:sp>
          <p:nvSpPr>
            <p:cNvPr id="11" name="Abgerundetes Rechteck 7"/>
            <p:cNvSpPr/>
            <p:nvPr/>
          </p:nvSpPr>
          <p:spPr bwMode="auto">
            <a:xfrm>
              <a:off x="2593993" y="981894"/>
              <a:ext cx="2516869" cy="1296262"/>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ts val="0"/>
                </a:spcBef>
                <a:spcAft>
                  <a:spcPts val="0"/>
                </a:spcAft>
                <a:defRPr/>
              </a:pPr>
              <a:r>
                <a:rPr lang="de-DE" sz="1800" b="1" dirty="0">
                  <a:solidFill>
                    <a:srgbClr val="1F497D"/>
                  </a:solidFill>
                </a:rPr>
                <a:t>Lernziel</a:t>
              </a:r>
              <a:endParaRPr dirty="0"/>
            </a:p>
          </p:txBody>
        </p:sp>
      </p:grpSp>
      <p:grpSp>
        <p:nvGrpSpPr>
          <p:cNvPr id="12" name="Gruppieren 11"/>
          <p:cNvGrpSpPr/>
          <p:nvPr/>
        </p:nvGrpSpPr>
        <p:grpSpPr bwMode="auto">
          <a:xfrm>
            <a:off x="5941319" y="1800250"/>
            <a:ext cx="2516869" cy="1188281"/>
            <a:chOff x="5186368" y="0"/>
            <a:chExt cx="2516869" cy="3240658"/>
          </a:xfrm>
        </p:grpSpPr>
        <p:sp>
          <p:nvSpPr>
            <p:cNvPr id="13" name="Abgerundetes Rechteck 14"/>
            <p:cNvSpPr/>
            <p:nvPr/>
          </p:nvSpPr>
          <p:spPr bwMode="auto">
            <a:xfrm>
              <a:off x="5186368" y="0"/>
              <a:ext cx="2516869" cy="3240658"/>
            </a:xfrm>
            <a:prstGeom prst="roundRect">
              <a:avLst>
                <a:gd name="adj" fmla="val 10000"/>
              </a:avLst>
            </a:prstGeom>
            <a:solidFill>
              <a:schemeClr val="bg1"/>
            </a:solidFill>
            <a:ln>
              <a:solidFill>
                <a:srgbClr val="1F497D"/>
              </a:solidFill>
            </a:ln>
          </p:spPr>
          <p:style>
            <a:lnRef idx="2">
              <a:srgbClr val="000000"/>
            </a:lnRef>
            <a:fillRef idx="1">
              <a:srgbClr val="000000"/>
            </a:fillRef>
            <a:effectRef idx="0">
              <a:schemeClr val="accent1">
                <a:hueOff val="0"/>
                <a:satOff val="0"/>
                <a:lumOff val="0"/>
                <a:alphaOff val="0"/>
              </a:schemeClr>
            </a:effectRef>
            <a:fontRef idx="minor">
              <a:schemeClr val="lt1"/>
            </a:fontRef>
          </p:style>
        </p:sp>
        <p:sp>
          <p:nvSpPr>
            <p:cNvPr id="14" name="Abgerundetes Rechteck 10"/>
            <p:cNvSpPr/>
            <p:nvPr/>
          </p:nvSpPr>
          <p:spPr bwMode="auto">
            <a:xfrm>
              <a:off x="5186368" y="981894"/>
              <a:ext cx="2516869" cy="1296262"/>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128016" tIns="128016" rIns="128016" bIns="128016" numCol="1" spcCol="1270" anchor="ctr" anchorCtr="0">
              <a:noAutofit/>
            </a:bodyPr>
            <a:lstStyle/>
            <a:p>
              <a:pPr lvl="0" algn="ctr" defTabSz="800100">
                <a:lnSpc>
                  <a:spcPct val="90000"/>
                </a:lnSpc>
                <a:spcBef>
                  <a:spcPts val="0"/>
                </a:spcBef>
                <a:spcAft>
                  <a:spcPts val="0"/>
                </a:spcAft>
                <a:defRPr/>
              </a:pPr>
              <a:r>
                <a:rPr lang="de-DE" sz="1800" b="1" dirty="0">
                  <a:solidFill>
                    <a:srgbClr val="1F497D"/>
                  </a:solidFill>
                </a:rPr>
                <a:t>Arbeitsauftrag</a:t>
              </a:r>
              <a:endParaRPr dirty="0"/>
            </a:p>
          </p:txBody>
        </p:sp>
      </p:grpSp>
      <p:sp>
        <p:nvSpPr>
          <p:cNvPr id="15" name="Inhaltsplatzhalter 20"/>
          <p:cNvSpPr>
            <a:spLocks noGrp="1"/>
          </p:cNvSpPr>
          <p:nvPr>
            <p:ph sz="quarter" idx="10"/>
          </p:nvPr>
        </p:nvSpPr>
        <p:spPr bwMode="auto"/>
        <p:txBody>
          <a:bodyPr>
            <a:normAutofit lnSpcReduction="10000"/>
          </a:bodyPr>
          <a:lstStyle/>
          <a:p>
            <a:pPr>
              <a:defRPr/>
            </a:pPr>
            <a:endParaRPr lang="de-D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Rechteck 8"/>
          <p:cNvSpPr>
            <a:spLocks noChangeArrowheads="1"/>
          </p:cNvSpPr>
          <p:nvPr/>
        </p:nvSpPr>
        <p:spPr bwMode="auto">
          <a:xfrm>
            <a:off x="684213" y="1362075"/>
            <a:ext cx="9361487" cy="830263"/>
          </a:xfrm>
          <a:prstGeom prst="rect">
            <a:avLst/>
          </a:prstGeom>
          <a:noFill/>
          <a:ln>
            <a:noFill/>
          </a:ln>
        </p:spPr>
        <p:txBody>
          <a:bodyPr lIns="91422" tIns="45710" rIns="91422" bIns="45710">
            <a:spAutoFit/>
          </a:bodyPr>
          <a:lstStyle/>
          <a:p>
            <a:pPr marL="457200" indent="-457200">
              <a:defRPr/>
            </a:pPr>
            <a:endParaRPr lang="de-DE" sz="2400" b="1" dirty="0">
              <a:solidFill>
                <a:schemeClr val="tx2"/>
              </a:solidFill>
              <a:latin typeface="Calibri"/>
              <a:ea typeface="Calibri"/>
              <a:cs typeface="Calibri"/>
            </a:endParaRPr>
          </a:p>
          <a:p>
            <a:pPr marL="457200" indent="-457200">
              <a:buFont typeface="Calibri"/>
              <a:buAutoNum type="arabicPeriod"/>
              <a:defRPr/>
            </a:pPr>
            <a:endParaRPr lang="de-DE" sz="2400" b="1" dirty="0">
              <a:solidFill>
                <a:schemeClr val="tx2"/>
              </a:solidFill>
              <a:latin typeface="Calibri"/>
              <a:ea typeface="Calibri"/>
              <a:cs typeface="Calibri"/>
            </a:endParaRPr>
          </a:p>
        </p:txBody>
      </p:sp>
      <p:sp>
        <p:nvSpPr>
          <p:cNvPr id="5" name="Inhaltsplatzhalter 3"/>
          <p:cNvSpPr>
            <a:spLocks noGrp="1"/>
          </p:cNvSpPr>
          <p:nvPr>
            <p:ph idx="1"/>
          </p:nvPr>
        </p:nvSpPr>
        <p:spPr bwMode="auto"/>
        <p:txBody>
          <a:bodyPr/>
          <a:lstStyle/>
          <a:p>
            <a:pPr>
              <a:defRPr/>
            </a:pPr>
            <a:r>
              <a:rPr lang="de-DE" dirty="0">
                <a:solidFill>
                  <a:srgbClr val="C00000"/>
                </a:solidFill>
              </a:rPr>
              <a:t>Hinführungsphase</a:t>
            </a:r>
            <a:endParaRPr dirty="0"/>
          </a:p>
          <a:p>
            <a:pPr>
              <a:defRPr/>
            </a:pPr>
            <a:endParaRPr lang="de-DE" dirty="0">
              <a:solidFill>
                <a:srgbClr val="FF0000"/>
              </a:solidFill>
            </a:endParaRPr>
          </a:p>
        </p:txBody>
      </p:sp>
      <p:sp>
        <p:nvSpPr>
          <p:cNvPr id="6" name="Titel 11"/>
          <p:cNvSpPr>
            <a:spLocks noGrp="1"/>
          </p:cNvSpPr>
          <p:nvPr>
            <p:ph type="title"/>
          </p:nvPr>
        </p:nvSpPr>
        <p:spPr bwMode="auto"/>
        <p:txBody>
          <a:bodyPr rtlCol="0">
            <a:normAutofit/>
          </a:bodyPr>
          <a:lstStyle/>
          <a:p>
            <a:pPr>
              <a:defRPr/>
            </a:pPr>
            <a:r>
              <a:rPr lang="de-DE" dirty="0"/>
              <a:t>Unterrichtsplanung</a:t>
            </a:r>
            <a:endParaRPr dirty="0"/>
          </a:p>
        </p:txBody>
      </p:sp>
      <p:sp>
        <p:nvSpPr>
          <p:cNvPr id="8" name="Textplatzhalter 4"/>
          <p:cNvSpPr>
            <a:spLocks noGrp="1"/>
          </p:cNvSpPr>
          <p:nvPr>
            <p:ph type="body" sz="quarter" idx="11"/>
          </p:nvPr>
        </p:nvSpPr>
        <p:spPr bwMode="auto"/>
        <p:txBody>
          <a:bodyPr/>
          <a:lstStyle/>
          <a:p>
            <a:pPr>
              <a:defRPr/>
            </a:pPr>
            <a:r>
              <a:rPr lang="de-DE" sz="1900" dirty="0"/>
              <a:t>Aus Perspektive verschiedener Basiskonzepte</a:t>
            </a:r>
            <a:endParaRPr sz="1900" dirty="0"/>
          </a:p>
        </p:txBody>
      </p:sp>
      <p:graphicFrame>
        <p:nvGraphicFramePr>
          <p:cNvPr id="9" name="Tabelle 8"/>
          <p:cNvGraphicFramePr>
            <a:graphicFrameLocks noGrp="1"/>
          </p:cNvGraphicFramePr>
          <p:nvPr/>
        </p:nvGraphicFramePr>
        <p:xfrm>
          <a:off x="612551" y="2016274"/>
          <a:ext cx="6552728" cy="3779520"/>
        </p:xfrm>
        <a:graphic>
          <a:graphicData uri="http://schemas.openxmlformats.org/drawingml/2006/table">
            <a:tbl>
              <a:tblPr firstRow="1" bandRow="1">
                <a:tableStyleId>{DB1E6BCE-F8B6-92F6-635B-1B4204CDEFB2}</a:tableStyleId>
              </a:tblPr>
              <a:tblGrid>
                <a:gridCol w="1656185">
                  <a:extLst>
                    <a:ext uri="{9D8B030D-6E8A-4147-A177-3AD203B41FA5}">
                      <a16:colId xmlns:a16="http://schemas.microsoft.com/office/drawing/2014/main" val="20000"/>
                    </a:ext>
                  </a:extLst>
                </a:gridCol>
                <a:gridCol w="2232248">
                  <a:extLst>
                    <a:ext uri="{9D8B030D-6E8A-4147-A177-3AD203B41FA5}">
                      <a16:colId xmlns:a16="http://schemas.microsoft.com/office/drawing/2014/main" val="20001"/>
                    </a:ext>
                  </a:extLst>
                </a:gridCol>
                <a:gridCol w="2664295">
                  <a:extLst>
                    <a:ext uri="{9D8B030D-6E8A-4147-A177-3AD203B41FA5}">
                      <a16:colId xmlns:a16="http://schemas.microsoft.com/office/drawing/2014/main" val="20002"/>
                    </a:ext>
                  </a:extLst>
                </a:gridCol>
              </a:tblGrid>
              <a:tr h="370840">
                <a:tc>
                  <a:txBody>
                    <a:bodyPr/>
                    <a:lstStyle/>
                    <a:p>
                      <a:pPr marL="0" marR="0" indent="0" algn="l" defTabSz="953419">
                        <a:lnSpc>
                          <a:spcPct val="100000"/>
                        </a:lnSpc>
                        <a:spcBef>
                          <a:spcPts val="0"/>
                        </a:spcBef>
                        <a:spcAft>
                          <a:spcPts val="0"/>
                        </a:spcAft>
                        <a:buClrTx/>
                        <a:buSzTx/>
                        <a:buFontTx/>
                        <a:buNone/>
                        <a:defRPr/>
                      </a:pPr>
                      <a:endParaRPr lang="de-DE" sz="1800" b="1" dirty="0">
                        <a:solidFill>
                          <a:schemeClr val="dk1"/>
                        </a:solidFill>
                        <a:latin typeface="+mn-lt"/>
                        <a:ea typeface="+mn-ea"/>
                        <a:cs typeface="+mn-cs"/>
                      </a:endParaRPr>
                    </a:p>
                  </a:txBody>
                  <a:tcPr>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dirty="0">
                          <a:solidFill>
                            <a:schemeClr val="bg1"/>
                          </a:solidFill>
                        </a:rPr>
                        <a:t>Struktur /Funktion</a:t>
                      </a:r>
                      <a:endParaRPr lang="de-DE" sz="1600" b="1" dirty="0">
                        <a:solidFill>
                          <a:schemeClr val="bg1"/>
                        </a:solidFill>
                      </a:endParaRPr>
                    </a:p>
                  </a:txBody>
                  <a:tcPr>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dirty="0">
                          <a:solidFill>
                            <a:schemeClr val="bg1"/>
                          </a:solidFill>
                        </a:rPr>
                        <a:t>Individuelle und evolutive Entwicklung</a:t>
                      </a:r>
                      <a:endParaRPr lang="de-DE" sz="1600" b="1" dirty="0">
                        <a:solidFill>
                          <a:schemeClr val="bg1"/>
                        </a:solidFill>
                        <a:latin typeface="+mn-lt"/>
                        <a:ea typeface="+mn-ea"/>
                        <a:cs typeface="+mn-cs"/>
                      </a:endParaRPr>
                    </a:p>
                  </a:txBody>
                  <a:tcPr>
                    <a:solidFill>
                      <a:srgbClr val="1F497D"/>
                    </a:solidFill>
                  </a:tcPr>
                </a:tc>
                <a:extLst>
                  <a:ext uri="{0D108BD9-81ED-4DB2-BD59-A6C34878D82A}">
                    <a16:rowId xmlns:a16="http://schemas.microsoft.com/office/drawing/2014/main" val="10000"/>
                  </a:ext>
                </a:extLst>
              </a:tr>
              <a:tr h="370840">
                <a:tc>
                  <a:txBody>
                    <a:bodyPr/>
                    <a:lstStyle/>
                    <a:p>
                      <a:pPr marL="0" marR="0" indent="0" algn="l" defTabSz="953419">
                        <a:lnSpc>
                          <a:spcPct val="100000"/>
                        </a:lnSpc>
                        <a:spcBef>
                          <a:spcPts val="0"/>
                        </a:spcBef>
                        <a:spcAft>
                          <a:spcPts val="0"/>
                        </a:spcAft>
                        <a:buClrTx/>
                        <a:buSzTx/>
                        <a:buFontTx/>
                        <a:buNone/>
                        <a:defRPr/>
                      </a:pPr>
                      <a:r>
                        <a:rPr lang="de-DE" sz="1800" dirty="0"/>
                        <a:t>Material</a:t>
                      </a:r>
                      <a:endParaRPr lang="de-DE" sz="1800" b="1" dirty="0">
                        <a:solidFill>
                          <a:schemeClr val="dk1"/>
                        </a:solidFill>
                        <a:latin typeface="+mn-lt"/>
                        <a:ea typeface="+mn-ea"/>
                        <a:cs typeface="+mn-cs"/>
                      </a:endParaRPr>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Abbildungen von Vergrößerungen der Strukturen der mehr-fach eingestülpten Darmwand</a:t>
                      </a:r>
                      <a:endParaRPr lang="de-DE" sz="1800" b="0" dirty="0"/>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Abbildungen der Verdauungsorgane/-bereiche bei Hydra, Regenwurm und Mensch</a:t>
                      </a:r>
                      <a:endParaRPr lang="de-DE" sz="1800" b="0" dirty="0">
                        <a:solidFill>
                          <a:schemeClr val="dk1"/>
                        </a:solidFill>
                        <a:latin typeface="+mn-lt"/>
                        <a:ea typeface="+mn-ea"/>
                        <a:cs typeface="+mn-cs"/>
                      </a:endParaRPr>
                    </a:p>
                  </a:txBody>
                  <a:tcPr>
                    <a:solidFill>
                      <a:schemeClr val="bg1"/>
                    </a:solidFill>
                  </a:tcPr>
                </a:tc>
                <a:extLst>
                  <a:ext uri="{0D108BD9-81ED-4DB2-BD59-A6C34878D82A}">
                    <a16:rowId xmlns:a16="http://schemas.microsoft.com/office/drawing/2014/main" val="10001"/>
                  </a:ext>
                </a:extLst>
              </a:tr>
              <a:tr h="370840">
                <a:tc>
                  <a:txBody>
                    <a:bodyPr/>
                    <a:lstStyle/>
                    <a:p>
                      <a:pPr marL="0" marR="0" indent="0" algn="l" defTabSz="953419">
                        <a:lnSpc>
                          <a:spcPct val="100000"/>
                        </a:lnSpc>
                        <a:spcBef>
                          <a:spcPts val="0"/>
                        </a:spcBef>
                        <a:spcAft>
                          <a:spcPts val="0"/>
                        </a:spcAft>
                        <a:buClrTx/>
                        <a:buSzTx/>
                        <a:buFontTx/>
                        <a:buNone/>
                        <a:defRPr/>
                      </a:pPr>
                      <a:r>
                        <a:rPr lang="de-DE" sz="1800" dirty="0"/>
                        <a:t>Fragestellung</a:t>
                      </a:r>
                      <a:endParaRPr lang="de-DE" sz="1800" b="1" dirty="0"/>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„Was könnten diese Strukturen mit der Funktion des Dünndarms zu tun haben?“</a:t>
                      </a:r>
                      <a:endParaRPr dirty="0"/>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„Diese Tierstämme haben sich im Laufe der Zeit nacheinander entwickelt. Warum blieb es nicht bei der Ausformung wie bei Hydra stehen?“</a:t>
                      </a:r>
                      <a:endParaRPr lang="de-DE" sz="1800" dirty="0">
                        <a:solidFill>
                          <a:schemeClr val="dk1"/>
                        </a:solidFill>
                        <a:latin typeface="+mn-lt"/>
                        <a:ea typeface="+mn-ea"/>
                        <a:cs typeface="+mn-cs"/>
                      </a:endParaRPr>
                    </a:p>
                  </a:txBody>
                  <a:tcPr>
                    <a:solidFill>
                      <a:schemeClr val="bg1"/>
                    </a:solidFill>
                  </a:tcPr>
                </a:tc>
                <a:extLst>
                  <a:ext uri="{0D108BD9-81ED-4DB2-BD59-A6C34878D82A}">
                    <a16:rowId xmlns:a16="http://schemas.microsoft.com/office/drawing/2014/main" val="10002"/>
                  </a:ext>
                </a:extLst>
              </a:tr>
            </a:tbl>
          </a:graphicData>
        </a:graphic>
      </p:graphicFrame>
      <p:sp>
        <p:nvSpPr>
          <p:cNvPr id="10" name="Inhaltsplatzhalter 2"/>
          <p:cNvSpPr txBox="1">
            <a:spLocks/>
          </p:cNvSpPr>
          <p:nvPr/>
        </p:nvSpPr>
        <p:spPr bwMode="auto">
          <a:xfrm>
            <a:off x="6013152" y="127590"/>
            <a:ext cx="4248943" cy="288032"/>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defRPr/>
            </a:pPr>
            <a:r>
              <a:rPr lang="de-DE" dirty="0"/>
              <a:t>vgl. Neuhaus, Nachreiner, </a:t>
            </a:r>
          </a:p>
          <a:p>
            <a:pPr>
              <a:defRPr/>
            </a:pPr>
            <a:r>
              <a:rPr lang="de-DE" dirty="0"/>
              <a:t>Oberbeil &amp; Spangler (2014) </a:t>
            </a:r>
          </a:p>
        </p:txBody>
      </p:sp>
      <p:sp>
        <p:nvSpPr>
          <p:cNvPr id="2" name="Inhaltsplatzhalter 1"/>
          <p:cNvSpPr>
            <a:spLocks noGrp="1"/>
          </p:cNvSpPr>
          <p:nvPr>
            <p:ph sz="quarter" idx="10"/>
          </p:nvPr>
        </p:nvSpPr>
        <p:spPr/>
        <p:txBody>
          <a:bodyPr>
            <a:normAutofit lnSpcReduction="10000"/>
          </a:bodyPr>
          <a:lstStyle/>
          <a:p>
            <a:endParaRPr lang="de-DE" dirty="0"/>
          </a:p>
        </p:txBody>
      </p:sp>
      <p:sp>
        <p:nvSpPr>
          <p:cNvPr id="11" name="Rechteck 41"/>
          <p:cNvSpPr/>
          <p:nvPr/>
        </p:nvSpPr>
        <p:spPr bwMode="auto">
          <a:xfrm>
            <a:off x="7550601" y="737665"/>
            <a:ext cx="3410005" cy="738664"/>
          </a:xfrm>
          <a:prstGeom prst="rect">
            <a:avLst/>
          </a:prstGeom>
        </p:spPr>
        <p:txBody>
          <a:bodyPr wrap="square">
            <a:spAutoFit/>
          </a:bodyPr>
          <a:lstStyle/>
          <a:p>
            <a:pPr marL="285750" indent="-285750">
              <a:buFont typeface="Webdings"/>
              <a:buChar char="4"/>
              <a:defRPr/>
            </a:pPr>
            <a:r>
              <a:rPr lang="de-DE" sz="1400" dirty="0">
                <a:solidFill>
                  <a:srgbClr val="C00000"/>
                </a:solidFill>
              </a:rPr>
              <a:t>Gymnasium</a:t>
            </a:r>
            <a:endParaRPr dirty="0"/>
          </a:p>
          <a:p>
            <a:pPr marL="285750" indent="-285750">
              <a:buFont typeface="Webdings"/>
              <a:buChar char="4"/>
              <a:defRPr/>
            </a:pPr>
            <a:r>
              <a:rPr lang="de-DE" sz="1400" dirty="0"/>
              <a:t>Realschule</a:t>
            </a:r>
            <a:endParaRPr dirty="0"/>
          </a:p>
          <a:p>
            <a:pPr marL="285750" indent="-285750">
              <a:buFont typeface="Webdings"/>
              <a:buChar char="4"/>
              <a:defRPr/>
            </a:pPr>
            <a:r>
              <a:rPr lang="de-DE" sz="1400" dirty="0"/>
              <a:t>Mittelschule</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Rechteck 8"/>
          <p:cNvSpPr>
            <a:spLocks noChangeArrowheads="1"/>
          </p:cNvSpPr>
          <p:nvPr/>
        </p:nvSpPr>
        <p:spPr bwMode="auto">
          <a:xfrm>
            <a:off x="684213" y="1362075"/>
            <a:ext cx="9361487" cy="830263"/>
          </a:xfrm>
          <a:prstGeom prst="rect">
            <a:avLst/>
          </a:prstGeom>
          <a:noFill/>
          <a:ln>
            <a:noFill/>
          </a:ln>
        </p:spPr>
        <p:txBody>
          <a:bodyPr lIns="91422" tIns="45710" rIns="91422" bIns="45710">
            <a:spAutoFit/>
          </a:bodyPr>
          <a:lstStyle/>
          <a:p>
            <a:pPr marL="457200" indent="-457200">
              <a:defRPr/>
            </a:pPr>
            <a:endParaRPr lang="de-DE" sz="2400" b="1" dirty="0">
              <a:solidFill>
                <a:schemeClr val="tx2"/>
              </a:solidFill>
              <a:latin typeface="Calibri"/>
              <a:ea typeface="Calibri"/>
              <a:cs typeface="Calibri"/>
            </a:endParaRPr>
          </a:p>
          <a:p>
            <a:pPr marL="457200" indent="-457200">
              <a:buFont typeface="Calibri"/>
              <a:buAutoNum type="arabicPeriod"/>
              <a:defRPr/>
            </a:pPr>
            <a:endParaRPr lang="de-DE" sz="2400" b="1" dirty="0">
              <a:solidFill>
                <a:schemeClr val="tx2"/>
              </a:solidFill>
              <a:latin typeface="Calibri"/>
              <a:ea typeface="Calibri"/>
              <a:cs typeface="Calibri"/>
            </a:endParaRPr>
          </a:p>
        </p:txBody>
      </p:sp>
      <p:sp>
        <p:nvSpPr>
          <p:cNvPr id="5" name="Inhaltsplatzhalter 3"/>
          <p:cNvSpPr>
            <a:spLocks noGrp="1"/>
          </p:cNvSpPr>
          <p:nvPr>
            <p:ph idx="1"/>
          </p:nvPr>
        </p:nvSpPr>
        <p:spPr bwMode="auto"/>
        <p:txBody>
          <a:bodyPr/>
          <a:lstStyle/>
          <a:p>
            <a:pPr>
              <a:defRPr/>
            </a:pPr>
            <a:r>
              <a:rPr lang="de-DE" dirty="0">
                <a:solidFill>
                  <a:srgbClr val="C00000"/>
                </a:solidFill>
              </a:rPr>
              <a:t>Hinführungsphase</a:t>
            </a:r>
            <a:endParaRPr dirty="0"/>
          </a:p>
          <a:p>
            <a:pPr>
              <a:defRPr/>
            </a:pPr>
            <a:endParaRPr lang="de-DE" dirty="0">
              <a:solidFill>
                <a:srgbClr val="FF0000"/>
              </a:solidFill>
            </a:endParaRPr>
          </a:p>
        </p:txBody>
      </p:sp>
      <p:sp>
        <p:nvSpPr>
          <p:cNvPr id="6" name="Titel 11"/>
          <p:cNvSpPr>
            <a:spLocks noGrp="1"/>
          </p:cNvSpPr>
          <p:nvPr>
            <p:ph type="title"/>
          </p:nvPr>
        </p:nvSpPr>
        <p:spPr bwMode="auto"/>
        <p:txBody>
          <a:bodyPr rtlCol="0">
            <a:normAutofit/>
          </a:bodyPr>
          <a:lstStyle/>
          <a:p>
            <a:pPr>
              <a:defRPr/>
            </a:pPr>
            <a:r>
              <a:rPr lang="de-DE" dirty="0"/>
              <a:t>Unterrichtsplanung</a:t>
            </a:r>
            <a:endParaRPr dirty="0"/>
          </a:p>
        </p:txBody>
      </p:sp>
      <p:sp>
        <p:nvSpPr>
          <p:cNvPr id="7" name="Inhaltsplatzhalter 2"/>
          <p:cNvSpPr>
            <a:spLocks noGrp="1"/>
          </p:cNvSpPr>
          <p:nvPr>
            <p:ph sz="quarter" idx="10"/>
          </p:nvPr>
        </p:nvSpPr>
        <p:spPr bwMode="auto">
          <a:xfrm>
            <a:off x="6013152" y="127590"/>
            <a:ext cx="4248943" cy="288032"/>
          </a:xfrm>
        </p:spPr>
        <p:txBody>
          <a:bodyPr>
            <a:noAutofit/>
          </a:bodyPr>
          <a:lstStyle/>
          <a:p>
            <a:pPr>
              <a:defRPr/>
            </a:pPr>
            <a:r>
              <a:rPr lang="de-DE" dirty="0"/>
              <a:t>vgl. Neuhaus, Nachreiner, </a:t>
            </a:r>
          </a:p>
          <a:p>
            <a:pPr>
              <a:defRPr/>
            </a:pPr>
            <a:r>
              <a:rPr lang="de-DE" dirty="0"/>
              <a:t>Oberbeil &amp; Spangler (2014) </a:t>
            </a:r>
            <a:endParaRPr dirty="0"/>
          </a:p>
        </p:txBody>
      </p:sp>
      <p:sp>
        <p:nvSpPr>
          <p:cNvPr id="8" name="Textplatzhalter 4"/>
          <p:cNvSpPr>
            <a:spLocks noGrp="1"/>
          </p:cNvSpPr>
          <p:nvPr>
            <p:ph type="body" sz="quarter" idx="11"/>
          </p:nvPr>
        </p:nvSpPr>
        <p:spPr bwMode="auto"/>
        <p:txBody>
          <a:bodyPr/>
          <a:lstStyle/>
          <a:p>
            <a:pPr>
              <a:defRPr/>
            </a:pPr>
            <a:r>
              <a:rPr lang="de-DE" sz="1900" dirty="0"/>
              <a:t>Aus Perspektive verschiedener Basiskonzepte</a:t>
            </a:r>
          </a:p>
        </p:txBody>
      </p:sp>
      <p:graphicFrame>
        <p:nvGraphicFramePr>
          <p:cNvPr id="9" name="Tabelle 8"/>
          <p:cNvGraphicFramePr>
            <a:graphicFrameLocks noGrp="1"/>
          </p:cNvGraphicFramePr>
          <p:nvPr>
            <p:extLst>
              <p:ext uri="{D42A27DB-BD31-4B8C-83A1-F6EECF244321}">
                <p14:modId xmlns:p14="http://schemas.microsoft.com/office/powerpoint/2010/main" val="3766683444"/>
              </p:ext>
            </p:extLst>
          </p:nvPr>
        </p:nvGraphicFramePr>
        <p:xfrm>
          <a:off x="612551" y="2016274"/>
          <a:ext cx="9268302" cy="4053840"/>
        </p:xfrm>
        <a:graphic>
          <a:graphicData uri="http://schemas.openxmlformats.org/drawingml/2006/table">
            <a:tbl>
              <a:tblPr firstRow="1" bandRow="1">
                <a:tableStyleId>{DB1E6BCE-F8B6-92F6-635B-1B4204CDEFB2}</a:tableStyleId>
              </a:tblPr>
              <a:tblGrid>
                <a:gridCol w="1665399">
                  <a:extLst>
                    <a:ext uri="{9D8B030D-6E8A-4147-A177-3AD203B41FA5}">
                      <a16:colId xmlns:a16="http://schemas.microsoft.com/office/drawing/2014/main" val="20000"/>
                    </a:ext>
                  </a:extLst>
                </a:gridCol>
                <a:gridCol w="2244667">
                  <a:extLst>
                    <a:ext uri="{9D8B030D-6E8A-4147-A177-3AD203B41FA5}">
                      <a16:colId xmlns:a16="http://schemas.microsoft.com/office/drawing/2014/main" val="20001"/>
                    </a:ext>
                  </a:extLst>
                </a:gridCol>
                <a:gridCol w="2679118">
                  <a:extLst>
                    <a:ext uri="{9D8B030D-6E8A-4147-A177-3AD203B41FA5}">
                      <a16:colId xmlns:a16="http://schemas.microsoft.com/office/drawing/2014/main" val="20002"/>
                    </a:ext>
                  </a:extLst>
                </a:gridCol>
                <a:gridCol w="2679118">
                  <a:extLst>
                    <a:ext uri="{9D8B030D-6E8A-4147-A177-3AD203B41FA5}">
                      <a16:colId xmlns:a16="http://schemas.microsoft.com/office/drawing/2014/main" val="20003"/>
                    </a:ext>
                  </a:extLst>
                </a:gridCol>
              </a:tblGrid>
              <a:tr h="370840">
                <a:tc>
                  <a:txBody>
                    <a:bodyPr/>
                    <a:lstStyle/>
                    <a:p>
                      <a:pPr marL="0" marR="0" indent="0" algn="l" defTabSz="953419">
                        <a:lnSpc>
                          <a:spcPct val="100000"/>
                        </a:lnSpc>
                        <a:spcBef>
                          <a:spcPts val="0"/>
                        </a:spcBef>
                        <a:spcAft>
                          <a:spcPts val="0"/>
                        </a:spcAft>
                        <a:buClrTx/>
                        <a:buSzTx/>
                        <a:buFontTx/>
                        <a:buNone/>
                        <a:defRPr/>
                      </a:pPr>
                      <a:endParaRPr lang="de-DE" sz="1800" b="1" dirty="0">
                        <a:solidFill>
                          <a:schemeClr val="dk1"/>
                        </a:solidFill>
                        <a:latin typeface="+mn-lt"/>
                        <a:ea typeface="+mn-ea"/>
                        <a:cs typeface="+mn-cs"/>
                      </a:endParaRPr>
                    </a:p>
                  </a:txBody>
                  <a:tcPr>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dirty="0">
                          <a:solidFill>
                            <a:schemeClr val="bg1"/>
                          </a:solidFill>
                        </a:rPr>
                        <a:t>Steuerung und </a:t>
                      </a:r>
                      <a:br>
                        <a:rPr lang="de-DE" sz="1600" dirty="0">
                          <a:solidFill>
                            <a:schemeClr val="bg1"/>
                          </a:solidFill>
                        </a:rPr>
                      </a:br>
                      <a:r>
                        <a:rPr lang="de-DE" sz="1600" dirty="0">
                          <a:solidFill>
                            <a:schemeClr val="bg1"/>
                          </a:solidFill>
                        </a:rPr>
                        <a:t>Regelung</a:t>
                      </a:r>
                      <a:endParaRPr lang="de-DE" sz="1600" b="1" dirty="0">
                        <a:solidFill>
                          <a:schemeClr val="bg1"/>
                        </a:solidFill>
                      </a:endParaRPr>
                    </a:p>
                  </a:txBody>
                  <a:tcPr>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dirty="0">
                          <a:solidFill>
                            <a:schemeClr val="bg1"/>
                          </a:solidFill>
                        </a:rPr>
                        <a:t>Information und Kommunikation</a:t>
                      </a:r>
                      <a:endParaRPr lang="de-DE" sz="1600" b="1" dirty="0">
                        <a:solidFill>
                          <a:schemeClr val="bg1"/>
                        </a:solidFill>
                        <a:latin typeface="+mn-lt"/>
                        <a:ea typeface="+mn-ea"/>
                        <a:cs typeface="+mn-cs"/>
                      </a:endParaRPr>
                    </a:p>
                  </a:txBody>
                  <a:tcPr>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b="0" dirty="0">
                          <a:solidFill>
                            <a:schemeClr val="bg1"/>
                          </a:solidFill>
                          <a:latin typeface="+mn-lt"/>
                          <a:ea typeface="+mn-ea"/>
                          <a:cs typeface="+mn-cs"/>
                        </a:rPr>
                        <a:t>Stoff- und Energieumwandlung</a:t>
                      </a:r>
                      <a:endParaRPr b="0" dirty="0"/>
                    </a:p>
                  </a:txBody>
                  <a:tcPr>
                    <a:solidFill>
                      <a:srgbClr val="1F497D"/>
                    </a:solidFill>
                  </a:tcPr>
                </a:tc>
                <a:extLst>
                  <a:ext uri="{0D108BD9-81ED-4DB2-BD59-A6C34878D82A}">
                    <a16:rowId xmlns:a16="http://schemas.microsoft.com/office/drawing/2014/main" val="10000"/>
                  </a:ext>
                </a:extLst>
              </a:tr>
              <a:tr h="370840">
                <a:tc>
                  <a:txBody>
                    <a:bodyPr/>
                    <a:lstStyle/>
                    <a:p>
                      <a:pPr marL="0" marR="0" indent="0" algn="l" defTabSz="953419">
                        <a:lnSpc>
                          <a:spcPct val="100000"/>
                        </a:lnSpc>
                        <a:spcBef>
                          <a:spcPts val="0"/>
                        </a:spcBef>
                        <a:spcAft>
                          <a:spcPts val="0"/>
                        </a:spcAft>
                        <a:buClrTx/>
                        <a:buSzTx/>
                        <a:buFontTx/>
                        <a:buNone/>
                        <a:defRPr/>
                      </a:pPr>
                      <a:r>
                        <a:rPr lang="de-DE" sz="1800" dirty="0"/>
                        <a:t>Material</a:t>
                      </a:r>
                      <a:endParaRPr lang="de-DE" sz="1800" b="1" dirty="0">
                        <a:solidFill>
                          <a:schemeClr val="dk1"/>
                        </a:solidFill>
                        <a:latin typeface="+mn-lt"/>
                        <a:ea typeface="+mn-ea"/>
                        <a:cs typeface="+mn-cs"/>
                      </a:endParaRPr>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b="0" dirty="0"/>
                        <a:t>Zitat am Tag nach Weihnachten: „Bitte nichts Fettes mehr!“ – Dazu Bild von einem Mittel gegen Sodbrennen.</a:t>
                      </a:r>
                      <a:endParaRPr dirty="0"/>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b="0" dirty="0">
                          <a:solidFill>
                            <a:schemeClr val="dk1"/>
                          </a:solidFill>
                          <a:latin typeface="+mn-lt"/>
                          <a:ea typeface="+mn-ea"/>
                          <a:cs typeface="+mn-cs"/>
                        </a:rPr>
                        <a:t>Sprechblasen: „Ich bin so satt!“, „Ich muss mal!“, „Ich habe ordentlich Hunger!“</a:t>
                      </a:r>
                      <a:endParaRPr dirty="0"/>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b="0" dirty="0">
                          <a:solidFill>
                            <a:schemeClr val="dk1"/>
                          </a:solidFill>
                          <a:latin typeface="+mn-lt"/>
                          <a:ea typeface="+mn-ea"/>
                          <a:cs typeface="+mn-cs"/>
                        </a:rPr>
                        <a:t>Comic: Verdauungsapparat im Körperumriss dargestellt, oben/im Verlauf/unten sind ganze Äpfel zu sehen.</a:t>
                      </a:r>
                      <a:endParaRPr dirty="0"/>
                    </a:p>
                  </a:txBody>
                  <a:tcPr>
                    <a:solidFill>
                      <a:schemeClr val="bg1"/>
                    </a:solidFill>
                  </a:tcPr>
                </a:tc>
                <a:extLst>
                  <a:ext uri="{0D108BD9-81ED-4DB2-BD59-A6C34878D82A}">
                    <a16:rowId xmlns:a16="http://schemas.microsoft.com/office/drawing/2014/main" val="10001"/>
                  </a:ext>
                </a:extLst>
              </a:tr>
              <a:tr h="370840">
                <a:tc>
                  <a:txBody>
                    <a:bodyPr/>
                    <a:lstStyle/>
                    <a:p>
                      <a:pPr marL="0" marR="0" indent="0" algn="l" defTabSz="953419">
                        <a:lnSpc>
                          <a:spcPct val="100000"/>
                        </a:lnSpc>
                        <a:spcBef>
                          <a:spcPts val="0"/>
                        </a:spcBef>
                        <a:spcAft>
                          <a:spcPts val="0"/>
                        </a:spcAft>
                        <a:buClrTx/>
                        <a:buSzTx/>
                        <a:buFontTx/>
                        <a:buNone/>
                        <a:defRPr/>
                      </a:pPr>
                      <a:r>
                        <a:rPr lang="de-DE" sz="1800" dirty="0"/>
                        <a:t>Fragestellung</a:t>
                      </a:r>
                      <a:endParaRPr lang="de-DE" sz="1800" b="1" dirty="0"/>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Warum hat man nur unter bestimmten Bedingungen diese Probleme? (viel Fett; Verdauungssäfte je nach Bedarf)</a:t>
                      </a:r>
                      <a:endParaRPr dirty="0"/>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solidFill>
                            <a:schemeClr val="dk1"/>
                          </a:solidFill>
                          <a:latin typeface="+mn-lt"/>
                          <a:ea typeface="+mn-ea"/>
                          <a:cs typeface="+mn-cs"/>
                        </a:rPr>
                        <a:t>Wie entstehen solche Empfindungen?</a:t>
                      </a:r>
                      <a:endParaRPr dirty="0"/>
                    </a:p>
                    <a:p>
                      <a:pPr marL="0" marR="0" indent="0" algn="l" defTabSz="953419">
                        <a:lnSpc>
                          <a:spcPct val="100000"/>
                        </a:lnSpc>
                        <a:spcBef>
                          <a:spcPts val="0"/>
                        </a:spcBef>
                        <a:spcAft>
                          <a:spcPts val="0"/>
                        </a:spcAft>
                        <a:buClrTx/>
                        <a:buSzTx/>
                        <a:buFontTx/>
                        <a:buNone/>
                        <a:defRPr/>
                      </a:pPr>
                      <a:r>
                        <a:rPr lang="de-DE" sz="1800" dirty="0">
                          <a:solidFill>
                            <a:schemeClr val="dk1"/>
                          </a:solidFill>
                          <a:latin typeface="+mn-lt"/>
                          <a:ea typeface="+mn-ea"/>
                          <a:cs typeface="+mn-cs"/>
                        </a:rPr>
                        <a:t>(Füllung von Magen/Enddarm, Höhe des Blutzuckerspiegels…)</a:t>
                      </a:r>
                      <a:endParaRPr dirty="0"/>
                    </a:p>
                  </a:txBody>
                  <a:tcPr>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solidFill>
                            <a:schemeClr val="dk1"/>
                          </a:solidFill>
                          <a:latin typeface="+mn-lt"/>
                          <a:ea typeface="+mn-ea"/>
                          <a:cs typeface="+mn-cs"/>
                        </a:rPr>
                        <a:t>Weshalb läuft es im Organismus nicht so ab?</a:t>
                      </a:r>
                      <a:endParaRPr dirty="0"/>
                    </a:p>
                    <a:p>
                      <a:pPr marL="0" marR="0" indent="0" algn="l" defTabSz="953419">
                        <a:lnSpc>
                          <a:spcPct val="100000"/>
                        </a:lnSpc>
                        <a:spcBef>
                          <a:spcPts val="0"/>
                        </a:spcBef>
                        <a:spcAft>
                          <a:spcPts val="0"/>
                        </a:spcAft>
                        <a:buClrTx/>
                        <a:buSzTx/>
                        <a:buFontTx/>
                        <a:buNone/>
                        <a:defRPr/>
                      </a:pPr>
                      <a:r>
                        <a:rPr lang="de-DE" sz="1800" dirty="0">
                          <a:solidFill>
                            <a:schemeClr val="dk1"/>
                          </a:solidFill>
                          <a:latin typeface="+mn-lt"/>
                          <a:ea typeface="+mn-ea"/>
                          <a:cs typeface="+mn-cs"/>
                        </a:rPr>
                        <a:t>(Sinn der Verdauung: Zerkleinerung; Ziel: E-Freisetzung u.a.)</a:t>
                      </a:r>
                      <a:endParaRPr dirty="0"/>
                    </a:p>
                  </a:txBody>
                  <a:tcPr>
                    <a:solidFill>
                      <a:schemeClr val="bg1"/>
                    </a:solidFill>
                  </a:tcPr>
                </a:tc>
                <a:extLst>
                  <a:ext uri="{0D108BD9-81ED-4DB2-BD59-A6C34878D82A}">
                    <a16:rowId xmlns:a16="http://schemas.microsoft.com/office/drawing/2014/main" val="10002"/>
                  </a:ext>
                </a:extLst>
              </a:tr>
            </a:tbl>
          </a:graphicData>
        </a:graphic>
      </p:graphicFrame>
      <p:sp>
        <p:nvSpPr>
          <p:cNvPr id="11" name="Rechteck 41"/>
          <p:cNvSpPr/>
          <p:nvPr/>
        </p:nvSpPr>
        <p:spPr bwMode="auto">
          <a:xfrm>
            <a:off x="7550601" y="737665"/>
            <a:ext cx="3410005" cy="738664"/>
          </a:xfrm>
          <a:prstGeom prst="rect">
            <a:avLst/>
          </a:prstGeom>
        </p:spPr>
        <p:txBody>
          <a:bodyPr wrap="square">
            <a:spAutoFit/>
          </a:bodyPr>
          <a:lstStyle/>
          <a:p>
            <a:pPr marL="285750" indent="-285750">
              <a:buFont typeface="Webdings"/>
              <a:buChar char="4"/>
              <a:defRPr/>
            </a:pPr>
            <a:r>
              <a:rPr lang="de-DE" sz="1400" dirty="0">
                <a:solidFill>
                  <a:srgbClr val="C00000"/>
                </a:solidFill>
              </a:rPr>
              <a:t>Gymnasium</a:t>
            </a:r>
            <a:endParaRPr dirty="0"/>
          </a:p>
          <a:p>
            <a:pPr marL="285750" indent="-285750">
              <a:buFont typeface="Webdings"/>
              <a:buChar char="4"/>
              <a:defRPr/>
            </a:pPr>
            <a:r>
              <a:rPr lang="de-DE" sz="1400" dirty="0"/>
              <a:t>Realschule</a:t>
            </a:r>
            <a:endParaRPr dirty="0"/>
          </a:p>
          <a:p>
            <a:pPr marL="285750" indent="-285750">
              <a:buFont typeface="Webdings"/>
              <a:buChar char="4"/>
              <a:defRPr/>
            </a:pPr>
            <a:r>
              <a:rPr lang="de-DE" sz="1400" dirty="0"/>
              <a:t>Mittelschule</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1"/>
          <p:cNvSpPr>
            <a:spLocks noGrp="1"/>
          </p:cNvSpPr>
          <p:nvPr>
            <p:ph idx="1"/>
          </p:nvPr>
        </p:nvSpPr>
        <p:spPr bwMode="auto"/>
        <p:txBody>
          <a:bodyPr rtlCol="0">
            <a:normAutofit/>
          </a:bodyPr>
          <a:lstStyle/>
          <a:p>
            <a:pPr marL="357533" indent="-357533" defTabSz="953419">
              <a:spcAft>
                <a:spcPts val="0"/>
              </a:spcAft>
              <a:defRPr/>
            </a:pPr>
            <a:r>
              <a:rPr lang="de-DE" dirty="0">
                <a:solidFill>
                  <a:srgbClr val="C00000"/>
                </a:solidFill>
              </a:rPr>
              <a:t>Lernziele</a:t>
            </a:r>
            <a:endParaRPr dirty="0"/>
          </a:p>
        </p:txBody>
      </p:sp>
      <p:sp>
        <p:nvSpPr>
          <p:cNvPr id="5" name="Titel 11"/>
          <p:cNvSpPr>
            <a:spLocks noGrp="1"/>
          </p:cNvSpPr>
          <p:nvPr>
            <p:ph type="title"/>
          </p:nvPr>
        </p:nvSpPr>
        <p:spPr bwMode="auto"/>
        <p:txBody>
          <a:bodyPr rtlCol="0">
            <a:normAutofit/>
          </a:bodyPr>
          <a:lstStyle/>
          <a:p>
            <a:pPr>
              <a:defRPr/>
            </a:pPr>
            <a:r>
              <a:rPr lang="de-DE" dirty="0"/>
              <a:t>Unterrichtsplanung</a:t>
            </a:r>
            <a:endParaRPr lang="de-DE" dirty="0">
              <a:solidFill>
                <a:schemeClr val="accent6"/>
              </a:solidFill>
            </a:endParaRPr>
          </a:p>
        </p:txBody>
      </p:sp>
      <p:sp>
        <p:nvSpPr>
          <p:cNvPr id="7" name="Textplatzhalter 2"/>
          <p:cNvSpPr>
            <a:spLocks noGrp="1"/>
          </p:cNvSpPr>
          <p:nvPr>
            <p:ph type="body" sz="quarter" idx="11"/>
          </p:nvPr>
        </p:nvSpPr>
        <p:spPr bwMode="auto"/>
        <p:txBody>
          <a:bodyPr/>
          <a:lstStyle/>
          <a:p>
            <a:pPr>
              <a:defRPr/>
            </a:pPr>
            <a:r>
              <a:rPr lang="de-DE" sz="1900" dirty="0"/>
              <a:t>Aus Perspektive verschiedener Basiskonzepte</a:t>
            </a:r>
          </a:p>
        </p:txBody>
      </p:sp>
      <p:graphicFrame>
        <p:nvGraphicFramePr>
          <p:cNvPr id="8" name="Tabelle 13"/>
          <p:cNvGraphicFramePr>
            <a:graphicFrameLocks noGrp="1"/>
          </p:cNvGraphicFramePr>
          <p:nvPr>
            <p:extLst>
              <p:ext uri="{D42A27DB-BD31-4B8C-83A1-F6EECF244321}">
                <p14:modId xmlns:p14="http://schemas.microsoft.com/office/powerpoint/2010/main" val="3159878539"/>
              </p:ext>
            </p:extLst>
          </p:nvPr>
        </p:nvGraphicFramePr>
        <p:xfrm>
          <a:off x="324520" y="1897722"/>
          <a:ext cx="9556331" cy="4511040"/>
        </p:xfrm>
        <a:graphic>
          <a:graphicData uri="http://schemas.openxmlformats.org/drawingml/2006/table">
            <a:tbl>
              <a:tblPr firstRow="1" bandRow="1">
                <a:tableStyleId>{DB1E6BCE-F8B6-92F6-635B-1B4204CDEFB2}</a:tableStyleId>
              </a:tblPr>
              <a:tblGrid>
                <a:gridCol w="1872208">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1573221">
                  <a:extLst>
                    <a:ext uri="{9D8B030D-6E8A-4147-A177-3AD203B41FA5}">
                      <a16:colId xmlns:a16="http://schemas.microsoft.com/office/drawing/2014/main" val="20002"/>
                    </a:ext>
                  </a:extLst>
                </a:gridCol>
                <a:gridCol w="1975331">
                  <a:extLst>
                    <a:ext uri="{9D8B030D-6E8A-4147-A177-3AD203B41FA5}">
                      <a16:colId xmlns:a16="http://schemas.microsoft.com/office/drawing/2014/main" val="20003"/>
                    </a:ext>
                  </a:extLst>
                </a:gridCol>
                <a:gridCol w="1975331">
                  <a:extLst>
                    <a:ext uri="{9D8B030D-6E8A-4147-A177-3AD203B41FA5}">
                      <a16:colId xmlns:a16="http://schemas.microsoft.com/office/drawing/2014/main" val="20004"/>
                    </a:ext>
                  </a:extLst>
                </a:gridCol>
              </a:tblGrid>
              <a:tr h="370840">
                <a:tc>
                  <a:txBody>
                    <a:bodyPr/>
                    <a:lstStyle/>
                    <a:p>
                      <a:pPr marL="0" marR="0" indent="0" algn="l" defTabSz="953419">
                        <a:lnSpc>
                          <a:spcPct val="100000"/>
                        </a:lnSpc>
                        <a:spcBef>
                          <a:spcPts val="0"/>
                        </a:spcBef>
                        <a:spcAft>
                          <a:spcPts val="0"/>
                        </a:spcAft>
                        <a:buClrTx/>
                        <a:buSzTx/>
                        <a:buFontTx/>
                        <a:buNone/>
                        <a:defRPr/>
                      </a:pPr>
                      <a:r>
                        <a:rPr lang="de-DE" sz="1600" b="0" dirty="0">
                          <a:solidFill>
                            <a:schemeClr val="bg1"/>
                          </a:solidFill>
                        </a:rPr>
                        <a:t>Struktur /Funktion</a:t>
                      </a:r>
                    </a:p>
                  </a:txBody>
                  <a:tcPr>
                    <a:lnB w="12700" algn="ctr">
                      <a:solidFill>
                        <a:srgbClr val="1F497D"/>
                      </a:solidFill>
                    </a:lnB>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b="0" dirty="0">
                          <a:solidFill>
                            <a:schemeClr val="bg1"/>
                          </a:solidFill>
                        </a:rPr>
                        <a:t>Individuelle und evolutive Entwicklung</a:t>
                      </a:r>
                      <a:endParaRPr lang="de-DE" sz="1600" b="0" dirty="0">
                        <a:solidFill>
                          <a:schemeClr val="bg1"/>
                        </a:solidFill>
                        <a:latin typeface="+mn-lt"/>
                        <a:ea typeface="+mn-ea"/>
                        <a:cs typeface="+mn-cs"/>
                      </a:endParaRPr>
                    </a:p>
                  </a:txBody>
                  <a:tcPr>
                    <a:lnB w="12700" algn="ctr">
                      <a:solidFill>
                        <a:srgbClr val="1F497D"/>
                      </a:solidFill>
                    </a:lnB>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b="0" dirty="0">
                          <a:solidFill>
                            <a:schemeClr val="bg1"/>
                          </a:solidFill>
                          <a:latin typeface="+mn-lt"/>
                          <a:ea typeface="+mn-ea"/>
                          <a:cs typeface="+mn-cs"/>
                        </a:rPr>
                        <a:t>Steuerung und Regelung</a:t>
                      </a:r>
                      <a:endParaRPr b="0" dirty="0"/>
                    </a:p>
                  </a:txBody>
                  <a:tcPr>
                    <a:lnB w="12700" algn="ctr">
                      <a:solidFill>
                        <a:srgbClr val="1F497D"/>
                      </a:solidFill>
                    </a:lnB>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b="0" dirty="0">
                          <a:solidFill>
                            <a:schemeClr val="bg1"/>
                          </a:solidFill>
                          <a:latin typeface="+mn-lt"/>
                          <a:ea typeface="+mn-ea"/>
                          <a:cs typeface="+mn-cs"/>
                        </a:rPr>
                        <a:t>Information und Kommunikation</a:t>
                      </a:r>
                      <a:endParaRPr b="0" dirty="0"/>
                    </a:p>
                  </a:txBody>
                  <a:tcPr>
                    <a:lnB w="12700" algn="ctr">
                      <a:solidFill>
                        <a:srgbClr val="1F497D"/>
                      </a:solidFill>
                    </a:lnB>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b="0" dirty="0">
                          <a:solidFill>
                            <a:schemeClr val="bg1"/>
                          </a:solidFill>
                          <a:latin typeface="+mn-lt"/>
                          <a:ea typeface="+mn-ea"/>
                          <a:cs typeface="+mn-cs"/>
                        </a:rPr>
                        <a:t>Stoff- und Energieumwandlung</a:t>
                      </a:r>
                      <a:endParaRPr b="0" dirty="0"/>
                    </a:p>
                  </a:txBody>
                  <a:tcPr>
                    <a:lnB w="12700" algn="ctr">
                      <a:solidFill>
                        <a:srgbClr val="1F497D"/>
                      </a:solidFill>
                    </a:lnB>
                    <a:solidFill>
                      <a:srgbClr val="1F497D"/>
                    </a:solidFill>
                  </a:tcPr>
                </a:tc>
                <a:extLst>
                  <a:ext uri="{0D108BD9-81ED-4DB2-BD59-A6C34878D82A}">
                    <a16:rowId xmlns:a16="http://schemas.microsoft.com/office/drawing/2014/main" val="10000"/>
                  </a:ext>
                </a:extLst>
              </a:tr>
              <a:tr h="370840">
                <a:tc>
                  <a:txBody>
                    <a:bodyPr/>
                    <a:lstStyle/>
                    <a:p>
                      <a:pPr marL="0" marR="0" indent="0" algn="l" defTabSz="953419">
                        <a:lnSpc>
                          <a:spcPct val="100000"/>
                        </a:lnSpc>
                        <a:spcBef>
                          <a:spcPts val="0"/>
                        </a:spcBef>
                        <a:spcAft>
                          <a:spcPts val="0"/>
                        </a:spcAft>
                        <a:buClrTx/>
                        <a:buSzTx/>
                        <a:buFontTx/>
                        <a:buNone/>
                        <a:defRPr/>
                      </a:pPr>
                      <a:r>
                        <a:rPr lang="de-DE" sz="1800" dirty="0"/>
                        <a:t>Die Schüler können erläutern, inwiefern die mehrfache Einstülpung der Darmwand durch die Oberflächen-vergrößerung einem Lebewesen Vorteile verschafft.</a:t>
                      </a:r>
                      <a:endParaRPr dirty="0"/>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Die Schüler können den Zusammenhang zwischen der Entwicklungshöhe der Tierstämme und der Komplexität und Leistungsfähigkeit ihrer Organe am Beispiel der Verdauungsorgane erläutern.</a:t>
                      </a:r>
                      <a:endParaRPr lang="de-DE" sz="1800" dirty="0">
                        <a:solidFill>
                          <a:schemeClr val="dk1"/>
                        </a:solidFill>
                        <a:latin typeface="+mn-lt"/>
                        <a:ea typeface="+mn-ea"/>
                        <a:cs typeface="+mn-cs"/>
                      </a:endParaRPr>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solidFill>
                            <a:schemeClr val="dk1"/>
                          </a:solidFill>
                          <a:latin typeface="+mn-lt"/>
                          <a:ea typeface="+mn-ea"/>
                          <a:cs typeface="+mn-cs"/>
                        </a:rPr>
                        <a:t>Die Schüler können erläutern, weshalb bei unter-schiedlicher Ernährung bestimmte Verdaungs-säfte in unter-schiedlichen Mengen ausgeschüttet werden.</a:t>
                      </a:r>
                      <a:endParaRPr dirty="0"/>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solidFill>
                            <a:schemeClr val="dk1"/>
                          </a:solidFill>
                          <a:latin typeface="+mn-lt"/>
                          <a:ea typeface="+mn-ea"/>
                          <a:cs typeface="+mn-cs"/>
                        </a:rPr>
                        <a:t>Die Schüler können erläutern, wie der Mensch gezielt auf die Reize von den inneren Organen reagiert, um seinen Stoffwechsel auf die sich ändernden Bedingungen anzupassen.</a:t>
                      </a:r>
                      <a:endParaRPr dirty="0"/>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solidFill>
                            <a:schemeClr val="dk1"/>
                          </a:solidFill>
                          <a:latin typeface="+mn-lt"/>
                          <a:ea typeface="+mn-ea"/>
                          <a:cs typeface="+mn-cs"/>
                        </a:rPr>
                        <a:t>Die Schüler können erläutern, dass die Stoff-umwandlungen bei der Verdauung notwendig sind, um die in der Nahrung gespeichert Energie freisetzen zu können.</a:t>
                      </a:r>
                      <a:endParaRPr dirty="0"/>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1"/>
                  </a:ext>
                </a:extLst>
              </a:tr>
            </a:tbl>
          </a:graphicData>
        </a:graphic>
      </p:graphicFrame>
      <p:sp>
        <p:nvSpPr>
          <p:cNvPr id="9" name="Inhaltsplatzhalter 2"/>
          <p:cNvSpPr txBox="1">
            <a:spLocks/>
          </p:cNvSpPr>
          <p:nvPr/>
        </p:nvSpPr>
        <p:spPr bwMode="auto">
          <a:xfrm>
            <a:off x="6013152" y="127590"/>
            <a:ext cx="4248943" cy="288032"/>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defRPr/>
            </a:pPr>
            <a:r>
              <a:rPr lang="de-DE" dirty="0"/>
              <a:t>vgl. Neuhaus, Nachreiner, </a:t>
            </a:r>
          </a:p>
          <a:p>
            <a:pPr>
              <a:defRPr/>
            </a:pPr>
            <a:r>
              <a:rPr lang="de-DE" dirty="0"/>
              <a:t>Oberbeil &amp; Spangler (2014) </a:t>
            </a:r>
          </a:p>
        </p:txBody>
      </p:sp>
      <p:sp>
        <p:nvSpPr>
          <p:cNvPr id="3" name="Inhaltsplatzhalter 2"/>
          <p:cNvSpPr>
            <a:spLocks noGrp="1"/>
          </p:cNvSpPr>
          <p:nvPr>
            <p:ph sz="quarter" idx="10"/>
          </p:nvPr>
        </p:nvSpPr>
        <p:spPr/>
        <p:txBody>
          <a:bodyPr>
            <a:normAutofit lnSpcReduction="10000"/>
          </a:bodyPr>
          <a:lstStyle/>
          <a:p>
            <a:endParaRPr lang="de-DE" dirty="0"/>
          </a:p>
        </p:txBody>
      </p:sp>
      <p:sp>
        <p:nvSpPr>
          <p:cNvPr id="11" name="Rechteck 41"/>
          <p:cNvSpPr/>
          <p:nvPr/>
        </p:nvSpPr>
        <p:spPr bwMode="auto">
          <a:xfrm>
            <a:off x="7550601" y="737665"/>
            <a:ext cx="3410005" cy="738664"/>
          </a:xfrm>
          <a:prstGeom prst="rect">
            <a:avLst/>
          </a:prstGeom>
        </p:spPr>
        <p:txBody>
          <a:bodyPr wrap="square">
            <a:spAutoFit/>
          </a:bodyPr>
          <a:lstStyle/>
          <a:p>
            <a:pPr marL="285750" indent="-285750">
              <a:buFont typeface="Webdings"/>
              <a:buChar char="4"/>
              <a:defRPr/>
            </a:pPr>
            <a:r>
              <a:rPr lang="de-DE" sz="1400" dirty="0">
                <a:solidFill>
                  <a:srgbClr val="C00000"/>
                </a:solidFill>
              </a:rPr>
              <a:t>Gymnasium</a:t>
            </a:r>
            <a:endParaRPr dirty="0"/>
          </a:p>
          <a:p>
            <a:pPr marL="285750" indent="-285750">
              <a:buFont typeface="Webdings"/>
              <a:buChar char="4"/>
              <a:defRPr/>
            </a:pPr>
            <a:r>
              <a:rPr lang="de-DE" sz="1400" dirty="0"/>
              <a:t>Realschule</a:t>
            </a:r>
            <a:endParaRPr dirty="0"/>
          </a:p>
          <a:p>
            <a:pPr marL="285750" indent="-285750">
              <a:buFont typeface="Webdings"/>
              <a:buChar char="4"/>
              <a:defRPr/>
            </a:pPr>
            <a:r>
              <a:rPr lang="de-DE" sz="1400" dirty="0"/>
              <a:t>Mittelschule</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1"/>
          <p:cNvSpPr>
            <a:spLocks noGrp="1"/>
          </p:cNvSpPr>
          <p:nvPr>
            <p:ph idx="1"/>
          </p:nvPr>
        </p:nvSpPr>
        <p:spPr bwMode="auto">
          <a:xfrm>
            <a:off x="516875" y="1223370"/>
            <a:ext cx="9268300" cy="4992275"/>
          </a:xfrm>
        </p:spPr>
        <p:txBody>
          <a:bodyPr/>
          <a:lstStyle/>
          <a:p>
            <a:pPr marL="357533" indent="-357533" defTabSz="953419">
              <a:defRPr/>
            </a:pPr>
            <a:r>
              <a:rPr lang="de-DE" dirty="0">
                <a:solidFill>
                  <a:srgbClr val="C00000"/>
                </a:solidFill>
              </a:rPr>
              <a:t>Arbeitsaufträge</a:t>
            </a:r>
            <a:endParaRPr dirty="0"/>
          </a:p>
          <a:p>
            <a:pPr marL="0" indent="0">
              <a:defRPr/>
            </a:pPr>
            <a:endParaRPr lang="de-DE" sz="2200" dirty="0"/>
          </a:p>
          <a:p>
            <a:pPr marL="0" indent="0">
              <a:defRPr/>
            </a:pPr>
            <a:endParaRPr lang="de-DE" sz="2200" dirty="0"/>
          </a:p>
          <a:p>
            <a:pPr marL="0" indent="0">
              <a:defRPr/>
            </a:pPr>
            <a:endParaRPr lang="de-DE" sz="2200" dirty="0"/>
          </a:p>
        </p:txBody>
      </p:sp>
      <p:sp>
        <p:nvSpPr>
          <p:cNvPr id="5" name="Titel 1"/>
          <p:cNvSpPr>
            <a:spLocks noGrp="1"/>
          </p:cNvSpPr>
          <p:nvPr>
            <p:ph type="title"/>
          </p:nvPr>
        </p:nvSpPr>
        <p:spPr bwMode="auto"/>
        <p:txBody>
          <a:bodyPr/>
          <a:lstStyle/>
          <a:p>
            <a:pPr>
              <a:defRPr/>
            </a:pPr>
            <a:r>
              <a:rPr lang="de-DE" dirty="0"/>
              <a:t>Unterrichtsplanung</a:t>
            </a:r>
            <a:endParaRPr dirty="0"/>
          </a:p>
        </p:txBody>
      </p:sp>
      <p:sp>
        <p:nvSpPr>
          <p:cNvPr id="7" name="Textplatzhalter 3"/>
          <p:cNvSpPr>
            <a:spLocks noGrp="1"/>
          </p:cNvSpPr>
          <p:nvPr>
            <p:ph type="body" sz="quarter" idx="11"/>
          </p:nvPr>
        </p:nvSpPr>
        <p:spPr bwMode="auto"/>
        <p:txBody>
          <a:bodyPr/>
          <a:lstStyle/>
          <a:p>
            <a:pPr>
              <a:defRPr/>
            </a:pPr>
            <a:r>
              <a:rPr lang="de-DE" sz="1900" dirty="0"/>
              <a:t>Aus Perspektive verschiedener Basiskonzepte</a:t>
            </a:r>
          </a:p>
        </p:txBody>
      </p:sp>
      <p:graphicFrame>
        <p:nvGraphicFramePr>
          <p:cNvPr id="8" name="Tabelle 10"/>
          <p:cNvGraphicFramePr>
            <a:graphicFrameLocks noGrp="1"/>
          </p:cNvGraphicFramePr>
          <p:nvPr>
            <p:extLst>
              <p:ext uri="{D42A27DB-BD31-4B8C-83A1-F6EECF244321}">
                <p14:modId xmlns:p14="http://schemas.microsoft.com/office/powerpoint/2010/main" val="4263958887"/>
              </p:ext>
            </p:extLst>
          </p:nvPr>
        </p:nvGraphicFramePr>
        <p:xfrm>
          <a:off x="288516" y="1661047"/>
          <a:ext cx="9721079" cy="5059680"/>
        </p:xfrm>
        <a:graphic>
          <a:graphicData uri="http://schemas.openxmlformats.org/drawingml/2006/table">
            <a:tbl>
              <a:tblPr firstRow="1" bandRow="1">
                <a:tableStyleId>{DB1E6BCE-F8B6-92F6-635B-1B4204CDEFB2}</a:tableStyleId>
              </a:tblPr>
              <a:tblGrid>
                <a:gridCol w="1980220">
                  <a:extLst>
                    <a:ext uri="{9D8B030D-6E8A-4147-A177-3AD203B41FA5}">
                      <a16:colId xmlns:a16="http://schemas.microsoft.com/office/drawing/2014/main" val="20000"/>
                    </a:ext>
                  </a:extLst>
                </a:gridCol>
                <a:gridCol w="2124236">
                  <a:extLst>
                    <a:ext uri="{9D8B030D-6E8A-4147-A177-3AD203B41FA5}">
                      <a16:colId xmlns:a16="http://schemas.microsoft.com/office/drawing/2014/main" val="20001"/>
                    </a:ext>
                  </a:extLst>
                </a:gridCol>
                <a:gridCol w="1836204">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2052227">
                  <a:extLst>
                    <a:ext uri="{9D8B030D-6E8A-4147-A177-3AD203B41FA5}">
                      <a16:colId xmlns:a16="http://schemas.microsoft.com/office/drawing/2014/main" val="20004"/>
                    </a:ext>
                  </a:extLst>
                </a:gridCol>
              </a:tblGrid>
              <a:tr h="370840">
                <a:tc>
                  <a:txBody>
                    <a:bodyPr/>
                    <a:lstStyle/>
                    <a:p>
                      <a:pPr marL="0" marR="0" indent="0" algn="l" defTabSz="953419">
                        <a:lnSpc>
                          <a:spcPct val="100000"/>
                        </a:lnSpc>
                        <a:spcBef>
                          <a:spcPts val="0"/>
                        </a:spcBef>
                        <a:spcAft>
                          <a:spcPts val="0"/>
                        </a:spcAft>
                        <a:buClrTx/>
                        <a:buSzTx/>
                        <a:buFontTx/>
                        <a:buNone/>
                        <a:defRPr/>
                      </a:pPr>
                      <a:r>
                        <a:rPr lang="de-DE" sz="1600" b="0" dirty="0">
                          <a:solidFill>
                            <a:schemeClr val="bg1"/>
                          </a:solidFill>
                        </a:rPr>
                        <a:t>Struktur /Funktion</a:t>
                      </a:r>
                    </a:p>
                  </a:txBody>
                  <a:tcPr>
                    <a:lnB w="12700" algn="ctr">
                      <a:solidFill>
                        <a:srgbClr val="1F497D"/>
                      </a:solidFill>
                    </a:lnB>
                    <a:solidFill>
                      <a:srgbClr val="1F497D"/>
                    </a:solidFill>
                  </a:tcPr>
                </a:tc>
                <a:tc>
                  <a:txBody>
                    <a:bodyPr/>
                    <a:lstStyle/>
                    <a:p>
                      <a:pPr marL="0" marR="0" indent="0" algn="l" defTabSz="953419">
                        <a:lnSpc>
                          <a:spcPct val="100000"/>
                        </a:lnSpc>
                        <a:spcBef>
                          <a:spcPts val="0"/>
                        </a:spcBef>
                        <a:spcAft>
                          <a:spcPts val="0"/>
                        </a:spcAft>
                        <a:buClrTx/>
                        <a:buSzTx/>
                        <a:buFontTx/>
                        <a:buNone/>
                        <a:defRPr/>
                      </a:pPr>
                      <a:r>
                        <a:rPr lang="de-DE" sz="1600" b="0" dirty="0">
                          <a:solidFill>
                            <a:schemeClr val="bg1"/>
                          </a:solidFill>
                        </a:rPr>
                        <a:t>Entwicklung</a:t>
                      </a:r>
                      <a:endParaRPr lang="de-DE" sz="1600" b="0" dirty="0">
                        <a:solidFill>
                          <a:schemeClr val="bg1"/>
                        </a:solidFill>
                        <a:latin typeface="+mn-lt"/>
                        <a:ea typeface="+mn-ea"/>
                        <a:cs typeface="+mn-cs"/>
                      </a:endParaRPr>
                    </a:p>
                  </a:txBody>
                  <a:tcPr>
                    <a:lnB w="12700" algn="ctr">
                      <a:solidFill>
                        <a:srgbClr val="1F497D"/>
                      </a:solidFill>
                    </a:lnB>
                    <a:solidFill>
                      <a:srgbClr val="1F497D"/>
                    </a:solidFill>
                  </a:tcPr>
                </a:tc>
                <a:tc>
                  <a:txBody>
                    <a:bodyPr/>
                    <a:lstStyle/>
                    <a:p>
                      <a:pPr marL="0" marR="0" lvl="0" indent="0" algn="l" defTabSz="953419">
                        <a:lnSpc>
                          <a:spcPct val="100000"/>
                        </a:lnSpc>
                        <a:spcBef>
                          <a:spcPts val="0"/>
                        </a:spcBef>
                        <a:spcAft>
                          <a:spcPts val="0"/>
                        </a:spcAft>
                        <a:buClrTx/>
                        <a:buSzTx/>
                        <a:buFontTx/>
                        <a:buNone/>
                        <a:defRPr/>
                      </a:pPr>
                      <a:r>
                        <a:rPr lang="de-DE" sz="1600" b="0" dirty="0">
                          <a:solidFill>
                            <a:schemeClr val="bg1"/>
                          </a:solidFill>
                          <a:latin typeface="+mn-lt"/>
                          <a:ea typeface="+mn-ea"/>
                          <a:cs typeface="+mn-cs"/>
                        </a:rPr>
                        <a:t>Steuerung und Regelung</a:t>
                      </a:r>
                      <a:endParaRPr b="0" dirty="0"/>
                    </a:p>
                  </a:txBody>
                  <a:tcPr>
                    <a:lnB w="12700" algn="ctr">
                      <a:solidFill>
                        <a:srgbClr val="1F497D"/>
                      </a:solidFill>
                    </a:lnB>
                    <a:solidFill>
                      <a:srgbClr val="1F497D"/>
                    </a:solidFill>
                  </a:tcPr>
                </a:tc>
                <a:tc>
                  <a:txBody>
                    <a:bodyPr/>
                    <a:lstStyle/>
                    <a:p>
                      <a:pPr marL="0" marR="0" lvl="0" indent="0" algn="l" defTabSz="953419">
                        <a:lnSpc>
                          <a:spcPct val="100000"/>
                        </a:lnSpc>
                        <a:spcBef>
                          <a:spcPts val="0"/>
                        </a:spcBef>
                        <a:spcAft>
                          <a:spcPts val="0"/>
                        </a:spcAft>
                        <a:buClrTx/>
                        <a:buSzTx/>
                        <a:buFontTx/>
                        <a:buNone/>
                        <a:defRPr/>
                      </a:pPr>
                      <a:r>
                        <a:rPr lang="de-DE" sz="1600" b="0" dirty="0">
                          <a:solidFill>
                            <a:schemeClr val="bg1"/>
                          </a:solidFill>
                          <a:latin typeface="+mn-lt"/>
                          <a:ea typeface="+mn-ea"/>
                          <a:cs typeface="+mn-cs"/>
                        </a:rPr>
                        <a:t>Information und Kommunikation</a:t>
                      </a:r>
                      <a:endParaRPr b="0" dirty="0"/>
                    </a:p>
                  </a:txBody>
                  <a:tcPr>
                    <a:lnB w="12700" algn="ctr">
                      <a:solidFill>
                        <a:srgbClr val="1F497D"/>
                      </a:solidFill>
                    </a:lnB>
                    <a:solidFill>
                      <a:srgbClr val="1F497D"/>
                    </a:solidFill>
                  </a:tcPr>
                </a:tc>
                <a:tc>
                  <a:txBody>
                    <a:bodyPr/>
                    <a:lstStyle/>
                    <a:p>
                      <a:pPr marL="0" marR="0" lvl="0" indent="0" algn="l" defTabSz="953419">
                        <a:lnSpc>
                          <a:spcPct val="100000"/>
                        </a:lnSpc>
                        <a:spcBef>
                          <a:spcPts val="0"/>
                        </a:spcBef>
                        <a:spcAft>
                          <a:spcPts val="0"/>
                        </a:spcAft>
                        <a:buClrTx/>
                        <a:buSzTx/>
                        <a:buFontTx/>
                        <a:buNone/>
                        <a:defRPr/>
                      </a:pPr>
                      <a:r>
                        <a:rPr lang="de-DE" sz="1600" b="0" dirty="0">
                          <a:solidFill>
                            <a:schemeClr val="bg1"/>
                          </a:solidFill>
                          <a:latin typeface="+mn-lt"/>
                          <a:ea typeface="+mn-ea"/>
                          <a:cs typeface="+mn-cs"/>
                        </a:rPr>
                        <a:t>Stoff- und Energieumwandlung</a:t>
                      </a:r>
                      <a:endParaRPr b="0" dirty="0"/>
                    </a:p>
                  </a:txBody>
                  <a:tcPr>
                    <a:lnB w="12700" algn="ctr">
                      <a:solidFill>
                        <a:srgbClr val="1F497D"/>
                      </a:solidFill>
                    </a:lnB>
                    <a:solidFill>
                      <a:srgbClr val="1F497D"/>
                    </a:solidFill>
                  </a:tcPr>
                </a:tc>
                <a:extLst>
                  <a:ext uri="{0D108BD9-81ED-4DB2-BD59-A6C34878D82A}">
                    <a16:rowId xmlns:a16="http://schemas.microsoft.com/office/drawing/2014/main" val="10000"/>
                  </a:ext>
                </a:extLst>
              </a:tr>
              <a:tr h="370840">
                <a:tc>
                  <a:txBody>
                    <a:bodyPr/>
                    <a:lstStyle/>
                    <a:p>
                      <a:pPr marL="0" marR="0" indent="0" algn="l" defTabSz="953419">
                        <a:lnSpc>
                          <a:spcPct val="100000"/>
                        </a:lnSpc>
                        <a:spcBef>
                          <a:spcPts val="0"/>
                        </a:spcBef>
                        <a:spcAft>
                          <a:spcPts val="0"/>
                        </a:spcAft>
                        <a:buClrTx/>
                        <a:buSzTx/>
                        <a:buFontTx/>
                        <a:buNone/>
                        <a:defRPr/>
                      </a:pPr>
                      <a:r>
                        <a:rPr lang="de-DE" sz="1800" dirty="0"/>
                        <a:t>Der innere Bau der Lunge lässt sich in gewisser Hinsicht mit dem Bau der Darmwand vergleichen. Erläutere, worin die Gemeinsamkeit liegt und welchen Vorteil dieser Bau für die Wirkungsweise der Organe hat.</a:t>
                      </a:r>
                      <a:endParaRPr dirty="0"/>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Vergleiche die Abbildungen der Verdauungsorgane des Menschen und des Regenwurms, stelle Unterschiede beim Bau heraus und formuliere begründete Vermutungen, welche Folgen die Unterschiede für die Leistungsfähigkeit jeweils haben.</a:t>
                      </a:r>
                      <a:endParaRPr dirty="0"/>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Beschreibe, welche Anteile der Verdauungssäfte in größerer Menge ausgeschüttet werden müssen, wenn man Rührei, fetten Entenbraten oder süßen Kuchen gegessen hat.</a:t>
                      </a:r>
                      <a:endParaRPr dirty="0"/>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Erläutere, weshalb es notwendig ist, dass innere Organe an das Gehirn Zustände wie den Füllungszustand oder den Zuckergehalt (im Blut) melden und wie das Gehirn jeweils passend reagiert.</a:t>
                      </a:r>
                      <a:endParaRPr dirty="0"/>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tc>
                  <a:txBody>
                    <a:bodyPr/>
                    <a:lstStyle/>
                    <a:p>
                      <a:pPr marL="0" marR="0" indent="0" algn="l" defTabSz="953419">
                        <a:lnSpc>
                          <a:spcPct val="100000"/>
                        </a:lnSpc>
                        <a:spcBef>
                          <a:spcPts val="0"/>
                        </a:spcBef>
                        <a:spcAft>
                          <a:spcPts val="0"/>
                        </a:spcAft>
                        <a:buClrTx/>
                        <a:buSzTx/>
                        <a:buFontTx/>
                        <a:buNone/>
                        <a:defRPr/>
                      </a:pPr>
                      <a:r>
                        <a:rPr lang="de-DE" sz="1800" dirty="0"/>
                        <a:t>Erstelle ein Fließschema, in dem alle wesentlichen Vorgänge von der Stoffaufnahme über die -um-wandlung bis zur </a:t>
                      </a:r>
                    </a:p>
                    <a:p>
                      <a:pPr marL="0" marR="0" indent="0" algn="l" defTabSz="953419">
                        <a:lnSpc>
                          <a:spcPct val="100000"/>
                        </a:lnSpc>
                        <a:spcBef>
                          <a:spcPts val="0"/>
                        </a:spcBef>
                        <a:spcAft>
                          <a:spcPts val="0"/>
                        </a:spcAft>
                        <a:buClrTx/>
                        <a:buSzTx/>
                        <a:buFontTx/>
                        <a:buNone/>
                        <a:defRPr/>
                      </a:pPr>
                      <a:r>
                        <a:rPr lang="de-DE" sz="1800" dirty="0"/>
                        <a:t> -abgabe </a:t>
                      </a:r>
                      <a:br>
                        <a:rPr lang="de-DE" sz="1800" dirty="0"/>
                      </a:br>
                      <a:r>
                        <a:rPr lang="de-DE" sz="1800" dirty="0"/>
                        <a:t>dargestellt werden und verdeutliche, welche Funktionen die Nahrungs-bestandteile für den Menschen besitzen.</a:t>
                      </a:r>
                      <a:endParaRPr dirty="0"/>
                    </a:p>
                  </a:txBody>
                  <a:tcPr>
                    <a:lnL w="12700" algn="ctr">
                      <a:solidFill>
                        <a:srgbClr val="1F497D"/>
                      </a:solidFill>
                    </a:lnL>
                    <a:lnR w="12700" algn="ctr">
                      <a:solidFill>
                        <a:srgbClr val="1F497D"/>
                      </a:solidFill>
                    </a:ln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1"/>
                  </a:ext>
                </a:extLst>
              </a:tr>
            </a:tbl>
          </a:graphicData>
        </a:graphic>
      </p:graphicFrame>
      <p:sp>
        <p:nvSpPr>
          <p:cNvPr id="9" name="Inhaltsplatzhalter 2"/>
          <p:cNvSpPr txBox="1">
            <a:spLocks/>
          </p:cNvSpPr>
          <p:nvPr/>
        </p:nvSpPr>
        <p:spPr bwMode="auto">
          <a:xfrm>
            <a:off x="6013152" y="127590"/>
            <a:ext cx="4248943" cy="288032"/>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defRPr/>
            </a:pPr>
            <a:r>
              <a:rPr lang="de-DE" dirty="0"/>
              <a:t>vgl. Neuhaus, Nachreiner, </a:t>
            </a:r>
          </a:p>
          <a:p>
            <a:pPr>
              <a:defRPr/>
            </a:pPr>
            <a:r>
              <a:rPr lang="de-DE" dirty="0"/>
              <a:t>Oberbeil &amp; Spangler (2014) </a:t>
            </a:r>
          </a:p>
        </p:txBody>
      </p:sp>
      <p:sp>
        <p:nvSpPr>
          <p:cNvPr id="11" name="Rechteck 41"/>
          <p:cNvSpPr/>
          <p:nvPr/>
        </p:nvSpPr>
        <p:spPr bwMode="auto">
          <a:xfrm>
            <a:off x="7550601" y="737665"/>
            <a:ext cx="3410005" cy="738664"/>
          </a:xfrm>
          <a:prstGeom prst="rect">
            <a:avLst/>
          </a:prstGeom>
        </p:spPr>
        <p:txBody>
          <a:bodyPr wrap="square">
            <a:spAutoFit/>
          </a:bodyPr>
          <a:lstStyle/>
          <a:p>
            <a:pPr marL="285750" indent="-285750">
              <a:buFont typeface="Webdings"/>
              <a:buChar char="4"/>
              <a:defRPr/>
            </a:pPr>
            <a:r>
              <a:rPr lang="de-DE" sz="1400" dirty="0">
                <a:solidFill>
                  <a:srgbClr val="C00000"/>
                </a:solidFill>
              </a:rPr>
              <a:t>Gymnasium</a:t>
            </a:r>
            <a:endParaRPr dirty="0"/>
          </a:p>
          <a:p>
            <a:pPr marL="285750" indent="-285750">
              <a:buFont typeface="Webdings"/>
              <a:buChar char="4"/>
              <a:defRPr/>
            </a:pPr>
            <a:r>
              <a:rPr lang="de-DE" sz="1400" dirty="0"/>
              <a:t>Realschule</a:t>
            </a:r>
            <a:endParaRPr dirty="0"/>
          </a:p>
          <a:p>
            <a:pPr marL="285750" indent="-285750">
              <a:buFont typeface="Webdings"/>
              <a:buChar char="4"/>
              <a:defRPr/>
            </a:pPr>
            <a:r>
              <a:rPr lang="de-DE" sz="1400" dirty="0"/>
              <a:t>Mittelschule</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4" name="Inhaltsplatzhalter 5"/>
          <p:cNvGraphicFramePr>
            <a:graphicFrameLocks noGrp="1"/>
          </p:cNvGraphicFramePr>
          <p:nvPr>
            <p:ph idx="1"/>
            <p:extLst>
              <p:ext uri="{D42A27DB-BD31-4B8C-83A1-F6EECF244321}">
                <p14:modId xmlns:p14="http://schemas.microsoft.com/office/powerpoint/2010/main" val="3093238774"/>
              </p:ext>
            </p:extLst>
          </p:nvPr>
        </p:nvGraphicFramePr>
        <p:xfrm>
          <a:off x="730376" y="1673954"/>
          <a:ext cx="8883176" cy="4729480"/>
        </p:xfrm>
        <a:graphic>
          <a:graphicData uri="http://schemas.openxmlformats.org/drawingml/2006/table">
            <a:tbl>
              <a:tblPr bandRow="1">
                <a:tableStyleId>{17940F14-A28D-EC61-DB78-7514BD64EC32}</a:tableStyleId>
              </a:tblPr>
              <a:tblGrid>
                <a:gridCol w="1608634">
                  <a:extLst>
                    <a:ext uri="{9D8B030D-6E8A-4147-A177-3AD203B41FA5}">
                      <a16:colId xmlns:a16="http://schemas.microsoft.com/office/drawing/2014/main" val="20000"/>
                    </a:ext>
                  </a:extLst>
                </a:gridCol>
                <a:gridCol w="3637271">
                  <a:extLst>
                    <a:ext uri="{9D8B030D-6E8A-4147-A177-3AD203B41FA5}">
                      <a16:colId xmlns:a16="http://schemas.microsoft.com/office/drawing/2014/main" val="20001"/>
                    </a:ext>
                  </a:extLst>
                </a:gridCol>
                <a:gridCol w="3637271">
                  <a:extLst>
                    <a:ext uri="{9D8B030D-6E8A-4147-A177-3AD203B41FA5}">
                      <a16:colId xmlns:a16="http://schemas.microsoft.com/office/drawing/2014/main" val="20002"/>
                    </a:ext>
                  </a:extLst>
                </a:gridCol>
              </a:tblGrid>
              <a:tr h="370840">
                <a:tc>
                  <a:txBody>
                    <a:bodyPr/>
                    <a:lstStyle/>
                    <a:p>
                      <a:pPr>
                        <a:defRPr/>
                      </a:pPr>
                      <a:endParaRPr lang="de-DE" sz="1400" b="1" dirty="0">
                        <a:solidFill>
                          <a:schemeClr val="bg1"/>
                        </a:solidFill>
                      </a:endParaRPr>
                    </a:p>
                  </a:txBody>
                  <a:tcPr>
                    <a:solidFill>
                      <a:srgbClr val="1F497D"/>
                    </a:solidFill>
                  </a:tcPr>
                </a:tc>
                <a:tc>
                  <a:txBody>
                    <a:bodyPr/>
                    <a:lstStyle/>
                    <a:p>
                      <a:pPr>
                        <a:defRPr/>
                      </a:pPr>
                      <a:r>
                        <a:rPr lang="de-DE" sz="1400" b="1">
                          <a:solidFill>
                            <a:schemeClr val="bg1"/>
                          </a:solidFill>
                        </a:rPr>
                        <a:t>Struktur</a:t>
                      </a:r>
                      <a:r>
                        <a:rPr lang="de-DE" sz="1400" b="1" baseline="0">
                          <a:solidFill>
                            <a:schemeClr val="bg1"/>
                          </a:solidFill>
                        </a:rPr>
                        <a:t> und </a:t>
                      </a:r>
                      <a:r>
                        <a:rPr lang="de-DE" sz="1400" b="1">
                          <a:solidFill>
                            <a:schemeClr val="bg1"/>
                          </a:solidFill>
                        </a:rPr>
                        <a:t>Funktion</a:t>
                      </a:r>
                      <a:endParaRPr b="1" dirty="0"/>
                    </a:p>
                  </a:txBody>
                  <a:tcPr>
                    <a:solidFill>
                      <a:srgbClr val="1F497D"/>
                    </a:solidFill>
                  </a:tcPr>
                </a:tc>
                <a:tc>
                  <a:txBody>
                    <a:bodyPr/>
                    <a:lstStyle/>
                    <a:p>
                      <a:pPr>
                        <a:defRPr/>
                      </a:pPr>
                      <a:r>
                        <a:rPr lang="de-DE" sz="1400" b="1" dirty="0">
                          <a:solidFill>
                            <a:schemeClr val="bg1"/>
                          </a:solidFill>
                        </a:rPr>
                        <a:t>Individuelle und evolutive Entwicklung </a:t>
                      </a:r>
                      <a:endParaRPr b="1" dirty="0"/>
                    </a:p>
                  </a:txBody>
                  <a:tcPr>
                    <a:solidFill>
                      <a:srgbClr val="1F497D"/>
                    </a:solidFill>
                  </a:tcPr>
                </a:tc>
                <a:extLst>
                  <a:ext uri="{0D108BD9-81ED-4DB2-BD59-A6C34878D82A}">
                    <a16:rowId xmlns:a16="http://schemas.microsoft.com/office/drawing/2014/main" val="10000"/>
                  </a:ext>
                </a:extLst>
              </a:tr>
              <a:tr h="370840">
                <a:tc>
                  <a:txBody>
                    <a:bodyPr/>
                    <a:lstStyle/>
                    <a:p>
                      <a:pPr>
                        <a:defRPr/>
                      </a:pPr>
                      <a:r>
                        <a:rPr lang="de-DE" sz="1400" dirty="0"/>
                        <a:t>Abstrahiertes Vorgehen</a:t>
                      </a:r>
                      <a:endParaRPr dirty="0"/>
                    </a:p>
                  </a:txBody>
                  <a:tcPr>
                    <a:solidFill>
                      <a:schemeClr val="accent1">
                        <a:lumMod val="60000"/>
                        <a:lumOff val="40000"/>
                      </a:schemeClr>
                    </a:solidFill>
                  </a:tcPr>
                </a:tc>
                <a:tc>
                  <a:txBody>
                    <a:bodyPr/>
                    <a:lstStyle/>
                    <a:p>
                      <a:pPr>
                        <a:defRPr/>
                      </a:pPr>
                      <a:r>
                        <a:rPr lang="de-DE" sz="1400" b="1" dirty="0"/>
                        <a:t>Hinführung:</a:t>
                      </a:r>
                      <a:endParaRPr b="1" dirty="0"/>
                    </a:p>
                    <a:p>
                      <a:pPr>
                        <a:defRPr/>
                      </a:pPr>
                      <a:r>
                        <a:rPr lang="de-DE" sz="1400" dirty="0"/>
                        <a:t>Struktur/Funktion sichtbar machen durch:</a:t>
                      </a:r>
                      <a:endParaRPr dirty="0"/>
                    </a:p>
                    <a:p>
                      <a:pPr marL="285750" marR="0" lvl="0" indent="-285750" algn="l" defTabSz="953617"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400" dirty="0"/>
                        <a:t>Struktur/Funktion besonders plastisch machen</a:t>
                      </a:r>
                    </a:p>
                    <a:p>
                      <a:pPr marL="285750" indent="-285750">
                        <a:buFont typeface="Arial" panose="020B0604020202020204" pitchFamily="34" charset="0"/>
                        <a:buChar char="•"/>
                        <a:defRPr/>
                      </a:pPr>
                      <a:r>
                        <a:rPr lang="de-DE" sz="1400" dirty="0"/>
                        <a:t>Struktur/Funktion ausschalten</a:t>
                      </a:r>
                      <a:endParaRPr dirty="0"/>
                    </a:p>
                    <a:p>
                      <a:pPr>
                        <a:defRPr/>
                      </a:pPr>
                      <a:endParaRPr lang="de-DE" sz="1400" dirty="0"/>
                    </a:p>
                    <a:p>
                      <a:pPr>
                        <a:defRPr/>
                      </a:pPr>
                      <a:endParaRPr lang="de-DE" sz="1400" dirty="0"/>
                    </a:p>
                    <a:p>
                      <a:pPr>
                        <a:defRPr/>
                      </a:pPr>
                      <a:r>
                        <a:rPr lang="de-DE" sz="1400" dirty="0"/>
                        <a:t>Welche Strukturen sind Voraussetzung für eine Funktion?</a:t>
                      </a:r>
                      <a:endParaRPr dirty="0"/>
                    </a:p>
                    <a:p>
                      <a:pPr>
                        <a:defRPr/>
                      </a:pPr>
                      <a:endParaRPr lang="de-DE" sz="1400" dirty="0"/>
                    </a:p>
                    <a:p>
                      <a:pPr>
                        <a:defRPr/>
                      </a:pPr>
                      <a:endParaRPr lang="de-DE" sz="1400" dirty="0"/>
                    </a:p>
                    <a:p>
                      <a:pPr>
                        <a:defRPr/>
                      </a:pPr>
                      <a:r>
                        <a:rPr lang="de-DE" sz="1400" b="1" dirty="0"/>
                        <a:t>Arbeitsweise:</a:t>
                      </a:r>
                      <a:endParaRPr b="1" dirty="0"/>
                    </a:p>
                    <a:p>
                      <a:pPr>
                        <a:defRPr/>
                      </a:pPr>
                      <a:r>
                        <a:rPr lang="de-DE" sz="1400" dirty="0"/>
                        <a:t>Beobachten und Beschreiben, was man sieht. Strukturen den Funktionen zuordnen.</a:t>
                      </a:r>
                      <a:endParaRPr dirty="0"/>
                    </a:p>
                    <a:p>
                      <a:pPr marL="0" marR="0" lvl="0" indent="0" algn="l" defTabSz="953617" eaLnBrk="1" fontAlgn="auto" latinLnBrk="0" hangingPunct="1">
                        <a:lnSpc>
                          <a:spcPct val="100000"/>
                        </a:lnSpc>
                        <a:spcBef>
                          <a:spcPts val="0"/>
                        </a:spcBef>
                        <a:spcAft>
                          <a:spcPts val="0"/>
                        </a:spcAft>
                        <a:buClrTx/>
                        <a:buSzTx/>
                        <a:buFontTx/>
                        <a:buNone/>
                        <a:tabLst/>
                        <a:defRPr/>
                      </a:pPr>
                      <a:r>
                        <a:rPr lang="de-DE" sz="1400" dirty="0"/>
                        <a:t>Wenn möglich als Einstieg: Verfremden der Situation</a:t>
                      </a:r>
                    </a:p>
                    <a:p>
                      <a:pPr>
                        <a:defRPr/>
                      </a:pPr>
                      <a:r>
                        <a:rPr lang="de-DE" sz="1400" b="1" dirty="0"/>
                        <a:t>Vertiefung:</a:t>
                      </a:r>
                      <a:endParaRPr b="1" dirty="0"/>
                    </a:p>
                    <a:p>
                      <a:pPr>
                        <a:defRPr/>
                      </a:pPr>
                      <a:r>
                        <a:rPr lang="de-DE" sz="1400" dirty="0"/>
                        <a:t>Wie sieht eine Struktur aus, die besonders gut/schlecht die entsprechende Funktion erfüllt?</a:t>
                      </a:r>
                    </a:p>
                  </a:txBody>
                  <a:tcPr>
                    <a:lnR w="12700" algn="ctr">
                      <a:solidFill>
                        <a:srgbClr val="1F497D"/>
                      </a:solidFill>
                    </a:lnR>
                    <a:solidFill>
                      <a:schemeClr val="bg1"/>
                    </a:solidFill>
                  </a:tcPr>
                </a:tc>
                <a:tc>
                  <a:txBody>
                    <a:bodyPr/>
                    <a:lstStyle/>
                    <a:p>
                      <a:pPr marL="0" marR="0" lvl="0" indent="0" algn="l" defTabSz="953419">
                        <a:lnSpc>
                          <a:spcPct val="100000"/>
                        </a:lnSpc>
                        <a:spcBef>
                          <a:spcPts val="0"/>
                        </a:spcBef>
                        <a:spcAft>
                          <a:spcPts val="0"/>
                        </a:spcAft>
                        <a:buClrTx/>
                        <a:buSzTx/>
                        <a:buFontTx/>
                        <a:buNone/>
                        <a:defRPr/>
                      </a:pPr>
                      <a:r>
                        <a:rPr lang="de-DE" sz="1400" b="1" dirty="0"/>
                        <a:t>Hinführung: </a:t>
                      </a:r>
                      <a:endParaRPr b="1" dirty="0"/>
                    </a:p>
                    <a:p>
                      <a:pPr marL="0" marR="0" lvl="0" indent="0" algn="l" defTabSz="953419">
                        <a:lnSpc>
                          <a:spcPct val="100000"/>
                        </a:lnSpc>
                        <a:spcBef>
                          <a:spcPts val="0"/>
                        </a:spcBef>
                        <a:spcAft>
                          <a:spcPts val="0"/>
                        </a:spcAft>
                        <a:buClrTx/>
                        <a:buSzTx/>
                        <a:buFontTx/>
                        <a:buNone/>
                        <a:defRPr/>
                      </a:pPr>
                      <a:r>
                        <a:rPr lang="de-DE" sz="1400" dirty="0"/>
                        <a:t>Vergleich von Tiergruppen oder Entwicklungsphasen eines Organismus</a:t>
                      </a:r>
                    </a:p>
                    <a:p>
                      <a:pPr marL="0" marR="0" lvl="0" indent="0" algn="l" defTabSz="953419">
                        <a:lnSpc>
                          <a:spcPct val="100000"/>
                        </a:lnSpc>
                        <a:spcBef>
                          <a:spcPts val="0"/>
                        </a:spcBef>
                        <a:spcAft>
                          <a:spcPts val="0"/>
                        </a:spcAft>
                        <a:buClrTx/>
                        <a:buSzTx/>
                        <a:buFontTx/>
                        <a:buNone/>
                        <a:defRPr/>
                      </a:pPr>
                      <a:endParaRPr lang="de-DE" sz="1400" dirty="0"/>
                    </a:p>
                    <a:p>
                      <a:pPr marL="0" marR="0" lvl="0" indent="0" algn="l" defTabSz="953419">
                        <a:lnSpc>
                          <a:spcPct val="100000"/>
                        </a:lnSpc>
                        <a:spcBef>
                          <a:spcPts val="0"/>
                        </a:spcBef>
                        <a:spcAft>
                          <a:spcPts val="0"/>
                        </a:spcAft>
                        <a:buClrTx/>
                        <a:buSzTx/>
                        <a:buFontTx/>
                        <a:buNone/>
                        <a:defRPr/>
                      </a:pPr>
                      <a:endParaRPr lang="de-DE" sz="1400" dirty="0"/>
                    </a:p>
                    <a:p>
                      <a:pPr marL="0" marR="0" lvl="0" indent="0" algn="l" defTabSz="953419">
                        <a:lnSpc>
                          <a:spcPct val="100000"/>
                        </a:lnSpc>
                        <a:spcBef>
                          <a:spcPts val="0"/>
                        </a:spcBef>
                        <a:spcAft>
                          <a:spcPts val="0"/>
                        </a:spcAft>
                        <a:buClrTx/>
                        <a:buSzTx/>
                        <a:buFontTx/>
                        <a:buNone/>
                        <a:defRPr/>
                      </a:pPr>
                      <a:endParaRPr lang="de-DE" sz="1400" dirty="0"/>
                    </a:p>
                    <a:p>
                      <a:pPr marL="0" marR="0" lvl="0" indent="0" algn="l" defTabSz="953419">
                        <a:lnSpc>
                          <a:spcPct val="100000"/>
                        </a:lnSpc>
                        <a:spcBef>
                          <a:spcPts val="0"/>
                        </a:spcBef>
                        <a:spcAft>
                          <a:spcPts val="0"/>
                        </a:spcAft>
                        <a:buClrTx/>
                        <a:buSzTx/>
                        <a:buFontTx/>
                        <a:buNone/>
                        <a:defRPr/>
                      </a:pPr>
                      <a:endParaRPr lang="de-DE" sz="1400" dirty="0"/>
                    </a:p>
                    <a:p>
                      <a:pPr marL="0" marR="0" lvl="0" indent="0" algn="l" defTabSz="953419">
                        <a:lnSpc>
                          <a:spcPct val="100000"/>
                        </a:lnSpc>
                        <a:spcBef>
                          <a:spcPts val="0"/>
                        </a:spcBef>
                        <a:spcAft>
                          <a:spcPts val="0"/>
                        </a:spcAft>
                        <a:buClrTx/>
                        <a:buSzTx/>
                        <a:buFontTx/>
                        <a:buNone/>
                        <a:defRPr/>
                      </a:pPr>
                      <a:r>
                        <a:rPr lang="de-DE" sz="1400" dirty="0"/>
                        <a:t>Was ist angepasst? Körperbau oder Lebensweise? Was bringt die Struktur/das Verhalten dem Stamm/der Entwicklungsphase?</a:t>
                      </a:r>
                      <a:endParaRPr dirty="0"/>
                    </a:p>
                    <a:p>
                      <a:pPr marL="0" indent="0" algn="l" defTabSz="953419">
                        <a:buNone/>
                        <a:defRPr/>
                      </a:pPr>
                      <a:endParaRPr lang="de-DE" sz="1400" dirty="0"/>
                    </a:p>
                    <a:p>
                      <a:pPr marL="0" indent="0" algn="l" defTabSz="953419">
                        <a:buNone/>
                        <a:defRPr/>
                      </a:pPr>
                      <a:r>
                        <a:rPr lang="de-DE" sz="1400" b="1" dirty="0"/>
                        <a:t>Arbeitsweise: </a:t>
                      </a:r>
                      <a:br>
                        <a:rPr lang="de-DE" sz="1400" dirty="0"/>
                      </a:br>
                      <a:r>
                        <a:rPr lang="de-DE" sz="1400" dirty="0"/>
                        <a:t>Beobachten und Vergleichen</a:t>
                      </a:r>
                      <a:endParaRPr dirty="0"/>
                    </a:p>
                    <a:p>
                      <a:pPr marL="0" marR="0" lvl="0" indent="0" algn="l" defTabSz="953419">
                        <a:lnSpc>
                          <a:spcPct val="100000"/>
                        </a:lnSpc>
                        <a:spcBef>
                          <a:spcPts val="0"/>
                        </a:spcBef>
                        <a:spcAft>
                          <a:spcPts val="0"/>
                        </a:spcAft>
                        <a:buClrTx/>
                        <a:buSzTx/>
                        <a:buFontTx/>
                        <a:buNone/>
                        <a:defRPr/>
                      </a:pPr>
                      <a:r>
                        <a:rPr lang="de-DE" sz="1400" dirty="0"/>
                        <a:t>Wenn möglich als Einstieg: Verfremden der Situation</a:t>
                      </a:r>
                      <a:endParaRPr dirty="0"/>
                    </a:p>
                    <a:p>
                      <a:pPr marL="0" marR="0" lvl="0" indent="0" algn="l" defTabSz="953419">
                        <a:lnSpc>
                          <a:spcPct val="100000"/>
                        </a:lnSpc>
                        <a:spcBef>
                          <a:spcPts val="0"/>
                        </a:spcBef>
                        <a:spcAft>
                          <a:spcPts val="0"/>
                        </a:spcAft>
                        <a:buClrTx/>
                        <a:buSzTx/>
                        <a:buFontTx/>
                        <a:buNone/>
                        <a:defRPr/>
                      </a:pPr>
                      <a:endParaRPr lang="de-DE" sz="1400" dirty="0"/>
                    </a:p>
                    <a:p>
                      <a:pPr marL="0" marR="0" lvl="0" indent="0" algn="l" defTabSz="953419">
                        <a:lnSpc>
                          <a:spcPct val="100000"/>
                        </a:lnSpc>
                        <a:spcBef>
                          <a:spcPts val="0"/>
                        </a:spcBef>
                        <a:spcAft>
                          <a:spcPts val="0"/>
                        </a:spcAft>
                        <a:buClrTx/>
                        <a:buSzTx/>
                        <a:buFontTx/>
                        <a:buNone/>
                        <a:defRPr/>
                      </a:pPr>
                      <a:r>
                        <a:rPr lang="de-DE" sz="1400" b="1" dirty="0"/>
                        <a:t>Vertiefung:</a:t>
                      </a:r>
                      <a:endParaRPr b="1" dirty="0"/>
                    </a:p>
                    <a:p>
                      <a:pPr marL="0" marR="0" lvl="0" indent="0" algn="l" defTabSz="953419">
                        <a:lnSpc>
                          <a:spcPct val="100000"/>
                        </a:lnSpc>
                        <a:spcBef>
                          <a:spcPts val="0"/>
                        </a:spcBef>
                        <a:spcAft>
                          <a:spcPts val="0"/>
                        </a:spcAft>
                        <a:buClrTx/>
                        <a:buSzTx/>
                        <a:buFontTx/>
                        <a:buNone/>
                        <a:defRPr/>
                      </a:pPr>
                      <a:r>
                        <a:rPr lang="de-DE" sz="1400" dirty="0"/>
                        <a:t>Folgen ableiten, wenn bestimmte Organe besser/schlechter angepasst wären</a:t>
                      </a:r>
                      <a:endParaRPr dirty="0"/>
                    </a:p>
                  </a:txBody>
                  <a:tcPr>
                    <a:lnL w="12700" algn="ctr">
                      <a:solidFill>
                        <a:srgbClr val="1F497D"/>
                      </a:solidFill>
                    </a:lnL>
                    <a:lnR w="12700" algn="ctr">
                      <a:solidFill>
                        <a:srgbClr val="1F497D"/>
                      </a:solidFill>
                    </a:lnR>
                    <a:solidFill>
                      <a:schemeClr val="bg1"/>
                    </a:solidFill>
                  </a:tcPr>
                </a:tc>
                <a:extLst>
                  <a:ext uri="{0D108BD9-81ED-4DB2-BD59-A6C34878D82A}">
                    <a16:rowId xmlns:a16="http://schemas.microsoft.com/office/drawing/2014/main" val="10001"/>
                  </a:ext>
                </a:extLst>
              </a:tr>
            </a:tbl>
          </a:graphicData>
        </a:graphic>
      </p:graphicFrame>
      <p:sp>
        <p:nvSpPr>
          <p:cNvPr id="5" name="Titel 2"/>
          <p:cNvSpPr>
            <a:spLocks noGrp="1"/>
          </p:cNvSpPr>
          <p:nvPr>
            <p:ph type="title"/>
          </p:nvPr>
        </p:nvSpPr>
        <p:spPr bwMode="auto"/>
        <p:txBody>
          <a:bodyPr/>
          <a:lstStyle/>
          <a:p>
            <a:pPr>
              <a:defRPr/>
            </a:pPr>
            <a:r>
              <a:rPr lang="de-DE" dirty="0"/>
              <a:t>Unterrichtsplanung</a:t>
            </a:r>
            <a:endParaRPr dirty="0"/>
          </a:p>
        </p:txBody>
      </p:sp>
      <p:sp>
        <p:nvSpPr>
          <p:cNvPr id="7" name="Textplatzhalter 1"/>
          <p:cNvSpPr>
            <a:spLocks noGrp="1"/>
          </p:cNvSpPr>
          <p:nvPr>
            <p:ph type="body" sz="quarter" idx="11"/>
          </p:nvPr>
        </p:nvSpPr>
        <p:spPr bwMode="auto"/>
        <p:txBody>
          <a:bodyPr/>
          <a:lstStyle/>
          <a:p>
            <a:pPr>
              <a:defRPr/>
            </a:pPr>
            <a:r>
              <a:rPr lang="de-DE" dirty="0"/>
              <a:t>Abstrahiertes Vorgehen</a:t>
            </a:r>
            <a:endParaRPr dirty="0"/>
          </a:p>
        </p:txBody>
      </p:sp>
      <p:sp>
        <p:nvSpPr>
          <p:cNvPr id="2" name="Inhaltsplatzhalter 1"/>
          <p:cNvSpPr>
            <a:spLocks noGrp="1"/>
          </p:cNvSpPr>
          <p:nvPr>
            <p:ph sz="quarter" idx="10"/>
          </p:nvPr>
        </p:nvSpPr>
        <p:spPr/>
        <p:txBody>
          <a:bodyPr>
            <a:normAutofit lnSpcReduction="10000"/>
          </a:bodyPr>
          <a:lstStyle/>
          <a:p>
            <a:endParaRPr lang="de-DE" dirty="0"/>
          </a:p>
        </p:txBody>
      </p:sp>
      <p:sp>
        <p:nvSpPr>
          <p:cNvPr id="9" name="Inhaltsplatzhalter 2"/>
          <p:cNvSpPr txBox="1">
            <a:spLocks/>
          </p:cNvSpPr>
          <p:nvPr/>
        </p:nvSpPr>
        <p:spPr bwMode="auto">
          <a:xfrm>
            <a:off x="6013152" y="127590"/>
            <a:ext cx="4248943" cy="288032"/>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defRPr/>
            </a:pPr>
            <a:r>
              <a:rPr lang="de-DE" dirty="0"/>
              <a:t>vgl. Neuhaus, Nachreiner, </a:t>
            </a:r>
          </a:p>
          <a:p>
            <a:pPr>
              <a:defRPr/>
            </a:pPr>
            <a:r>
              <a:rPr lang="de-DE" dirty="0"/>
              <a:t>Oberbeil &amp; Spangler (2014) </a:t>
            </a:r>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1925</Words>
  <Application>Microsoft Office PowerPoint</Application>
  <DocSecurity>0</DocSecurity>
  <PresentationFormat>Benutzerdefiniert</PresentationFormat>
  <Paragraphs>327</Paragraphs>
  <Slides>17</Slides>
  <Notes>4</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17</vt:i4>
      </vt:variant>
    </vt:vector>
  </HeadingPairs>
  <TitlesOfParts>
    <vt:vector size="26" baseType="lpstr">
      <vt:lpstr>Arial</vt:lpstr>
      <vt:lpstr>Arial Bold</vt:lpstr>
      <vt:lpstr>Calibri</vt:lpstr>
      <vt:lpstr>Symbol</vt:lpstr>
      <vt:lpstr>Times New Roman</vt:lpstr>
      <vt:lpstr>Webdings</vt:lpstr>
      <vt:lpstr>Wingdings</vt:lpstr>
      <vt:lpstr>Larissa-Design</vt:lpstr>
      <vt:lpstr>CorelDRAW</vt:lpstr>
      <vt:lpstr>PowerPoint-Präsentation</vt:lpstr>
      <vt:lpstr>Allgemeine Einführung: Konzeptorientierung</vt:lpstr>
      <vt:lpstr>Unterrichtsplanung</vt:lpstr>
      <vt:lpstr>Unterrichtsplanung</vt:lpstr>
      <vt:lpstr>Unterrichtsplanung</vt:lpstr>
      <vt:lpstr>Unterrichtsplanung</vt:lpstr>
      <vt:lpstr>Unterrichtsplanung</vt:lpstr>
      <vt:lpstr>Unterrichtsplanung</vt:lpstr>
      <vt:lpstr>Unterrichtsplanung</vt:lpstr>
      <vt:lpstr>Unterrichtsplanung</vt:lpstr>
      <vt:lpstr>Aufgabe V</vt:lpstr>
      <vt:lpstr>Aufgabe VI</vt:lpstr>
      <vt:lpstr>Digitalisierung?</vt:lpstr>
      <vt:lpstr>Digitalisierung?</vt:lpstr>
      <vt:lpstr>Quellen und Literaturverzeichnis</vt:lpstr>
      <vt:lpstr>Quellen und Literaturverzeichnis</vt:lpstr>
      <vt:lpstr>Fragen?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2</cp:revision>
  <dcterms:created xsi:type="dcterms:W3CDTF">2011-02-03T11:29:47Z</dcterms:created>
  <dcterms:modified xsi:type="dcterms:W3CDTF">2023-03-22T12:52:07Z</dcterms:modified>
  <cp:category/>
  <dc:identifier/>
  <cp:contentStatus/>
  <dc:language/>
  <cp:version/>
</cp:coreProperties>
</file>