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19"/>
  </p:notesMasterIdLst>
  <p:sldIdLst>
    <p:sldId id="352" r:id="rId2"/>
    <p:sldId id="344" r:id="rId3"/>
    <p:sldId id="265" r:id="rId4"/>
    <p:sldId id="303" r:id="rId5"/>
    <p:sldId id="304" r:id="rId6"/>
    <p:sldId id="305" r:id="rId7"/>
    <p:sldId id="306" r:id="rId8"/>
    <p:sldId id="307" r:id="rId9"/>
    <p:sldId id="348" r:id="rId10"/>
    <p:sldId id="349" r:id="rId11"/>
    <p:sldId id="313" r:id="rId12"/>
    <p:sldId id="345" r:id="rId13"/>
    <p:sldId id="350" r:id="rId14"/>
    <p:sldId id="346" r:id="rId15"/>
    <p:sldId id="299" r:id="rId16"/>
    <p:sldId id="300" r:id="rId17"/>
    <p:sldId id="1504" r:id="rId18"/>
  </p:sldIdLst>
  <p:sldSz cx="10298113" cy="7200900"/>
  <p:notesSz cx="7200900" cy="10298113"/>
  <p:defaultTextStyle>
    <a:defPPr>
      <a:defRPr lang="de-DE"/>
    </a:defPPr>
    <a:lvl1pPr marL="0" algn="l" defTabSz="953617">
      <a:defRPr sz="17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>
      <a:defRPr sz="17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>
      <a:defRPr sz="17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>
      <a:defRPr sz="17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>
      <a:defRPr sz="17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>
      <a:defRPr sz="17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>
      <a:defRPr sz="1700">
        <a:solidFill>
          <a:schemeClr val="tx1"/>
        </a:solidFill>
        <a:latin typeface="+mn-lt"/>
        <a:ea typeface="+mn-ea"/>
        <a:cs typeface="+mn-cs"/>
      </a:defRPr>
    </a:lvl7pPr>
    <a:lvl8pPr marL="3337656" algn="l" defTabSz="953617">
      <a:defRPr sz="17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>
      <a:defRPr sz="17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5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940F14-A28D-EC61-DB78-7514BD64EC32}">
  <a:tblStyle styleId="{17940F14-A28D-EC61-DB78-7514BD64EC32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5ED7C475-8AA0-BCAB-5DF3-AF4FC7806F0E}" styleName="Helle Formatvorlage 2 - Akzent 1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2H>
      <a:tcStyle>
        <a:tcBdr/>
      </a:tcStyle>
    </a:band2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50800">
              <a:solidFill>
                <a:schemeClr val="accent1"/>
              </a:solidFill>
            </a:ln>
          </a:top>
        </a:tcBdr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1"/>
        </a:fillRef>
      </a:tcStyle>
    </a:firstRow>
    <a:neCell>
      <a:tcStyle>
        <a:tcBdr/>
      </a:tcStyle>
    </a:neCell>
    <a:nwCell>
      <a:tcStyle>
        <a:tcBdr/>
      </a:tcStyle>
    </a:nwCell>
  </a:tblStyle>
  <a:tblStyle styleId="{DB1E6BCE-F8B6-92F6-635B-1B4204CDEFB2}" styleName="Mittlere Formatvorlage 4 - Akzent 1">
    <a:wholeTbl>
      <a:tcTxStyle>
        <a:fontRef idx="minor">
          <a:srgbClr val="000000"/>
        </a:fontRef>
        <a:schemeClr val="dk1"/>
      </a:tcTxStyle>
      <a:tcStyle>
        <a:tcBdr>
          <a:left>
            <a:ln w="12700">
              <a:solidFill>
                <a:schemeClr val="accent1"/>
              </a:solidFill>
            </a:ln>
          </a:left>
          <a:right>
            <a:ln w="12700">
              <a:solidFill>
                <a:schemeClr val="accent1"/>
              </a:solidFill>
            </a:ln>
          </a:right>
          <a:top>
            <a:ln w="12700">
              <a:solidFill>
                <a:schemeClr val="accent1"/>
              </a:solidFill>
            </a:ln>
          </a:top>
          <a:bottom>
            <a:ln w="12700">
              <a:solidFill>
                <a:schemeClr val="accent1"/>
              </a:solidFill>
            </a:ln>
          </a:bottom>
          <a:insideH>
            <a:ln w="12700">
              <a:solidFill>
                <a:schemeClr val="accent1"/>
              </a:solidFill>
            </a:ln>
          </a:insideH>
          <a:insideV>
            <a:ln w="12700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25400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/>
        <a:fill>
          <a:solidFill>
            <a:schemeClr val="accent1">
              <a:tint val="20000"/>
            </a:schemeClr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4" autoAdjust="0"/>
    <p:restoredTop sz="94660"/>
  </p:normalViewPr>
  <p:slideViewPr>
    <p:cSldViewPr>
      <p:cViewPr varScale="1">
        <p:scale>
          <a:sx n="100" d="100"/>
          <a:sy n="100" d="100"/>
        </p:scale>
        <p:origin x="1548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4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l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3850448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r">
              <a:defRPr sz="1300"/>
            </a:lvl1pPr>
          </a:lstStyle>
          <a:p>
            <a:pPr>
              <a:defRPr/>
            </a:pPr>
            <a:fld id="{3DBE2723-2822-419A-9BD4-4BAD25D3271D}" type="datetimeFigureOut">
              <a:rPr lang="en-US"/>
              <a:t>3/22/2023</a:t>
            </a:fld>
            <a:endParaRPr lang="en-US" dirty="0"/>
          </a:p>
        </p:txBody>
      </p:sp>
      <p:sp>
        <p:nvSpPr>
          <p:cNvPr id="6" name="Folienbildplatzhalt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750888" y="741363"/>
            <a:ext cx="5295899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00" tIns="47750" rIns="95500" bIns="47750" rtlCol="0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79769" y="4690272"/>
            <a:ext cx="5438140" cy="4443412"/>
          </a:xfrm>
          <a:prstGeom prst="rect">
            <a:avLst/>
          </a:prstGeom>
        </p:spPr>
        <p:txBody>
          <a:bodyPr vert="horz" lIns="95500" tIns="47750" rIns="95500" bIns="47750" rtlCol="0">
            <a:normAutofit/>
          </a:bodyPr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4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3850448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r">
              <a:defRPr sz="1300"/>
            </a:lvl1pPr>
          </a:lstStyle>
          <a:p>
            <a:pPr>
              <a:defRPr/>
            </a:pPr>
            <a:fld id="{5453E05D-3DF1-4E21-AB1B-DE220D2B1110}" type="slidenum">
              <a:rPr lang="en-US"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53617">
      <a:defRPr sz="12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>
      <a:defRPr sz="12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>
      <a:defRPr sz="12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>
      <a:defRPr sz="12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>
      <a:defRPr sz="12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>
      <a:defRPr sz="12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>
      <a:defRPr sz="1200">
        <a:solidFill>
          <a:schemeClr val="tx1"/>
        </a:solidFill>
        <a:latin typeface="+mn-lt"/>
        <a:ea typeface="+mn-ea"/>
        <a:cs typeface="+mn-cs"/>
      </a:defRPr>
    </a:lvl7pPr>
    <a:lvl8pPr marL="3337656" algn="l" defTabSz="953617">
      <a:defRPr sz="12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53E05D-3DF1-4E21-AB1B-DE220D2B111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020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53E05D-3DF1-4E21-AB1B-DE220D2B111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110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53E05D-3DF1-4E21-AB1B-DE220D2B111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980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9_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hteck 16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 dirty="0">
              <a:solidFill>
                <a:schemeClr val="bg1"/>
              </a:solidFill>
            </a:endParaRP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4915" y="1008163"/>
            <a:ext cx="9268300" cy="5424322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/>
              <a:buChar char="-"/>
              <a:defRPr sz="1700"/>
            </a:lvl3pPr>
            <a:lvl4pPr marL="1668482" indent="-238356">
              <a:buFont typeface="Symbol"/>
              <a:buChar char="-"/>
              <a:defRPr sz="1700"/>
            </a:lvl4pPr>
            <a:lvl5pPr marL="2145192" indent="-238356">
              <a:buFont typeface="Symbol"/>
              <a:buChar char="-"/>
              <a:defRPr sz="17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7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19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 dirty="0"/>
          </a:p>
        </p:txBody>
      </p:sp>
      <p:sp>
        <p:nvSpPr>
          <p:cNvPr id="9" name="Textfeld 20"/>
          <p:cNvSpPr>
            <a:spLocks noAdjustHandles="1"/>
          </p:cNvSpPr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 – LMU München		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Inhaltsplatzhalter 2"/>
          <p:cNvSpPr>
            <a:spLocks noGrp="1"/>
          </p:cNvSpPr>
          <p:nvPr>
            <p:ph sz="quarter" idx="10"/>
          </p:nvPr>
        </p:nvSpPr>
        <p:spPr bwMode="auto">
          <a:xfrm>
            <a:off x="5536232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hteck 8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 dirty="0">
              <a:solidFill>
                <a:schemeClr val="bg1"/>
              </a:solidFill>
            </a:endParaRP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4915" y="1440209"/>
            <a:ext cx="9268300" cy="4992275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/>
              <a:buChar char="-"/>
              <a:defRPr sz="1700"/>
            </a:lvl3pPr>
            <a:lvl4pPr marL="1668482" indent="-238356">
              <a:buFont typeface="Symbol"/>
              <a:buChar char="-"/>
              <a:defRPr sz="1700"/>
            </a:lvl4pPr>
            <a:lvl5pPr marL="2145192" indent="-238356">
              <a:buFont typeface="Symbol"/>
              <a:buChar char="-"/>
              <a:defRPr sz="17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7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12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 dirty="0"/>
          </a:p>
        </p:txBody>
      </p:sp>
      <p:sp>
        <p:nvSpPr>
          <p:cNvPr id="9" name="Textfeld 13"/>
          <p:cNvSpPr>
            <a:spLocks noAdjustHandles="1"/>
          </p:cNvSpPr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 – LMU München		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Inhaltsplatzhalter 2"/>
          <p:cNvSpPr>
            <a:spLocks noGrp="1"/>
          </p:cNvSpPr>
          <p:nvPr>
            <p:ph sz="quarter" idx="10"/>
          </p:nvPr>
        </p:nvSpPr>
        <p:spPr bwMode="auto">
          <a:xfrm>
            <a:off x="5536232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1" name="Rechteck 15"/>
          <p:cNvSpPr/>
          <p:nvPr userDrawn="1"/>
        </p:nvSpPr>
        <p:spPr bwMode="auto"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>
              <a:defRPr/>
            </a:pPr>
            <a:endParaRPr lang="de-DE" sz="2000" dirty="0">
              <a:solidFill>
                <a:schemeClr val="bg1"/>
              </a:solidFill>
            </a:endParaRPr>
          </a:p>
        </p:txBody>
      </p:sp>
      <p:sp>
        <p:nvSpPr>
          <p:cNvPr id="12" name="Textplatzhalter 20"/>
          <p:cNvSpPr>
            <a:spLocks noGrp="1"/>
          </p:cNvSpPr>
          <p:nvPr>
            <p:ph type="body" sz="quarter" idx="11"/>
          </p:nvPr>
        </p:nvSpPr>
        <p:spPr bwMode="auto">
          <a:xfrm>
            <a:off x="468536" y="717686"/>
            <a:ext cx="6912767" cy="406427"/>
          </a:xfrm>
        </p:spPr>
        <p:txBody>
          <a:bodyPr>
            <a:no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2_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hteck 16"/>
          <p:cNvSpPr/>
          <p:nvPr userDrawn="1"/>
        </p:nvSpPr>
        <p:spPr bwMode="auto">
          <a:xfrm>
            <a:off x="8" y="56"/>
            <a:ext cx="8749448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 dirty="0">
              <a:solidFill>
                <a:schemeClr val="bg1"/>
              </a:solidFill>
            </a:endParaRP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4915" y="1008163"/>
            <a:ext cx="9268300" cy="542432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8064896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7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19"/>
          <p:cNvSpPr/>
          <p:nvPr userDrawn="1"/>
        </p:nvSpPr>
        <p:spPr bwMode="auto">
          <a:xfrm>
            <a:off x="3852920" y="6838360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 dirty="0"/>
          </a:p>
        </p:txBody>
      </p:sp>
      <p:sp>
        <p:nvSpPr>
          <p:cNvPr id="9" name="Textfeld 20"/>
          <p:cNvSpPr>
            <a:spLocks noAdjustHandles="1"/>
          </p:cNvSpPr>
          <p:nvPr userDrawn="1"/>
        </p:nvSpPr>
        <p:spPr bwMode="auto">
          <a:xfrm>
            <a:off x="3852912" y="6838360"/>
            <a:ext cx="6445202" cy="465625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Prof. Dr. Birgit J. Neuhaus – Didaktik der Biologie – LMU München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‹Nr.›</a:t>
            </a:fld>
            <a:endParaRPr lang="de-DE" sz="1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de-DE" sz="1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2_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2"/>
          <p:cNvSpPr>
            <a:spLocks noGrp="1"/>
          </p:cNvSpPr>
          <p:nvPr>
            <p:ph idx="1"/>
          </p:nvPr>
        </p:nvSpPr>
        <p:spPr bwMode="auto">
          <a:xfrm>
            <a:off x="6229175" y="821404"/>
            <a:ext cx="3556001" cy="5424322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/>
              <a:buChar char="-"/>
              <a:defRPr sz="1700"/>
            </a:lvl3pPr>
            <a:lvl4pPr marL="1668482" indent="-238356">
              <a:buFont typeface="Symbol"/>
              <a:buChar char="-"/>
              <a:defRPr sz="1700"/>
            </a:lvl4pPr>
            <a:lvl5pPr marL="2145192" indent="-238356">
              <a:buFont typeface="Symbol"/>
              <a:buChar char="-"/>
              <a:defRPr sz="17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cxnSp>
        <p:nvCxnSpPr>
          <p:cNvPr id="5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hteck 6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 dirty="0"/>
          </a:p>
        </p:txBody>
      </p:sp>
      <p:sp>
        <p:nvSpPr>
          <p:cNvPr id="7" name="Rechteck 11"/>
          <p:cNvSpPr/>
          <p:nvPr userDrawn="1"/>
        </p:nvSpPr>
        <p:spPr bwMode="auto">
          <a:xfrm>
            <a:off x="-1428" y="4536554"/>
            <a:ext cx="5150484" cy="2016224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dirty="0"/>
          </a:p>
        </p:txBody>
      </p:sp>
      <p:sp>
        <p:nvSpPr>
          <p:cNvPr id="8" name="Textfeld 7"/>
          <p:cNvSpPr>
            <a:spLocks noAdjustHandles="1"/>
          </p:cNvSpPr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 – LMU München		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Inhaltsplatzhalter 2"/>
          <p:cNvSpPr>
            <a:spLocks noGrp="1"/>
          </p:cNvSpPr>
          <p:nvPr>
            <p:ph sz="quarter" idx="10"/>
          </p:nvPr>
        </p:nvSpPr>
        <p:spPr bwMode="auto">
          <a:xfrm>
            <a:off x="5536232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grpSp>
        <p:nvGrpSpPr>
          <p:cNvPr id="10" name="Diagramm 9"/>
          <p:cNvGrpSpPr/>
          <p:nvPr userDrawn="1"/>
        </p:nvGrpSpPr>
        <p:grpSpPr bwMode="auto">
          <a:xfrm>
            <a:off x="1871" y="360090"/>
            <a:ext cx="7309297" cy="4872865"/>
            <a:chOff x="0" y="0"/>
            <a:chExt cx="7309297" cy="4872865"/>
          </a:xfrm>
        </p:grpSpPr>
        <p:sp>
          <p:nvSpPr>
            <p:cNvPr id="11" name="Rechteck 10"/>
            <p:cNvSpPr/>
            <p:nvPr/>
          </p:nvSpPr>
          <p:spPr bwMode="auto">
            <a:xfrm>
              <a:off x="0" y="438557"/>
              <a:ext cx="6000445" cy="4434307"/>
            </a:xfrm>
            <a:prstGeom prst="rect">
              <a:avLst/>
            </a:prstGeom>
            <a:blipFill>
              <a:blip r:embed="rId2"/>
              <a:srcRect l="4545" r="4545"/>
              <a:stretch/>
            </a:blipFill>
            <a:ln>
              <a:noFill/>
            </a:ln>
          </p:spPr>
          <p:style>
            <a:lnRef idx="0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/>
          </p:style>
        </p:sp>
        <p:sp>
          <p:nvSpPr>
            <p:cNvPr id="12" name="Rechteck 11"/>
            <p:cNvSpPr/>
            <p:nvPr/>
          </p:nvSpPr>
          <p:spPr bwMode="auto">
            <a:xfrm>
              <a:off x="0" y="4146676"/>
              <a:ext cx="5170597" cy="726188"/>
            </a:xfrm>
            <a:prstGeom prst="rect">
              <a:avLst/>
            </a:prstGeom>
            <a:solidFill>
              <a:schemeClr val="tx2"/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4000" dirty="0"/>
            </a:p>
          </p:txBody>
        </p:sp>
      </p:grpSp>
      <p:sp>
        <p:nvSpPr>
          <p:cNvPr id="13" name="Titel 1"/>
          <p:cNvSpPr>
            <a:spLocks noGrp="1"/>
          </p:cNvSpPr>
          <p:nvPr>
            <p:ph type="title"/>
          </p:nvPr>
        </p:nvSpPr>
        <p:spPr bwMode="auto">
          <a:xfrm>
            <a:off x="1" y="4536554"/>
            <a:ext cx="5149055" cy="648128"/>
          </a:xfrm>
          <a:prstGeom prst="rect">
            <a:avLst/>
          </a:prstGeom>
        </p:spPr>
        <p:txBody>
          <a:bodyPr>
            <a:normAutofit/>
          </a:bodyPr>
          <a:lstStyle>
            <a:lvl1pPr marL="266700" indent="0"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" name="Textplatzhalter 2"/>
          <p:cNvSpPr>
            <a:spLocks noGrp="1"/>
          </p:cNvSpPr>
          <p:nvPr>
            <p:ph type="body" sz="quarter" idx="11"/>
          </p:nvPr>
        </p:nvSpPr>
        <p:spPr bwMode="auto">
          <a:xfrm>
            <a:off x="324520" y="5400650"/>
            <a:ext cx="4680520" cy="1056268"/>
          </a:xfrm>
        </p:spPr>
        <p:txBody>
          <a:bodyPr/>
          <a:lstStyle>
            <a:lvl1pPr>
              <a:defRPr sz="1400"/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platzhalter 1"/>
          <p:cNvSpPr>
            <a:spLocks noGrp="1"/>
          </p:cNvSpPr>
          <p:nvPr>
            <p:ph type="title"/>
          </p:nvPr>
        </p:nvSpPr>
        <p:spPr bwMode="auto">
          <a:xfrm>
            <a:off x="514915" y="288377"/>
            <a:ext cx="9268300" cy="1200151"/>
          </a:xfrm>
          <a:prstGeom prst="rect">
            <a:avLst/>
          </a:prstGeom>
        </p:spPr>
        <p:txBody>
          <a:bodyPr vert="horz" lIns="95361" tIns="47681" rIns="95361" bIns="47681" rtlCol="0" anchor="ctr">
            <a:normAutofit/>
          </a:bodyPr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514915" y="1680223"/>
            <a:ext cx="9268300" cy="4752261"/>
          </a:xfrm>
          <a:prstGeom prst="rect">
            <a:avLst/>
          </a:prstGeom>
        </p:spPr>
        <p:txBody>
          <a:bodyPr vert="horz" lIns="95361" tIns="47681" rIns="95361" bIns="47681" rtlCol="0">
            <a:normAutofit/>
          </a:bodyPr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</p:txBody>
      </p:sp>
      <p:sp>
        <p:nvSpPr>
          <p:cNvPr id="6" name="Foliennummernplatzhalter 4"/>
          <p:cNvSpPr>
            <a:spLocks noAdjustHandles="1"/>
          </p:cNvSpPr>
          <p:nvPr userDrawn="1"/>
        </p:nvSpPr>
        <p:spPr bwMode="auto">
          <a:xfrm>
            <a:off x="9845788" y="6773532"/>
            <a:ext cx="470210" cy="53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361" tIns="47681" rIns="95361" bIns="47681" anchor="ctr"/>
          <a:lstStyle/>
          <a:p>
            <a:pPr algn="ctr">
              <a:defRPr/>
            </a:pPr>
            <a:fld id="{8BE7A362-220D-42D0-B4B4-4DB6B9E5BC20}" type="slidenum">
              <a:rPr lang="de-DE" sz="1200" b="1">
                <a:solidFill>
                  <a:schemeClr val="bg1"/>
                </a:solidFill>
                <a:latin typeface="Arial Bold"/>
                <a:ea typeface="Arial Bold"/>
                <a:cs typeface="Arial Bold"/>
              </a:rPr>
              <a:t>‹Nr.›</a:t>
            </a:fld>
            <a:endParaRPr lang="de-DE" sz="1200" b="1" dirty="0">
              <a:solidFill>
                <a:schemeClr val="bg1"/>
              </a:solidFill>
              <a:latin typeface="Arial Bold"/>
              <a:ea typeface="Arial Bold"/>
              <a:cs typeface="Arial Bold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53617">
        <a:spcBef>
          <a:spcPts val="0"/>
        </a:spcBef>
        <a:buNone/>
        <a:defRPr sz="47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607" indent="-357607" algn="l" defTabSz="953617">
        <a:spcBef>
          <a:spcPts val="0"/>
        </a:spcBef>
        <a:buFont typeface="Arial"/>
        <a:buNone/>
        <a:defRPr sz="2400" b="1">
          <a:solidFill>
            <a:schemeClr val="tx1"/>
          </a:solidFill>
          <a:latin typeface="Arial Bold"/>
          <a:ea typeface="+mn-ea"/>
          <a:cs typeface="+mn-cs"/>
        </a:defRPr>
      </a:lvl1pPr>
      <a:lvl2pPr marL="774811" indent="-298005" algn="l" defTabSz="953617">
        <a:spcBef>
          <a:spcPts val="0"/>
        </a:spcBef>
        <a:buFont typeface="Arial"/>
        <a:buChar char="–"/>
        <a:defRPr sz="3000">
          <a:solidFill>
            <a:schemeClr val="tx1"/>
          </a:solidFill>
          <a:latin typeface="+mn-lt"/>
          <a:ea typeface="+mn-ea"/>
          <a:cs typeface="+mn-cs"/>
        </a:defRPr>
      </a:lvl2pPr>
      <a:lvl3pPr marL="1192021" indent="-238404" algn="l" defTabSz="953617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68828" indent="-238404" algn="l" defTabSz="953617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45636" indent="-238404" algn="l" defTabSz="953617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622444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99252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76061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52869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76808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2pPr>
      <a:lvl3pPr marL="953617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3pPr>
      <a:lvl4pPr marL="1430423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4pPr>
      <a:lvl5pPr marL="1907231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5pPr>
      <a:lvl6pPr marL="2384039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6pPr>
      <a:lvl7pPr marL="2860849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7pPr>
      <a:lvl8pPr marL="3337656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8pPr>
      <a:lvl9pPr marL="3814465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2lavkh754hM&amp;ab_channel=jotra" TargetMode="External"/><Relationship Id="rId13" Type="http://schemas.openxmlformats.org/officeDocument/2006/relationships/hyperlink" Target="https://www.blender.org/" TargetMode="External"/><Relationship Id="rId18" Type="http://schemas.openxmlformats.org/officeDocument/2006/relationships/hyperlink" Target="https://www.bandicam.com/video-cutter/" TargetMode="External"/><Relationship Id="rId3" Type="http://schemas.openxmlformats.org/officeDocument/2006/relationships/hyperlink" Target="https://www.getpaint.net/" TargetMode="External"/><Relationship Id="rId21" Type="http://schemas.openxmlformats.org/officeDocument/2006/relationships/hyperlink" Target="https://www.youtube.com/watch?v=fft3pRfDViA&amp;ab_channel=AndreasAbb" TargetMode="External"/><Relationship Id="rId7" Type="http://schemas.openxmlformats.org/officeDocument/2006/relationships/hyperlink" Target="https://support.microsoft.com/en-us/windows/get-microsoft-paint-a6b9578c-ed1c-5b09-0699-4ed8115f9aa9" TargetMode="External"/><Relationship Id="rId12" Type="http://schemas.openxmlformats.org/officeDocument/2006/relationships/hyperlink" Target="https://www.youtube.com/watch?v=gOs6Mdj7y_4&amp;ab_channel=bai" TargetMode="External"/><Relationship Id="rId17" Type="http://schemas.openxmlformats.org/officeDocument/2006/relationships/hyperlink" Target="https://www.youtube.com/watch?v=N0xOg4bYC0k&amp;ab_channel=Pitchfrog" TargetMode="External"/><Relationship Id="rId25" Type="http://schemas.openxmlformats.org/officeDocument/2006/relationships/hyperlink" Target="https://www.youtube.com/watch?v=bfTAKv4htDE&amp;ab_channel=unfa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s://www.youtube.com/watch?v=rEuhQcius9o&amp;ab_channel=WorkshopHelden" TargetMode="External"/><Relationship Id="rId20" Type="http://schemas.openxmlformats.org/officeDocument/2006/relationships/hyperlink" Target="https://www.blackmagicdesign.com/products/davinciresolv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BaPIMe5dCv0" TargetMode="External"/><Relationship Id="rId11" Type="http://schemas.openxmlformats.org/officeDocument/2006/relationships/hyperlink" Target="https://www.tinkercad.com/" TargetMode="External"/><Relationship Id="rId24" Type="http://schemas.openxmlformats.org/officeDocument/2006/relationships/hyperlink" Target="https://ardour.org/" TargetMode="External"/><Relationship Id="rId5" Type="http://schemas.openxmlformats.org/officeDocument/2006/relationships/hyperlink" Target="https://www.computerbild.de/download/Adobe-Photoshop-CS2-Vollversion-8040793.html" TargetMode="External"/><Relationship Id="rId15" Type="http://schemas.openxmlformats.org/officeDocument/2006/relationships/hyperlink" Target="https://www.animaker.com/" TargetMode="External"/><Relationship Id="rId23" Type="http://schemas.openxmlformats.org/officeDocument/2006/relationships/hyperlink" Target="https://www.youtube.com/watch?v=Vn7HYyopGXk&amp;ab_channel=AndreasKalt%E2%80%93Erkl%C3%A4rvideos" TargetMode="External"/><Relationship Id="rId10" Type="http://schemas.openxmlformats.org/officeDocument/2006/relationships/hyperlink" Target="https://www.youtube.com/watch?v=XgjTSGyUemw&amp;list=PL5v-iRNBZicFjF9N5vz9mLxIDpiUBX2bO&amp;ab_channel=DrawTut-ZeichnenlernenundTutorials" TargetMode="External"/><Relationship Id="rId19" Type="http://schemas.openxmlformats.org/officeDocument/2006/relationships/hyperlink" Target="https://www.bandicam.com/bandicut-video-cutter/how-to/" TargetMode="External"/><Relationship Id="rId4" Type="http://schemas.openxmlformats.org/officeDocument/2006/relationships/hyperlink" Target="https://www.youtube.com/watch?v=HFQTPQ9G8i4&amp;ab_channel=DrawTut-ZeichnenlernenundTutorials" TargetMode="External"/><Relationship Id="rId9" Type="http://schemas.openxmlformats.org/officeDocument/2006/relationships/hyperlink" Target="https://krita.org/en/" TargetMode="External"/><Relationship Id="rId14" Type="http://schemas.openxmlformats.org/officeDocument/2006/relationships/hyperlink" Target="https://www.youtube.com/watch?v=TPrnSACiTJ4&amp;list=PLjEaoINr3zgEq0u2MzVgAaHEBt--xLB6U&amp;index=2&amp;ab_channel=BlenderGuru" TargetMode="External"/><Relationship Id="rId22" Type="http://schemas.openxmlformats.org/officeDocument/2006/relationships/hyperlink" Target="https://www.audacityteam.org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apkpure.com/reflex-arc-3d/com.reflexarc.androi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d.math.lmu.de/research/digitus/p/materialien/3_Basiskonzepte-Erarbeitung-1" TargetMode="External"/><Relationship Id="rId4" Type="http://schemas.openxmlformats.org/officeDocument/2006/relationships/hyperlink" Target="https://nawitonic.de/110_immuneresponse_basic_modules.html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mk.org/fileadmin/veroeffentlichungen_beschluesse/2004/2004_12_16-Bildungsstandards-Biologie.pd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images/id-5464441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images/id-594090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digitus@bio.lmu.de" TargetMode="Externa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5" Type="http://schemas.openxmlformats.org/officeDocument/2006/relationships/image" Target="../media/image8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1" name="Grafik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532" y="2520330"/>
            <a:ext cx="4968552" cy="4083907"/>
          </a:xfrm>
          <a:prstGeom prst="rect">
            <a:avLst/>
          </a:prstGeom>
        </p:spPr>
      </p:pic>
      <p:sp>
        <p:nvSpPr>
          <p:cNvPr id="4" name="Titel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6" name="Rechteck 8"/>
          <p:cNvSpPr/>
          <p:nvPr/>
        </p:nvSpPr>
        <p:spPr bwMode="auto">
          <a:xfrm>
            <a:off x="2916808" y="1394657"/>
            <a:ext cx="8038265" cy="432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2800" dirty="0">
                <a:solidFill>
                  <a:schemeClr val="bg1"/>
                </a:solidFill>
              </a:rPr>
              <a:t>Unterrichtsplanung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7" name="Rechteck 9"/>
          <p:cNvSpPr/>
          <p:nvPr/>
        </p:nvSpPr>
        <p:spPr bwMode="auto">
          <a:xfrm>
            <a:off x="2916808" y="1864805"/>
            <a:ext cx="8038265" cy="432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2800" dirty="0">
                <a:solidFill>
                  <a:schemeClr val="bg1"/>
                </a:solidFill>
              </a:rPr>
              <a:t>aus Perspektive verschiedener Basiskonzepte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8" name="Textfeld 11"/>
          <p:cNvSpPr>
            <a:spLocks/>
          </p:cNvSpPr>
          <p:nvPr/>
        </p:nvSpPr>
        <p:spPr bwMode="auto">
          <a:xfrm>
            <a:off x="6733232" y="2334953"/>
            <a:ext cx="3679793" cy="353943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marL="180975" lvl="2">
              <a:defRPr/>
            </a:pPr>
            <a:r>
              <a:rPr lang="de-DE" dirty="0">
                <a:solidFill>
                  <a:schemeClr val="bg1"/>
                </a:solidFill>
              </a:rPr>
              <a:t>Anwendung der Erkenntnisse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-827608" y="0"/>
            <a:ext cx="9649072" cy="8641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3715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6130800"/>
              </p:ext>
            </p:extLst>
          </p:nvPr>
        </p:nvGraphicFramePr>
        <p:xfrm>
          <a:off x="540544" y="1656234"/>
          <a:ext cx="9145016" cy="4516120"/>
        </p:xfrm>
        <a:graphic>
          <a:graphicData uri="http://schemas.openxmlformats.org/drawingml/2006/table">
            <a:tbl>
              <a:tblPr bandRow="1">
                <a:tableStyleId>{17940F14-A28D-EC61-DB78-7514BD64EC32}</a:tableStyleId>
              </a:tblPr>
              <a:tblGrid>
                <a:gridCol w="1494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1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690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400" b="1" dirty="0">
                          <a:solidFill>
                            <a:schemeClr val="bg1"/>
                          </a:solidFill>
                        </a:rPr>
                        <a:t>Information</a:t>
                      </a:r>
                      <a:r>
                        <a:rPr lang="de-DE" sz="1400" b="1" baseline="0" dirty="0">
                          <a:solidFill>
                            <a:schemeClr val="bg1"/>
                          </a:solidFill>
                        </a:rPr>
                        <a:t> und </a:t>
                      </a:r>
                      <a:r>
                        <a:rPr lang="de-DE" sz="1400" b="1" dirty="0">
                          <a:solidFill>
                            <a:schemeClr val="bg1"/>
                          </a:solidFill>
                        </a:rPr>
                        <a:t>Kommunikation</a:t>
                      </a:r>
                      <a:endParaRPr dirty="0"/>
                    </a:p>
                  </a:txBody>
                  <a:tcP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400" b="1" dirty="0">
                          <a:solidFill>
                            <a:schemeClr val="bg1"/>
                          </a:solidFill>
                        </a:rPr>
                        <a:t>Steuerung</a:t>
                      </a:r>
                      <a:r>
                        <a:rPr lang="de-DE" sz="1400" b="1" baseline="0" dirty="0">
                          <a:solidFill>
                            <a:schemeClr val="bg1"/>
                          </a:solidFill>
                        </a:rPr>
                        <a:t> und </a:t>
                      </a:r>
                      <a:r>
                        <a:rPr lang="de-DE" sz="1400" b="1" dirty="0">
                          <a:solidFill>
                            <a:schemeClr val="bg1"/>
                          </a:solidFill>
                        </a:rPr>
                        <a:t>Regelung</a:t>
                      </a:r>
                      <a:endParaRPr dirty="0"/>
                    </a:p>
                  </a:txBody>
                  <a:tcP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400" dirty="0"/>
                        <a:t>Abstrahiertes Vorgehen</a:t>
                      </a:r>
                      <a:endParaRPr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400" b="1" dirty="0"/>
                        <a:t>Hinführung:</a:t>
                      </a:r>
                      <a:endParaRPr sz="1400" b="1" dirty="0"/>
                    </a:p>
                    <a:p>
                      <a:pPr>
                        <a:defRPr/>
                      </a:pPr>
                      <a:r>
                        <a:rPr lang="de-DE" sz="1400" dirty="0"/>
                        <a:t>Unterscheidung zwischen Kodierung/Dekodierung (Vorgang im Individuum) und Senden/Empfangen (Vorgang zwischen Individuum und Außenwelt).</a:t>
                      </a:r>
                      <a:endParaRPr sz="1400" dirty="0"/>
                    </a:p>
                    <a:p>
                      <a:pPr>
                        <a:defRPr/>
                      </a:pPr>
                      <a:endParaRPr lang="de-DE" sz="1400" dirty="0"/>
                    </a:p>
                    <a:p>
                      <a:pPr>
                        <a:defRPr/>
                      </a:pPr>
                      <a:r>
                        <a:rPr lang="de-DE" sz="1400" dirty="0"/>
                        <a:t>Was muss gegeben sein, damit Kommunikation abläuft? Wo können Brüche sein? Wie wird das strukturell erfüllt?</a:t>
                      </a:r>
                      <a:endParaRPr sz="1400" dirty="0"/>
                    </a:p>
                    <a:p>
                      <a:pPr>
                        <a:defRPr/>
                      </a:pPr>
                      <a:endParaRPr lang="de-DE" sz="1400" dirty="0"/>
                    </a:p>
                    <a:p>
                      <a:pPr>
                        <a:defRPr/>
                      </a:pPr>
                      <a:r>
                        <a:rPr lang="de-DE" sz="1400" b="1" dirty="0"/>
                        <a:t>Arbeitsweise:</a:t>
                      </a:r>
                      <a:endParaRPr sz="1400" b="1" dirty="0"/>
                    </a:p>
                    <a:p>
                      <a:pPr>
                        <a:defRPr/>
                      </a:pPr>
                      <a:r>
                        <a:rPr lang="de-DE" sz="1400" dirty="0"/>
                        <a:t>Konzept abstrahieren. Auf andere Verhaltensweisen/Organismen übertragen.</a:t>
                      </a:r>
                      <a:endParaRPr sz="1400" dirty="0"/>
                    </a:p>
                    <a:p>
                      <a:pPr>
                        <a:defRPr/>
                      </a:pPr>
                      <a:endParaRPr lang="de-DE" sz="1400" dirty="0"/>
                    </a:p>
                    <a:p>
                      <a:pPr>
                        <a:defRPr/>
                      </a:pPr>
                      <a:r>
                        <a:rPr lang="de-DE" sz="1400" b="1" dirty="0"/>
                        <a:t>Vertiefung: </a:t>
                      </a:r>
                      <a:br>
                        <a:rPr lang="de-DE" sz="1400" b="1" dirty="0"/>
                      </a:br>
                      <a:r>
                        <a:rPr lang="de-DE" sz="1400" b="0" dirty="0"/>
                        <a:t>Inwiefern sind bestimmte Krankheiten einfach organismische </a:t>
                      </a:r>
                      <a:r>
                        <a:rPr lang="de-DE" sz="1400" dirty="0"/>
                        <a:t>„Kommunikationsstörungen“? (fehlerhafte Rezeptoren, mutierte Signalformen u.a.)</a:t>
                      </a:r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400" b="1" dirty="0"/>
                        <a:t>Hinführung:</a:t>
                      </a:r>
                      <a:endParaRPr sz="1400" b="1" dirty="0"/>
                    </a:p>
                    <a:p>
                      <a:pPr>
                        <a:defRPr/>
                      </a:pPr>
                      <a:r>
                        <a:rPr lang="de-DE" sz="1400" dirty="0"/>
                        <a:t>Versuch oder Situation schaffen, in der ein Regelvorgang besonders sichtbar wird. </a:t>
                      </a:r>
                      <a:endParaRPr sz="1400" dirty="0"/>
                    </a:p>
                    <a:p>
                      <a:pPr>
                        <a:defRPr/>
                      </a:pPr>
                      <a:endParaRPr lang="de-DE" sz="1400" dirty="0"/>
                    </a:p>
                    <a:p>
                      <a:pPr>
                        <a:defRPr/>
                      </a:pPr>
                      <a:endParaRPr lang="de-DE" sz="1400" dirty="0"/>
                    </a:p>
                    <a:p>
                      <a:pPr>
                        <a:defRPr/>
                      </a:pPr>
                      <a:endParaRPr lang="de-DE" sz="1400" dirty="0"/>
                    </a:p>
                    <a:p>
                      <a:pPr>
                        <a:defRPr/>
                      </a:pPr>
                      <a:r>
                        <a:rPr lang="de-DE" sz="1400" dirty="0"/>
                        <a:t>Was ist die Störung, was wird geregelt, was ist der Sollwert?</a:t>
                      </a:r>
                      <a:endParaRPr sz="1400" dirty="0"/>
                    </a:p>
                    <a:p>
                      <a:pPr>
                        <a:defRPr/>
                      </a:pPr>
                      <a:endParaRPr lang="de-DE" sz="1400" dirty="0"/>
                    </a:p>
                    <a:p>
                      <a:pPr>
                        <a:defRPr/>
                      </a:pPr>
                      <a:endParaRPr lang="de-DE" sz="1400" dirty="0"/>
                    </a:p>
                    <a:p>
                      <a:pPr>
                        <a:defRPr/>
                      </a:pPr>
                      <a:r>
                        <a:rPr lang="de-DE" sz="1400" b="1" dirty="0"/>
                        <a:t>Arbeitsweise:</a:t>
                      </a:r>
                      <a:endParaRPr sz="1400" b="1" dirty="0"/>
                    </a:p>
                    <a:p>
                      <a:pPr>
                        <a:defRPr/>
                      </a:pPr>
                      <a:r>
                        <a:rPr lang="de-DE" sz="1400" dirty="0"/>
                        <a:t>Arbeit mit Modellen. </a:t>
                      </a:r>
                    </a:p>
                    <a:p>
                      <a:pPr>
                        <a:defRPr/>
                      </a:pPr>
                      <a:endParaRPr lang="de-DE" sz="1400" b="1" dirty="0"/>
                    </a:p>
                    <a:p>
                      <a:pPr>
                        <a:defRPr/>
                      </a:pPr>
                      <a:br>
                        <a:rPr lang="de-DE" sz="1400" b="1" dirty="0"/>
                      </a:br>
                      <a:r>
                        <a:rPr lang="de-DE" sz="1400" b="1" dirty="0"/>
                        <a:t>Vertiefung (hier eher Vernetzung): </a:t>
                      </a:r>
                      <a:br>
                        <a:rPr lang="de-DE" sz="1400" b="1" dirty="0"/>
                      </a:br>
                      <a:r>
                        <a:rPr lang="de-DE" sz="1400" dirty="0"/>
                        <a:t>Warum ist das Erreichen des</a:t>
                      </a:r>
                      <a:r>
                        <a:rPr lang="de-DE" sz="1400" baseline="0" dirty="0"/>
                        <a:t> </a:t>
                      </a:r>
                      <a:r>
                        <a:rPr lang="de-DE" sz="1400" dirty="0"/>
                        <a:t>Sollwerts aus systemischer Sicht (also für den geregelten Mechanismus) wichtig?</a:t>
                      </a:r>
                    </a:p>
                  </a:txBody>
                  <a:tcPr>
                    <a:lnL w="12700" algn="ctr">
                      <a:solidFill>
                        <a:srgbClr val="1F497D"/>
                      </a:solidFill>
                    </a:lnL>
                    <a:lnR w="12700" algn="ctr">
                      <a:solidFill>
                        <a:srgbClr val="1F497D"/>
                      </a:solidFill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Unterrichtsplanung</a:t>
            </a:r>
            <a:endParaRPr dirty="0"/>
          </a:p>
        </p:txBody>
      </p:sp>
      <p:sp>
        <p:nvSpPr>
          <p:cNvPr id="7" name="Textplatzhalter 1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Abstrahiertes Vorgehen</a:t>
            </a:r>
          </a:p>
        </p:txBody>
      </p:sp>
      <p:sp>
        <p:nvSpPr>
          <p:cNvPr id="9" name="Inhaltsplatzhalter 2"/>
          <p:cNvSpPr txBox="1">
            <a:spLocks/>
          </p:cNvSpPr>
          <p:nvPr/>
        </p:nvSpPr>
        <p:spPr bwMode="auto">
          <a:xfrm>
            <a:off x="6013152" y="127590"/>
            <a:ext cx="4248943" cy="288032"/>
          </a:xfrm>
          <a:prstGeom prst="rect">
            <a:avLst/>
          </a:prstGeom>
        </p:spPr>
        <p:txBody>
          <a:bodyPr vert="horz" lIns="95361" tIns="47681" rIns="95361" bIns="47681" rtlCol="0" anchor="ctr">
            <a:noAutofit/>
          </a:bodyPr>
          <a:lstStyle>
            <a:lvl1pPr marL="357607" indent="-357607" algn="r" defTabSz="953617">
              <a:spcBef>
                <a:spcPts val="0"/>
              </a:spcBef>
              <a:buFont typeface="Arial"/>
              <a:buNone/>
              <a:defRPr sz="1300" b="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76806" indent="0" algn="l" defTabSz="953617">
              <a:spcBef>
                <a:spcPts val="0"/>
              </a:spcBef>
              <a:buFont typeface="Arial"/>
              <a:buNone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92021" indent="-238404" algn="l" defTabSz="953617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8828" indent="-238404" algn="l" defTabSz="953617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636" indent="-238404" algn="l" defTabSz="953617">
              <a:spcBef>
                <a:spcPts val="0"/>
              </a:spcBef>
              <a:buFont typeface="Arial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22444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9252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76061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52869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dirty="0"/>
              <a:t>vgl. Neuhaus, Nachreiner, </a:t>
            </a:r>
          </a:p>
          <a:p>
            <a:pPr>
              <a:defRPr/>
            </a:pPr>
            <a:r>
              <a:rPr lang="de-DE" dirty="0"/>
              <a:t>Oberbeil &amp; Spangler (2014) </a:t>
            </a:r>
          </a:p>
        </p:txBody>
      </p:sp>
    </p:spTree>
    <p:extLst>
      <p:ext uri="{BB962C8B-B14F-4D97-AF65-F5344CB8AC3E}">
        <p14:creationId xmlns:p14="http://schemas.microsoft.com/office/powerpoint/2010/main" val="1461818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>
          <a:xfrm>
            <a:off x="6229176" y="720130"/>
            <a:ext cx="3672408" cy="5424322"/>
          </a:xfrm>
        </p:spPr>
        <p:txBody>
          <a:bodyPr>
            <a:noAutofit/>
          </a:bodyPr>
          <a:lstStyle/>
          <a:p>
            <a:pPr marL="0" indent="0">
              <a:buClr>
                <a:schemeClr val="tx2"/>
              </a:buClr>
              <a:buNone/>
              <a:defRPr/>
            </a:pPr>
            <a:r>
              <a:rPr lang="de-DE" sz="1600" b="0" dirty="0"/>
              <a:t>Wir befinden uns in der Jahrgangstufe 8, Thema Immunreaktionen: </a:t>
            </a:r>
            <a:endParaRPr dirty="0"/>
          </a:p>
          <a:p>
            <a:pPr marL="0" indent="0">
              <a:buClr>
                <a:schemeClr val="tx2"/>
              </a:buClr>
              <a:buNone/>
              <a:defRPr/>
            </a:pPr>
            <a:endParaRPr lang="de-DE" sz="1600" b="0" dirty="0"/>
          </a:p>
          <a:p>
            <a:pPr marL="0" indent="0">
              <a:buClr>
                <a:schemeClr val="tx2"/>
              </a:buClr>
              <a:buNone/>
              <a:defRPr/>
            </a:pPr>
            <a:r>
              <a:rPr lang="de-DE" sz="1600" b="0" dirty="0"/>
              <a:t>Planen Sie zu dieser Thematik ausgewählte Unterrichtsphasen/-methoden </a:t>
            </a:r>
          </a:p>
          <a:p>
            <a:pPr>
              <a:buClr>
                <a:schemeClr val="tx2"/>
              </a:buClr>
              <a:defRPr/>
            </a:pPr>
            <a:r>
              <a:rPr lang="de-DE" sz="1400" b="0" dirty="0"/>
              <a:t>Lernziel</a:t>
            </a:r>
            <a:endParaRPr dirty="0"/>
          </a:p>
          <a:p>
            <a:pPr>
              <a:buClr>
                <a:schemeClr val="tx2"/>
              </a:buClr>
              <a:defRPr/>
            </a:pPr>
            <a:r>
              <a:rPr lang="de-DE" sz="1400" b="0" dirty="0"/>
              <a:t>Material Hinführungsphase</a:t>
            </a:r>
            <a:endParaRPr dirty="0"/>
          </a:p>
          <a:p>
            <a:pPr>
              <a:buClr>
                <a:schemeClr val="tx2"/>
              </a:buClr>
              <a:defRPr/>
            </a:pPr>
            <a:r>
              <a:rPr lang="de-DE" sz="1400" b="0" dirty="0"/>
              <a:t>Frage Hinführungsphase</a:t>
            </a:r>
            <a:endParaRPr dirty="0"/>
          </a:p>
          <a:p>
            <a:pPr>
              <a:buClr>
                <a:schemeClr val="tx2"/>
              </a:buClr>
              <a:defRPr/>
            </a:pPr>
            <a:r>
              <a:rPr lang="de-DE" sz="1400" b="0" dirty="0"/>
              <a:t>Lernaufgabe</a:t>
            </a:r>
            <a:endParaRPr dirty="0"/>
          </a:p>
          <a:p>
            <a:pPr marL="0" indent="0">
              <a:buClr>
                <a:schemeClr val="tx2"/>
              </a:buClr>
              <a:buNone/>
              <a:defRPr/>
            </a:pPr>
            <a:endParaRPr lang="de-DE" sz="1600" b="0" dirty="0"/>
          </a:p>
          <a:p>
            <a:pPr marL="0" indent="0">
              <a:buClr>
                <a:schemeClr val="tx2"/>
              </a:buClr>
              <a:buNone/>
              <a:defRPr/>
            </a:pPr>
            <a:r>
              <a:rPr lang="de-DE" sz="1600" b="0" dirty="0"/>
              <a:t>mit besonderer Berücksichtigung der Basiskonzepte:</a:t>
            </a:r>
            <a:endParaRPr dirty="0"/>
          </a:p>
          <a:p>
            <a:pPr>
              <a:buClr>
                <a:schemeClr val="tx2"/>
              </a:buClr>
              <a:defRPr/>
            </a:pPr>
            <a:r>
              <a:rPr lang="de-DE" sz="1400" b="0" dirty="0"/>
              <a:t>Struktur und Funktion</a:t>
            </a:r>
            <a:endParaRPr dirty="0"/>
          </a:p>
          <a:p>
            <a:pPr>
              <a:buClr>
                <a:schemeClr val="tx2"/>
              </a:buClr>
              <a:defRPr/>
            </a:pPr>
            <a:r>
              <a:rPr lang="de-DE" sz="1400" b="0" dirty="0"/>
              <a:t>individuelle Entwicklung</a:t>
            </a:r>
            <a:endParaRPr dirty="0"/>
          </a:p>
          <a:p>
            <a:pPr>
              <a:buClr>
                <a:schemeClr val="tx2"/>
              </a:buClr>
              <a:defRPr/>
            </a:pPr>
            <a:r>
              <a:rPr lang="de-DE" sz="1400" b="0" dirty="0"/>
              <a:t>evolutionäre Entwicklung</a:t>
            </a:r>
            <a:endParaRPr dirty="0"/>
          </a:p>
          <a:p>
            <a:pPr>
              <a:buClr>
                <a:schemeClr val="tx2"/>
              </a:buClr>
              <a:defRPr/>
            </a:pPr>
            <a:r>
              <a:rPr lang="de-DE" sz="1400" b="0" dirty="0"/>
              <a:t>Information und Kommunikation</a:t>
            </a:r>
            <a:endParaRPr dirty="0"/>
          </a:p>
          <a:p>
            <a:pPr>
              <a:buClr>
                <a:schemeClr val="tx2"/>
              </a:buClr>
              <a:defRPr/>
            </a:pPr>
            <a:r>
              <a:rPr lang="de-DE" sz="1400" b="0" dirty="0"/>
              <a:t>Steuerung und Regelung</a:t>
            </a:r>
            <a:endParaRPr dirty="0"/>
          </a:p>
          <a:p>
            <a:pPr marL="0" indent="0">
              <a:buClr>
                <a:schemeClr val="tx2"/>
              </a:buClr>
              <a:buNone/>
              <a:defRPr/>
            </a:pPr>
            <a:endParaRPr lang="de-DE" sz="1600" b="0" dirty="0"/>
          </a:p>
          <a:p>
            <a:pPr marL="0" indent="0">
              <a:buClr>
                <a:schemeClr val="tx2"/>
              </a:buClr>
              <a:buNone/>
              <a:defRPr/>
            </a:pPr>
            <a:endParaRPr dirty="0"/>
          </a:p>
        </p:txBody>
      </p:sp>
      <p:sp>
        <p:nvSpPr>
          <p:cNvPr id="5" name="Titel 10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Aufgabe V</a:t>
            </a:r>
            <a:endParaRPr dirty="0"/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1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r>
              <a:rPr lang="de-DE" dirty="0"/>
              <a:t>Basiskonzepte</a:t>
            </a:r>
            <a:endParaRPr dirty="0"/>
          </a:p>
          <a:p>
            <a:pPr>
              <a:defRPr/>
            </a:pPr>
            <a:endParaRPr lang="de-DE" dirty="0"/>
          </a:p>
          <a:p>
            <a:pPr marL="0" indent="0">
              <a:defRPr/>
            </a:pPr>
            <a:r>
              <a:rPr lang="de-DE" b="0" dirty="0"/>
              <a:t>Nutzen Sie das Aufgabenblatt </a:t>
            </a:r>
            <a:r>
              <a:rPr lang="de-DE" b="0" i="1" dirty="0"/>
              <a:t>„Aufgabe V – Konzeptorientierung“</a:t>
            </a:r>
            <a:r>
              <a:rPr lang="de-DE" b="0" dirty="0"/>
              <a:t> aus der Handreichung für Lehrkräfte.</a:t>
            </a:r>
          </a:p>
          <a:p>
            <a:pPr>
              <a:defRPr/>
            </a:pPr>
            <a:endParaRPr lang="de-DE" dirty="0"/>
          </a:p>
        </p:txBody>
      </p:sp>
      <p:sp>
        <p:nvSpPr>
          <p:cNvPr id="8" name="Rechteck 41"/>
          <p:cNvSpPr/>
          <p:nvPr/>
        </p:nvSpPr>
        <p:spPr bwMode="auto">
          <a:xfrm>
            <a:off x="5149056" y="5723511"/>
            <a:ext cx="34100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ebdings"/>
              <a:buChar char="4"/>
              <a:defRPr/>
            </a:pPr>
            <a:r>
              <a:rPr lang="de-DE" sz="1400" dirty="0"/>
              <a:t>Gymnasium</a:t>
            </a:r>
            <a:endParaRPr dirty="0"/>
          </a:p>
          <a:p>
            <a:pPr marL="285750" indent="-285750">
              <a:buFont typeface="Webdings"/>
              <a:buChar char="4"/>
              <a:defRPr/>
            </a:pPr>
            <a:r>
              <a:rPr lang="de-DE" sz="1400" dirty="0">
                <a:solidFill>
                  <a:srgbClr val="C00000"/>
                </a:solidFill>
              </a:rPr>
              <a:t>Realschule</a:t>
            </a:r>
            <a:endParaRPr dirty="0">
              <a:solidFill>
                <a:srgbClr val="C00000"/>
              </a:solidFill>
            </a:endParaRPr>
          </a:p>
          <a:p>
            <a:pPr marL="285750" indent="-285750">
              <a:buFont typeface="Webdings"/>
              <a:buChar char="4"/>
              <a:defRPr/>
            </a:pPr>
            <a:r>
              <a:rPr lang="de-DE" sz="1400" dirty="0">
                <a:solidFill>
                  <a:srgbClr val="C00000"/>
                </a:solidFill>
              </a:rPr>
              <a:t>Mittelschule</a:t>
            </a:r>
            <a:endParaRPr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174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>
          <a:xfrm>
            <a:off x="6157168" y="72058"/>
            <a:ext cx="3672409" cy="5424322"/>
          </a:xfrm>
        </p:spPr>
        <p:txBody>
          <a:bodyPr>
            <a:normAutofit/>
          </a:bodyPr>
          <a:lstStyle/>
          <a:p>
            <a:pPr>
              <a:buClr>
                <a:srgbClr val="1F497D"/>
              </a:buClr>
              <a:defRPr/>
            </a:pPr>
            <a:endParaRPr lang="de-DE" sz="1800" b="0" dirty="0"/>
          </a:p>
          <a:p>
            <a:endParaRPr lang="de-DE" b="0" dirty="0"/>
          </a:p>
          <a:p>
            <a:pPr>
              <a:buClr>
                <a:schemeClr val="tx2"/>
              </a:buClr>
            </a:pPr>
            <a:r>
              <a:rPr lang="de-DE" sz="1800" b="0" dirty="0"/>
              <a:t>Überlegen Sie sich zum Inhalt aus Aufgabe V unterschiedliche digitale Medien, die Sie in den Unterrichtsphasen (Hinführungsphase, Erarbeitungsphase/ Lernaufgabe, Sicherungsphase/ Übungsphase) nutzen können.</a:t>
            </a:r>
            <a:r>
              <a:rPr lang="de-DE" b="0" dirty="0"/>
              <a:t>	</a:t>
            </a:r>
          </a:p>
          <a:p>
            <a:pPr marL="0" indent="0">
              <a:buClr>
                <a:srgbClr val="1F497D"/>
              </a:buClr>
              <a:buNone/>
              <a:defRPr/>
            </a:pPr>
            <a:endParaRPr lang="de-DE" sz="1800" b="0" dirty="0"/>
          </a:p>
          <a:p>
            <a:pPr>
              <a:buClr>
                <a:srgbClr val="1F497D"/>
              </a:buClr>
              <a:defRPr/>
            </a:pPr>
            <a:r>
              <a:rPr lang="de-DE" sz="1800" b="0" dirty="0"/>
              <a:t>Verändern Sie gegebenenfalls auch Lernziel, Frage der Hinführungsphase, und Lernaufgabe.</a:t>
            </a:r>
            <a:endParaRPr dirty="0"/>
          </a:p>
        </p:txBody>
      </p:sp>
      <p:sp>
        <p:nvSpPr>
          <p:cNvPr id="5" name="Titel 10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 dirty="0"/>
              <a:t>Aufgabe VI</a:t>
            </a:r>
            <a:endParaRPr dirty="0"/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1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r>
              <a:rPr lang="de-DE" dirty="0"/>
              <a:t>Basiskonzepte</a:t>
            </a:r>
            <a:endParaRPr dirty="0"/>
          </a:p>
          <a:p>
            <a:pPr>
              <a:defRPr/>
            </a:pPr>
            <a:endParaRPr lang="de-DE" dirty="0"/>
          </a:p>
          <a:p>
            <a:pPr marL="0" indent="0">
              <a:defRPr/>
            </a:pPr>
            <a:r>
              <a:rPr lang="de-DE" b="0" dirty="0"/>
              <a:t>Nutzen Sie das Aufgabenblatt </a:t>
            </a:r>
            <a:r>
              <a:rPr lang="de-DE" b="0" i="1" dirty="0"/>
              <a:t>„Aufgabe VI – Konzeptorientierung“</a:t>
            </a:r>
            <a:r>
              <a:rPr lang="de-DE" b="0" dirty="0"/>
              <a:t> aus der Handreichung für Lehrkräfte.</a:t>
            </a:r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4421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Selber zeichnen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Bildbearbeitung</a:t>
            </a:r>
          </a:p>
          <a:p>
            <a:pPr lvl="1"/>
            <a:r>
              <a:rPr lang="de-DE" dirty="0" err="1">
                <a:hlinkClick r:id="rId3"/>
              </a:rPr>
              <a:t>Paint.Net</a:t>
            </a:r>
            <a:r>
              <a:rPr lang="de-DE" dirty="0"/>
              <a:t>		(</a:t>
            </a: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>
                <a:hlinkClick r:id="rId4"/>
              </a:rPr>
              <a:t>Tutorial</a:t>
            </a:r>
            <a:r>
              <a:rPr lang="de-DE" dirty="0"/>
              <a:t>)</a:t>
            </a:r>
          </a:p>
          <a:p>
            <a:pPr lvl="1"/>
            <a:r>
              <a:rPr lang="de-DE" dirty="0">
                <a:hlinkClick r:id="rId5"/>
              </a:rPr>
              <a:t>Photoshop CS 2</a:t>
            </a:r>
            <a:r>
              <a:rPr lang="de-DE" dirty="0"/>
              <a:t>	(</a:t>
            </a: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>
                <a:hlinkClick r:id="rId6"/>
              </a:rPr>
              <a:t>Tutorial</a:t>
            </a:r>
            <a:r>
              <a:rPr lang="de-DE" dirty="0"/>
              <a:t>)</a:t>
            </a:r>
          </a:p>
          <a:p>
            <a:r>
              <a:rPr lang="de-DE" dirty="0"/>
              <a:t>Zeichenprogramme</a:t>
            </a:r>
          </a:p>
          <a:p>
            <a:pPr lvl="1"/>
            <a:r>
              <a:rPr lang="de-DE" dirty="0">
                <a:hlinkClick r:id="rId7"/>
              </a:rPr>
              <a:t>Paint</a:t>
            </a:r>
            <a:r>
              <a:rPr lang="de-DE" dirty="0"/>
              <a:t>		(</a:t>
            </a: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>
                <a:hlinkClick r:id="rId8"/>
              </a:rPr>
              <a:t>Tutorial</a:t>
            </a:r>
            <a:r>
              <a:rPr lang="de-DE" dirty="0"/>
              <a:t>)</a:t>
            </a:r>
          </a:p>
          <a:p>
            <a:pPr lvl="1"/>
            <a:r>
              <a:rPr lang="de-DE" dirty="0" err="1">
                <a:hlinkClick r:id="rId9"/>
              </a:rPr>
              <a:t>Krita</a:t>
            </a:r>
            <a:r>
              <a:rPr lang="de-DE" dirty="0"/>
              <a:t>		(</a:t>
            </a: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>
                <a:hlinkClick r:id="rId10"/>
              </a:rPr>
              <a:t>Tutorial</a:t>
            </a:r>
            <a:r>
              <a:rPr lang="de-DE" dirty="0"/>
              <a:t>)</a:t>
            </a:r>
          </a:p>
          <a:p>
            <a:r>
              <a:rPr lang="de-DE" dirty="0"/>
              <a:t>3-D-Modellierungen</a:t>
            </a:r>
          </a:p>
          <a:p>
            <a:pPr lvl="1"/>
            <a:r>
              <a:rPr lang="de-DE" dirty="0" err="1">
                <a:hlinkClick r:id="rId11"/>
              </a:rPr>
              <a:t>Tinkercard</a:t>
            </a:r>
            <a:r>
              <a:rPr lang="de-DE" dirty="0"/>
              <a:t>		(</a:t>
            </a: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>
                <a:hlinkClick r:id="rId12"/>
              </a:rPr>
              <a:t>Tutorial</a:t>
            </a:r>
            <a:r>
              <a:rPr lang="de-DE" dirty="0"/>
              <a:t>)</a:t>
            </a:r>
          </a:p>
          <a:p>
            <a:pPr lvl="1"/>
            <a:r>
              <a:rPr lang="de-DE" dirty="0">
                <a:hlinkClick r:id="rId13"/>
              </a:rPr>
              <a:t>Blender</a:t>
            </a:r>
            <a:r>
              <a:rPr lang="de-DE" dirty="0"/>
              <a:t>		(</a:t>
            </a: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>
                <a:hlinkClick r:id="rId14"/>
              </a:rPr>
              <a:t>Tutorial</a:t>
            </a:r>
            <a:r>
              <a:rPr lang="de-DE" dirty="0"/>
              <a:t>)</a:t>
            </a:r>
          </a:p>
          <a:p>
            <a:r>
              <a:rPr lang="de-DE" dirty="0"/>
              <a:t>Animationsfilme</a:t>
            </a:r>
          </a:p>
          <a:p>
            <a:pPr lvl="1"/>
            <a:r>
              <a:rPr lang="de-DE" dirty="0" err="1">
                <a:hlinkClick r:id="rId15"/>
              </a:rPr>
              <a:t>Animaker</a:t>
            </a:r>
            <a:r>
              <a:rPr lang="de-DE" dirty="0"/>
              <a:t>		(</a:t>
            </a: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>
                <a:hlinkClick r:id="rId16"/>
              </a:rPr>
              <a:t>Tutorial</a:t>
            </a:r>
            <a:r>
              <a:rPr lang="de-DE" dirty="0"/>
              <a:t>)</a:t>
            </a:r>
          </a:p>
          <a:p>
            <a:pPr lvl="1"/>
            <a:r>
              <a:rPr lang="de-DE" dirty="0">
                <a:hlinkClick r:id="rId13"/>
              </a:rPr>
              <a:t>Blender</a:t>
            </a:r>
            <a:r>
              <a:rPr lang="de-DE" dirty="0"/>
              <a:t>		(</a:t>
            </a: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>
                <a:hlinkClick r:id="rId17"/>
              </a:rPr>
              <a:t>Tutorial</a:t>
            </a:r>
            <a:r>
              <a:rPr lang="de-DE" dirty="0"/>
              <a:t>)</a:t>
            </a:r>
          </a:p>
          <a:p>
            <a:r>
              <a:rPr lang="de-DE" dirty="0"/>
              <a:t>Filme </a:t>
            </a:r>
          </a:p>
          <a:p>
            <a:pPr lvl="1"/>
            <a:r>
              <a:rPr lang="de-DE" dirty="0" err="1">
                <a:hlinkClick r:id="rId18"/>
              </a:rPr>
              <a:t>Freecutter</a:t>
            </a:r>
            <a:r>
              <a:rPr lang="de-DE" dirty="0"/>
              <a:t>		(</a:t>
            </a: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>
                <a:hlinkClick r:id="rId19"/>
              </a:rPr>
              <a:t>Tutorial</a:t>
            </a:r>
            <a:r>
              <a:rPr lang="de-DE" dirty="0"/>
              <a:t>)</a:t>
            </a:r>
          </a:p>
          <a:p>
            <a:pPr lvl="1"/>
            <a:r>
              <a:rPr lang="de-DE" dirty="0">
                <a:hlinkClick r:id="rId20"/>
              </a:rPr>
              <a:t>Da Vinci </a:t>
            </a:r>
            <a:r>
              <a:rPr lang="de-DE" dirty="0" err="1">
                <a:hlinkClick r:id="rId20"/>
              </a:rPr>
              <a:t>Resolve</a:t>
            </a:r>
            <a:r>
              <a:rPr lang="de-DE" dirty="0"/>
              <a:t>	(</a:t>
            </a: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>
                <a:hlinkClick r:id="rId21"/>
              </a:rPr>
              <a:t>Tutorial</a:t>
            </a:r>
            <a:r>
              <a:rPr lang="de-DE" dirty="0"/>
              <a:t>)</a:t>
            </a:r>
          </a:p>
          <a:p>
            <a:r>
              <a:rPr lang="de-DE" dirty="0"/>
              <a:t>Podcasts</a:t>
            </a:r>
          </a:p>
          <a:p>
            <a:pPr lvl="1"/>
            <a:r>
              <a:rPr lang="de-DE" dirty="0" err="1">
                <a:hlinkClick r:id="rId22"/>
              </a:rPr>
              <a:t>Audiacity</a:t>
            </a:r>
            <a:r>
              <a:rPr lang="de-DE" dirty="0"/>
              <a:t>		(</a:t>
            </a: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>
                <a:hlinkClick r:id="rId23"/>
              </a:rPr>
              <a:t>Tutorial</a:t>
            </a:r>
            <a:r>
              <a:rPr lang="de-DE" dirty="0"/>
              <a:t>)</a:t>
            </a:r>
          </a:p>
          <a:p>
            <a:pPr lvl="1"/>
            <a:r>
              <a:rPr lang="de-DE" dirty="0" err="1">
                <a:hlinkClick r:id="rId24"/>
              </a:rPr>
              <a:t>Ardour</a:t>
            </a:r>
            <a:r>
              <a:rPr lang="de-DE" sz="1800" dirty="0"/>
              <a:t>		(</a:t>
            </a:r>
            <a:r>
              <a:rPr lang="de-DE" sz="1800" dirty="0">
                <a:sym typeface="Wingdings" panose="05000000000000000000" pitchFamily="2" charset="2"/>
              </a:rPr>
              <a:t> </a:t>
            </a:r>
            <a:r>
              <a:rPr lang="de-DE" dirty="0">
                <a:hlinkClick r:id="rId25"/>
              </a:rPr>
              <a:t>Tutorial</a:t>
            </a:r>
            <a:r>
              <a:rPr lang="de-DE" sz="1800" dirty="0"/>
              <a:t>)</a:t>
            </a:r>
          </a:p>
          <a:p>
            <a:pPr lvl="1"/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Digitalisierung?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Hinführungsphase</a:t>
            </a:r>
          </a:p>
        </p:txBody>
      </p:sp>
    </p:spTree>
    <p:extLst>
      <p:ext uri="{BB962C8B-B14F-4D97-AF65-F5344CB8AC3E}">
        <p14:creationId xmlns:p14="http://schemas.microsoft.com/office/powerpoint/2010/main" val="2906966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Digitalisierung?</a:t>
            </a:r>
            <a:endParaRPr dirty="0"/>
          </a:p>
        </p:txBody>
      </p:sp>
      <p:sp>
        <p:nvSpPr>
          <p:cNvPr id="5" name="Textplatzhalter 1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Erarbeitungs-, Sicherungs-, Übungsphase</a:t>
            </a:r>
            <a:endParaRPr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de-DE" dirty="0"/>
              <a:t>Erarbeitungsphase (Lernaufgabe)</a:t>
            </a:r>
            <a:endParaRPr dirty="0"/>
          </a:p>
          <a:p>
            <a:pPr marL="698500" indent="-342900">
              <a:defRPr/>
            </a:pPr>
            <a:r>
              <a:rPr lang="de-DE" b="0" dirty="0"/>
              <a:t>H5P oder Learningapps</a:t>
            </a:r>
          </a:p>
          <a:p>
            <a:pPr marL="698500" indent="-342900">
              <a:defRPr/>
            </a:pPr>
            <a:r>
              <a:rPr lang="de-DE" b="0" dirty="0"/>
              <a:t>3D Animation nutzen (z.B. </a:t>
            </a:r>
            <a:r>
              <a:rPr lang="de-DE" b="0" u="sng" dirty="0">
                <a:hlinkClick r:id="rId3" tooltip="https://apkpure.com/reflex-arc-3d/com.reflexarc.android"/>
              </a:rPr>
              <a:t>https://apkpure.com/reflex-arc-3d/com.reflexarc.android</a:t>
            </a:r>
            <a:r>
              <a:rPr lang="de-DE" b="0" u="sng" dirty="0"/>
              <a:t>)</a:t>
            </a:r>
          </a:p>
          <a:p>
            <a:pPr marL="698500" indent="-342900">
              <a:defRPr/>
            </a:pPr>
            <a:r>
              <a:rPr lang="de-DE" b="0" dirty="0"/>
              <a:t>Interaktiven Medienmodul nutzen, z.B. Thema Immunreaktion (</a:t>
            </a:r>
            <a:r>
              <a:rPr lang="de-DE" b="0" dirty="0">
                <a:hlinkClick r:id="rId4"/>
              </a:rPr>
              <a:t>https://nawitonic.de/110_immuneresponse_basic_modules.html</a:t>
            </a:r>
            <a:r>
              <a:rPr lang="de-DE" b="0" dirty="0"/>
              <a:t>)</a:t>
            </a:r>
            <a:endParaRPr lang="de-DE" b="0" u="sng" dirty="0"/>
          </a:p>
          <a:p>
            <a:pPr marL="698500" indent="-342900">
              <a:defRPr/>
            </a:pPr>
            <a:r>
              <a:rPr lang="de-DE" b="0" dirty="0"/>
              <a:t>Selbstreguliertes Lernen: </a:t>
            </a:r>
            <a:r>
              <a:rPr lang="de-DE" b="0" dirty="0">
                <a:hlinkClick r:id="rId5"/>
              </a:rPr>
              <a:t>mebis Kurs </a:t>
            </a:r>
            <a:r>
              <a:rPr lang="de-DE" b="0" dirty="0"/>
              <a:t>(Basiskonzepte erarbeiten)</a:t>
            </a:r>
          </a:p>
          <a:p>
            <a:pPr marL="0" indent="0">
              <a:buNone/>
              <a:defRPr/>
            </a:pPr>
            <a:r>
              <a:rPr lang="de-DE" dirty="0"/>
              <a:t>Sicherungs-/Übungsphase</a:t>
            </a:r>
            <a:endParaRPr dirty="0"/>
          </a:p>
          <a:p>
            <a:pPr marL="698500" indent="-342900">
              <a:defRPr/>
            </a:pPr>
            <a:r>
              <a:rPr lang="de-DE" b="0" dirty="0"/>
              <a:t>Erstellung verschiedener Produkte durch die Schüler</a:t>
            </a:r>
          </a:p>
          <a:p>
            <a:pPr marL="1115704" lvl="1" indent="-342900">
              <a:defRPr/>
            </a:pPr>
            <a:r>
              <a:rPr lang="de-DE" b="0" dirty="0"/>
              <a:t>einer Animation mit PPT, um Strukturen des Körpers beim Kniesehnenreflex mit Komponenten des Reiz-Reaktionsschemas zu </a:t>
            </a:r>
            <a:r>
              <a:rPr lang="de-DE" b="0" dirty="0" err="1"/>
              <a:t>analogisieren</a:t>
            </a:r>
            <a:endParaRPr lang="de-DE" b="0" dirty="0"/>
          </a:p>
          <a:p>
            <a:pPr marL="1115704" lvl="1" indent="-342900">
              <a:defRPr/>
            </a:pPr>
            <a:r>
              <a:rPr lang="de-DE" dirty="0"/>
              <a:t>eines </a:t>
            </a:r>
            <a:r>
              <a:rPr lang="de-DE" dirty="0" err="1"/>
              <a:t>Stop</a:t>
            </a:r>
            <a:r>
              <a:rPr lang="de-DE" dirty="0"/>
              <a:t>-Motion-Films zur unspezifischen und spezifischen Immunantwort (z.B. mit der App </a:t>
            </a:r>
            <a:r>
              <a:rPr lang="de-DE" dirty="0" err="1"/>
              <a:t>Stop</a:t>
            </a:r>
            <a:r>
              <a:rPr lang="de-DE" dirty="0"/>
              <a:t> Motion Studio) </a:t>
            </a:r>
          </a:p>
          <a:p>
            <a:pPr marL="1115704" lvl="1" indent="-342900">
              <a:defRPr/>
            </a:pPr>
            <a:r>
              <a:rPr lang="de-DE" dirty="0"/>
              <a:t>eines </a:t>
            </a:r>
            <a:r>
              <a:rPr lang="de-DE" dirty="0" err="1"/>
              <a:t>Erklärvideo</a:t>
            </a:r>
            <a:r>
              <a:rPr lang="de-DE" dirty="0"/>
              <a:t> erstellen (z.B. zu Reiz-Reaktionsschema oder Immunreaktion mit mysimpleshow.com/PPT/…)</a:t>
            </a:r>
          </a:p>
          <a:p>
            <a:pPr marL="1115704" lvl="1" indent="-342900">
              <a:defRPr/>
            </a:pPr>
            <a:r>
              <a:rPr lang="de-DE" dirty="0"/>
              <a:t>eines Comics (z.B. die Immunreaktion als Comic darstellen mit z.B. </a:t>
            </a:r>
            <a:r>
              <a:rPr lang="de-DE" dirty="0" err="1"/>
              <a:t>ComicLife</a:t>
            </a:r>
            <a:r>
              <a:rPr lang="de-DE" dirty="0"/>
              <a:t>, Comic Book)</a:t>
            </a:r>
          </a:p>
          <a:p>
            <a:pPr marL="1115704" lvl="1" indent="-342900">
              <a:defRPr/>
            </a:pPr>
            <a:r>
              <a:rPr lang="de-DE" b="0" dirty="0"/>
              <a:t>Dokumentation der Versuche durch die Schüler </a:t>
            </a:r>
            <a:r>
              <a:rPr lang="de-DE" dirty="0"/>
              <a:t>als Video (z. B. zum Kniesehnenreflex) oder als Comic mit Comic App (z.B. Comic Life, Comic Book)</a:t>
            </a:r>
          </a:p>
          <a:p>
            <a:pPr marL="698500" indent="-342900">
              <a:defRPr/>
            </a:pPr>
            <a:r>
              <a:rPr lang="de-DE" b="0" dirty="0"/>
              <a:t>Interaktive Sicherung/Lernzielkontrolle mit h5p/learningapps (Drag&amp;Drop, Lückentext)</a:t>
            </a:r>
            <a:endParaRPr dirty="0"/>
          </a:p>
          <a:p>
            <a:pPr marL="698500" indent="-342900">
              <a:defRPr/>
            </a:pPr>
            <a:r>
              <a:rPr lang="de-DE" b="0" dirty="0"/>
              <a:t>Basiskonzepte sichern: </a:t>
            </a:r>
            <a:r>
              <a:rPr lang="de-DE" b="0" dirty="0">
                <a:hlinkClick r:id="rId5"/>
              </a:rPr>
              <a:t>mebis Kurs </a:t>
            </a:r>
            <a:r>
              <a:rPr lang="de-DE" b="0" dirty="0"/>
              <a:t>(Book-Creator, </a:t>
            </a:r>
            <a:r>
              <a:rPr lang="de-DE" b="0" dirty="0" err="1"/>
              <a:t>Powerpoint</a:t>
            </a:r>
            <a:r>
              <a:rPr lang="de-DE" b="0" dirty="0"/>
              <a:t>, </a:t>
            </a:r>
            <a:r>
              <a:rPr lang="de-DE" b="0" dirty="0" err="1"/>
              <a:t>Cryptpad</a:t>
            </a:r>
            <a:r>
              <a:rPr lang="de-DE" b="0" dirty="0"/>
              <a:t>)</a:t>
            </a:r>
          </a:p>
        </p:txBody>
      </p:sp>
      <p:sp>
        <p:nvSpPr>
          <p:cNvPr id="2" name="Rechteck 1"/>
          <p:cNvSpPr/>
          <p:nvPr/>
        </p:nvSpPr>
        <p:spPr>
          <a:xfrm>
            <a:off x="684558" y="2909173"/>
            <a:ext cx="9098639" cy="25923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 bwMode="auto">
          <a:xfrm>
            <a:off x="684558" y="5852181"/>
            <a:ext cx="9098639" cy="4125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50901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>
          <a:xfrm>
            <a:off x="514915" y="1296194"/>
            <a:ext cx="9268300" cy="4992275"/>
          </a:xfrm>
        </p:spPr>
        <p:txBody>
          <a:bodyPr>
            <a:noAutofit/>
          </a:bodyPr>
          <a:lstStyle/>
          <a:p>
            <a:pPr>
              <a:defRPr/>
            </a:pPr>
            <a:endParaRPr lang="de-DE" sz="1600" b="0" dirty="0"/>
          </a:p>
          <a:p>
            <a:pPr>
              <a:defRPr/>
            </a:pPr>
            <a:endParaRPr lang="de-DE" sz="1600" b="0" dirty="0"/>
          </a:p>
          <a:p>
            <a:pPr>
              <a:defRPr/>
            </a:pPr>
            <a:r>
              <a:rPr lang="de-DE" sz="1600" b="0" dirty="0"/>
              <a:t>Beschlüsse der </a:t>
            </a:r>
            <a:r>
              <a:rPr lang="de-DE" sz="1600" b="0" dirty="0" err="1"/>
              <a:t>Kultusminterkonferenz</a:t>
            </a:r>
            <a:r>
              <a:rPr lang="de-DE" sz="1600" b="0" dirty="0"/>
              <a:t> (2005). Bildungsstandards im Fach Biologie. </a:t>
            </a:r>
            <a:r>
              <a:rPr lang="de-DE" sz="1600" b="0" dirty="0">
                <a:cs typeface="Times New Roman"/>
                <a:hlinkClick r:id="rId2"/>
              </a:rPr>
              <a:t>https://www.kmk.org/fileadmin/veroeffentlichungen_beschluesse/2004/2004_12_16-Bildungsstandards-Biologie.pdf</a:t>
            </a:r>
            <a:r>
              <a:rPr lang="de-DE" sz="1600" b="0" dirty="0">
                <a:cs typeface="Times New Roman"/>
              </a:rPr>
              <a:t> (Aufgerufen am 11.03.2021)</a:t>
            </a:r>
            <a:endParaRPr lang="de-DE" sz="1600" b="0" dirty="0"/>
          </a:p>
          <a:p>
            <a:r>
              <a:rPr lang="de-DE" sz="1600" b="0" dirty="0"/>
              <a:t>Neuhaus, B. J., Nachreiner, M., Oberbeil, L. &amp; Spangler, M. (2014). Basiskonzepte zur Planung von Biologieunterricht: Ein Gedankenspiel. </a:t>
            </a:r>
            <a:r>
              <a:rPr lang="de-DE" sz="1600" b="0" i="1" dirty="0"/>
              <a:t>Der mathematische und naturwissenschaftliche Unterricht (MNU)</a:t>
            </a:r>
            <a:r>
              <a:rPr lang="de-DE" sz="1600" b="0" dirty="0"/>
              <a:t>, </a:t>
            </a:r>
            <a:r>
              <a:rPr lang="de-DE" sz="1600" b="0" i="1" dirty="0"/>
              <a:t>67</a:t>
            </a:r>
            <a:r>
              <a:rPr lang="de-DE" sz="1600" b="0" dirty="0"/>
              <a:t>(3), 106–165.</a:t>
            </a:r>
            <a:br>
              <a:rPr lang="de-DE" sz="1600" b="0" dirty="0"/>
            </a:br>
            <a:endParaRPr lang="de-DE" sz="1600" b="0" dirty="0"/>
          </a:p>
        </p:txBody>
      </p:sp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Quellen und Literaturverzeichnis</a:t>
            </a:r>
            <a:endParaRPr dirty="0"/>
          </a:p>
        </p:txBody>
      </p:sp>
      <p:sp>
        <p:nvSpPr>
          <p:cNvPr id="6" name="Inhaltsplatzhalter 3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Literatur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8116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 sz="1600" b="0" dirty="0">
                <a:hlinkClick r:id="rId2" action="ppaction://hlinksldjump"/>
              </a:rPr>
              <a:t>Titelbild</a:t>
            </a:r>
            <a:r>
              <a:rPr lang="de-DE" sz="1600" b="0" dirty="0"/>
              <a:t>: Bild von Gerd Altmann auf Pixabay: </a:t>
            </a:r>
            <a:r>
              <a:rPr lang="de-DE" sz="1600" b="0" dirty="0">
                <a:hlinkClick r:id="rId3"/>
              </a:rPr>
              <a:t>https://pixabay.com/images/id-5464441/</a:t>
            </a:r>
            <a:r>
              <a:rPr lang="de-DE" sz="1600" b="0" dirty="0"/>
              <a:t> </a:t>
            </a:r>
          </a:p>
          <a:p>
            <a:pPr>
              <a:defRPr/>
            </a:pPr>
            <a:r>
              <a:rPr lang="de-DE" sz="1600" b="0" dirty="0"/>
              <a:t>Aufgaben: Bild von StartUpStockPictures auf Pixabay: </a:t>
            </a:r>
            <a:r>
              <a:rPr lang="de-DE" sz="1600" b="0" u="sng" dirty="0">
                <a:hlinkClick r:id="rId4" tooltip="https://pixabay.com/images/id-594090/"/>
              </a:rPr>
              <a:t>https://pixabay.com/images/id-594090/</a:t>
            </a:r>
            <a:endParaRPr lang="de-DE" sz="1600" b="0" u="sng" dirty="0"/>
          </a:p>
          <a:p>
            <a:pPr marL="0" indent="0">
              <a:buNone/>
              <a:defRPr/>
            </a:pPr>
            <a:endParaRPr lang="de-DE" sz="1600" b="0" dirty="0"/>
          </a:p>
          <a:p>
            <a:pPr>
              <a:defRPr/>
            </a:pPr>
            <a:endParaRPr sz="1600" b="0" dirty="0"/>
          </a:p>
        </p:txBody>
      </p:sp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Quellen und Literaturverzeichnis</a:t>
            </a:r>
            <a:endParaRPr dirty="0"/>
          </a:p>
        </p:txBody>
      </p:sp>
      <p:sp>
        <p:nvSpPr>
          <p:cNvPr id="6" name="Inhaltsplatzhalter 3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Bilder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673624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67B8E04-588B-4AD9-8ECF-8E109C85E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de-DE" dirty="0"/>
              <a:t>Lehrstuhl für Didaktik der Biologie</a:t>
            </a:r>
          </a:p>
          <a:p>
            <a:pPr marL="0" indent="0">
              <a:buNone/>
              <a:defRPr/>
            </a:pPr>
            <a:r>
              <a:rPr lang="de-DE" dirty="0"/>
              <a:t>Projekt DigitUS Biologie</a:t>
            </a:r>
          </a:p>
          <a:p>
            <a:pPr marL="0" indent="0">
              <a:buNone/>
              <a:defRPr/>
            </a:pPr>
            <a:endParaRPr lang="de-DE" b="0" i="1" dirty="0"/>
          </a:p>
          <a:p>
            <a:pPr marL="0" indent="0">
              <a:buNone/>
              <a:defRPr/>
            </a:pPr>
            <a:r>
              <a:rPr lang="de-DE" b="0" i="1" dirty="0"/>
              <a:t>Prof. Dr. Birgit J. Neuhaus</a:t>
            </a:r>
          </a:p>
          <a:p>
            <a:pPr marL="0" indent="0">
              <a:buNone/>
              <a:defRPr/>
            </a:pPr>
            <a:r>
              <a:rPr lang="de-DE" b="0" i="1" dirty="0"/>
              <a:t>Dr. Monika Aufleger</a:t>
            </a:r>
          </a:p>
          <a:p>
            <a:pPr marL="0" indent="0">
              <a:buNone/>
              <a:defRPr/>
            </a:pPr>
            <a:r>
              <a:rPr lang="de-DE" b="0" i="1" dirty="0"/>
              <a:t>Dr. Christian Förtsch</a:t>
            </a:r>
          </a:p>
          <a:p>
            <a:pPr marL="0" indent="0">
              <a:buNone/>
              <a:defRPr/>
            </a:pPr>
            <a:r>
              <a:rPr lang="de-DE" b="0" i="1" dirty="0"/>
              <a:t>Dr. Dagmar Frick</a:t>
            </a:r>
          </a:p>
          <a:p>
            <a:pPr marL="0" indent="0">
              <a:buNone/>
              <a:defRPr/>
            </a:pPr>
            <a:r>
              <a:rPr lang="de-DE" b="0" i="1" dirty="0"/>
              <a:t>Annemarie Rutkowski</a:t>
            </a:r>
          </a:p>
          <a:p>
            <a:pPr marL="0" indent="0">
              <a:buNone/>
              <a:defRPr/>
            </a:pPr>
            <a:r>
              <a:rPr lang="de-DE" b="0" i="1"/>
              <a:t>Michael Spangler</a:t>
            </a:r>
          </a:p>
          <a:p>
            <a:pPr marL="0" indent="0">
              <a:buNone/>
              <a:defRPr/>
            </a:pPr>
            <a:endParaRPr lang="de-DE" b="0" dirty="0"/>
          </a:p>
          <a:p>
            <a:pPr marL="0" indent="0">
              <a:buNone/>
              <a:defRPr/>
            </a:pPr>
            <a:r>
              <a:rPr lang="de-DE" b="0" dirty="0" err="1"/>
              <a:t>Winzererstraße</a:t>
            </a:r>
            <a:r>
              <a:rPr lang="de-DE" b="0" dirty="0"/>
              <a:t> 45</a:t>
            </a:r>
          </a:p>
          <a:p>
            <a:pPr marL="0" indent="0">
              <a:buNone/>
              <a:defRPr/>
            </a:pPr>
            <a:r>
              <a:rPr lang="de-DE" b="0" dirty="0"/>
              <a:t>80797 München</a:t>
            </a:r>
            <a:br>
              <a:rPr lang="de-DE" b="0" dirty="0"/>
            </a:br>
            <a:r>
              <a:rPr lang="de-DE" b="0" dirty="0">
                <a:hlinkClick r:id="rId3"/>
              </a:rPr>
              <a:t>digitus@bio.lmu.de</a:t>
            </a:r>
            <a:r>
              <a:rPr lang="de-DE" b="0" dirty="0"/>
              <a:t> 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EAA8889-C5FC-4910-A88B-C52037BE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Fragen?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B75EBC-C52C-4785-96C8-2C62B2202A7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Kontakt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C12B8C2-7587-4E0C-9221-BF043B099809}"/>
              </a:ext>
            </a:extLst>
          </p:cNvPr>
          <p:cNvSpPr txBox="1"/>
          <p:nvPr/>
        </p:nvSpPr>
        <p:spPr>
          <a:xfrm>
            <a:off x="4428976" y="3600450"/>
            <a:ext cx="5662652" cy="19236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Erstellt von Didaktik der Biologie, LMU München, im Projekt DigitUS. Die Logos von DigitUS und seiner Projektpartner sind urheberrechtlich geschützt.</a:t>
            </a:r>
          </a:p>
          <a:p>
            <a:endParaRPr lang="de-DE" dirty="0"/>
          </a:p>
          <a:p>
            <a:r>
              <a:rPr lang="de-DE" dirty="0"/>
              <a:t>DigitUS (Digitalisierung von Unterricht in der Schule) wird aus Mitteln des Bundesministerium für Bildung und Forschung gefördert (FKZ: 01JD1830A).</a:t>
            </a:r>
          </a:p>
        </p:txBody>
      </p:sp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id="{4198D13A-ED9F-4D76-9F0B-6EC29EA38E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5611713"/>
              </p:ext>
            </p:extLst>
          </p:nvPr>
        </p:nvGraphicFramePr>
        <p:xfrm>
          <a:off x="7093272" y="5347759"/>
          <a:ext cx="1752600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orelDRAW" r:id="rId4" imgW="1752600" imgH="1254292" progId="CorelDraw.Graphic.21">
                  <p:embed/>
                </p:oleObj>
              </mc:Choice>
              <mc:Fallback>
                <p:oleObj name="CorelDRAW" r:id="rId4" imgW="1752600" imgH="1254292" progId="CorelDraw.Graphic.21">
                  <p:embed/>
                  <p:pic>
                    <p:nvPicPr>
                      <p:cNvPr id="8" name="Objekt 7">
                        <a:extLst>
                          <a:ext uri="{FF2B5EF4-FFF2-40B4-BE49-F238E27FC236}">
                            <a16:creationId xmlns:a16="http://schemas.microsoft.com/office/drawing/2014/main" id="{4198D13A-ED9F-4D76-9F0B-6EC29EA38E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93272" y="5347759"/>
                        <a:ext cx="1752600" cy="1254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979757DE-6A02-4B1D-A19E-5ADC54221E2C}"/>
              </a:ext>
            </a:extLst>
          </p:cNvPr>
          <p:cNvGrpSpPr/>
          <p:nvPr/>
        </p:nvGrpSpPr>
        <p:grpSpPr>
          <a:xfrm>
            <a:off x="4748669" y="2380927"/>
            <a:ext cx="5023266" cy="990237"/>
            <a:chOff x="4861024" y="2380927"/>
            <a:chExt cx="5023266" cy="990237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98004BBF-8C49-4DA7-9028-3E1C032436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93272" y="2447627"/>
              <a:ext cx="2791018" cy="856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98CAC30B-8D1A-441E-8B48-AC6D9407DD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1024" y="2380927"/>
              <a:ext cx="1933054" cy="9902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C272E240-301F-424D-95F0-B12A76356131}"/>
              </a:ext>
            </a:extLst>
          </p:cNvPr>
          <p:cNvSpPr txBox="1"/>
          <p:nvPr/>
        </p:nvSpPr>
        <p:spPr>
          <a:xfrm>
            <a:off x="-21401" y="6425588"/>
            <a:ext cx="815800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Lizenzhinweis: "Unterrichtsplanung aus Perspektive verschiedener Basiskonzepte - Anwendung der Erkenntnisse", erstellt  von </a:t>
            </a:r>
          </a:p>
          <a:p>
            <a:r>
              <a:rPr lang="de-DE" sz="1200" dirty="0"/>
              <a:t>B. Neuhaus, D. Traub, M. Aufleger, A. Rutkowski, C. Förtsch und M. Spangler  im Projekt  </a:t>
            </a:r>
            <a:r>
              <a:rPr lang="de-DE" sz="1200" dirty="0" err="1"/>
              <a:t>DigitUS</a:t>
            </a:r>
            <a:r>
              <a:rPr lang="de-DE" sz="1200" dirty="0"/>
              <a:t> und lizenziert als CC BY SA 4.0.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4526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Unterrichtsplanung</a:t>
            </a:r>
            <a:endParaRPr dirty="0"/>
          </a:p>
        </p:txBody>
      </p:sp>
      <p:sp>
        <p:nvSpPr>
          <p:cNvPr id="6" name="Textplatzhalter 8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Aus Perspektive verschiedener Basiskonzepte</a:t>
            </a:r>
          </a:p>
        </p:txBody>
      </p:sp>
      <p:grpSp>
        <p:nvGrpSpPr>
          <p:cNvPr id="9" name="Gruppieren 8"/>
          <p:cNvGrpSpPr/>
          <p:nvPr/>
        </p:nvGrpSpPr>
        <p:grpSpPr>
          <a:xfrm>
            <a:off x="579984" y="3491040"/>
            <a:ext cx="2066470" cy="2116488"/>
            <a:chOff x="30956" y="1794010"/>
            <a:chExt cx="2066470" cy="2116488"/>
          </a:xfrm>
        </p:grpSpPr>
        <p:pic>
          <p:nvPicPr>
            <p:cNvPr id="343" name="Grafik 34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1606" y="1794010"/>
              <a:ext cx="872459" cy="1237815"/>
            </a:xfrm>
            <a:prstGeom prst="rect">
              <a:avLst/>
            </a:prstGeom>
          </p:spPr>
        </p:pic>
        <p:grpSp>
          <p:nvGrpSpPr>
            <p:cNvPr id="11" name="Gruppieren 28"/>
            <p:cNvGrpSpPr>
              <a:grpSpLocks noChangeAspect="1"/>
            </p:cNvGrpSpPr>
            <p:nvPr/>
          </p:nvGrpSpPr>
          <p:grpSpPr bwMode="auto">
            <a:xfrm rot="3271873">
              <a:off x="473204" y="1697167"/>
              <a:ext cx="1181974" cy="2066470"/>
              <a:chOff x="0" y="0"/>
              <a:chExt cx="2812414" cy="5123095"/>
            </a:xfrm>
          </p:grpSpPr>
          <p:sp>
            <p:nvSpPr>
              <p:cNvPr id="12" name="Ellipse 46"/>
              <p:cNvSpPr>
                <a:spLocks noChangeAspect="1"/>
              </p:cNvSpPr>
              <p:nvPr/>
            </p:nvSpPr>
            <p:spPr bwMode="auto">
              <a:xfrm rot="20127457">
                <a:off x="0" y="0"/>
                <a:ext cx="2812414" cy="2836333"/>
              </a:xfrm>
              <a:prstGeom prst="ellipse">
                <a:avLst/>
              </a:prstGeom>
              <a:noFill/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de-DE" sz="1448"/>
              </a:p>
            </p:txBody>
          </p:sp>
          <p:sp>
            <p:nvSpPr>
              <p:cNvPr id="13" name="Abgerundetes Rechteck 47"/>
              <p:cNvSpPr/>
              <p:nvPr/>
            </p:nvSpPr>
            <p:spPr bwMode="auto">
              <a:xfrm rot="20127457">
                <a:off x="2360639" y="2680279"/>
                <a:ext cx="404456" cy="2442816"/>
              </a:xfrm>
              <a:prstGeom prst="roundRect">
                <a:avLst>
                  <a:gd name="adj" fmla="val 28206"/>
                </a:avLst>
              </a:prstGeom>
              <a:solidFill>
                <a:schemeClr val="bg1">
                  <a:lumMod val="50000"/>
                </a:schemeClr>
              </a:solidFill>
              <a:ln w="285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de-DE" sz="1448"/>
              </a:p>
            </p:txBody>
          </p:sp>
          <p:sp>
            <p:nvSpPr>
              <p:cNvPr id="14" name="Bogen 48"/>
              <p:cNvSpPr>
                <a:spLocks noChangeAspect="1"/>
              </p:cNvSpPr>
              <p:nvPr/>
            </p:nvSpPr>
            <p:spPr bwMode="auto">
              <a:xfrm rot="20127457">
                <a:off x="764755" y="190625"/>
                <a:ext cx="1580146" cy="1593585"/>
              </a:xfrm>
              <a:prstGeom prst="arc">
                <a:avLst>
                  <a:gd name="adj1" fmla="val 16200000"/>
                  <a:gd name="adj2" fmla="val 0"/>
                </a:avLst>
              </a:prstGeom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de-DE" sz="1448"/>
              </a:p>
            </p:txBody>
          </p:sp>
        </p:grpSp>
        <p:sp>
          <p:nvSpPr>
            <p:cNvPr id="2" name="Textfeld 1"/>
            <p:cNvSpPr txBox="1"/>
            <p:nvPr/>
          </p:nvSpPr>
          <p:spPr>
            <a:xfrm>
              <a:off x="996274" y="3597207"/>
              <a:ext cx="1087157" cy="313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36" dirty="0"/>
                <a:t>Entwicklung</a:t>
              </a:r>
            </a:p>
          </p:txBody>
        </p:sp>
      </p:grpSp>
      <p:grpSp>
        <p:nvGrpSpPr>
          <p:cNvPr id="3" name="Gruppieren 2"/>
          <p:cNvGrpSpPr/>
          <p:nvPr/>
        </p:nvGrpSpPr>
        <p:grpSpPr>
          <a:xfrm>
            <a:off x="2831953" y="1792010"/>
            <a:ext cx="2640750" cy="1975218"/>
            <a:chOff x="2416874" y="1958559"/>
            <a:chExt cx="2640750" cy="1975218"/>
          </a:xfrm>
        </p:grpSpPr>
        <p:pic>
          <p:nvPicPr>
            <p:cNvPr id="350" name="Grafik 34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94527" y="1958559"/>
              <a:ext cx="756479" cy="1073266"/>
            </a:xfrm>
            <a:prstGeom prst="rect">
              <a:avLst/>
            </a:prstGeom>
          </p:spPr>
        </p:pic>
        <p:grpSp>
          <p:nvGrpSpPr>
            <p:cNvPr id="231" name="Gruppieren 28"/>
            <p:cNvGrpSpPr>
              <a:grpSpLocks noChangeAspect="1"/>
            </p:cNvGrpSpPr>
            <p:nvPr/>
          </p:nvGrpSpPr>
          <p:grpSpPr bwMode="auto">
            <a:xfrm rot="3271873">
              <a:off x="2859122" y="1720446"/>
              <a:ext cx="1181974" cy="2066470"/>
              <a:chOff x="0" y="0"/>
              <a:chExt cx="2812414" cy="5123095"/>
            </a:xfrm>
          </p:grpSpPr>
          <p:sp>
            <p:nvSpPr>
              <p:cNvPr id="249" name="Ellipse 46"/>
              <p:cNvSpPr>
                <a:spLocks noChangeAspect="1"/>
              </p:cNvSpPr>
              <p:nvPr/>
            </p:nvSpPr>
            <p:spPr bwMode="auto">
              <a:xfrm rot="20127457">
                <a:off x="0" y="0"/>
                <a:ext cx="2812414" cy="2836333"/>
              </a:xfrm>
              <a:prstGeom prst="ellipse">
                <a:avLst/>
              </a:prstGeom>
              <a:noFill/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de-DE" sz="1448"/>
              </a:p>
            </p:txBody>
          </p:sp>
          <p:sp>
            <p:nvSpPr>
              <p:cNvPr id="250" name="Abgerundetes Rechteck 47"/>
              <p:cNvSpPr/>
              <p:nvPr/>
            </p:nvSpPr>
            <p:spPr bwMode="auto">
              <a:xfrm rot="20127457">
                <a:off x="2360639" y="2680279"/>
                <a:ext cx="404456" cy="2442816"/>
              </a:xfrm>
              <a:prstGeom prst="roundRect">
                <a:avLst>
                  <a:gd name="adj" fmla="val 28206"/>
                </a:avLst>
              </a:prstGeom>
              <a:solidFill>
                <a:schemeClr val="bg1">
                  <a:lumMod val="50000"/>
                </a:schemeClr>
              </a:solidFill>
              <a:ln w="285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de-DE" sz="1448"/>
              </a:p>
            </p:txBody>
          </p:sp>
          <p:sp>
            <p:nvSpPr>
              <p:cNvPr id="251" name="Bogen 48"/>
              <p:cNvSpPr>
                <a:spLocks noChangeAspect="1"/>
              </p:cNvSpPr>
              <p:nvPr/>
            </p:nvSpPr>
            <p:spPr bwMode="auto">
              <a:xfrm rot="20127457">
                <a:off x="764755" y="190625"/>
                <a:ext cx="1580146" cy="1593585"/>
              </a:xfrm>
              <a:prstGeom prst="arc">
                <a:avLst>
                  <a:gd name="adj1" fmla="val 16200000"/>
                  <a:gd name="adj2" fmla="val 0"/>
                </a:avLst>
              </a:prstGeom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de-DE" sz="1448"/>
              </a:p>
            </p:txBody>
          </p:sp>
        </p:grpSp>
        <p:sp>
          <p:nvSpPr>
            <p:cNvPr id="46" name="Textfeld 45"/>
            <p:cNvSpPr txBox="1"/>
            <p:nvPr/>
          </p:nvSpPr>
          <p:spPr bwMode="auto">
            <a:xfrm>
              <a:off x="3396592" y="3620486"/>
              <a:ext cx="1661032" cy="313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36" dirty="0"/>
                <a:t>Struktur &amp; Funktion</a:t>
              </a:r>
            </a:p>
          </p:txBody>
        </p:sp>
      </p:grpSp>
      <p:grpSp>
        <p:nvGrpSpPr>
          <p:cNvPr id="5" name="Gruppieren 4"/>
          <p:cNvGrpSpPr/>
          <p:nvPr/>
        </p:nvGrpSpPr>
        <p:grpSpPr>
          <a:xfrm>
            <a:off x="5854093" y="1821087"/>
            <a:ext cx="2505331" cy="2101108"/>
            <a:chOff x="4929938" y="1841579"/>
            <a:chExt cx="2505331" cy="2101108"/>
          </a:xfrm>
        </p:grpSpPr>
        <p:pic>
          <p:nvPicPr>
            <p:cNvPr id="345" name="Grafik 34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5213" y="1841579"/>
              <a:ext cx="950280" cy="1348223"/>
            </a:xfrm>
            <a:prstGeom prst="rect">
              <a:avLst/>
            </a:prstGeom>
          </p:spPr>
        </p:pic>
        <p:grpSp>
          <p:nvGrpSpPr>
            <p:cNvPr id="276" name="Gruppieren 28"/>
            <p:cNvGrpSpPr>
              <a:grpSpLocks noChangeAspect="1"/>
            </p:cNvGrpSpPr>
            <p:nvPr/>
          </p:nvGrpSpPr>
          <p:grpSpPr bwMode="auto">
            <a:xfrm rot="3271873">
              <a:off x="5372186" y="1726285"/>
              <a:ext cx="1181974" cy="2066470"/>
              <a:chOff x="0" y="0"/>
              <a:chExt cx="2812414" cy="5123095"/>
            </a:xfrm>
          </p:grpSpPr>
          <p:sp>
            <p:nvSpPr>
              <p:cNvPr id="294" name="Ellipse 46"/>
              <p:cNvSpPr>
                <a:spLocks noChangeAspect="1"/>
              </p:cNvSpPr>
              <p:nvPr/>
            </p:nvSpPr>
            <p:spPr bwMode="auto">
              <a:xfrm rot="20127457">
                <a:off x="0" y="0"/>
                <a:ext cx="2812414" cy="2836333"/>
              </a:xfrm>
              <a:prstGeom prst="ellipse">
                <a:avLst/>
              </a:prstGeom>
              <a:noFill/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de-DE" sz="1448"/>
              </a:p>
            </p:txBody>
          </p:sp>
          <p:sp>
            <p:nvSpPr>
              <p:cNvPr id="295" name="Abgerundetes Rechteck 47"/>
              <p:cNvSpPr/>
              <p:nvPr/>
            </p:nvSpPr>
            <p:spPr bwMode="auto">
              <a:xfrm rot="20127457">
                <a:off x="2360639" y="2680279"/>
                <a:ext cx="404456" cy="2442816"/>
              </a:xfrm>
              <a:prstGeom prst="roundRect">
                <a:avLst>
                  <a:gd name="adj" fmla="val 28206"/>
                </a:avLst>
              </a:prstGeom>
              <a:solidFill>
                <a:schemeClr val="bg1">
                  <a:lumMod val="50000"/>
                </a:schemeClr>
              </a:solidFill>
              <a:ln w="285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de-DE" sz="1448"/>
              </a:p>
            </p:txBody>
          </p:sp>
          <p:sp>
            <p:nvSpPr>
              <p:cNvPr id="296" name="Bogen 48"/>
              <p:cNvSpPr>
                <a:spLocks noChangeAspect="1"/>
              </p:cNvSpPr>
              <p:nvPr/>
            </p:nvSpPr>
            <p:spPr bwMode="auto">
              <a:xfrm rot="20127457">
                <a:off x="764755" y="190625"/>
                <a:ext cx="1580146" cy="1593585"/>
              </a:xfrm>
              <a:prstGeom prst="arc">
                <a:avLst>
                  <a:gd name="adj1" fmla="val 16200000"/>
                  <a:gd name="adj2" fmla="val 0"/>
                </a:avLst>
              </a:prstGeom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de-DE" sz="1448"/>
              </a:p>
            </p:txBody>
          </p:sp>
        </p:grpSp>
        <p:sp>
          <p:nvSpPr>
            <p:cNvPr id="47" name="Textfeld 46"/>
            <p:cNvSpPr txBox="1"/>
            <p:nvPr/>
          </p:nvSpPr>
          <p:spPr bwMode="auto">
            <a:xfrm>
              <a:off x="6017893" y="3408438"/>
              <a:ext cx="1417376" cy="534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36" dirty="0"/>
                <a:t>Information &amp;</a:t>
              </a:r>
            </a:p>
            <a:p>
              <a:r>
                <a:rPr lang="de-DE" sz="1436" dirty="0"/>
                <a:t> Kommunikation</a:t>
              </a:r>
            </a:p>
          </p:txBody>
        </p:sp>
      </p:grpSp>
      <p:grpSp>
        <p:nvGrpSpPr>
          <p:cNvPr id="8" name="Gruppieren 7"/>
          <p:cNvGrpSpPr/>
          <p:nvPr/>
        </p:nvGrpSpPr>
        <p:grpSpPr>
          <a:xfrm>
            <a:off x="2911263" y="4227278"/>
            <a:ext cx="2920847" cy="2133918"/>
            <a:chOff x="3027933" y="3938286"/>
            <a:chExt cx="2920847" cy="2133918"/>
          </a:xfrm>
        </p:grpSpPr>
        <p:pic>
          <p:nvPicPr>
            <p:cNvPr id="348" name="Grafik 34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9062" y="3938286"/>
              <a:ext cx="963024" cy="1366303"/>
            </a:xfrm>
            <a:prstGeom prst="rect">
              <a:avLst/>
            </a:prstGeom>
          </p:spPr>
        </p:pic>
        <p:grpSp>
          <p:nvGrpSpPr>
            <p:cNvPr id="210" name="Gruppieren 28"/>
            <p:cNvGrpSpPr>
              <a:grpSpLocks noChangeAspect="1"/>
            </p:cNvGrpSpPr>
            <p:nvPr/>
          </p:nvGrpSpPr>
          <p:grpSpPr bwMode="auto">
            <a:xfrm rot="3271873">
              <a:off x="3470181" y="3864723"/>
              <a:ext cx="1181974" cy="2066470"/>
              <a:chOff x="0" y="0"/>
              <a:chExt cx="2812414" cy="5123095"/>
            </a:xfrm>
          </p:grpSpPr>
          <p:sp>
            <p:nvSpPr>
              <p:cNvPr id="228" name="Ellipse 46"/>
              <p:cNvSpPr>
                <a:spLocks noChangeAspect="1"/>
              </p:cNvSpPr>
              <p:nvPr/>
            </p:nvSpPr>
            <p:spPr bwMode="auto">
              <a:xfrm rot="20127457">
                <a:off x="0" y="0"/>
                <a:ext cx="2812414" cy="2836333"/>
              </a:xfrm>
              <a:prstGeom prst="ellipse">
                <a:avLst/>
              </a:prstGeom>
              <a:noFill/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de-DE" sz="1448"/>
              </a:p>
            </p:txBody>
          </p:sp>
          <p:sp>
            <p:nvSpPr>
              <p:cNvPr id="229" name="Abgerundetes Rechteck 47"/>
              <p:cNvSpPr/>
              <p:nvPr/>
            </p:nvSpPr>
            <p:spPr bwMode="auto">
              <a:xfrm rot="20127457">
                <a:off x="2360639" y="2680279"/>
                <a:ext cx="404456" cy="2442816"/>
              </a:xfrm>
              <a:prstGeom prst="roundRect">
                <a:avLst>
                  <a:gd name="adj" fmla="val 28206"/>
                </a:avLst>
              </a:prstGeom>
              <a:solidFill>
                <a:schemeClr val="bg1">
                  <a:lumMod val="50000"/>
                </a:schemeClr>
              </a:solidFill>
              <a:ln w="285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de-DE" sz="1448"/>
              </a:p>
            </p:txBody>
          </p:sp>
          <p:sp>
            <p:nvSpPr>
              <p:cNvPr id="230" name="Bogen 48"/>
              <p:cNvSpPr>
                <a:spLocks noChangeAspect="1"/>
              </p:cNvSpPr>
              <p:nvPr/>
            </p:nvSpPr>
            <p:spPr bwMode="auto">
              <a:xfrm rot="20127457">
                <a:off x="764755" y="190625"/>
                <a:ext cx="1580146" cy="1593585"/>
              </a:xfrm>
              <a:prstGeom prst="arc">
                <a:avLst>
                  <a:gd name="adj1" fmla="val 16200000"/>
                  <a:gd name="adj2" fmla="val 0"/>
                </a:avLst>
              </a:prstGeom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de-DE" sz="1448"/>
              </a:p>
            </p:txBody>
          </p:sp>
        </p:grpSp>
        <p:sp>
          <p:nvSpPr>
            <p:cNvPr id="50" name="Textfeld 49"/>
            <p:cNvSpPr txBox="1"/>
            <p:nvPr/>
          </p:nvSpPr>
          <p:spPr bwMode="auto">
            <a:xfrm>
              <a:off x="4098594" y="5758913"/>
              <a:ext cx="1850186" cy="313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36" dirty="0"/>
                <a:t>Steuerung &amp; Regelung</a:t>
              </a:r>
            </a:p>
          </p:txBody>
        </p:sp>
      </p:grpSp>
      <p:grpSp>
        <p:nvGrpSpPr>
          <p:cNvPr id="7" name="Gruppieren 6"/>
          <p:cNvGrpSpPr/>
          <p:nvPr/>
        </p:nvGrpSpPr>
        <p:grpSpPr>
          <a:xfrm>
            <a:off x="6347584" y="4379760"/>
            <a:ext cx="2854275" cy="2095130"/>
            <a:chOff x="5540997" y="3965392"/>
            <a:chExt cx="2854275" cy="2095130"/>
          </a:xfrm>
        </p:grpSpPr>
        <p:pic>
          <p:nvPicPr>
            <p:cNvPr id="349" name="Grafik 34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95293" y="3965392"/>
              <a:ext cx="958830" cy="1360354"/>
            </a:xfrm>
            <a:prstGeom prst="rect">
              <a:avLst/>
            </a:prstGeom>
          </p:spPr>
        </p:pic>
        <p:grpSp>
          <p:nvGrpSpPr>
            <p:cNvPr id="255" name="Gruppieren 28"/>
            <p:cNvGrpSpPr>
              <a:grpSpLocks noChangeAspect="1"/>
            </p:cNvGrpSpPr>
            <p:nvPr/>
          </p:nvGrpSpPr>
          <p:grpSpPr bwMode="auto">
            <a:xfrm rot="3271873">
              <a:off x="5983245" y="3870562"/>
              <a:ext cx="1181974" cy="2066470"/>
              <a:chOff x="0" y="0"/>
              <a:chExt cx="2812414" cy="5123095"/>
            </a:xfrm>
          </p:grpSpPr>
          <p:sp>
            <p:nvSpPr>
              <p:cNvPr id="273" name="Ellipse 46"/>
              <p:cNvSpPr>
                <a:spLocks noChangeAspect="1"/>
              </p:cNvSpPr>
              <p:nvPr/>
            </p:nvSpPr>
            <p:spPr bwMode="auto">
              <a:xfrm rot="20127457">
                <a:off x="0" y="0"/>
                <a:ext cx="2812414" cy="2836333"/>
              </a:xfrm>
              <a:prstGeom prst="ellipse">
                <a:avLst/>
              </a:prstGeom>
              <a:noFill/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de-DE" sz="1448"/>
              </a:p>
            </p:txBody>
          </p:sp>
          <p:sp>
            <p:nvSpPr>
              <p:cNvPr id="274" name="Abgerundetes Rechteck 47"/>
              <p:cNvSpPr/>
              <p:nvPr/>
            </p:nvSpPr>
            <p:spPr bwMode="auto">
              <a:xfrm rot="20127457">
                <a:off x="2360639" y="2680279"/>
                <a:ext cx="404456" cy="2442816"/>
              </a:xfrm>
              <a:prstGeom prst="roundRect">
                <a:avLst>
                  <a:gd name="adj" fmla="val 28206"/>
                </a:avLst>
              </a:prstGeom>
              <a:solidFill>
                <a:schemeClr val="bg1">
                  <a:lumMod val="50000"/>
                </a:schemeClr>
              </a:solidFill>
              <a:ln w="285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de-DE" sz="1448"/>
              </a:p>
            </p:txBody>
          </p:sp>
          <p:sp>
            <p:nvSpPr>
              <p:cNvPr id="275" name="Bogen 48"/>
              <p:cNvSpPr>
                <a:spLocks noChangeAspect="1"/>
              </p:cNvSpPr>
              <p:nvPr/>
            </p:nvSpPr>
            <p:spPr bwMode="auto">
              <a:xfrm rot="20127457">
                <a:off x="764755" y="190625"/>
                <a:ext cx="1580146" cy="1593585"/>
              </a:xfrm>
              <a:prstGeom prst="arc">
                <a:avLst>
                  <a:gd name="adj1" fmla="val 16200000"/>
                  <a:gd name="adj2" fmla="val 0"/>
                </a:avLst>
              </a:prstGeom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de-DE" sz="1448"/>
              </a:p>
            </p:txBody>
          </p:sp>
        </p:grpSp>
        <p:sp>
          <p:nvSpPr>
            <p:cNvPr id="51" name="Textfeld 50"/>
            <p:cNvSpPr txBox="1"/>
            <p:nvPr/>
          </p:nvSpPr>
          <p:spPr bwMode="auto">
            <a:xfrm>
              <a:off x="6673326" y="5526273"/>
              <a:ext cx="1721946" cy="534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36" dirty="0"/>
                <a:t>Stoff- &amp; </a:t>
              </a:r>
            </a:p>
            <a:p>
              <a:r>
                <a:rPr lang="de-DE" sz="1436" dirty="0"/>
                <a:t>Energieumwandlung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84125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 dirty="0"/>
              <a:t>Unterrichtsplanung</a:t>
            </a:r>
            <a:endParaRPr dirty="0"/>
          </a:p>
        </p:txBody>
      </p:sp>
      <p:sp>
        <p:nvSpPr>
          <p:cNvPr id="5" name="Textplatzhalter 5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Aus Perspektive verschiedener Basiskonzepte</a:t>
            </a:r>
            <a:endParaRPr dirty="0"/>
          </a:p>
        </p:txBody>
      </p:sp>
      <p:grpSp>
        <p:nvGrpSpPr>
          <p:cNvPr id="6" name="Gruppieren 7"/>
          <p:cNvGrpSpPr/>
          <p:nvPr/>
        </p:nvGrpSpPr>
        <p:grpSpPr bwMode="auto">
          <a:xfrm>
            <a:off x="756568" y="1800250"/>
            <a:ext cx="2516869" cy="1188281"/>
            <a:chOff x="1617" y="0"/>
            <a:chExt cx="2516869" cy="3240658"/>
          </a:xfrm>
        </p:grpSpPr>
        <p:sp>
          <p:nvSpPr>
            <p:cNvPr id="7" name="Abgerundetes Rechteck 18"/>
            <p:cNvSpPr/>
            <p:nvPr/>
          </p:nvSpPr>
          <p:spPr bwMode="auto">
            <a:xfrm>
              <a:off x="1617" y="0"/>
              <a:ext cx="2516869" cy="3240658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>
              <a:solidFill>
                <a:srgbClr val="1F497D"/>
              </a:solidFill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Abgerundetes Rechteck 4"/>
            <p:cNvSpPr/>
            <p:nvPr/>
          </p:nvSpPr>
          <p:spPr bwMode="auto">
            <a:xfrm>
              <a:off x="1617" y="981894"/>
              <a:ext cx="2516869" cy="1296262"/>
            </a:xfrm>
            <a:prstGeom prst="rect">
              <a:avLst/>
            </a:prstGeom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128016" tIns="128016" rIns="128016" bIns="128016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800" b="1" dirty="0">
                  <a:solidFill>
                    <a:srgbClr val="1F497D"/>
                  </a:solidFill>
                </a:rPr>
                <a:t>Hinführungsphase</a:t>
              </a:r>
              <a:endParaRPr dirty="0"/>
            </a:p>
          </p:txBody>
        </p:sp>
      </p:grpSp>
      <p:grpSp>
        <p:nvGrpSpPr>
          <p:cNvPr id="9" name="Gruppieren 9"/>
          <p:cNvGrpSpPr/>
          <p:nvPr/>
        </p:nvGrpSpPr>
        <p:grpSpPr bwMode="auto">
          <a:xfrm>
            <a:off x="3348944" y="1800250"/>
            <a:ext cx="2516869" cy="1188281"/>
            <a:chOff x="2593993" y="0"/>
            <a:chExt cx="2516869" cy="3240658"/>
          </a:xfrm>
        </p:grpSpPr>
        <p:sp>
          <p:nvSpPr>
            <p:cNvPr id="10" name="Abgerundetes Rechteck 16"/>
            <p:cNvSpPr/>
            <p:nvPr/>
          </p:nvSpPr>
          <p:spPr bwMode="auto">
            <a:xfrm>
              <a:off x="2593993" y="0"/>
              <a:ext cx="2516869" cy="3240658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>
              <a:solidFill>
                <a:srgbClr val="1F497D"/>
              </a:solidFill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Abgerundetes Rechteck 7"/>
            <p:cNvSpPr/>
            <p:nvPr/>
          </p:nvSpPr>
          <p:spPr bwMode="auto">
            <a:xfrm>
              <a:off x="2593993" y="981894"/>
              <a:ext cx="2516869" cy="1296262"/>
            </a:xfrm>
            <a:prstGeom prst="rect">
              <a:avLst/>
            </a:prstGeom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128016" tIns="128016" rIns="128016" bIns="128016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800" b="1" dirty="0">
                  <a:solidFill>
                    <a:srgbClr val="1F497D"/>
                  </a:solidFill>
                </a:rPr>
                <a:t>Lernziel</a:t>
              </a:r>
              <a:endParaRPr dirty="0"/>
            </a:p>
          </p:txBody>
        </p:sp>
      </p:grpSp>
      <p:grpSp>
        <p:nvGrpSpPr>
          <p:cNvPr id="12" name="Gruppieren 11"/>
          <p:cNvGrpSpPr/>
          <p:nvPr/>
        </p:nvGrpSpPr>
        <p:grpSpPr bwMode="auto">
          <a:xfrm>
            <a:off x="5941319" y="1800250"/>
            <a:ext cx="2516869" cy="1188281"/>
            <a:chOff x="5186368" y="0"/>
            <a:chExt cx="2516869" cy="3240658"/>
          </a:xfrm>
        </p:grpSpPr>
        <p:sp>
          <p:nvSpPr>
            <p:cNvPr id="13" name="Abgerundetes Rechteck 14"/>
            <p:cNvSpPr/>
            <p:nvPr/>
          </p:nvSpPr>
          <p:spPr bwMode="auto">
            <a:xfrm>
              <a:off x="5186368" y="0"/>
              <a:ext cx="2516869" cy="3240658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>
              <a:solidFill>
                <a:srgbClr val="1F497D"/>
              </a:solidFill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Abgerundetes Rechteck 10"/>
            <p:cNvSpPr/>
            <p:nvPr/>
          </p:nvSpPr>
          <p:spPr bwMode="auto">
            <a:xfrm>
              <a:off x="5186368" y="981894"/>
              <a:ext cx="2516869" cy="1296262"/>
            </a:xfrm>
            <a:prstGeom prst="rect">
              <a:avLst/>
            </a:prstGeom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128016" tIns="128016" rIns="128016" bIns="128016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800" b="1" dirty="0">
                  <a:solidFill>
                    <a:srgbClr val="1F497D"/>
                  </a:solidFill>
                </a:rPr>
                <a:t>Arbeitsauftrag</a:t>
              </a:r>
              <a:endParaRPr dirty="0"/>
            </a:p>
          </p:txBody>
        </p:sp>
      </p:grpSp>
      <p:sp>
        <p:nvSpPr>
          <p:cNvPr id="15" name="Inhaltsplatzhalter 20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nhaltsplatzhalter 11"/>
          <p:cNvSpPr>
            <a:spLocks noGrp="1"/>
          </p:cNvSpPr>
          <p:nvPr>
            <p:ph idx="1"/>
          </p:nvPr>
        </p:nvSpPr>
        <p:spPr>
          <a:xfrm>
            <a:off x="180504" y="1208489"/>
            <a:ext cx="9268301" cy="4992275"/>
          </a:xfrm>
        </p:spPr>
        <p:txBody>
          <a:bodyPr rtlCol="0">
            <a:normAutofit/>
          </a:bodyPr>
          <a:lstStyle/>
          <a:p>
            <a:pPr marL="357533" indent="-357533" defTabSz="953419" fontAlgn="auto">
              <a:spcAft>
                <a:spcPts val="0"/>
              </a:spcAft>
              <a:defRPr/>
            </a:pPr>
            <a:r>
              <a:rPr lang="de-DE" dirty="0">
                <a:solidFill>
                  <a:srgbClr val="C00000"/>
                </a:solidFill>
              </a:rPr>
              <a:t>Inhalt der Stunde</a:t>
            </a:r>
          </a:p>
        </p:txBody>
      </p:sp>
      <p:sp>
        <p:nvSpPr>
          <p:cNvPr id="11" name="Titel 1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de-DE" dirty="0"/>
              <a:t>Unterrichtsplanung</a:t>
            </a:r>
            <a:endParaRPr lang="de-DE" dirty="0">
              <a:solidFill>
                <a:schemeClr val="accent6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Aus Perspektive verschiedener Basiskonzepte</a:t>
            </a:r>
          </a:p>
          <a:p>
            <a:r>
              <a:rPr lang="de-DE" dirty="0"/>
              <a:t>Basiskonzepte</a:t>
            </a:r>
          </a:p>
        </p:txBody>
      </p:sp>
      <p:graphicFrame>
        <p:nvGraphicFramePr>
          <p:cNvPr id="14" name="Tabel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490367"/>
              </p:ext>
            </p:extLst>
          </p:nvPr>
        </p:nvGraphicFramePr>
        <p:xfrm>
          <a:off x="180504" y="1731776"/>
          <a:ext cx="10009112" cy="489301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228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16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2892">
                  <a:extLst>
                    <a:ext uri="{9D8B030D-6E8A-4147-A177-3AD203B41FA5}">
                      <a16:colId xmlns:a16="http://schemas.microsoft.com/office/drawing/2014/main" val="1338119605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657677033"/>
                    </a:ext>
                  </a:extLst>
                </a:gridCol>
              </a:tblGrid>
              <a:tr h="656290"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dirty="0">
                          <a:solidFill>
                            <a:schemeClr val="bg1"/>
                          </a:solidFill>
                        </a:rPr>
                        <a:t>Struktur</a:t>
                      </a:r>
                      <a:r>
                        <a:rPr lang="de-DE" sz="1600" b="0" baseline="0" dirty="0">
                          <a:solidFill>
                            <a:schemeClr val="bg1"/>
                          </a:solidFill>
                        </a:rPr>
                        <a:t> und </a:t>
                      </a:r>
                      <a:br>
                        <a:rPr lang="de-DE" sz="1600" b="0" baseline="0" dirty="0">
                          <a:solidFill>
                            <a:schemeClr val="bg1"/>
                          </a:solidFill>
                        </a:rPr>
                      </a:br>
                      <a:r>
                        <a:rPr lang="de-DE" sz="1600" b="0" baseline="0" dirty="0">
                          <a:solidFill>
                            <a:schemeClr val="bg1"/>
                          </a:solidFill>
                        </a:rPr>
                        <a:t>Funktion</a:t>
                      </a:r>
                      <a:endParaRPr lang="de-DE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kern="1200" dirty="0">
                          <a:solidFill>
                            <a:schemeClr val="bg1"/>
                          </a:solidFill>
                        </a:rPr>
                        <a:t>Individuelle und </a:t>
                      </a:r>
                      <a:br>
                        <a:rPr lang="de-DE" sz="1600" b="0" kern="1200" dirty="0">
                          <a:solidFill>
                            <a:schemeClr val="bg1"/>
                          </a:solidFill>
                        </a:rPr>
                      </a:br>
                      <a:r>
                        <a:rPr lang="de-DE" sz="1600" b="0" kern="1200" dirty="0">
                          <a:solidFill>
                            <a:schemeClr val="bg1"/>
                          </a:solidFill>
                        </a:rPr>
                        <a:t>evolutive Entwicklung</a:t>
                      </a:r>
                      <a:endParaRPr lang="de-DE" sz="16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Steuerung </a:t>
                      </a:r>
                      <a:br>
                        <a:rPr lang="de-DE" sz="1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und Regelung</a:t>
                      </a:r>
                    </a:p>
                  </a:txBody>
                  <a:tcPr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Information und Kommunikation</a:t>
                      </a:r>
                    </a:p>
                  </a:txBody>
                  <a:tcPr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8206"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Immunzellen müssen Oberflächen erkennen, um Fremdstoffe/Zellen unschädlich machen zu können.</a:t>
                      </a:r>
                      <a:b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Spezielle Oberfläche z.B. an T-Helferzellen (→ AIDS). </a:t>
                      </a:r>
                      <a:endParaRPr lang="de-DE" sz="1700" dirty="0"/>
                    </a:p>
                  </a:txBody>
                  <a:tcPr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Primitive Tierstämme sind meist r-Strategen </a:t>
                      </a:r>
                      <a:b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(viele Nachkommen,</a:t>
                      </a:r>
                      <a:r>
                        <a:rPr lang="de-DE" sz="17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kurze Reproduktionszeiten, kurze Lebenserwartung).</a:t>
                      </a:r>
                      <a:r>
                        <a:rPr lang="de-DE" sz="17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de-DE" sz="17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7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rst mit höheren Tierstämmen (K-Strategen:</a:t>
                      </a:r>
                      <a:r>
                        <a:rPr lang="de-DE" sz="17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wenige Nachkommen, lange Reproduktionszeit, lange Lebenserwartung) entwickelt sich ein ausgeprägtes</a:t>
                      </a:r>
                      <a:r>
                        <a:rPr lang="de-DE" sz="17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erworbenes Immunsystem 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mehr Energieaufwand, um einzelne Lebewesen zu erhalten.</a:t>
                      </a:r>
                    </a:p>
                  </a:txBody>
                  <a:tcPr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Körpereigene (menschliche) Systeme erfassen </a:t>
                      </a:r>
                    </a:p>
                    <a:p>
                      <a:pPr marL="342900" marR="0" indent="-342900" algn="l" defTabSz="354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Zahl von Antigenen </a:t>
                      </a:r>
                    </a:p>
                    <a:p>
                      <a:pPr marL="342900" marR="0" indent="-34290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Zustand der wichtigen Körperfunktionen.</a:t>
                      </a:r>
                      <a:b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de-DE" sz="1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Wenn</a:t>
                      </a:r>
                    </a:p>
                    <a:p>
                      <a:pPr marL="0" marR="0" indent="0" algn="l" defTabSz="354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a) 	zu viele Fremdkörper 	und/oder</a:t>
                      </a:r>
                    </a:p>
                    <a:p>
                      <a:pPr marL="0" marR="0" indent="0" algn="l" defTabSz="354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b) 	Funktionen </a:t>
                      </a:r>
                      <a:b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messbar nicht ausreichend, dann werden Immunreaktionen eingeleitet, bis</a:t>
                      </a:r>
                    </a:p>
                    <a:p>
                      <a:pPr marL="0" marR="0" indent="0" algn="l" defTabSz="354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a) 	wenig </a:t>
                      </a:r>
                    </a:p>
                    <a:p>
                      <a:pPr marL="0" marR="0" indent="0" algn="l" defTabSz="354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b) 	wieder intakt. </a:t>
                      </a:r>
                      <a:endParaRPr lang="de-DE" sz="16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Verschiedene Zellen des Immunsystems informieren einander über Oberflächen-strukturen, sodass die Zielzellen reagieren (bilden Antikörper bzw. Gedächtniszellen; Makrophagen </a:t>
                      </a:r>
                      <a:r>
                        <a:rPr lang="de-DE" sz="17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vernich-ten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befallene Zellen).</a:t>
                      </a:r>
                      <a:b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b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 müssen eindeutige "Codes" sein, damit gezielte Reaktionen erfolgen können.</a:t>
                      </a:r>
                      <a:endParaRPr lang="de-D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echteck 41"/>
          <p:cNvSpPr/>
          <p:nvPr/>
        </p:nvSpPr>
        <p:spPr bwMode="auto">
          <a:xfrm>
            <a:off x="7534215" y="723597"/>
            <a:ext cx="34100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ebdings"/>
              <a:buChar char="4"/>
              <a:defRPr/>
            </a:pPr>
            <a:r>
              <a:rPr lang="de-DE" sz="1400" dirty="0"/>
              <a:t>Gymnasium</a:t>
            </a:r>
            <a:endParaRPr dirty="0"/>
          </a:p>
          <a:p>
            <a:pPr marL="285750" indent="-285750">
              <a:buFont typeface="Webdings"/>
              <a:buChar char="4"/>
              <a:defRPr/>
            </a:pPr>
            <a:r>
              <a:rPr lang="de-DE" sz="1400" dirty="0">
                <a:solidFill>
                  <a:srgbClr val="C00000"/>
                </a:solidFill>
              </a:rPr>
              <a:t>Realschule</a:t>
            </a:r>
            <a:endParaRPr dirty="0"/>
          </a:p>
          <a:p>
            <a:pPr marL="285750" indent="-285750">
              <a:buFont typeface="Webdings"/>
              <a:buChar char="4"/>
              <a:defRPr/>
            </a:pPr>
            <a:r>
              <a:rPr lang="de-DE" sz="1400" dirty="0">
                <a:solidFill>
                  <a:srgbClr val="C00000"/>
                </a:solidFill>
              </a:rPr>
              <a:t>Mittelschule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9" name="Inhaltsplatzhalter 2"/>
          <p:cNvSpPr txBox="1">
            <a:spLocks/>
          </p:cNvSpPr>
          <p:nvPr/>
        </p:nvSpPr>
        <p:spPr bwMode="auto">
          <a:xfrm>
            <a:off x="6013152" y="127590"/>
            <a:ext cx="4248943" cy="288032"/>
          </a:xfrm>
          <a:prstGeom prst="rect">
            <a:avLst/>
          </a:prstGeom>
        </p:spPr>
        <p:txBody>
          <a:bodyPr vert="horz" lIns="95361" tIns="47681" rIns="95361" bIns="47681" rtlCol="0" anchor="ctr">
            <a:noAutofit/>
          </a:bodyPr>
          <a:lstStyle>
            <a:lvl1pPr marL="357607" indent="-357607" algn="r" defTabSz="953617">
              <a:spcBef>
                <a:spcPts val="0"/>
              </a:spcBef>
              <a:buFont typeface="Arial"/>
              <a:buNone/>
              <a:defRPr sz="1300" b="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76806" indent="0" algn="l" defTabSz="953617">
              <a:spcBef>
                <a:spcPts val="0"/>
              </a:spcBef>
              <a:buFont typeface="Arial"/>
              <a:buNone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92021" indent="-238404" algn="l" defTabSz="953617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8828" indent="-238404" algn="l" defTabSz="953617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636" indent="-238404" algn="l" defTabSz="953617">
              <a:spcBef>
                <a:spcPts val="0"/>
              </a:spcBef>
              <a:buFont typeface="Arial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22444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9252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76061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52869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dirty="0" err="1"/>
              <a:t>Spangler</a:t>
            </a:r>
            <a:r>
              <a:rPr lang="de-DE" dirty="0"/>
              <a:t> (2020 unveröffentlicht) 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3417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hteck 8"/>
          <p:cNvSpPr>
            <a:spLocks noChangeArrowheads="1"/>
          </p:cNvSpPr>
          <p:nvPr/>
        </p:nvSpPr>
        <p:spPr bwMode="auto">
          <a:xfrm>
            <a:off x="684213" y="1362075"/>
            <a:ext cx="93614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0" rIns="91422" bIns="45710">
            <a:spAutoFit/>
          </a:bodyPr>
          <a:lstStyle/>
          <a:p>
            <a:pPr marL="457200" indent="-457200"/>
            <a:endParaRPr lang="de-DE" sz="2400" b="1">
              <a:solidFill>
                <a:schemeClr val="tx2"/>
              </a:solidFill>
              <a:latin typeface="Calibri" pitchFamily="34" charset="0"/>
              <a:ea typeface="Calibri" pitchFamily="34" charset="0"/>
              <a:cs typeface="Calibri" pitchFamily="34" charset="0"/>
              <a:sym typeface="Wingdings" pitchFamily="2" charset="2"/>
            </a:endParaRPr>
          </a:p>
          <a:p>
            <a:pPr marL="457200" indent="-457200">
              <a:buFont typeface="Calibri" pitchFamily="34" charset="0"/>
              <a:buAutoNum type="arabicPeriod"/>
            </a:pPr>
            <a:endParaRPr lang="de-DE" sz="2400" b="1">
              <a:solidFill>
                <a:schemeClr val="tx2"/>
              </a:solidFill>
              <a:latin typeface="Calibri" pitchFamily="34" charset="0"/>
              <a:ea typeface="Calibri" pitchFamily="34" charset="0"/>
              <a:cs typeface="Calibri" pitchFamily="34" charset="0"/>
              <a:sym typeface="Wingdings" pitchFamily="2" charset="2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224744" y="1374516"/>
            <a:ext cx="9268300" cy="4992275"/>
          </a:xfrm>
        </p:spPr>
        <p:txBody>
          <a:bodyPr/>
          <a:lstStyle/>
          <a:p>
            <a:r>
              <a:rPr lang="de-DE" dirty="0">
                <a:solidFill>
                  <a:srgbClr val="C00000"/>
                </a:solidFill>
              </a:rPr>
              <a:t>Hinführungsphase</a:t>
            </a:r>
          </a:p>
          <a:p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12" name="Titel 1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de-DE" dirty="0"/>
              <a:t>Unterrichtsplanung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Aus Perspektive verschiedener Basiskonzepte</a:t>
            </a:r>
          </a:p>
          <a:p>
            <a:r>
              <a:rPr lang="de-DE" dirty="0"/>
              <a:t>Basiskonzepte</a:t>
            </a: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252213"/>
              </p:ext>
            </p:extLst>
          </p:nvPr>
        </p:nvGraphicFramePr>
        <p:xfrm>
          <a:off x="252431" y="1863050"/>
          <a:ext cx="9505057" cy="46939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063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7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646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9287"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bg1"/>
                          </a:solidFill>
                        </a:rPr>
                        <a:t>Struktur</a:t>
                      </a:r>
                      <a:r>
                        <a:rPr lang="de-DE" sz="1600" baseline="0" dirty="0">
                          <a:solidFill>
                            <a:schemeClr val="bg1"/>
                          </a:solidFill>
                        </a:rPr>
                        <a:t> und Funktion</a:t>
                      </a:r>
                      <a:endParaRPr lang="de-DE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chemeClr val="bg1"/>
                          </a:solidFill>
                        </a:rPr>
                        <a:t>Individuelle und evolutive Entwicklung</a:t>
                      </a:r>
                      <a:endParaRPr lang="de-DE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0557"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/>
                        <a:t>Material</a:t>
                      </a:r>
                      <a:endParaRPr lang="de-DE" sz="17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b="0" dirty="0"/>
                        <a:t>Säulendiagramm:</a:t>
                      </a:r>
                      <a:r>
                        <a:rPr lang="de-DE" sz="1700" b="0" baseline="0" dirty="0"/>
                        <a:t> </a:t>
                      </a:r>
                      <a:br>
                        <a:rPr lang="de-DE" sz="1700" b="0" baseline="0" dirty="0"/>
                      </a:br>
                      <a:r>
                        <a:rPr lang="de-DE" sz="1700" b="0" baseline="0" dirty="0"/>
                        <a:t>Anzahl Fehlpässe + gefallene Tore bei Fußballspielen mit und ohne Trikots</a:t>
                      </a:r>
                      <a:br>
                        <a:rPr lang="de-DE" sz="1700" b="0" baseline="0" dirty="0"/>
                      </a:br>
                      <a:endParaRPr lang="de-DE" sz="1700" b="0" baseline="0" dirty="0"/>
                    </a:p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b="0" baseline="0" dirty="0"/>
                        <a:t>→ Welche Vorteile haben Trikots? Was passiert, wenn ein Spieler das gegnerische Trikot trägt?</a:t>
                      </a:r>
                      <a:endParaRPr lang="de-DE" sz="17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17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Foto:</a:t>
                      </a:r>
                      <a:r>
                        <a:rPr lang="de-DE" sz="17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Verfremdetes Schild einer Tierarztpraxis, spezialisiert auf Katzen und Regenwürmer. </a:t>
                      </a:r>
                    </a:p>
                    <a:p>
                      <a:pPr marL="285750" marR="0" indent="-28575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17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Foto: Werbeplakat für Grippeimpfung bei Regenwürmern.</a:t>
                      </a:r>
                    </a:p>
                    <a:p>
                      <a:pPr marL="285750" marR="0" indent="-28575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de-DE" sz="17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de-DE" sz="17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sz="17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7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Artikel</a:t>
                      </a:r>
                      <a:r>
                        <a:rPr lang="de-DE" sz="17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Spektrum: Beck/Habicht „</a:t>
                      </a:r>
                      <a:r>
                        <a:rPr lang="de-DE" sz="1700" b="0" dirty="0"/>
                        <a:t>Das Wirbeltier-Immunsystem: Vorformen bei Wirbellosen“, 1.1.1997</a:t>
                      </a:r>
                      <a:r>
                        <a:rPr lang="de-DE" sz="17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de-DE" sz="17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8940"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dirty="0"/>
                        <a:t>Fragestellung</a:t>
                      </a:r>
                      <a:endParaRPr lang="de-DE" sz="17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Warum</a:t>
                      </a:r>
                      <a:r>
                        <a:rPr lang="de-DE" sz="17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können 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eindringende Stoffe oder Lebewesen, die Krankheiten auslösen können, schnell und gezielt bekämpft werden?</a:t>
                      </a:r>
                      <a:r>
                        <a:rPr lang="de-DE" sz="1700" dirty="0"/>
                        <a:t> </a:t>
                      </a:r>
                      <a:br>
                        <a:rPr lang="de-DE" sz="1700" dirty="0"/>
                      </a:br>
                      <a:r>
                        <a:rPr lang="de-DE" sz="1700" dirty="0"/>
                        <a:t>(unterschiedliche Oberflächen-eigenschaften</a:t>
                      </a:r>
                      <a:r>
                        <a:rPr lang="de-DE" sz="1700" baseline="0" dirty="0"/>
                        <a:t> entsprechen Trikots)</a:t>
                      </a:r>
                      <a:endParaRPr lang="de-DE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 macht also unser menschliches Immunsystem so komplex und energieaufwändig?</a:t>
                      </a:r>
                      <a:endParaRPr lang="de-DE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Rechteck 41"/>
          <p:cNvSpPr/>
          <p:nvPr/>
        </p:nvSpPr>
        <p:spPr bwMode="auto">
          <a:xfrm>
            <a:off x="7534215" y="723597"/>
            <a:ext cx="34100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ebdings"/>
              <a:buChar char="4"/>
              <a:defRPr/>
            </a:pPr>
            <a:r>
              <a:rPr lang="de-DE" sz="1400" dirty="0"/>
              <a:t>Gymnasium</a:t>
            </a:r>
            <a:endParaRPr dirty="0"/>
          </a:p>
          <a:p>
            <a:pPr marL="285750" indent="-285750">
              <a:buFont typeface="Webdings"/>
              <a:buChar char="4"/>
              <a:defRPr/>
            </a:pPr>
            <a:r>
              <a:rPr lang="de-DE" sz="1400" dirty="0">
                <a:solidFill>
                  <a:srgbClr val="C00000"/>
                </a:solidFill>
              </a:rPr>
              <a:t>Realschule</a:t>
            </a:r>
            <a:endParaRPr dirty="0"/>
          </a:p>
          <a:p>
            <a:pPr marL="285750" indent="-285750">
              <a:buFont typeface="Webdings"/>
              <a:buChar char="4"/>
              <a:defRPr/>
            </a:pPr>
            <a:r>
              <a:rPr lang="de-DE" sz="1400" dirty="0">
                <a:solidFill>
                  <a:srgbClr val="C00000"/>
                </a:solidFill>
              </a:rPr>
              <a:t>Mittelschule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endParaRPr lang="de-DE"/>
          </a:p>
        </p:txBody>
      </p:sp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6013152" y="127590"/>
            <a:ext cx="4248943" cy="288032"/>
          </a:xfrm>
          <a:prstGeom prst="rect">
            <a:avLst/>
          </a:prstGeom>
        </p:spPr>
        <p:txBody>
          <a:bodyPr vert="horz" lIns="95361" tIns="47681" rIns="95361" bIns="47681" rtlCol="0" anchor="ctr">
            <a:noAutofit/>
          </a:bodyPr>
          <a:lstStyle>
            <a:lvl1pPr marL="357607" indent="-357607" algn="r" defTabSz="953617">
              <a:spcBef>
                <a:spcPts val="0"/>
              </a:spcBef>
              <a:buFont typeface="Arial"/>
              <a:buNone/>
              <a:defRPr sz="1300" b="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76806" indent="0" algn="l" defTabSz="953617">
              <a:spcBef>
                <a:spcPts val="0"/>
              </a:spcBef>
              <a:buFont typeface="Arial"/>
              <a:buNone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92021" indent="-238404" algn="l" defTabSz="953617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8828" indent="-238404" algn="l" defTabSz="953617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636" indent="-238404" algn="l" defTabSz="953617">
              <a:spcBef>
                <a:spcPts val="0"/>
              </a:spcBef>
              <a:buFont typeface="Arial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22444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9252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76061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52869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de-DE" dirty="0"/>
          </a:p>
        </p:txBody>
      </p:sp>
      <p:sp>
        <p:nvSpPr>
          <p:cNvPr id="11" name="Inhaltsplatzhalter 2"/>
          <p:cNvSpPr txBox="1">
            <a:spLocks/>
          </p:cNvSpPr>
          <p:nvPr/>
        </p:nvSpPr>
        <p:spPr bwMode="auto">
          <a:xfrm>
            <a:off x="6049170" y="151733"/>
            <a:ext cx="4248943" cy="288032"/>
          </a:xfrm>
          <a:prstGeom prst="rect">
            <a:avLst/>
          </a:prstGeom>
        </p:spPr>
        <p:txBody>
          <a:bodyPr vert="horz" lIns="95361" tIns="47681" rIns="95361" bIns="47681" rtlCol="0" anchor="ctr">
            <a:noAutofit/>
          </a:bodyPr>
          <a:lstStyle>
            <a:lvl1pPr marL="357607" indent="-357607" algn="r" defTabSz="953617">
              <a:spcBef>
                <a:spcPts val="0"/>
              </a:spcBef>
              <a:buFont typeface="Arial"/>
              <a:buNone/>
              <a:defRPr sz="1300" b="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76806" indent="0" algn="l" defTabSz="953617">
              <a:spcBef>
                <a:spcPts val="0"/>
              </a:spcBef>
              <a:buFont typeface="Arial"/>
              <a:buNone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92021" indent="-238404" algn="l" defTabSz="953617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8828" indent="-238404" algn="l" defTabSz="953617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636" indent="-238404" algn="l" defTabSz="953617">
              <a:spcBef>
                <a:spcPts val="0"/>
              </a:spcBef>
              <a:buFont typeface="Arial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22444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9252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76061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52869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dirty="0" err="1"/>
              <a:t>Spangler</a:t>
            </a:r>
            <a:r>
              <a:rPr lang="de-DE" dirty="0"/>
              <a:t> (2020 unveröffentlicht) </a:t>
            </a:r>
          </a:p>
        </p:txBody>
      </p:sp>
    </p:spTree>
    <p:extLst>
      <p:ext uri="{BB962C8B-B14F-4D97-AF65-F5344CB8AC3E}">
        <p14:creationId xmlns:p14="http://schemas.microsoft.com/office/powerpoint/2010/main" val="2352283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hteck 8"/>
          <p:cNvSpPr>
            <a:spLocks noChangeArrowheads="1"/>
          </p:cNvSpPr>
          <p:nvPr/>
        </p:nvSpPr>
        <p:spPr bwMode="auto">
          <a:xfrm>
            <a:off x="684213" y="1362075"/>
            <a:ext cx="93614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0" rIns="91422" bIns="45710">
            <a:spAutoFit/>
          </a:bodyPr>
          <a:lstStyle/>
          <a:p>
            <a:pPr marL="457200" indent="-457200"/>
            <a:endParaRPr lang="de-DE" sz="2400" b="1">
              <a:solidFill>
                <a:schemeClr val="tx2"/>
              </a:solidFill>
              <a:latin typeface="Calibri" pitchFamily="34" charset="0"/>
              <a:ea typeface="Calibri" pitchFamily="34" charset="0"/>
              <a:cs typeface="Calibri" pitchFamily="34" charset="0"/>
              <a:sym typeface="Wingdings" pitchFamily="2" charset="2"/>
            </a:endParaRPr>
          </a:p>
          <a:p>
            <a:pPr marL="457200" indent="-457200">
              <a:buFont typeface="Calibri" pitchFamily="34" charset="0"/>
              <a:buAutoNum type="arabicPeriod"/>
            </a:pPr>
            <a:endParaRPr lang="de-DE" sz="2400" b="1">
              <a:solidFill>
                <a:schemeClr val="tx2"/>
              </a:solidFill>
              <a:latin typeface="Calibri" pitchFamily="34" charset="0"/>
              <a:ea typeface="Calibri" pitchFamily="34" charset="0"/>
              <a:cs typeface="Calibri" pitchFamily="34" charset="0"/>
              <a:sym typeface="Wingdings" pitchFamily="2" charset="2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324520" y="1432088"/>
            <a:ext cx="9268300" cy="4992275"/>
          </a:xfrm>
        </p:spPr>
        <p:txBody>
          <a:bodyPr/>
          <a:lstStyle/>
          <a:p>
            <a:r>
              <a:rPr lang="de-DE" dirty="0">
                <a:solidFill>
                  <a:srgbClr val="C00000"/>
                </a:solidFill>
              </a:rPr>
              <a:t>Hinführungsphase</a:t>
            </a:r>
          </a:p>
          <a:p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12" name="Titel 1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de-DE" dirty="0"/>
              <a:t>Unterrichtsplanung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Aus Perspektive verschiedener Basiskonzepte</a:t>
            </a:r>
          </a:p>
          <a:p>
            <a:r>
              <a:rPr lang="de-DE" dirty="0"/>
              <a:t>Basiskonzepte</a:t>
            </a: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606524"/>
              </p:ext>
            </p:extLst>
          </p:nvPr>
        </p:nvGraphicFramePr>
        <p:xfrm>
          <a:off x="396425" y="2016274"/>
          <a:ext cx="9433151" cy="44399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944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76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bg1"/>
                          </a:solidFill>
                        </a:rPr>
                        <a:t>Steuerung und Regelung</a:t>
                      </a:r>
                      <a:endParaRPr lang="de-DE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chemeClr val="bg1"/>
                          </a:solidFill>
                        </a:rPr>
                        <a:t>Information und Kommunikation</a:t>
                      </a:r>
                      <a:endParaRPr lang="de-DE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/>
                        <a:t>Material</a:t>
                      </a:r>
                      <a:endParaRPr lang="de-DE" sz="17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Bild eines Hochseilartisten, welcher durch einen „Störenfried“ aus dem Gleichgewicht gebracht wird. </a:t>
                      </a:r>
                      <a:endParaRPr lang="de-DE" sz="17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sz="17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Comic: </a:t>
                      </a:r>
                    </a:p>
                    <a:p>
                      <a:pPr marL="285750" marR="0" indent="-28575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17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Bild 1: Banküberfall mit maskierten Räubern</a:t>
                      </a:r>
                    </a:p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sz="17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→</a:t>
                      </a:r>
                      <a:r>
                        <a:rPr lang="de-DE" sz="17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Räuber kann nicht festgenommen werden</a:t>
                      </a:r>
                    </a:p>
                    <a:p>
                      <a:pPr marL="285750" marR="0" indent="-28575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17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Bild 2: Frau sieht Räuber die Maske abnehmen</a:t>
                      </a:r>
                    </a:p>
                    <a:p>
                      <a:pPr marL="285750" marR="0" indent="-28575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17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Bild 3: Frau beschreibt Polizei den Räuber</a:t>
                      </a:r>
                    </a:p>
                    <a:p>
                      <a:pPr marL="285750" marR="0" indent="-28575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17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Bild 4: Fahndungsplakat mit Phantombild</a:t>
                      </a:r>
                    </a:p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sz="17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→</a:t>
                      </a:r>
                      <a:r>
                        <a:rPr lang="de-DE" sz="17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Räuber kann festgenommen werden</a:t>
                      </a:r>
                      <a:endParaRPr lang="de-DE" sz="17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dirty="0"/>
                        <a:t>Fragestellung</a:t>
                      </a:r>
                      <a:endParaRPr lang="de-DE" sz="17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 braucht unser Körper – analog dem Artisten –, um auf Störungen wirksam zu reagieren, um wieder gesund zu werden (= um „ins Gleichgewicht“ zu kommen“)?</a:t>
                      </a:r>
                    </a:p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Wie</a:t>
                      </a:r>
                      <a:r>
                        <a:rPr lang="de-DE" sz="17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kommuniziert das menschliche Immunsystem Informationen über eindringende Erreger?</a:t>
                      </a:r>
                      <a:endParaRPr lang="de-DE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Rechteck 41"/>
          <p:cNvSpPr/>
          <p:nvPr/>
        </p:nvSpPr>
        <p:spPr bwMode="auto">
          <a:xfrm>
            <a:off x="7534215" y="723597"/>
            <a:ext cx="34100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ebdings"/>
              <a:buChar char="4"/>
              <a:defRPr/>
            </a:pPr>
            <a:r>
              <a:rPr lang="de-DE" sz="1400" dirty="0"/>
              <a:t>Gymnasium</a:t>
            </a:r>
            <a:endParaRPr dirty="0"/>
          </a:p>
          <a:p>
            <a:pPr marL="285750" indent="-285750">
              <a:buFont typeface="Webdings"/>
              <a:buChar char="4"/>
              <a:defRPr/>
            </a:pPr>
            <a:r>
              <a:rPr lang="de-DE" sz="1400" dirty="0">
                <a:solidFill>
                  <a:srgbClr val="C00000"/>
                </a:solidFill>
              </a:rPr>
              <a:t>Realschule</a:t>
            </a:r>
            <a:endParaRPr dirty="0"/>
          </a:p>
          <a:p>
            <a:pPr marL="285750" indent="-285750">
              <a:buFont typeface="Webdings"/>
              <a:buChar char="4"/>
              <a:defRPr/>
            </a:pPr>
            <a:r>
              <a:rPr lang="de-DE" sz="1400" dirty="0">
                <a:solidFill>
                  <a:srgbClr val="C00000"/>
                </a:solidFill>
              </a:rPr>
              <a:t>Mittelschule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endParaRPr lang="de-DE"/>
          </a:p>
        </p:txBody>
      </p:sp>
      <p:sp>
        <p:nvSpPr>
          <p:cNvPr id="11" name="Inhaltsplatzhalter 2"/>
          <p:cNvSpPr txBox="1">
            <a:spLocks/>
          </p:cNvSpPr>
          <p:nvPr/>
        </p:nvSpPr>
        <p:spPr bwMode="auto">
          <a:xfrm>
            <a:off x="6013152" y="127590"/>
            <a:ext cx="4248943" cy="288032"/>
          </a:xfrm>
          <a:prstGeom prst="rect">
            <a:avLst/>
          </a:prstGeom>
        </p:spPr>
        <p:txBody>
          <a:bodyPr vert="horz" lIns="95361" tIns="47681" rIns="95361" bIns="47681" rtlCol="0" anchor="ctr">
            <a:noAutofit/>
          </a:bodyPr>
          <a:lstStyle>
            <a:lvl1pPr marL="357607" indent="-357607" algn="r" defTabSz="953617">
              <a:spcBef>
                <a:spcPts val="0"/>
              </a:spcBef>
              <a:buFont typeface="Arial"/>
              <a:buNone/>
              <a:defRPr sz="1300" b="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76806" indent="0" algn="l" defTabSz="953617">
              <a:spcBef>
                <a:spcPts val="0"/>
              </a:spcBef>
              <a:buFont typeface="Arial"/>
              <a:buNone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92021" indent="-238404" algn="l" defTabSz="953617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8828" indent="-238404" algn="l" defTabSz="953617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636" indent="-238404" algn="l" defTabSz="953617">
              <a:spcBef>
                <a:spcPts val="0"/>
              </a:spcBef>
              <a:buFont typeface="Arial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22444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9252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76061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52869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dirty="0" err="1"/>
              <a:t>Spangler</a:t>
            </a:r>
            <a:r>
              <a:rPr lang="de-DE" dirty="0"/>
              <a:t> (2020 unveröffentlicht) </a:t>
            </a:r>
          </a:p>
        </p:txBody>
      </p:sp>
    </p:spTree>
    <p:extLst>
      <p:ext uri="{BB962C8B-B14F-4D97-AF65-F5344CB8AC3E}">
        <p14:creationId xmlns:p14="http://schemas.microsoft.com/office/powerpoint/2010/main" val="1119325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nhaltsplatzhalter 11"/>
          <p:cNvSpPr>
            <a:spLocks noGrp="1"/>
          </p:cNvSpPr>
          <p:nvPr>
            <p:ph idx="1"/>
          </p:nvPr>
        </p:nvSpPr>
        <p:spPr>
          <a:xfrm>
            <a:off x="252512" y="1356341"/>
            <a:ext cx="9268301" cy="4992275"/>
          </a:xfrm>
        </p:spPr>
        <p:txBody>
          <a:bodyPr rtlCol="0">
            <a:normAutofit/>
          </a:bodyPr>
          <a:lstStyle/>
          <a:p>
            <a:pPr marL="357533" indent="-357533" defTabSz="953419" fontAlgn="auto">
              <a:spcAft>
                <a:spcPts val="0"/>
              </a:spcAft>
              <a:defRPr/>
            </a:pPr>
            <a:r>
              <a:rPr lang="de-DE" dirty="0">
                <a:solidFill>
                  <a:srgbClr val="C00000"/>
                </a:solidFill>
              </a:rPr>
              <a:t>Lernziele</a:t>
            </a:r>
          </a:p>
        </p:txBody>
      </p:sp>
      <p:sp>
        <p:nvSpPr>
          <p:cNvPr id="11" name="Titel 1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de-DE" dirty="0"/>
              <a:t>Unterrichtsplanung</a:t>
            </a:r>
            <a:endParaRPr lang="de-DE" dirty="0">
              <a:solidFill>
                <a:schemeClr val="accent6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Aus Perspektive verschiedener Basiskonzepte</a:t>
            </a:r>
          </a:p>
          <a:p>
            <a:endParaRPr lang="de-DE" dirty="0"/>
          </a:p>
        </p:txBody>
      </p:sp>
      <p:graphicFrame>
        <p:nvGraphicFramePr>
          <p:cNvPr id="14" name="Tabel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730064"/>
              </p:ext>
            </p:extLst>
          </p:nvPr>
        </p:nvGraphicFramePr>
        <p:xfrm>
          <a:off x="252512" y="1884120"/>
          <a:ext cx="9865095" cy="446449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36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02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1338119605"/>
                    </a:ext>
                  </a:extLst>
                </a:gridCol>
                <a:gridCol w="2448271">
                  <a:extLst>
                    <a:ext uri="{9D8B030D-6E8A-4147-A177-3AD203B41FA5}">
                      <a16:colId xmlns:a16="http://schemas.microsoft.com/office/drawing/2014/main" val="2657677033"/>
                    </a:ext>
                  </a:extLst>
                </a:gridCol>
              </a:tblGrid>
              <a:tr h="656290"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bg1"/>
                          </a:solidFill>
                        </a:rPr>
                        <a:t>Struktur</a:t>
                      </a:r>
                      <a:r>
                        <a:rPr lang="de-DE" sz="1600" baseline="0" dirty="0">
                          <a:solidFill>
                            <a:schemeClr val="bg1"/>
                          </a:solidFill>
                        </a:rPr>
                        <a:t> und </a:t>
                      </a:r>
                      <a:br>
                        <a:rPr lang="de-DE" sz="1600" baseline="0" dirty="0">
                          <a:solidFill>
                            <a:schemeClr val="bg1"/>
                          </a:solidFill>
                        </a:rPr>
                      </a:br>
                      <a:r>
                        <a:rPr lang="de-DE" sz="1600" baseline="0" dirty="0">
                          <a:solidFill>
                            <a:schemeClr val="bg1"/>
                          </a:solidFill>
                        </a:rPr>
                        <a:t>Funktion</a:t>
                      </a:r>
                      <a:endParaRPr lang="de-DE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chemeClr val="bg1"/>
                          </a:solidFill>
                        </a:rPr>
                        <a:t>Individuelle und </a:t>
                      </a:r>
                      <a:br>
                        <a:rPr lang="de-DE" sz="1600" kern="1200" dirty="0">
                          <a:solidFill>
                            <a:schemeClr val="bg1"/>
                          </a:solidFill>
                        </a:rPr>
                      </a:br>
                      <a:r>
                        <a:rPr lang="de-DE" sz="1600" kern="1200" dirty="0">
                          <a:solidFill>
                            <a:schemeClr val="bg1"/>
                          </a:solidFill>
                        </a:rPr>
                        <a:t>evolutive Entwicklung</a:t>
                      </a:r>
                      <a:endParaRPr lang="de-DE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Steuerung und </a:t>
                      </a:r>
                      <a:br>
                        <a:rPr lang="de-DE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Regelung</a:t>
                      </a:r>
                    </a:p>
                  </a:txBody>
                  <a:tcPr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Information und Kommunikation</a:t>
                      </a:r>
                    </a:p>
                  </a:txBody>
                  <a:tcPr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8206"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Schüler*innen können erläutern, warum die Erkennung fremder Zelloberflächen-strukturen, welche u.a. nach dem Schlüssel-Schloss-Prinzip</a:t>
                      </a:r>
                      <a:r>
                        <a:rPr lang="de-DE" sz="17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funktionieren, 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zur gezielten Immunantwort notwendig</a:t>
                      </a:r>
                      <a:r>
                        <a:rPr lang="de-DE" sz="17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ist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de-DE" sz="1700" dirty="0"/>
                    </a:p>
                  </a:txBody>
                  <a:tcPr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Schüler*innen können Vertreter von einfacheren und höher entwickelten Tierstämmen bezüglich ihrer Fähigkeit zur Abwehr von Krankheitserregern vergleichen und die Bedeutung eines</a:t>
                      </a:r>
                      <a:r>
                        <a:rPr lang="de-DE" sz="17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energie-aufwändig</a:t>
                      </a:r>
                      <a:r>
                        <a:rPr lang="de-DE" sz="17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erworbenen </a:t>
                      </a:r>
                    </a:p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Immunsystems für </a:t>
                      </a:r>
                    </a:p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K-Strategen erläutern. </a:t>
                      </a:r>
                    </a:p>
                  </a:txBody>
                  <a:tcPr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</a:t>
                      </a:r>
                      <a:r>
                        <a:rPr lang="de-DE" sz="17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Schüler*innen können Gesundheit als einen dynamischen Zustand des menschlichen Organismus beschreiben, welcher durch Krankheitserreger gestört und durch die Immunreaktionen wieder ins Gleichgewicht gebracht werden kann</a:t>
                      </a:r>
                      <a:r>
                        <a:rPr lang="de-DE" sz="16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de-DE" sz="16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Schüler*innen können beschreiben, wie mit der Abgabe von „Signalstoffen“ (= Inter-</a:t>
                      </a:r>
                      <a:r>
                        <a:rPr lang="de-DE" sz="17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leukine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7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Cytokine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Zellen des menschlichen</a:t>
                      </a:r>
                      <a:r>
                        <a:rPr lang="de-DE" sz="17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Immunsystems an eine Infektionsstelle gelockt werden, um dort gezielt Erreger zu bekämpfen.</a:t>
                      </a:r>
                      <a:endParaRPr lang="de-D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echteck 41"/>
          <p:cNvSpPr/>
          <p:nvPr/>
        </p:nvSpPr>
        <p:spPr bwMode="auto">
          <a:xfrm>
            <a:off x="7534215" y="723597"/>
            <a:ext cx="34100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ebdings"/>
              <a:buChar char="4"/>
              <a:defRPr/>
            </a:pPr>
            <a:r>
              <a:rPr lang="de-DE" sz="1400" dirty="0"/>
              <a:t>Gymnasium</a:t>
            </a:r>
            <a:endParaRPr dirty="0"/>
          </a:p>
          <a:p>
            <a:pPr marL="285750" indent="-285750">
              <a:buFont typeface="Webdings"/>
              <a:buChar char="4"/>
              <a:defRPr/>
            </a:pPr>
            <a:r>
              <a:rPr lang="de-DE" sz="1400" dirty="0">
                <a:solidFill>
                  <a:srgbClr val="C00000"/>
                </a:solidFill>
              </a:rPr>
              <a:t>Realschule</a:t>
            </a:r>
            <a:endParaRPr dirty="0"/>
          </a:p>
          <a:p>
            <a:pPr marL="285750" indent="-285750">
              <a:buFont typeface="Webdings"/>
              <a:buChar char="4"/>
              <a:defRPr/>
            </a:pPr>
            <a:r>
              <a:rPr lang="de-DE" sz="1400" dirty="0">
                <a:solidFill>
                  <a:srgbClr val="C00000"/>
                </a:solidFill>
              </a:rPr>
              <a:t>Mittelschule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endParaRPr lang="de-DE"/>
          </a:p>
        </p:txBody>
      </p:sp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6013152" y="127590"/>
            <a:ext cx="4248943" cy="288032"/>
          </a:xfrm>
          <a:prstGeom prst="rect">
            <a:avLst/>
          </a:prstGeom>
        </p:spPr>
        <p:txBody>
          <a:bodyPr vert="horz" lIns="95361" tIns="47681" rIns="95361" bIns="47681" rtlCol="0" anchor="ctr">
            <a:noAutofit/>
          </a:bodyPr>
          <a:lstStyle>
            <a:lvl1pPr marL="357607" indent="-357607" algn="r" defTabSz="953617">
              <a:spcBef>
                <a:spcPts val="0"/>
              </a:spcBef>
              <a:buFont typeface="Arial"/>
              <a:buNone/>
              <a:defRPr sz="1300" b="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76806" indent="0" algn="l" defTabSz="953617">
              <a:spcBef>
                <a:spcPts val="0"/>
              </a:spcBef>
              <a:buFont typeface="Arial"/>
              <a:buNone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92021" indent="-238404" algn="l" defTabSz="953617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8828" indent="-238404" algn="l" defTabSz="953617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636" indent="-238404" algn="l" defTabSz="953617">
              <a:spcBef>
                <a:spcPts val="0"/>
              </a:spcBef>
              <a:buFont typeface="Arial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22444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9252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76061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52869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dirty="0" err="1"/>
              <a:t>Spangler</a:t>
            </a:r>
            <a:r>
              <a:rPr lang="de-DE" dirty="0"/>
              <a:t> (2020 unveröffentlicht) </a:t>
            </a:r>
          </a:p>
        </p:txBody>
      </p:sp>
    </p:spTree>
    <p:extLst>
      <p:ext uri="{BB962C8B-B14F-4D97-AF65-F5344CB8AC3E}">
        <p14:creationId xmlns:p14="http://schemas.microsoft.com/office/powerpoint/2010/main" val="1055775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Inhaltsplatzhalter 11"/>
          <p:cNvSpPr>
            <a:spLocks noGrp="1"/>
          </p:cNvSpPr>
          <p:nvPr>
            <p:ph idx="1"/>
          </p:nvPr>
        </p:nvSpPr>
        <p:spPr>
          <a:xfrm>
            <a:off x="252512" y="1219401"/>
            <a:ext cx="9268301" cy="4992275"/>
          </a:xfrm>
        </p:spPr>
        <p:txBody>
          <a:bodyPr/>
          <a:lstStyle/>
          <a:p>
            <a:pPr marL="357533" indent="-357533" defTabSz="953419">
              <a:defRPr/>
            </a:pPr>
            <a:r>
              <a:rPr lang="de-DE" dirty="0">
                <a:solidFill>
                  <a:srgbClr val="C00000"/>
                </a:solidFill>
              </a:rPr>
              <a:t>Arbeitsaufträge</a:t>
            </a:r>
          </a:p>
          <a:p>
            <a:pPr marL="0" indent="0"/>
            <a:endParaRPr lang="de-DE" sz="2200" dirty="0"/>
          </a:p>
          <a:p>
            <a:pPr marL="0" indent="0"/>
            <a:endParaRPr lang="de-DE" sz="2200" dirty="0"/>
          </a:p>
          <a:p>
            <a:pPr marL="0" indent="0"/>
            <a:endParaRPr lang="de-DE" sz="22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Unterrichtsplanung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vgl. Neuhaus, Nachreiner, Oberbeil &amp; Spangler (2014) 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Aus Perspektive verschiedener Basiskonzepte</a:t>
            </a:r>
          </a:p>
          <a:p>
            <a:r>
              <a:rPr lang="de-DE" dirty="0"/>
              <a:t>Basiskonzepte</a:t>
            </a:r>
          </a:p>
        </p:txBody>
      </p:sp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059622"/>
              </p:ext>
            </p:extLst>
          </p:nvPr>
        </p:nvGraphicFramePr>
        <p:xfrm>
          <a:off x="324520" y="1721968"/>
          <a:ext cx="9793560" cy="47777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771377876"/>
                    </a:ext>
                  </a:extLst>
                </a:gridCol>
                <a:gridCol w="2592760">
                  <a:extLst>
                    <a:ext uri="{9D8B030D-6E8A-4147-A177-3AD203B41FA5}">
                      <a16:colId xmlns:a16="http://schemas.microsoft.com/office/drawing/2014/main" val="2649721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bg1"/>
                          </a:solidFill>
                        </a:rPr>
                        <a:t>Struktur</a:t>
                      </a:r>
                      <a:r>
                        <a:rPr lang="de-DE" sz="1600" baseline="0" dirty="0">
                          <a:solidFill>
                            <a:schemeClr val="bg1"/>
                          </a:solidFill>
                        </a:rPr>
                        <a:t> und </a:t>
                      </a:r>
                      <a:br>
                        <a:rPr lang="de-DE" sz="1600" baseline="0" dirty="0">
                          <a:solidFill>
                            <a:schemeClr val="bg1"/>
                          </a:solidFill>
                        </a:rPr>
                      </a:br>
                      <a:r>
                        <a:rPr lang="de-DE" sz="1600" baseline="0" dirty="0">
                          <a:solidFill>
                            <a:schemeClr val="bg1"/>
                          </a:solidFill>
                        </a:rPr>
                        <a:t>Funktion</a:t>
                      </a:r>
                      <a:endParaRPr lang="de-DE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chemeClr val="bg1"/>
                          </a:solidFill>
                        </a:rPr>
                        <a:t>Entwicklung</a:t>
                      </a:r>
                      <a:endParaRPr lang="de-DE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Steuerung und </a:t>
                      </a:r>
                      <a:br>
                        <a:rPr lang="de-DE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Regelung</a:t>
                      </a:r>
                    </a:p>
                  </a:txBody>
                  <a:tcPr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Information und Kommunikation</a:t>
                      </a:r>
                    </a:p>
                  </a:txBody>
                  <a:tcPr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Erläutere, welche Art(en) der Informationserkennung es gibt, um</a:t>
                      </a:r>
                    </a:p>
                    <a:p>
                      <a:pPr marL="265113" marR="0" indent="-265113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Krankheitserreger schnell zu erkennen und unschädlich zu machen.</a:t>
                      </a:r>
                    </a:p>
                    <a:p>
                      <a:pPr marL="265113" marR="0" indent="-265113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körpereigene Zellen zu aktivieren, die Abwehrmechanismen gegen einen Krankheitserreger einleiten können, der dem Körper bereits bekannt ist.</a:t>
                      </a:r>
                    </a:p>
                  </a:txBody>
                  <a:tcPr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Erkläre die Fähigkeiten, welche ein Lebewesen zur Unterscheidung eigener</a:t>
                      </a:r>
                      <a:r>
                        <a:rPr lang="de-DE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und 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fremder Strukturen und zum Beseitigen fremder Strukturen durch Fresszellen besitzen muss und diskutiere mögliche  zusätzliche Abwehr-einrichtungen für eine</a:t>
                      </a:r>
                      <a:r>
                        <a:rPr lang="de-DE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65113" marR="0" indent="-265113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</a:t>
                      </a:r>
                      <a:r>
                        <a:rPr lang="de-DE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kleine Anz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ahl an Fresszellen.</a:t>
                      </a:r>
                    </a:p>
                    <a:p>
                      <a:pPr marL="265113" marR="0" indent="-265113" algn="l" defTabSz="9534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gezieltere</a:t>
                      </a:r>
                      <a:r>
                        <a:rPr lang="de-DE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Bekämpfung der Erreger bei einer erneuten Infektion</a:t>
                      </a:r>
                      <a:r>
                        <a:rPr lang="de-DE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de-DE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Ordne Begriff</a:t>
                      </a:r>
                      <a:r>
                        <a:rPr lang="de-DE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und 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Definition in</a:t>
                      </a:r>
                      <a:r>
                        <a:rPr lang="de-DE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Paare zusammen und </a:t>
                      </a: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bringe diese in eine sinnvolle Reihenfolge:</a:t>
                      </a:r>
                      <a:r>
                        <a:rPr lang="de-DE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de-DE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de-DE" sz="14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Zustand der Körper-funktionen/ Zahl der körperfremden Stoffe  </a:t>
                      </a:r>
                      <a:b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(= Regelgröße)</a:t>
                      </a:r>
                    </a:p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Erfassen von aktuellem Zustand und Zahl </a:t>
                      </a:r>
                      <a:b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(= Messwerterfassung)</a:t>
                      </a:r>
                    </a:p>
                    <a:p>
                      <a:pPr marL="176213" indent="-176213">
                        <a:buFont typeface="Arial" panose="020B0604020202020204" pitchFamily="34" charset="0"/>
                        <a:buChar char="•"/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Vergleich aktueller Zustände mit lebensnotwendigem Zustand </a:t>
                      </a:r>
                      <a:b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(=</a:t>
                      </a:r>
                      <a:r>
                        <a:rPr lang="de-DE" sz="1400" i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Regler</a:t>
                      </a:r>
                      <a:r>
                        <a:rPr lang="de-DE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</a:txBody>
                  <a:tcPr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79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	Ordne den Beschreibungen 	zum Banküberfall passende 	Erläuterungen bei einer 	Immunreaktion zu (passendes 	Bildmaterial):</a:t>
                      </a:r>
                    </a:p>
                    <a:p>
                      <a:endParaRPr lang="de-DE" sz="11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1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Banküberfall mit wenig unbekannten Einbrechern,  Banküberfall mit vielen bekannten Einbrechern, Überwältigung am Tatort, gezielte Fahndung anhand eines Phantombildes und Festnahme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endParaRPr lang="de-DE" sz="4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05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Erstbefall mit Erregern</a:t>
                      </a:r>
                    </a:p>
                    <a:p>
                      <a:r>
                        <a:rPr lang="de-DE" sz="105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Zweitbefall mit Erregern</a:t>
                      </a:r>
                    </a:p>
                    <a:p>
                      <a:endParaRPr lang="de-DE" sz="105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179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Erläutere, welche Bedeutung 	eine Erkennung des 	Bankräubers in den beiden 	Fällen hat. Übertrage diese 	Bedeutung auf die zelluläre 	Ebene der Immunreaktion im 	Körper. </a:t>
                      </a:r>
                    </a:p>
                  </a:txBody>
                  <a:tcPr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echteck 41"/>
          <p:cNvSpPr/>
          <p:nvPr/>
        </p:nvSpPr>
        <p:spPr bwMode="auto">
          <a:xfrm>
            <a:off x="7534215" y="723597"/>
            <a:ext cx="34100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ebdings"/>
              <a:buChar char="4"/>
              <a:defRPr/>
            </a:pPr>
            <a:r>
              <a:rPr lang="de-DE" sz="1400" dirty="0"/>
              <a:t>Gymnasium</a:t>
            </a:r>
            <a:endParaRPr dirty="0"/>
          </a:p>
          <a:p>
            <a:pPr marL="285750" indent="-285750">
              <a:buFont typeface="Webdings"/>
              <a:buChar char="4"/>
              <a:defRPr/>
            </a:pPr>
            <a:r>
              <a:rPr lang="de-DE" sz="1400" dirty="0">
                <a:solidFill>
                  <a:srgbClr val="C00000"/>
                </a:solidFill>
              </a:rPr>
              <a:t>Realschule</a:t>
            </a:r>
            <a:endParaRPr dirty="0"/>
          </a:p>
          <a:p>
            <a:pPr marL="285750" indent="-285750">
              <a:buFont typeface="Webdings"/>
              <a:buChar char="4"/>
              <a:defRPr/>
            </a:pPr>
            <a:r>
              <a:rPr lang="de-DE" sz="1400" dirty="0">
                <a:solidFill>
                  <a:srgbClr val="C00000"/>
                </a:solidFill>
              </a:rPr>
              <a:t>Mittelschule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9" name="Inhaltsplatzhalter 2"/>
          <p:cNvSpPr txBox="1">
            <a:spLocks/>
          </p:cNvSpPr>
          <p:nvPr/>
        </p:nvSpPr>
        <p:spPr bwMode="auto">
          <a:xfrm>
            <a:off x="6013152" y="127590"/>
            <a:ext cx="4248943" cy="288032"/>
          </a:xfrm>
          <a:prstGeom prst="rect">
            <a:avLst/>
          </a:prstGeom>
        </p:spPr>
        <p:txBody>
          <a:bodyPr vert="horz" lIns="95361" tIns="47681" rIns="95361" bIns="47681" rtlCol="0" anchor="ctr">
            <a:noAutofit/>
          </a:bodyPr>
          <a:lstStyle>
            <a:lvl1pPr marL="357607" indent="-357607" algn="r" defTabSz="953617">
              <a:spcBef>
                <a:spcPts val="0"/>
              </a:spcBef>
              <a:buFont typeface="Arial"/>
              <a:buNone/>
              <a:defRPr sz="1300" b="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76806" indent="0" algn="l" defTabSz="953617">
              <a:spcBef>
                <a:spcPts val="0"/>
              </a:spcBef>
              <a:buFont typeface="Arial"/>
              <a:buNone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92021" indent="-238404" algn="l" defTabSz="953617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8828" indent="-238404" algn="l" defTabSz="953617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636" indent="-238404" algn="l" defTabSz="953617">
              <a:spcBef>
                <a:spcPts val="0"/>
              </a:spcBef>
              <a:buFont typeface="Arial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22444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9252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76061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52869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dirty="0" err="1"/>
              <a:t>Spangler</a:t>
            </a:r>
            <a:r>
              <a:rPr lang="de-DE" dirty="0"/>
              <a:t> (2020 unveröffentlicht) </a:t>
            </a:r>
          </a:p>
        </p:txBody>
      </p:sp>
    </p:spTree>
    <p:extLst>
      <p:ext uri="{BB962C8B-B14F-4D97-AF65-F5344CB8AC3E}">
        <p14:creationId xmlns:p14="http://schemas.microsoft.com/office/powerpoint/2010/main" val="185130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292587"/>
              </p:ext>
            </p:extLst>
          </p:nvPr>
        </p:nvGraphicFramePr>
        <p:xfrm>
          <a:off x="730376" y="1673954"/>
          <a:ext cx="8883176" cy="4729480"/>
        </p:xfrm>
        <a:graphic>
          <a:graphicData uri="http://schemas.openxmlformats.org/drawingml/2006/table">
            <a:tbl>
              <a:tblPr bandRow="1">
                <a:tableStyleId>{17940F14-A28D-EC61-DB78-7514BD64EC32}</a:tableStyleId>
              </a:tblPr>
              <a:tblGrid>
                <a:gridCol w="160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7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37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400" b="1">
                          <a:solidFill>
                            <a:schemeClr val="bg1"/>
                          </a:solidFill>
                        </a:rPr>
                        <a:t>Struktur</a:t>
                      </a:r>
                      <a:r>
                        <a:rPr lang="de-DE" sz="1400" b="1" baseline="0">
                          <a:solidFill>
                            <a:schemeClr val="bg1"/>
                          </a:solidFill>
                        </a:rPr>
                        <a:t> und </a:t>
                      </a:r>
                      <a:r>
                        <a:rPr lang="de-DE" sz="1400" b="1">
                          <a:solidFill>
                            <a:schemeClr val="bg1"/>
                          </a:solidFill>
                        </a:rPr>
                        <a:t>Funktion</a:t>
                      </a:r>
                      <a:endParaRPr b="1" dirty="0"/>
                    </a:p>
                  </a:txBody>
                  <a:tcP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400" b="1" dirty="0">
                          <a:solidFill>
                            <a:schemeClr val="bg1"/>
                          </a:solidFill>
                        </a:rPr>
                        <a:t>Individuelle und evolutive Entwicklung </a:t>
                      </a:r>
                      <a:endParaRPr b="1" dirty="0"/>
                    </a:p>
                  </a:txBody>
                  <a:tcP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400" dirty="0"/>
                        <a:t>Abstrahiertes Vorgehen</a:t>
                      </a:r>
                      <a:endParaRPr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400" b="1" dirty="0"/>
                        <a:t>Hinführung:</a:t>
                      </a:r>
                      <a:endParaRPr b="1" dirty="0"/>
                    </a:p>
                    <a:p>
                      <a:pPr>
                        <a:defRPr/>
                      </a:pPr>
                      <a:r>
                        <a:rPr lang="de-DE" sz="1400" dirty="0"/>
                        <a:t>Struktur/Funktion sichtbar machen durch:</a:t>
                      </a:r>
                      <a:endParaRPr dirty="0"/>
                    </a:p>
                    <a:p>
                      <a:pPr marL="176213" marR="0" lvl="0" indent="-176213" algn="l" defTabSz="95361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400" dirty="0"/>
                        <a:t>Struktur/Funktion besonders plastisch machen,</a:t>
                      </a:r>
                    </a:p>
                    <a:p>
                      <a:pPr marL="176213" indent="-176213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de-DE" sz="1400" dirty="0"/>
                        <a:t>Struktur/Funktion ausschalten.</a:t>
                      </a:r>
                      <a:endParaRPr dirty="0"/>
                    </a:p>
                    <a:p>
                      <a:pPr>
                        <a:defRPr/>
                      </a:pPr>
                      <a:endParaRPr lang="de-DE" sz="1400" dirty="0"/>
                    </a:p>
                    <a:p>
                      <a:pPr>
                        <a:defRPr/>
                      </a:pPr>
                      <a:endParaRPr lang="de-DE" sz="1400" dirty="0"/>
                    </a:p>
                    <a:p>
                      <a:pPr>
                        <a:defRPr/>
                      </a:pPr>
                      <a:r>
                        <a:rPr lang="de-DE" sz="1400" dirty="0"/>
                        <a:t>Welche Strukturen sind Voraussetzung für eine Funktion?</a:t>
                      </a:r>
                      <a:endParaRPr dirty="0"/>
                    </a:p>
                    <a:p>
                      <a:pPr>
                        <a:defRPr/>
                      </a:pPr>
                      <a:endParaRPr lang="de-DE" sz="1400" dirty="0"/>
                    </a:p>
                    <a:p>
                      <a:pPr>
                        <a:defRPr/>
                      </a:pPr>
                      <a:endParaRPr lang="de-DE" sz="1400" dirty="0"/>
                    </a:p>
                    <a:p>
                      <a:pPr>
                        <a:defRPr/>
                      </a:pPr>
                      <a:r>
                        <a:rPr lang="de-DE" sz="1400" b="1" dirty="0"/>
                        <a:t>Arbeitsweise:</a:t>
                      </a:r>
                      <a:endParaRPr b="1" dirty="0"/>
                    </a:p>
                    <a:p>
                      <a:pPr>
                        <a:defRPr/>
                      </a:pPr>
                      <a:r>
                        <a:rPr lang="de-DE" sz="1400" dirty="0"/>
                        <a:t>Beobachten und Beschreiben, was man sieht. Strukturen den Funktionen zuordnen.</a:t>
                      </a:r>
                      <a:endParaRPr dirty="0"/>
                    </a:p>
                    <a:p>
                      <a:pPr>
                        <a:defRPr/>
                      </a:pPr>
                      <a:endParaRPr lang="de-DE" sz="1400" dirty="0"/>
                    </a:p>
                    <a:p>
                      <a:pPr>
                        <a:defRPr/>
                      </a:pPr>
                      <a:endParaRPr lang="de-DE" sz="1400" dirty="0"/>
                    </a:p>
                    <a:p>
                      <a:pPr>
                        <a:defRPr/>
                      </a:pPr>
                      <a:r>
                        <a:rPr lang="de-DE" sz="1400" b="1" dirty="0"/>
                        <a:t>Vertiefung:</a:t>
                      </a:r>
                      <a:endParaRPr b="1" dirty="0"/>
                    </a:p>
                    <a:p>
                      <a:pPr>
                        <a:defRPr/>
                      </a:pPr>
                      <a:r>
                        <a:rPr lang="de-DE" sz="1400" dirty="0"/>
                        <a:t>Wie sieht eine Struktur aus, die besonders gut/schlecht die entsprechende Funktion erfüllt?</a:t>
                      </a:r>
                    </a:p>
                  </a:txBody>
                  <a:tcPr>
                    <a:lnR w="12700" algn="ctr">
                      <a:solidFill>
                        <a:srgbClr val="1F497D"/>
                      </a:solidFill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3419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400" b="1" dirty="0"/>
                        <a:t>Hinführung: </a:t>
                      </a:r>
                      <a:endParaRPr b="1" dirty="0"/>
                    </a:p>
                    <a:p>
                      <a:pPr marL="0" marR="0" lvl="0" indent="0" algn="l" defTabSz="953419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400" dirty="0"/>
                        <a:t>Vergleich von Tiergruppen oder Entwicklungsphasen eines Organismus.</a:t>
                      </a:r>
                    </a:p>
                    <a:p>
                      <a:pPr marL="0" marR="0" lvl="0" indent="0" algn="l" defTabSz="953419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de-DE" sz="1400" dirty="0"/>
                    </a:p>
                    <a:p>
                      <a:pPr marL="0" marR="0" lvl="0" indent="0" algn="l" defTabSz="953419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de-DE" sz="1400" dirty="0"/>
                    </a:p>
                    <a:p>
                      <a:pPr marL="0" marR="0" lvl="0" indent="0" algn="l" defTabSz="953419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de-DE" sz="1400" dirty="0"/>
                    </a:p>
                    <a:p>
                      <a:pPr marL="0" marR="0" lvl="0" indent="0" algn="l" defTabSz="953419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de-DE" sz="1400" dirty="0"/>
                    </a:p>
                    <a:p>
                      <a:pPr marL="0" marR="0" lvl="0" indent="0" algn="l" defTabSz="953419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400" dirty="0"/>
                        <a:t>Was ist angepasst? Körperbau oder Lebensweise? Was bringt die Struktur/das Verhalten dem Stamm/der Entwicklungsphase?</a:t>
                      </a:r>
                      <a:endParaRPr dirty="0"/>
                    </a:p>
                    <a:p>
                      <a:pPr marL="0" indent="0" algn="l" defTabSz="953419">
                        <a:buNone/>
                        <a:defRPr/>
                      </a:pPr>
                      <a:endParaRPr lang="de-DE" sz="1400" dirty="0"/>
                    </a:p>
                    <a:p>
                      <a:pPr marL="0" indent="0" algn="l" defTabSz="953419">
                        <a:buNone/>
                        <a:defRPr/>
                      </a:pPr>
                      <a:r>
                        <a:rPr lang="de-DE" sz="1400" b="1" dirty="0"/>
                        <a:t>Arbeitsweise: </a:t>
                      </a:r>
                      <a:br>
                        <a:rPr lang="de-DE" sz="1400" dirty="0"/>
                      </a:br>
                      <a:r>
                        <a:rPr lang="de-DE" sz="1400" dirty="0"/>
                        <a:t>Beobachten und Vergleichen.</a:t>
                      </a:r>
                      <a:endParaRPr dirty="0"/>
                    </a:p>
                    <a:p>
                      <a:pPr marL="0" marR="0" lvl="0" indent="0" algn="l" defTabSz="953419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400" dirty="0"/>
                        <a:t>Wenn möglich als Einstieg: Verfremden der Situation.</a:t>
                      </a:r>
                      <a:endParaRPr dirty="0"/>
                    </a:p>
                    <a:p>
                      <a:pPr marL="0" marR="0" lvl="0" indent="0" algn="l" defTabSz="953419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de-DE" sz="1400" dirty="0"/>
                    </a:p>
                    <a:p>
                      <a:pPr marL="0" marR="0" lvl="0" indent="0" algn="l" defTabSz="953419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400" b="1" dirty="0"/>
                        <a:t>Vertiefung:</a:t>
                      </a:r>
                      <a:endParaRPr b="1" dirty="0"/>
                    </a:p>
                    <a:p>
                      <a:pPr marL="0" marR="0" lvl="0" indent="0" algn="l" defTabSz="953419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sz="1400" dirty="0"/>
                        <a:t>Folgen ableiten, wenn bestimmte Organe besser/schlechter angepasst wären.</a:t>
                      </a:r>
                      <a:endParaRPr dirty="0"/>
                    </a:p>
                  </a:txBody>
                  <a:tcPr>
                    <a:lnL w="12700" algn="ctr">
                      <a:solidFill>
                        <a:srgbClr val="1F497D"/>
                      </a:solidFill>
                    </a:lnL>
                    <a:lnR w="12700" algn="ctr">
                      <a:solidFill>
                        <a:srgbClr val="1F497D"/>
                      </a:solidFill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Unterrichtsplanung</a:t>
            </a:r>
            <a:endParaRPr dirty="0"/>
          </a:p>
        </p:txBody>
      </p:sp>
      <p:sp>
        <p:nvSpPr>
          <p:cNvPr id="7" name="Textplatzhalter 1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Abstrahiertes Vorgehen</a:t>
            </a:r>
            <a:endParaRPr dirty="0"/>
          </a:p>
        </p:txBody>
      </p:sp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endParaRPr lang="de-DE" dirty="0"/>
          </a:p>
        </p:txBody>
      </p:sp>
      <p:sp>
        <p:nvSpPr>
          <p:cNvPr id="9" name="Inhaltsplatzhalter 2"/>
          <p:cNvSpPr txBox="1">
            <a:spLocks/>
          </p:cNvSpPr>
          <p:nvPr/>
        </p:nvSpPr>
        <p:spPr bwMode="auto">
          <a:xfrm>
            <a:off x="6013152" y="127590"/>
            <a:ext cx="4248943" cy="288032"/>
          </a:xfrm>
          <a:prstGeom prst="rect">
            <a:avLst/>
          </a:prstGeom>
        </p:spPr>
        <p:txBody>
          <a:bodyPr vert="horz" lIns="95361" tIns="47681" rIns="95361" bIns="47681" rtlCol="0" anchor="ctr">
            <a:noAutofit/>
          </a:bodyPr>
          <a:lstStyle>
            <a:lvl1pPr marL="357607" indent="-357607" algn="r" defTabSz="953617">
              <a:spcBef>
                <a:spcPts val="0"/>
              </a:spcBef>
              <a:buFont typeface="Arial"/>
              <a:buNone/>
              <a:defRPr sz="1300" b="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76806" indent="0" algn="l" defTabSz="953617">
              <a:spcBef>
                <a:spcPts val="0"/>
              </a:spcBef>
              <a:buFont typeface="Arial"/>
              <a:buNone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92021" indent="-238404" algn="l" defTabSz="953617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8828" indent="-238404" algn="l" defTabSz="953617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636" indent="-238404" algn="l" defTabSz="953617">
              <a:spcBef>
                <a:spcPts val="0"/>
              </a:spcBef>
              <a:buFont typeface="Arial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22444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9252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76061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52869" indent="-238404" algn="l" defTabSz="953617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dirty="0"/>
              <a:t>vgl. Neuhaus, Nachreiner, </a:t>
            </a:r>
          </a:p>
          <a:p>
            <a:pPr>
              <a:defRPr/>
            </a:pPr>
            <a:r>
              <a:rPr lang="de-DE" dirty="0"/>
              <a:t>Oberbeil &amp; Spangler (2014) </a:t>
            </a:r>
          </a:p>
        </p:txBody>
      </p:sp>
    </p:spTree>
    <p:extLst>
      <p:ext uri="{BB962C8B-B14F-4D97-AF65-F5344CB8AC3E}">
        <p14:creationId xmlns:p14="http://schemas.microsoft.com/office/powerpoint/2010/main" val="128332118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1940</Words>
  <Application>Microsoft Office PowerPoint</Application>
  <DocSecurity>0</DocSecurity>
  <PresentationFormat>Benutzerdefiniert</PresentationFormat>
  <Paragraphs>295</Paragraphs>
  <Slides>17</Slides>
  <Notes>3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6" baseType="lpstr">
      <vt:lpstr>Arial</vt:lpstr>
      <vt:lpstr>Arial Bold</vt:lpstr>
      <vt:lpstr>Calibri</vt:lpstr>
      <vt:lpstr>Symbol</vt:lpstr>
      <vt:lpstr>Times New Roman</vt:lpstr>
      <vt:lpstr>Webdings</vt:lpstr>
      <vt:lpstr>Wingdings</vt:lpstr>
      <vt:lpstr>Larissa-Design</vt:lpstr>
      <vt:lpstr>CorelDRAW</vt:lpstr>
      <vt:lpstr>PowerPoint-Präsentation</vt:lpstr>
      <vt:lpstr>Unterrichtsplanung</vt:lpstr>
      <vt:lpstr>Unterrichtsplanung</vt:lpstr>
      <vt:lpstr>Unterrichtsplanung</vt:lpstr>
      <vt:lpstr>Unterrichtsplanung</vt:lpstr>
      <vt:lpstr>Unterrichtsplanung</vt:lpstr>
      <vt:lpstr>Unterrichtsplanung</vt:lpstr>
      <vt:lpstr>Unterrichtsplanung</vt:lpstr>
      <vt:lpstr>Unterrichtsplanung</vt:lpstr>
      <vt:lpstr>Unterrichtsplanung</vt:lpstr>
      <vt:lpstr>Aufgabe V</vt:lpstr>
      <vt:lpstr>Aufgabe VI</vt:lpstr>
      <vt:lpstr>Digitalisierung?</vt:lpstr>
      <vt:lpstr>Digitalisierung?</vt:lpstr>
      <vt:lpstr>Quellen und Literaturverzeichnis</vt:lpstr>
      <vt:lpstr>Quellen und Literaturverzeichnis</vt:lpstr>
      <vt:lpstr>Fragen?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2</cp:revision>
  <dcterms:created xsi:type="dcterms:W3CDTF">2011-02-03T11:29:47Z</dcterms:created>
  <dcterms:modified xsi:type="dcterms:W3CDTF">2023-03-22T12:54:17Z</dcterms:modified>
  <cp:category/>
  <dc:identifier/>
  <cp:contentStatus/>
  <dc:language/>
  <cp:version/>
</cp:coreProperties>
</file>