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bookmarkIdSeed="2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1382" r:id="rId2"/>
    <p:sldId id="1297" r:id="rId3"/>
    <p:sldId id="1391" r:id="rId4"/>
    <p:sldId id="1392" r:id="rId5"/>
    <p:sldId id="1393" r:id="rId6"/>
    <p:sldId id="1439" r:id="rId7"/>
    <p:sldId id="1362" r:id="rId8"/>
    <p:sldId id="1553" r:id="rId9"/>
    <p:sldId id="1552" r:id="rId10"/>
    <p:sldId id="1551" r:id="rId11"/>
    <p:sldId id="1504" r:id="rId12"/>
  </p:sldIdLst>
  <p:sldSz cx="10298113" cy="7200900"/>
  <p:notesSz cx="6797675" cy="9874250"/>
  <p:defaultTextStyle>
    <a:defPPr>
      <a:defRPr lang="de-DE"/>
    </a:defPPr>
    <a:lvl1pPr marL="0" algn="l" defTabSz="95361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76808" algn="l" defTabSz="95361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953617" algn="l" defTabSz="95361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430423" algn="l" defTabSz="95361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907231" algn="l" defTabSz="95361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384039" algn="l" defTabSz="95361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860849" algn="l" defTabSz="95361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3337657" algn="l" defTabSz="95361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814465" algn="l" defTabSz="95361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" userDrawn="1">
          <p15:clr>
            <a:srgbClr val="A4A3A4"/>
          </p15:clr>
        </p15:guide>
        <p15:guide id="2" pos="324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3" userDrawn="1">
          <p15:clr>
            <a:srgbClr val="A4A3A4"/>
          </p15:clr>
        </p15:guide>
        <p15:guide id="2" pos="2141" userDrawn="1">
          <p15:clr>
            <a:srgbClr val="A4A3A4"/>
          </p15:clr>
        </p15:guide>
        <p15:guide id="3" orient="horz" pos="3110" userDrawn="1">
          <p15:clr>
            <a:srgbClr val="A4A3A4"/>
          </p15:clr>
        </p15:guide>
        <p15:guide id="4" pos="2142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or" initials="A" lastIdx="53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97D"/>
    <a:srgbClr val="FFFFFF"/>
    <a:srgbClr val="C00000"/>
    <a:srgbClr val="D9D9D9"/>
    <a:srgbClr val="77933C"/>
    <a:srgbClr val="FF9900"/>
    <a:srgbClr val="4F6228"/>
    <a:srgbClr val="9BBB59"/>
    <a:srgbClr val="C0008A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ittlere Formatvorlage 3 - Akz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Helle Formatvorlage 2 - Akz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Designformatvorlage 1 - Akz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Gitternetz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Helle Formatvorlag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CF1AB2-1976-4502-BF36-3FF5EA218861}" styleName="Mittlere Formatvorlage 4 - Akz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5429" autoAdjust="0"/>
  </p:normalViewPr>
  <p:slideViewPr>
    <p:cSldViewPr>
      <p:cViewPr varScale="1">
        <p:scale>
          <a:sx n="90" d="100"/>
          <a:sy n="90" d="100"/>
        </p:scale>
        <p:origin x="1926" y="48"/>
      </p:cViewPr>
      <p:guideLst>
        <p:guide orient="horz" pos="136"/>
        <p:guide pos="3244"/>
      </p:guideLst>
    </p:cSldViewPr>
  </p:slideViewPr>
  <p:outlineViewPr>
    <p:cViewPr>
      <p:scale>
        <a:sx n="33" d="100"/>
        <a:sy n="33" d="100"/>
      </p:scale>
      <p:origin x="246" y="310152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2688"/>
    </p:cViewPr>
  </p:sorterViewPr>
  <p:notesViewPr>
    <p:cSldViewPr>
      <p:cViewPr varScale="1">
        <p:scale>
          <a:sx n="59" d="100"/>
          <a:sy n="59" d="100"/>
        </p:scale>
        <p:origin x="-2508" y="-78"/>
      </p:cViewPr>
      <p:guideLst>
        <p:guide orient="horz" pos="3103"/>
        <p:guide pos="2141"/>
        <p:guide orient="horz" pos="3110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BE17972-B6D4-4891-BFCF-5243A7A8F9B2}" type="doc">
      <dgm:prSet loTypeId="urn:microsoft.com/office/officeart/2008/layout/BendingPictureCaption" loCatId="picture" qsTypeId="urn:microsoft.com/office/officeart/2005/8/quickstyle/simple1" qsCatId="simple" csTypeId="urn:microsoft.com/office/officeart/2005/8/colors/accent1_2" csCatId="accent1" phldr="1"/>
      <dgm:spPr/>
    </dgm:pt>
    <dgm:pt modelId="{56A11382-EE93-4936-8F99-E2BB214851C8}">
      <dgm:prSet phldrT="[Text]"/>
      <dgm:spPr>
        <a:solidFill>
          <a:schemeClr val="tx2"/>
        </a:solidFill>
      </dgm:spPr>
      <dgm:t>
        <a:bodyPr/>
        <a:lstStyle/>
        <a:p>
          <a:endParaRPr lang="de-DE" dirty="0"/>
        </a:p>
      </dgm:t>
    </dgm:pt>
    <dgm:pt modelId="{2C7830CD-498C-4DDC-9375-5815265245E9}" type="parTrans" cxnId="{B12F2AA4-CF98-426D-8156-3BE6080A9982}">
      <dgm:prSet/>
      <dgm:spPr/>
      <dgm:t>
        <a:bodyPr/>
        <a:lstStyle/>
        <a:p>
          <a:endParaRPr lang="de-DE"/>
        </a:p>
      </dgm:t>
    </dgm:pt>
    <dgm:pt modelId="{4A13900A-1AC9-4B2F-9C1E-EBAC799EC0C1}" type="sibTrans" cxnId="{B12F2AA4-CF98-426D-8156-3BE6080A9982}">
      <dgm:prSet/>
      <dgm:spPr/>
      <dgm:t>
        <a:bodyPr/>
        <a:lstStyle/>
        <a:p>
          <a:endParaRPr lang="de-DE"/>
        </a:p>
      </dgm:t>
    </dgm:pt>
    <dgm:pt modelId="{E1273189-3ED5-43C7-A250-DDA212C81005}" type="pres">
      <dgm:prSet presAssocID="{EBE17972-B6D4-4891-BFCF-5243A7A8F9B2}" presName="diagram" presStyleCnt="0">
        <dgm:presLayoutVars>
          <dgm:dir/>
        </dgm:presLayoutVars>
      </dgm:prSet>
      <dgm:spPr/>
    </dgm:pt>
    <dgm:pt modelId="{1E74E441-9072-45B3-ABAE-B4F48C625A7A}" type="pres">
      <dgm:prSet presAssocID="{56A11382-EE93-4936-8F99-E2BB214851C8}" presName="composite" presStyleCnt="0"/>
      <dgm:spPr/>
    </dgm:pt>
    <dgm:pt modelId="{81B85531-1577-4E73-AD20-76DC9B97734F}" type="pres">
      <dgm:prSet presAssocID="{56A11382-EE93-4936-8F99-E2BB214851C8}" presName="Image" presStyleLbl="bgShp" presStyleIdx="0" presStyleCnt="1" custLinFactNeighborX="-7715" custLinFactNeighborY="1495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5000" r="-5000"/>
          </a:stretch>
        </a:blipFill>
      </dgm:spPr>
      <dgm:extLst>
        <a:ext uri="{E40237B7-FDA0-4F09-8148-C483321AD2D9}">
          <dgm14:cNvPr xmlns:dgm14="http://schemas.microsoft.com/office/drawing/2010/diagram" id="0" name="" descr="Start, Treffen, Brainstorming, Geschäft, Teamarbeit"/>
        </a:ext>
      </dgm:extLst>
    </dgm:pt>
    <dgm:pt modelId="{B7D6E788-E66D-4B62-822F-35B6F43366FE}" type="pres">
      <dgm:prSet presAssocID="{56A11382-EE93-4936-8F99-E2BB214851C8}" presName="Parent" presStyleLbl="node0" presStyleIdx="0" presStyleCnt="1" custScaleY="58442" custLinFactNeighborX="-32410" custLinFactNeighborY="12295">
        <dgm:presLayoutVars>
          <dgm:bulletEnabled val="1"/>
        </dgm:presLayoutVars>
      </dgm:prSet>
      <dgm:spPr/>
    </dgm:pt>
  </dgm:ptLst>
  <dgm:cxnLst>
    <dgm:cxn modelId="{B9C05A07-3F72-4DAE-BAF0-2A5CB2E9DEFB}" type="presOf" srcId="{EBE17972-B6D4-4891-BFCF-5243A7A8F9B2}" destId="{E1273189-3ED5-43C7-A250-DDA212C81005}" srcOrd="0" destOrd="0" presId="urn:microsoft.com/office/officeart/2008/layout/BendingPictureCaption"/>
    <dgm:cxn modelId="{D62C5854-4FBB-456D-9ED0-FA406F3E8AD5}" type="presOf" srcId="{56A11382-EE93-4936-8F99-E2BB214851C8}" destId="{B7D6E788-E66D-4B62-822F-35B6F43366FE}" srcOrd="0" destOrd="0" presId="urn:microsoft.com/office/officeart/2008/layout/BendingPictureCaption"/>
    <dgm:cxn modelId="{B12F2AA4-CF98-426D-8156-3BE6080A9982}" srcId="{EBE17972-B6D4-4891-BFCF-5243A7A8F9B2}" destId="{56A11382-EE93-4936-8F99-E2BB214851C8}" srcOrd="0" destOrd="0" parTransId="{2C7830CD-498C-4DDC-9375-5815265245E9}" sibTransId="{4A13900A-1AC9-4B2F-9C1E-EBAC799EC0C1}"/>
    <dgm:cxn modelId="{FD6FA486-FD65-41EE-9A98-ED942573A88B}" type="presParOf" srcId="{E1273189-3ED5-43C7-A250-DDA212C81005}" destId="{1E74E441-9072-45B3-ABAE-B4F48C625A7A}" srcOrd="0" destOrd="0" presId="urn:microsoft.com/office/officeart/2008/layout/BendingPictureCaption"/>
    <dgm:cxn modelId="{B2A6264F-C2F6-4EE8-8600-2E54045271A0}" type="presParOf" srcId="{1E74E441-9072-45B3-ABAE-B4F48C625A7A}" destId="{81B85531-1577-4E73-AD20-76DC9B97734F}" srcOrd="0" destOrd="0" presId="urn:microsoft.com/office/officeart/2008/layout/BendingPictureCaption"/>
    <dgm:cxn modelId="{316B04B4-CCFE-4664-B4F2-7F7C6A402BC4}" type="presParOf" srcId="{1E74E441-9072-45B3-ABAE-B4F48C625A7A}" destId="{B7D6E788-E66D-4B62-822F-35B6F43366FE}" srcOrd="1" destOrd="0" presId="urn:microsoft.com/office/officeart/2008/layout/BendingPictureCaption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B85531-1577-4E73-AD20-76DC9B97734F}">
      <dsp:nvSpPr>
        <dsp:cNvPr id="0" name=""/>
        <dsp:cNvSpPr/>
      </dsp:nvSpPr>
      <dsp:spPr>
        <a:xfrm>
          <a:off x="0" y="438557"/>
          <a:ext cx="6000445" cy="443430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5000" r="-5000"/>
          </a:stretch>
        </a:blip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7D6E788-E66D-4B62-822F-35B6F43366FE}">
      <dsp:nvSpPr>
        <dsp:cNvPr id="0" name=""/>
        <dsp:cNvSpPr/>
      </dsp:nvSpPr>
      <dsp:spPr>
        <a:xfrm>
          <a:off x="0" y="4146676"/>
          <a:ext cx="5170597" cy="726188"/>
        </a:xfrm>
        <a:prstGeom prst="rect">
          <a:avLst/>
        </a:prstGeom>
        <a:solidFill>
          <a:schemeClr val="tx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5000"/>
            </a:spcAft>
            <a:buNone/>
          </a:pPr>
          <a:endParaRPr lang="de-DE" sz="4000" kern="1200" dirty="0"/>
        </a:p>
      </dsp:txBody>
      <dsp:txXfrm>
        <a:off x="0" y="4146676"/>
        <a:ext cx="5170597" cy="7261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BendingPictureCaption">
  <dgm:title val=""/>
  <dgm:desc val=""/>
  <dgm:catLst>
    <dgm:cat type="picture" pri="6000"/>
    <dgm:cat type="pictureconvert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7" srcId="0" destId="1" srcOrd="0" destOrd="0"/>
        <dgm:cxn modelId="8" srcId="0" destId="2" srcOrd="1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diagram">
    <dgm:varLst>
      <dgm:dir/>
    </dgm:varLst>
    <dgm:choose name="Name0">
      <dgm:if name="Name1" func="var" arg="dir" op="equ" val="norm">
        <dgm:alg type="snake">
          <dgm:param type="off" val="ctr"/>
        </dgm:alg>
      </dgm:if>
      <dgm:else name="Name2">
        <dgm:alg type="snake">
          <dgm:param type="grDir" val="tR"/>
          <dgm:param type="off" val="c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Image" refType="w" fact="0"/>
              <dgm:constr type="t" for="ch" forName="Image" refType="h" fact="0"/>
              <dgm:constr type="w" for="ch" forName="Image" refType="w" fact="0.94"/>
              <dgm:constr type="h" for="ch" forName="Image" refType="h" fact="0.91"/>
              <dgm:constr type="l" for="ch" forName="Parent" refType="w" fact="0.19"/>
              <dgm:constr type="t" for="ch" forName="Parent" refType="h" fact="0.745"/>
              <dgm:constr type="w" for="ch" forName="Parent" refType="w" fact="0.81"/>
              <dgm:constr type="h" for="ch" forName="Parent" refType="h" fact="0.255"/>
            </dgm:constrLst>
          </dgm:if>
          <dgm:else name="Name5">
            <dgm:constrLst>
              <dgm:constr type="l" for="ch" forName="Image" refType="w" fact="0.06"/>
              <dgm:constr type="t" for="ch" forName="Image" refType="h" fact="0"/>
              <dgm:constr type="w" for="ch" forName="Image" refType="w" fact="0.94"/>
              <dgm:constr type="h" for="ch" forName="Image" refType="h" fact="0.91"/>
              <dgm:constr type="l" for="ch" forName="Parent" refType="w" fact="0"/>
              <dgm:constr type="t" for="ch" forName="Parent" refType="h" fact="0.745"/>
              <dgm:constr type="w" for="ch" forName="Parent" refType="w" fact="0.81"/>
              <dgm:constr type="h" for="ch" forName="Parent" refType="h" fact="0.255"/>
            </dgm:constrLst>
          </dgm:else>
        </dgm:choose>
        <dgm:layoutNode name="Image" styleLbl="bgShp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Parent" styleLbl="node0">
          <dgm:varLst>
            <dgm:bulletEnabled val="1"/>
          </dgm:varLst>
          <dgm:alg type="tx">
            <dgm:param type="txAnchorVertCh" val="mid"/>
            <dgm:param type="shpTxRTLAlignCh" val="r"/>
            <dgm:param type="lnSpAfParP" val="5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57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49688" y="1"/>
            <a:ext cx="2946400" cy="4957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19EB67-6B51-4DFE-B02B-8B4E0D2D2FD0}" type="datetimeFigureOut">
              <a:rPr lang="de-DE" smtClean="0"/>
              <a:t>22.03.2023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378485"/>
            <a:ext cx="2946400" cy="49576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49688" y="9378485"/>
            <a:ext cx="2946400" cy="49576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FCC4BD-102B-4AE5-91C1-B06FA80774BF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500106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4" y="6"/>
            <a:ext cx="2945659" cy="493711"/>
          </a:xfrm>
          <a:prstGeom prst="rect">
            <a:avLst/>
          </a:prstGeom>
        </p:spPr>
        <p:txBody>
          <a:bodyPr vert="horz" lIns="95500" tIns="47750" rIns="95500" bIns="47750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8" y="6"/>
            <a:ext cx="2945659" cy="493711"/>
          </a:xfrm>
          <a:prstGeom prst="rect">
            <a:avLst/>
          </a:prstGeom>
        </p:spPr>
        <p:txBody>
          <a:bodyPr vert="horz" lIns="95500" tIns="47750" rIns="95500" bIns="47750" rtlCol="0"/>
          <a:lstStyle>
            <a:lvl1pPr algn="r">
              <a:defRPr sz="1300"/>
            </a:lvl1pPr>
          </a:lstStyle>
          <a:p>
            <a:fld id="{3DBE2723-2822-419A-9BD4-4BAD25D3271D}" type="datetimeFigureOut">
              <a:rPr lang="en-US" smtClean="0"/>
              <a:pPr/>
              <a:t>3/22/2023</a:t>
            </a:fld>
            <a:endParaRPr lang="en-US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750888" y="741363"/>
            <a:ext cx="529590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00" tIns="47750" rIns="95500" bIns="47750" rtlCol="0" anchor="ctr"/>
          <a:lstStyle/>
          <a:p>
            <a:endParaRPr lang="en-US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9" y="4690272"/>
            <a:ext cx="5438140" cy="4443412"/>
          </a:xfrm>
          <a:prstGeom prst="rect">
            <a:avLst/>
          </a:prstGeom>
        </p:spPr>
        <p:txBody>
          <a:bodyPr vert="horz" lIns="95500" tIns="47750" rIns="95500" bIns="4775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4" y="9378828"/>
            <a:ext cx="2945659" cy="493711"/>
          </a:xfrm>
          <a:prstGeom prst="rect">
            <a:avLst/>
          </a:prstGeom>
        </p:spPr>
        <p:txBody>
          <a:bodyPr vert="horz" lIns="95500" tIns="47750" rIns="95500" bIns="47750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8" y="9378828"/>
            <a:ext cx="2945659" cy="493711"/>
          </a:xfrm>
          <a:prstGeom prst="rect">
            <a:avLst/>
          </a:prstGeom>
        </p:spPr>
        <p:txBody>
          <a:bodyPr vert="horz" lIns="95500" tIns="47750" rIns="95500" bIns="47750" rtlCol="0" anchor="b"/>
          <a:lstStyle>
            <a:lvl1pPr algn="r">
              <a:defRPr sz="1300"/>
            </a:lvl1pPr>
          </a:lstStyle>
          <a:p>
            <a:fld id="{5453E05D-3DF1-4E21-AB1B-DE220D2B1110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70079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5361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76808" algn="l" defTabSz="95361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53617" algn="l" defTabSz="95361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430423" algn="l" defTabSz="95361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907231" algn="l" defTabSz="95361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84039" algn="l" defTabSz="95361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60849" algn="l" defTabSz="95361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337657" algn="l" defTabSz="95361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814465" algn="l" defTabSz="95361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53E05D-3DF1-4E21-AB1B-DE220D2B1110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27674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53E05D-3DF1-4E21-AB1B-DE220D2B1110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8855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53E05D-3DF1-4E21-AB1B-DE220D2B1110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653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53E05D-3DF1-4E21-AB1B-DE220D2B1110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34387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53E05D-3DF1-4E21-AB1B-DE220D2B1110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14577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53E05D-3DF1-4E21-AB1B-DE220D2B1110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66138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53E05D-3DF1-4E21-AB1B-DE220D2B1110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31830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Master" Target="../slideMasters/slideMaster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hteck 16"/>
          <p:cNvSpPr/>
          <p:nvPr userDrawn="1"/>
        </p:nvSpPr>
        <p:spPr>
          <a:xfrm>
            <a:off x="8" y="56"/>
            <a:ext cx="7453304" cy="64807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361" tIns="47681" rIns="95361" bIns="47681" rtlCol="0" anchor="ctr"/>
          <a:lstStyle/>
          <a:p>
            <a:pPr algn="l"/>
            <a:endParaRPr lang="de-DE" sz="2400" b="1" dirty="0">
              <a:solidFill>
                <a:schemeClr val="bg1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4915" y="1008163"/>
            <a:ext cx="9268301" cy="5424322"/>
          </a:xfrm>
          <a:prstGeom prst="rect">
            <a:avLst/>
          </a:prstGeom>
        </p:spPr>
        <p:txBody>
          <a:bodyPr/>
          <a:lstStyle>
            <a:lvl1pPr>
              <a:buClr>
                <a:srgbClr val="C00000"/>
              </a:buClr>
              <a:buSzPct val="120000"/>
              <a:buFont typeface="Wingdings" pitchFamily="2" charset="2"/>
              <a:buChar char="§"/>
              <a:defRPr sz="2200">
                <a:latin typeface="+mn-lt"/>
              </a:defRPr>
            </a:lvl1pPr>
            <a:lvl2pPr>
              <a:defRPr sz="1700"/>
            </a:lvl2pPr>
            <a:lvl3pPr marL="1191775" indent="-238356">
              <a:buFont typeface="Symbol" pitchFamily="18" charset="2"/>
              <a:buChar char="-"/>
              <a:defRPr sz="1700"/>
            </a:lvl3pPr>
            <a:lvl4pPr marL="1668482" indent="-238356">
              <a:buFont typeface="Symbol" pitchFamily="18" charset="2"/>
              <a:buChar char="-"/>
              <a:defRPr sz="1700"/>
            </a:lvl4pPr>
            <a:lvl5pPr marL="2145192" indent="-238356">
              <a:buFont typeface="Symbol" pitchFamily="18" charset="2"/>
              <a:buChar char="-"/>
              <a:defRPr sz="1700"/>
            </a:lvl5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6" name="Titel 1"/>
          <p:cNvSpPr>
            <a:spLocks noGrp="1"/>
          </p:cNvSpPr>
          <p:nvPr>
            <p:ph type="title"/>
          </p:nvPr>
        </p:nvSpPr>
        <p:spPr>
          <a:xfrm>
            <a:off x="468536" y="0"/>
            <a:ext cx="6912768" cy="648128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800" b="0">
                <a:solidFill>
                  <a:schemeClr val="bg1"/>
                </a:solidFill>
              </a:defRPr>
            </a:lvl1pPr>
          </a:lstStyle>
          <a:p>
            <a:endParaRPr lang="de-DE" dirty="0"/>
          </a:p>
        </p:txBody>
      </p:sp>
      <p:cxnSp>
        <p:nvCxnSpPr>
          <p:cNvPr id="19" name="Gerade Verbindung 18"/>
          <p:cNvCxnSpPr/>
          <p:nvPr userDrawn="1"/>
        </p:nvCxnSpPr>
        <p:spPr>
          <a:xfrm>
            <a:off x="1" y="6838360"/>
            <a:ext cx="10298113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hteck 19"/>
          <p:cNvSpPr/>
          <p:nvPr userDrawn="1"/>
        </p:nvSpPr>
        <p:spPr>
          <a:xfrm>
            <a:off x="3852920" y="6840866"/>
            <a:ext cx="6445199" cy="7195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361" tIns="47681" rIns="95361" bIns="47681" rtlCol="0" anchor="ctr"/>
          <a:lstStyle/>
          <a:p>
            <a:pPr algn="ctr"/>
            <a:endParaRPr lang="de-DE" dirty="0"/>
          </a:p>
        </p:txBody>
      </p:sp>
      <p:sp>
        <p:nvSpPr>
          <p:cNvPr id="21" name="Textfeld 20"/>
          <p:cNvSpPr txBox="1"/>
          <p:nvPr userDrawn="1"/>
        </p:nvSpPr>
        <p:spPr>
          <a:xfrm>
            <a:off x="3852912" y="6851612"/>
            <a:ext cx="6445202" cy="280959"/>
          </a:xfrm>
          <a:prstGeom prst="rect">
            <a:avLst/>
          </a:prstGeom>
          <a:noFill/>
          <a:ln>
            <a:noFill/>
          </a:ln>
        </p:spPr>
        <p:txBody>
          <a:bodyPr wrap="square" lIns="95361" tIns="47681" rIns="95361" bIns="47681" rtlCol="0">
            <a:spAutoFit/>
          </a:bodyPr>
          <a:lstStyle/>
          <a:p>
            <a:r>
              <a:rPr lang="de-DE" sz="1200" b="1" kern="12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Didaktik der Biologie – LMU München				</a:t>
            </a:r>
            <a:fld id="{8BE7A362-220D-42D0-B4B4-4DB6B9E5BC20}" type="slidenum">
              <a:rPr lang="de-DE" sz="1200" b="1" kern="12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pPr/>
              <a:t>‹Nr.›</a:t>
            </a:fld>
            <a:endParaRPr lang="de-DE" sz="1200" b="1" kern="12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nhaltsplatzhalter 2"/>
          <p:cNvSpPr>
            <a:spLocks noGrp="1"/>
          </p:cNvSpPr>
          <p:nvPr>
            <p:ph sz="quarter" idx="10"/>
          </p:nvPr>
        </p:nvSpPr>
        <p:spPr>
          <a:xfrm>
            <a:off x="5536233" y="6480770"/>
            <a:ext cx="4248943" cy="288032"/>
          </a:xfrm>
          <a:prstGeom prst="rect">
            <a:avLst/>
          </a:prstGeom>
        </p:spPr>
        <p:txBody>
          <a:bodyPr vert="horz" anchor="ctr"/>
          <a:lstStyle>
            <a:lvl1pPr algn="r">
              <a:defRPr sz="1300" b="0">
                <a:latin typeface="Calibri"/>
                <a:cs typeface="Calibri"/>
              </a:defRPr>
            </a:lvl1pPr>
            <a:lvl2pPr marL="476806" indent="0">
              <a:buNone/>
              <a:defRPr/>
            </a:lvl2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975643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 userDrawn="1"/>
        </p:nvSpPr>
        <p:spPr>
          <a:xfrm>
            <a:off x="8" y="56"/>
            <a:ext cx="7453304" cy="64807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361" tIns="47681" rIns="95361" bIns="47681" rtlCol="0" anchor="ctr"/>
          <a:lstStyle/>
          <a:p>
            <a:pPr algn="l"/>
            <a:endParaRPr lang="de-DE" sz="2400" b="1" dirty="0">
              <a:solidFill>
                <a:schemeClr val="bg1"/>
              </a:solidFill>
            </a:endParaRPr>
          </a:p>
        </p:txBody>
      </p:sp>
      <p:sp>
        <p:nvSpPr>
          <p:cNvPr id="10" name="Inhaltsplatzhalter 2"/>
          <p:cNvSpPr>
            <a:spLocks noGrp="1"/>
          </p:cNvSpPr>
          <p:nvPr>
            <p:ph idx="1"/>
          </p:nvPr>
        </p:nvSpPr>
        <p:spPr>
          <a:xfrm>
            <a:off x="514915" y="1440209"/>
            <a:ext cx="9268301" cy="4992275"/>
          </a:xfrm>
          <a:prstGeom prst="rect">
            <a:avLst/>
          </a:prstGeom>
        </p:spPr>
        <p:txBody>
          <a:bodyPr/>
          <a:lstStyle>
            <a:lvl1pPr>
              <a:buClr>
                <a:srgbClr val="C00000"/>
              </a:buClr>
              <a:buSzPct val="120000"/>
              <a:buFont typeface="Wingdings" pitchFamily="2" charset="2"/>
              <a:buChar char="§"/>
              <a:defRPr sz="2200">
                <a:latin typeface="+mn-lt"/>
              </a:defRPr>
            </a:lvl1pPr>
            <a:lvl2pPr>
              <a:defRPr sz="1700"/>
            </a:lvl2pPr>
            <a:lvl3pPr marL="1191775" indent="-238356">
              <a:buFont typeface="Symbol" pitchFamily="18" charset="2"/>
              <a:buChar char="-"/>
              <a:defRPr sz="1700"/>
            </a:lvl3pPr>
            <a:lvl4pPr marL="1668482" indent="-238356">
              <a:buFont typeface="Symbol" pitchFamily="18" charset="2"/>
              <a:buChar char="-"/>
              <a:defRPr sz="1700"/>
            </a:lvl4pPr>
            <a:lvl5pPr marL="2145192" indent="-238356">
              <a:buFont typeface="Symbol" pitchFamily="18" charset="2"/>
              <a:buChar char="-"/>
              <a:defRPr sz="1700"/>
            </a:lvl5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1" name="Titel 1"/>
          <p:cNvSpPr>
            <a:spLocks noGrp="1"/>
          </p:cNvSpPr>
          <p:nvPr>
            <p:ph type="title"/>
          </p:nvPr>
        </p:nvSpPr>
        <p:spPr>
          <a:xfrm>
            <a:off x="468536" y="0"/>
            <a:ext cx="6912768" cy="648128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800" b="0">
                <a:solidFill>
                  <a:schemeClr val="bg1"/>
                </a:solidFill>
              </a:defRPr>
            </a:lvl1pPr>
          </a:lstStyle>
          <a:p>
            <a:endParaRPr lang="de-DE" dirty="0"/>
          </a:p>
        </p:txBody>
      </p:sp>
      <p:cxnSp>
        <p:nvCxnSpPr>
          <p:cNvPr id="12" name="Gerade Verbindung 18"/>
          <p:cNvCxnSpPr/>
          <p:nvPr userDrawn="1"/>
        </p:nvCxnSpPr>
        <p:spPr>
          <a:xfrm>
            <a:off x="1" y="6838360"/>
            <a:ext cx="10298113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hteck 12"/>
          <p:cNvSpPr/>
          <p:nvPr userDrawn="1"/>
        </p:nvSpPr>
        <p:spPr>
          <a:xfrm>
            <a:off x="3852920" y="6840866"/>
            <a:ext cx="6445199" cy="7195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361" tIns="47681" rIns="95361" bIns="47681" rtlCol="0" anchor="ctr"/>
          <a:lstStyle/>
          <a:p>
            <a:pPr algn="ctr"/>
            <a:endParaRPr lang="de-DE" dirty="0"/>
          </a:p>
        </p:txBody>
      </p:sp>
      <p:sp>
        <p:nvSpPr>
          <p:cNvPr id="14" name="Textfeld 13"/>
          <p:cNvSpPr txBox="1"/>
          <p:nvPr userDrawn="1"/>
        </p:nvSpPr>
        <p:spPr>
          <a:xfrm>
            <a:off x="3852912" y="6851612"/>
            <a:ext cx="6445202" cy="280959"/>
          </a:xfrm>
          <a:prstGeom prst="rect">
            <a:avLst/>
          </a:prstGeom>
          <a:noFill/>
          <a:ln>
            <a:noFill/>
          </a:ln>
        </p:spPr>
        <p:txBody>
          <a:bodyPr wrap="square" lIns="95361" tIns="47681" rIns="95361" bIns="47681" rtlCol="0">
            <a:spAutoFit/>
          </a:bodyPr>
          <a:lstStyle/>
          <a:p>
            <a:r>
              <a:rPr lang="de-DE" sz="1200" b="1" kern="12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Didaktik der Biologie – LMU München				</a:t>
            </a:r>
            <a:fld id="{8BE7A362-220D-42D0-B4B4-4DB6B9E5BC20}" type="slidenum">
              <a:rPr lang="de-DE" sz="1200" b="1" kern="12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pPr/>
              <a:t>‹Nr.›</a:t>
            </a:fld>
            <a:endParaRPr lang="de-DE" sz="1200" b="1" kern="12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Inhaltsplatzhalter 2"/>
          <p:cNvSpPr>
            <a:spLocks noGrp="1"/>
          </p:cNvSpPr>
          <p:nvPr>
            <p:ph sz="quarter" idx="10"/>
          </p:nvPr>
        </p:nvSpPr>
        <p:spPr>
          <a:xfrm>
            <a:off x="5536233" y="6480770"/>
            <a:ext cx="4248943" cy="288032"/>
          </a:xfrm>
          <a:prstGeom prst="rect">
            <a:avLst/>
          </a:prstGeom>
        </p:spPr>
        <p:txBody>
          <a:bodyPr vert="horz" anchor="ctr"/>
          <a:lstStyle>
            <a:lvl1pPr algn="r">
              <a:defRPr sz="1300" b="0">
                <a:latin typeface="Calibri"/>
                <a:cs typeface="Calibri"/>
              </a:defRPr>
            </a:lvl1pPr>
            <a:lvl2pPr marL="476806" indent="0">
              <a:buNone/>
              <a:defRPr/>
            </a:lvl2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6" name="Rechteck 15"/>
          <p:cNvSpPr/>
          <p:nvPr userDrawn="1"/>
        </p:nvSpPr>
        <p:spPr>
          <a:xfrm>
            <a:off x="0" y="724003"/>
            <a:ext cx="7453312" cy="400110"/>
          </a:xfrm>
          <a:prstGeom prst="rect">
            <a:avLst/>
          </a:prstGeom>
          <a:solidFill>
            <a:srgbClr val="1F497D"/>
          </a:solidFill>
        </p:spPr>
        <p:txBody>
          <a:bodyPr wrap="square">
            <a:spAutoFit/>
          </a:bodyPr>
          <a:lstStyle/>
          <a:p>
            <a:pPr marL="452438"/>
            <a:endParaRPr lang="de-DE" sz="2000" dirty="0">
              <a:solidFill>
                <a:schemeClr val="bg1"/>
              </a:solidFill>
            </a:endParaRPr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11"/>
          </p:nvPr>
        </p:nvSpPr>
        <p:spPr>
          <a:xfrm>
            <a:off x="468536" y="717686"/>
            <a:ext cx="6912767" cy="406427"/>
          </a:xfrm>
        </p:spPr>
        <p:txBody>
          <a:bodyPr>
            <a:noAutofit/>
          </a:bodyPr>
          <a:lstStyle>
            <a:lvl1pPr>
              <a:defRPr sz="2000" b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de-DE" dirty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627073733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hteck 16"/>
          <p:cNvSpPr/>
          <p:nvPr userDrawn="1"/>
        </p:nvSpPr>
        <p:spPr>
          <a:xfrm>
            <a:off x="8" y="56"/>
            <a:ext cx="8749448" cy="64807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361" tIns="47681" rIns="95361" bIns="47681" rtlCol="0" anchor="ctr"/>
          <a:lstStyle/>
          <a:p>
            <a:pPr algn="l"/>
            <a:endParaRPr lang="de-DE" sz="2400" b="1" dirty="0">
              <a:solidFill>
                <a:schemeClr val="bg1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4915" y="1008163"/>
            <a:ext cx="9268301" cy="542432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6" name="Titel 1"/>
          <p:cNvSpPr>
            <a:spLocks noGrp="1"/>
          </p:cNvSpPr>
          <p:nvPr>
            <p:ph type="title"/>
          </p:nvPr>
        </p:nvSpPr>
        <p:spPr>
          <a:xfrm>
            <a:off x="468536" y="0"/>
            <a:ext cx="8064896" cy="648128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800" b="0">
                <a:solidFill>
                  <a:schemeClr val="bg1"/>
                </a:solidFill>
              </a:defRPr>
            </a:lvl1pPr>
          </a:lstStyle>
          <a:p>
            <a:endParaRPr lang="de-DE" dirty="0"/>
          </a:p>
        </p:txBody>
      </p:sp>
      <p:cxnSp>
        <p:nvCxnSpPr>
          <p:cNvPr id="19" name="Gerade Verbindung 18"/>
          <p:cNvCxnSpPr/>
          <p:nvPr userDrawn="1"/>
        </p:nvCxnSpPr>
        <p:spPr>
          <a:xfrm>
            <a:off x="1" y="6838360"/>
            <a:ext cx="10298113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hteck 19"/>
          <p:cNvSpPr/>
          <p:nvPr userDrawn="1"/>
        </p:nvSpPr>
        <p:spPr>
          <a:xfrm>
            <a:off x="3852920" y="6838360"/>
            <a:ext cx="6445199" cy="7195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361" tIns="47681" rIns="95361" bIns="47681" rtlCol="0" anchor="ctr"/>
          <a:lstStyle/>
          <a:p>
            <a:pPr algn="ctr"/>
            <a:endParaRPr lang="de-DE" dirty="0"/>
          </a:p>
        </p:txBody>
      </p:sp>
      <p:sp>
        <p:nvSpPr>
          <p:cNvPr id="21" name="Textfeld 20"/>
          <p:cNvSpPr txBox="1"/>
          <p:nvPr userDrawn="1"/>
        </p:nvSpPr>
        <p:spPr>
          <a:xfrm>
            <a:off x="3852912" y="6838360"/>
            <a:ext cx="6445202" cy="465625"/>
          </a:xfrm>
          <a:prstGeom prst="rect">
            <a:avLst/>
          </a:prstGeom>
          <a:noFill/>
          <a:ln>
            <a:noFill/>
          </a:ln>
        </p:spPr>
        <p:txBody>
          <a:bodyPr wrap="square" lIns="95361" tIns="47681" rIns="95361" bIns="47681" rtlCol="0">
            <a:spAutoFit/>
          </a:bodyPr>
          <a:lstStyle/>
          <a:p>
            <a:r>
              <a:rPr lang="de-DE" sz="12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Prof. Dr. Birgit J. Neuhaus – Didaktik der Biologie – LMU München		</a:t>
            </a:r>
            <a:fld id="{8BE7A362-220D-42D0-B4B4-4DB6B9E5BC20}" type="slidenum">
              <a:rPr lang="de-DE" sz="1200" b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pPr/>
              <a:t>‹Nr.›</a:t>
            </a:fld>
            <a:endParaRPr lang="de-DE" sz="12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endParaRPr lang="de-DE" sz="12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66655620"/>
      </p:ext>
    </p:extLst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2"/>
          <p:cNvSpPr>
            <a:spLocks noGrp="1"/>
          </p:cNvSpPr>
          <p:nvPr>
            <p:ph idx="1"/>
          </p:nvPr>
        </p:nvSpPr>
        <p:spPr>
          <a:xfrm>
            <a:off x="6229175" y="821404"/>
            <a:ext cx="3556001" cy="5424322"/>
          </a:xfrm>
          <a:prstGeom prst="rect">
            <a:avLst/>
          </a:prstGeom>
        </p:spPr>
        <p:txBody>
          <a:bodyPr/>
          <a:lstStyle>
            <a:lvl1pPr>
              <a:buClr>
                <a:srgbClr val="C00000"/>
              </a:buClr>
              <a:buSzPct val="120000"/>
              <a:buFont typeface="Wingdings" pitchFamily="2" charset="2"/>
              <a:buChar char="§"/>
              <a:defRPr sz="2200">
                <a:latin typeface="+mn-lt"/>
              </a:defRPr>
            </a:lvl1pPr>
            <a:lvl2pPr>
              <a:defRPr sz="1700"/>
            </a:lvl2pPr>
            <a:lvl3pPr marL="1191775" indent="-238356">
              <a:buFont typeface="Symbol" pitchFamily="18" charset="2"/>
              <a:buChar char="-"/>
              <a:defRPr sz="1700"/>
            </a:lvl3pPr>
            <a:lvl4pPr marL="1668482" indent="-238356">
              <a:buFont typeface="Symbol" pitchFamily="18" charset="2"/>
              <a:buChar char="-"/>
              <a:defRPr sz="1700"/>
            </a:lvl4pPr>
            <a:lvl5pPr marL="2145192" indent="-238356">
              <a:buFont typeface="Symbol" pitchFamily="18" charset="2"/>
              <a:buChar char="-"/>
              <a:defRPr sz="1700"/>
            </a:lvl5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cxnSp>
        <p:nvCxnSpPr>
          <p:cNvPr id="6" name="Gerade Verbindung 18"/>
          <p:cNvCxnSpPr/>
          <p:nvPr userDrawn="1"/>
        </p:nvCxnSpPr>
        <p:spPr>
          <a:xfrm>
            <a:off x="1" y="6838360"/>
            <a:ext cx="10298113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hteck 6"/>
          <p:cNvSpPr/>
          <p:nvPr userDrawn="1"/>
        </p:nvSpPr>
        <p:spPr>
          <a:xfrm>
            <a:off x="3852920" y="6840866"/>
            <a:ext cx="6445199" cy="7195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361" tIns="47681" rIns="95361" bIns="47681" rtlCol="0" anchor="ctr"/>
          <a:lstStyle/>
          <a:p>
            <a:pPr algn="ctr"/>
            <a:endParaRPr lang="de-DE" dirty="0"/>
          </a:p>
        </p:txBody>
      </p:sp>
      <p:sp>
        <p:nvSpPr>
          <p:cNvPr id="12" name="Rechteck 11"/>
          <p:cNvSpPr/>
          <p:nvPr userDrawn="1"/>
        </p:nvSpPr>
        <p:spPr>
          <a:xfrm>
            <a:off x="-1428" y="4536554"/>
            <a:ext cx="5150484" cy="2016224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8" name="Textfeld 7"/>
          <p:cNvSpPr txBox="1"/>
          <p:nvPr userDrawn="1"/>
        </p:nvSpPr>
        <p:spPr>
          <a:xfrm>
            <a:off x="3852912" y="6851612"/>
            <a:ext cx="6445202" cy="280959"/>
          </a:xfrm>
          <a:prstGeom prst="rect">
            <a:avLst/>
          </a:prstGeom>
          <a:noFill/>
          <a:ln>
            <a:noFill/>
          </a:ln>
        </p:spPr>
        <p:txBody>
          <a:bodyPr wrap="square" lIns="95361" tIns="47681" rIns="95361" bIns="47681" rtlCol="0">
            <a:spAutoFit/>
          </a:bodyPr>
          <a:lstStyle/>
          <a:p>
            <a:r>
              <a:rPr lang="de-DE" sz="1200" b="1" kern="12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Didaktik der Biologie – LMU München				</a:t>
            </a:r>
            <a:fld id="{8BE7A362-220D-42D0-B4B4-4DB6B9E5BC20}" type="slidenum">
              <a:rPr lang="de-DE" sz="1200" b="1" kern="12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pPr/>
              <a:t>‹Nr.›</a:t>
            </a:fld>
            <a:endParaRPr lang="de-DE" sz="1200" b="1" kern="12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Inhaltsplatzhalter 2"/>
          <p:cNvSpPr>
            <a:spLocks noGrp="1"/>
          </p:cNvSpPr>
          <p:nvPr>
            <p:ph sz="quarter" idx="10"/>
          </p:nvPr>
        </p:nvSpPr>
        <p:spPr>
          <a:xfrm>
            <a:off x="5536233" y="6480770"/>
            <a:ext cx="4248943" cy="288032"/>
          </a:xfrm>
          <a:prstGeom prst="rect">
            <a:avLst/>
          </a:prstGeom>
        </p:spPr>
        <p:txBody>
          <a:bodyPr vert="horz" anchor="ctr"/>
          <a:lstStyle>
            <a:lvl1pPr algn="r">
              <a:defRPr sz="1300" b="0">
                <a:latin typeface="Calibri"/>
                <a:cs typeface="Calibri"/>
              </a:defRPr>
            </a:lvl1pPr>
            <a:lvl2pPr marL="476806" indent="0">
              <a:buNone/>
              <a:defRPr/>
            </a:lvl2pPr>
          </a:lstStyle>
          <a:p>
            <a:pPr lvl="0"/>
            <a:r>
              <a:rPr lang="de-DE"/>
              <a:t>Mastertextformat bearbeiten</a:t>
            </a:r>
          </a:p>
        </p:txBody>
      </p:sp>
      <p:graphicFrame>
        <p:nvGraphicFramePr>
          <p:cNvPr id="10" name="Diagramm 9"/>
          <p:cNvGraphicFramePr/>
          <p:nvPr userDrawn="1"/>
        </p:nvGraphicFramePr>
        <p:xfrm>
          <a:off x="1871" y="360090"/>
          <a:ext cx="7309297" cy="48728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Titel 1"/>
          <p:cNvSpPr>
            <a:spLocks noGrp="1"/>
          </p:cNvSpPr>
          <p:nvPr>
            <p:ph type="title"/>
          </p:nvPr>
        </p:nvSpPr>
        <p:spPr>
          <a:xfrm>
            <a:off x="1" y="4536554"/>
            <a:ext cx="5149055" cy="648128"/>
          </a:xfrm>
          <a:prstGeom prst="rect">
            <a:avLst/>
          </a:prstGeom>
        </p:spPr>
        <p:txBody>
          <a:bodyPr>
            <a:normAutofit/>
          </a:bodyPr>
          <a:lstStyle>
            <a:lvl1pPr marL="266700" indent="0" algn="l">
              <a:defRPr sz="2800" b="0">
                <a:solidFill>
                  <a:schemeClr val="bg1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1"/>
          </p:nvPr>
        </p:nvSpPr>
        <p:spPr>
          <a:xfrm>
            <a:off x="324520" y="5400650"/>
            <a:ext cx="4680520" cy="1056268"/>
          </a:xfrm>
        </p:spPr>
        <p:txBody>
          <a:bodyPr/>
          <a:lstStyle>
            <a:lvl1pPr>
              <a:defRPr sz="1400"/>
            </a:lvl1pPr>
          </a:lstStyle>
          <a:p>
            <a:pPr lvl="0"/>
            <a:r>
              <a:rPr lang="de-DE" dirty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067753825"/>
      </p:ext>
    </p:extLst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514915" y="288377"/>
            <a:ext cx="9268301" cy="1200151"/>
          </a:xfrm>
          <a:prstGeom prst="rect">
            <a:avLst/>
          </a:prstGeom>
        </p:spPr>
        <p:txBody>
          <a:bodyPr vert="horz" lIns="95361" tIns="47681" rIns="95361" bIns="47681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14915" y="1680223"/>
            <a:ext cx="9268301" cy="4752261"/>
          </a:xfrm>
          <a:prstGeom prst="rect">
            <a:avLst/>
          </a:prstGeom>
        </p:spPr>
        <p:txBody>
          <a:bodyPr vert="horz" lIns="95361" tIns="47681" rIns="95361" bIns="47681" rtlCol="0">
            <a:normAutofit/>
          </a:bodyPr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</p:txBody>
      </p:sp>
      <p:sp>
        <p:nvSpPr>
          <p:cNvPr id="10" name="Foliennummernplatzhalter 4"/>
          <p:cNvSpPr txBox="1">
            <a:spLocks noGrp="1"/>
          </p:cNvSpPr>
          <p:nvPr userDrawn="1"/>
        </p:nvSpPr>
        <p:spPr bwMode="auto">
          <a:xfrm>
            <a:off x="9845788" y="6773532"/>
            <a:ext cx="470210" cy="531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361" tIns="47681" rIns="95361" bIns="47681" anchor="ctr"/>
          <a:lstStyle/>
          <a:p>
            <a:pPr algn="ctr"/>
            <a:fld id="{8BE7A362-220D-42D0-B4B4-4DB6B9E5BC20}" type="slidenum">
              <a:rPr lang="de-DE" sz="1200" b="1">
                <a:solidFill>
                  <a:schemeClr val="bg1"/>
                </a:solidFill>
                <a:latin typeface="Arial Bold"/>
                <a:ea typeface="Arial Bold"/>
                <a:cs typeface="Arial Bold"/>
              </a:rPr>
              <a:pPr algn="ctr"/>
              <a:t>‹Nr.›</a:t>
            </a:fld>
            <a:endParaRPr lang="de-DE" sz="1200" b="1" dirty="0">
              <a:solidFill>
                <a:schemeClr val="bg1"/>
              </a:solidFill>
              <a:latin typeface="Arial Bold"/>
              <a:ea typeface="Arial Bold"/>
              <a:cs typeface="Arial Bold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5" r:id="rId2"/>
    <p:sldLayoutId id="2147483673" r:id="rId3"/>
    <p:sldLayoutId id="2147483676" r:id="rId4"/>
  </p:sldLayoutIdLst>
  <p:transition>
    <p:wipe dir="r"/>
  </p:transition>
  <p:txStyles>
    <p:titleStyle>
      <a:lvl1pPr algn="ctr" defTabSz="953617" rtl="0" eaLnBrk="1" latinLnBrk="0" hangingPunct="1">
        <a:spcBef>
          <a:spcPct val="0"/>
        </a:spcBef>
        <a:buNone/>
        <a:defRPr sz="4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7607" indent="-357607" algn="l" defTabSz="953617" rtl="0" eaLnBrk="1" latinLnBrk="0" hangingPunct="1"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Arial Bold"/>
          <a:ea typeface="+mn-ea"/>
          <a:cs typeface="+mn-cs"/>
        </a:defRPr>
      </a:lvl1pPr>
      <a:lvl2pPr marL="774811" indent="-298005" algn="l" defTabSz="953617" rtl="0" eaLnBrk="1" latinLnBrk="0" hangingPunct="1">
        <a:spcBef>
          <a:spcPct val="20000"/>
        </a:spcBef>
        <a:buFont typeface="Arial" pitchFamily="34" charset="0"/>
        <a:buChar char="–"/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192021" indent="-238404" algn="l" defTabSz="953617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68828" indent="-238404" algn="l" defTabSz="953617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145636" indent="-238404" algn="l" defTabSz="953617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622444" indent="-238404" algn="l" defTabSz="95361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99252" indent="-238404" algn="l" defTabSz="95361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76061" indent="-238404" algn="l" defTabSz="95361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52869" indent="-238404" algn="l" defTabSz="95361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53617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76808" algn="l" defTabSz="953617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53617" algn="l" defTabSz="953617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30423" algn="l" defTabSz="953617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907231" algn="l" defTabSz="953617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84039" algn="l" defTabSz="953617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60849" algn="l" defTabSz="953617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337657" algn="l" defTabSz="953617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14465" algn="l" defTabSz="953617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hyperlink" Target="https://pixabay.com/images/id-679997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pixabay.com/images/id-594090/" TargetMode="External"/><Relationship Id="rId4" Type="http://schemas.openxmlformats.org/officeDocument/2006/relationships/slide" Target="slid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digitus@bio.lmu.de" TargetMode="External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png"/><Relationship Id="rId5" Type="http://schemas.openxmlformats.org/officeDocument/2006/relationships/image" Target="../media/image4.emf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Frage, Befragung, Unwissenden, Unbekannt, Verwirru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398" y="2178803"/>
            <a:ext cx="6877249" cy="49716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hteck 11"/>
          <p:cNvSpPr/>
          <p:nvPr/>
        </p:nvSpPr>
        <p:spPr>
          <a:xfrm>
            <a:off x="2916808" y="664367"/>
            <a:ext cx="7414865" cy="4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>
                <a:solidFill>
                  <a:schemeClr val="tx1"/>
                </a:solidFill>
              </a:rPr>
              <a:t>Bedeutung von Fokusfragen</a:t>
            </a:r>
          </a:p>
        </p:txBody>
      </p:sp>
      <p:sp>
        <p:nvSpPr>
          <p:cNvPr id="13" name="Rechteck 12"/>
          <p:cNvSpPr/>
          <p:nvPr/>
        </p:nvSpPr>
        <p:spPr>
          <a:xfrm>
            <a:off x="2916808" y="1134515"/>
            <a:ext cx="7414865" cy="4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de-DE" sz="2800" dirty="0">
                <a:solidFill>
                  <a:schemeClr val="tx1"/>
                </a:solidFill>
              </a:rPr>
              <a:t>für einen Biologieunterricht mit digitalen Medien</a:t>
            </a:r>
          </a:p>
        </p:txBody>
      </p:sp>
      <p:sp>
        <p:nvSpPr>
          <p:cNvPr id="14" name="Rechteck 13"/>
          <p:cNvSpPr/>
          <p:nvPr/>
        </p:nvSpPr>
        <p:spPr>
          <a:xfrm>
            <a:off x="5365080" y="1777723"/>
            <a:ext cx="493303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br>
              <a:rPr lang="de-DE" sz="2800" dirty="0"/>
            </a:br>
            <a:endParaRPr lang="de-DE" sz="2800" dirty="0"/>
          </a:p>
        </p:txBody>
      </p:sp>
      <p:sp>
        <p:nvSpPr>
          <p:cNvPr id="15" name="Textfeld 14"/>
          <p:cNvSpPr txBox="1"/>
          <p:nvPr/>
        </p:nvSpPr>
        <p:spPr>
          <a:xfrm>
            <a:off x="7392164" y="1604663"/>
            <a:ext cx="2939509" cy="140038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180975" lvl="2"/>
            <a:r>
              <a:rPr lang="de-DE" dirty="0"/>
              <a:t>Theorie</a:t>
            </a:r>
          </a:p>
          <a:p>
            <a:pPr marL="180975" lvl="2"/>
            <a:r>
              <a:rPr lang="de-DE" dirty="0"/>
              <a:t>Beispiel</a:t>
            </a:r>
          </a:p>
          <a:p>
            <a:pPr marL="180975" lvl="2"/>
            <a:r>
              <a:rPr lang="de-DE" dirty="0"/>
              <a:t>Ergebnisse</a:t>
            </a:r>
          </a:p>
          <a:p>
            <a:pPr marL="180975" lvl="2"/>
            <a:r>
              <a:rPr lang="de-DE" dirty="0"/>
              <a:t>Anwendung der Erkenntnisse</a:t>
            </a:r>
          </a:p>
          <a:p>
            <a:pPr marL="180975" lvl="3"/>
            <a:r>
              <a:rPr lang="de-DE" dirty="0"/>
              <a:t>Aufgaben</a:t>
            </a:r>
          </a:p>
        </p:txBody>
      </p:sp>
      <p:cxnSp>
        <p:nvCxnSpPr>
          <p:cNvPr id="3" name="Gerader Verbinder 2"/>
          <p:cNvCxnSpPr/>
          <p:nvPr/>
        </p:nvCxnSpPr>
        <p:spPr>
          <a:xfrm flipH="1" flipV="1">
            <a:off x="7199647" y="1944266"/>
            <a:ext cx="0" cy="5544616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06088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Inhaltsplatzhalter 1"/>
          <p:cNvSpPr>
            <a:spLocks noGrp="1"/>
          </p:cNvSpPr>
          <p:nvPr>
            <p:ph idx="1"/>
          </p:nvPr>
        </p:nvSpPr>
        <p:spPr bwMode="auto"/>
        <p:txBody>
          <a:bodyPr>
            <a:normAutofit/>
          </a:bodyPr>
          <a:lstStyle/>
          <a:p>
            <a:pPr>
              <a:buClr>
                <a:srgbClr val="1F497D"/>
              </a:buClr>
              <a:defRPr/>
            </a:pPr>
            <a:r>
              <a:rPr lang="de-DE" sz="1600" b="0" dirty="0">
                <a:hlinkClick r:id="" action="ppaction://hlinkshowjump?jump=firstslide"/>
              </a:rPr>
              <a:t>Titelbild</a:t>
            </a:r>
            <a:r>
              <a:rPr lang="de-DE" sz="1600" b="0" dirty="0"/>
              <a:t>: Bild von johnhain auf Pixabay: / </a:t>
            </a:r>
            <a:r>
              <a:rPr lang="de-DE" sz="1600" b="0" dirty="0">
                <a:hlinkClick r:id="rId2"/>
              </a:rPr>
              <a:t>https://pixabay.com/images/id-679997/</a:t>
            </a:r>
            <a:r>
              <a:rPr lang="de-DE" sz="1600" b="0" dirty="0"/>
              <a:t> </a:t>
            </a:r>
          </a:p>
          <a:p>
            <a:pPr>
              <a:buClr>
                <a:srgbClr val="1F497D"/>
              </a:buClr>
              <a:defRPr/>
            </a:pPr>
            <a:r>
              <a:rPr lang="de-DE" sz="1600" b="0" dirty="0">
                <a:hlinkClick r:id="rId3" action="ppaction://hlinksldjump"/>
              </a:rPr>
              <a:t>Diagramm Blutzuckerspiegel: </a:t>
            </a:r>
            <a:r>
              <a:rPr lang="de-DE" sz="1600" b="0" dirty="0"/>
              <a:t>DigitUs, Autor: Dagmar Frick</a:t>
            </a:r>
            <a:endParaRPr lang="de-DE" sz="1600" b="0" dirty="0">
              <a:hlinkClick r:id="" action="ppaction://noaction"/>
            </a:endParaRPr>
          </a:p>
          <a:p>
            <a:pPr>
              <a:buClr>
                <a:srgbClr val="1F497D"/>
              </a:buClr>
              <a:defRPr/>
            </a:pPr>
            <a:r>
              <a:rPr lang="de-DE" sz="1600" b="0" dirty="0">
                <a:hlinkClick r:id="" action="ppaction://noaction"/>
              </a:rPr>
              <a:t>Erklärvideo Tiramisu: </a:t>
            </a:r>
            <a:r>
              <a:rPr lang="de-DE" sz="1600" b="0" dirty="0"/>
              <a:t>DigitUS, Autor: Dagmar Frick</a:t>
            </a:r>
          </a:p>
          <a:p>
            <a:pPr>
              <a:buClr>
                <a:srgbClr val="1F497D"/>
              </a:buClr>
              <a:defRPr/>
            </a:pPr>
            <a:r>
              <a:rPr lang="de-DE" sz="1600" b="0" dirty="0">
                <a:hlinkClick r:id="" action="ppaction://noaction"/>
              </a:rPr>
              <a:t>Kommunikationsbarriere: </a:t>
            </a:r>
            <a:r>
              <a:rPr lang="de-DE" sz="1600" b="0" dirty="0"/>
              <a:t>DigitUS, Autor: Annemarie Rutkowski, Marie Endmann</a:t>
            </a:r>
          </a:p>
          <a:p>
            <a:pPr>
              <a:buClr>
                <a:srgbClr val="1F497D"/>
              </a:buClr>
              <a:defRPr/>
            </a:pPr>
            <a:r>
              <a:rPr lang="de-DE" sz="1600" b="0" dirty="0"/>
              <a:t>Aufgaben </a:t>
            </a:r>
            <a:r>
              <a:rPr lang="de-DE" sz="1600" b="0" dirty="0">
                <a:hlinkClick r:id="rId4" action="ppaction://hlinksldjump"/>
              </a:rPr>
              <a:t>VIII</a:t>
            </a:r>
            <a:r>
              <a:rPr lang="de-DE" sz="1600" b="0" dirty="0"/>
              <a:t>/ </a:t>
            </a:r>
            <a:r>
              <a:rPr lang="de-DE" sz="1600" b="0" dirty="0">
                <a:hlinkClick r:id="" action="ppaction://noaction"/>
              </a:rPr>
              <a:t>IX</a:t>
            </a:r>
            <a:r>
              <a:rPr lang="de-DE" sz="1600" b="0" dirty="0"/>
              <a:t>: Bild von StartUpStockPictures auf Pixabay: </a:t>
            </a:r>
            <a:r>
              <a:rPr lang="de-DE" sz="1600" b="0" u="sng" dirty="0">
                <a:hlinkClick r:id="rId5" tooltip="https://pixabay.com/images/id-594090/"/>
              </a:rPr>
              <a:t>https://pixabay.com/images/id-594090/</a:t>
            </a:r>
            <a:endParaRPr lang="de-DE" sz="1600" b="0" u="sng" dirty="0"/>
          </a:p>
          <a:p>
            <a:pPr>
              <a:defRPr/>
            </a:pPr>
            <a:endParaRPr lang="de-DE" sz="1600" b="0" dirty="0"/>
          </a:p>
          <a:p>
            <a:pPr>
              <a:defRPr/>
            </a:pPr>
            <a:endParaRPr sz="1600" b="0" dirty="0"/>
          </a:p>
        </p:txBody>
      </p:sp>
      <p:sp>
        <p:nvSpPr>
          <p:cNvPr id="5" name="Titel 2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 dirty="0"/>
              <a:t>Quellen und Literaturverzeichnis</a:t>
            </a:r>
            <a:endParaRPr dirty="0"/>
          </a:p>
        </p:txBody>
      </p:sp>
      <p:sp>
        <p:nvSpPr>
          <p:cNvPr id="6" name="Inhaltsplatzhalter 3"/>
          <p:cNvSpPr>
            <a:spLocks noGrp="1"/>
          </p:cNvSpPr>
          <p:nvPr>
            <p:ph sz="quarter" idx="10"/>
          </p:nvPr>
        </p:nvSpPr>
        <p:spPr bwMode="auto"/>
        <p:txBody>
          <a:bodyPr>
            <a:normAutofit lnSpcReduction="10000"/>
          </a:bodyPr>
          <a:lstStyle/>
          <a:p>
            <a:pPr>
              <a:defRPr/>
            </a:pPr>
            <a:endParaRPr lang="de-DE" dirty="0"/>
          </a:p>
        </p:txBody>
      </p:sp>
      <p:sp>
        <p:nvSpPr>
          <p:cNvPr id="7" name="Textplatzhalter 4"/>
          <p:cNvSpPr>
            <a:spLocks noGrp="1"/>
          </p:cNvSpPr>
          <p:nvPr>
            <p:ph type="body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 dirty="0"/>
              <a:t>Bilder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98241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A67B8E04-588B-4AD9-8ECF-8E109C85EF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de-DE" dirty="0"/>
              <a:t>Lehrstuhl für Didaktik der Biologie</a:t>
            </a:r>
          </a:p>
          <a:p>
            <a:pPr marL="0" indent="0">
              <a:buNone/>
              <a:defRPr/>
            </a:pPr>
            <a:r>
              <a:rPr lang="de-DE" dirty="0"/>
              <a:t>Projekt DigitUS Biologie</a:t>
            </a:r>
          </a:p>
          <a:p>
            <a:pPr marL="0" indent="0">
              <a:buNone/>
              <a:defRPr/>
            </a:pPr>
            <a:endParaRPr lang="de-DE" b="0" i="1" dirty="0"/>
          </a:p>
          <a:p>
            <a:pPr marL="0" indent="0">
              <a:buNone/>
              <a:defRPr/>
            </a:pPr>
            <a:r>
              <a:rPr lang="de-DE" b="0" i="1" dirty="0"/>
              <a:t>Prof. Dr. Birgit J. Neuhaus</a:t>
            </a:r>
          </a:p>
          <a:p>
            <a:pPr marL="0" indent="0">
              <a:buNone/>
              <a:defRPr/>
            </a:pPr>
            <a:r>
              <a:rPr lang="de-DE" b="0" i="1" dirty="0"/>
              <a:t>Dr. Monika Aufleger</a:t>
            </a:r>
          </a:p>
          <a:p>
            <a:pPr marL="0" indent="0">
              <a:buNone/>
              <a:defRPr/>
            </a:pPr>
            <a:r>
              <a:rPr lang="de-DE" b="0" i="1" dirty="0"/>
              <a:t>Dr. Christian Förtsch</a:t>
            </a:r>
          </a:p>
          <a:p>
            <a:pPr marL="0" indent="0">
              <a:buNone/>
              <a:defRPr/>
            </a:pPr>
            <a:r>
              <a:rPr lang="de-DE" b="0" i="1" dirty="0"/>
              <a:t>Dr. Dagmar Frick</a:t>
            </a:r>
          </a:p>
          <a:p>
            <a:pPr marL="0" indent="0">
              <a:buNone/>
              <a:defRPr/>
            </a:pPr>
            <a:r>
              <a:rPr lang="de-DE" b="0" i="1" dirty="0"/>
              <a:t>Annemarie Rutkowski</a:t>
            </a:r>
          </a:p>
          <a:p>
            <a:pPr marL="0" indent="0">
              <a:buNone/>
              <a:defRPr/>
            </a:pPr>
            <a:endParaRPr lang="de-DE" b="0" dirty="0"/>
          </a:p>
          <a:p>
            <a:pPr marL="0" indent="0">
              <a:buNone/>
              <a:defRPr/>
            </a:pPr>
            <a:r>
              <a:rPr lang="de-DE" b="0" dirty="0" err="1"/>
              <a:t>Winzererstraße</a:t>
            </a:r>
            <a:r>
              <a:rPr lang="de-DE" b="0" dirty="0"/>
              <a:t> 45</a:t>
            </a:r>
          </a:p>
          <a:p>
            <a:pPr marL="0" indent="0">
              <a:buNone/>
              <a:defRPr/>
            </a:pPr>
            <a:r>
              <a:rPr lang="de-DE" b="0" dirty="0"/>
              <a:t>80797 München</a:t>
            </a:r>
            <a:br>
              <a:rPr lang="de-DE" b="0" dirty="0"/>
            </a:br>
            <a:r>
              <a:rPr lang="de-DE" b="0" dirty="0">
                <a:hlinkClick r:id="rId3"/>
              </a:rPr>
              <a:t>digitus@bio.lmu.de</a:t>
            </a:r>
            <a:r>
              <a:rPr lang="de-DE" b="0" dirty="0"/>
              <a:t> </a:t>
            </a:r>
          </a:p>
          <a:p>
            <a:pPr marL="0" indent="0">
              <a:buNone/>
            </a:pPr>
            <a:endParaRPr lang="de-DE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EAA8889-C5FC-4910-A88B-C52037BE94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Fragen?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2BB75EBC-C52C-4785-96C8-2C62B2202A7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de-DE" dirty="0"/>
              <a:t>Kontakt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EC12B8C2-7587-4E0C-9221-BF043B099809}"/>
              </a:ext>
            </a:extLst>
          </p:cNvPr>
          <p:cNvSpPr txBox="1"/>
          <p:nvPr/>
        </p:nvSpPr>
        <p:spPr>
          <a:xfrm>
            <a:off x="4428976" y="3600450"/>
            <a:ext cx="5662652" cy="19236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dirty="0"/>
              <a:t>Erstellt von Didaktik der Biologie, LMU München, im Projekt DigitUS. Die Logos von DigitUS und seiner Projektpartner sind urheberrechtlich geschützt.</a:t>
            </a:r>
          </a:p>
          <a:p>
            <a:endParaRPr lang="de-DE" dirty="0"/>
          </a:p>
          <a:p>
            <a:r>
              <a:rPr lang="de-DE" dirty="0"/>
              <a:t>DigitUS (Digitalisierung von Unterricht in der Schule) wird aus Mitteln des Bundesministerium für Bildung und Forschung gefördert (FKZ: 01JD1830A).</a:t>
            </a:r>
          </a:p>
        </p:txBody>
      </p:sp>
      <p:graphicFrame>
        <p:nvGraphicFramePr>
          <p:cNvPr id="8" name="Objekt 7">
            <a:extLst>
              <a:ext uri="{FF2B5EF4-FFF2-40B4-BE49-F238E27FC236}">
                <a16:creationId xmlns:a16="http://schemas.microsoft.com/office/drawing/2014/main" id="{4198D13A-ED9F-4D76-9F0B-6EC29EA38E1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3321653"/>
              </p:ext>
            </p:extLst>
          </p:nvPr>
        </p:nvGraphicFramePr>
        <p:xfrm>
          <a:off x="6980917" y="5283894"/>
          <a:ext cx="1752600" cy="1254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CorelDRAW" r:id="rId4" imgW="1752600" imgH="1254292" progId="CorelDraw.Graphic.21">
                  <p:embed/>
                </p:oleObj>
              </mc:Choice>
              <mc:Fallback>
                <p:oleObj name="CorelDRAW" r:id="rId4" imgW="1752600" imgH="1254292" progId="CorelDraw.Graphic.21">
                  <p:embed/>
                  <p:pic>
                    <p:nvPicPr>
                      <p:cNvPr id="8" name="Objekt 7">
                        <a:extLst>
                          <a:ext uri="{FF2B5EF4-FFF2-40B4-BE49-F238E27FC236}">
                            <a16:creationId xmlns:a16="http://schemas.microsoft.com/office/drawing/2014/main" id="{4198D13A-ED9F-4D76-9F0B-6EC29EA38E1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980917" y="5283894"/>
                        <a:ext cx="1752600" cy="1254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979757DE-6A02-4B1D-A19E-5ADC54221E2C}"/>
              </a:ext>
            </a:extLst>
          </p:cNvPr>
          <p:cNvGrpSpPr/>
          <p:nvPr/>
        </p:nvGrpSpPr>
        <p:grpSpPr>
          <a:xfrm>
            <a:off x="4748669" y="2380927"/>
            <a:ext cx="5023266" cy="990237"/>
            <a:chOff x="4861024" y="2380927"/>
            <a:chExt cx="5023266" cy="990237"/>
          </a:xfrm>
        </p:grpSpPr>
        <p:pic>
          <p:nvPicPr>
            <p:cNvPr id="1026" name="Picture 2">
              <a:extLst>
                <a:ext uri="{FF2B5EF4-FFF2-40B4-BE49-F238E27FC236}">
                  <a16:creationId xmlns:a16="http://schemas.microsoft.com/office/drawing/2014/main" id="{98004BBF-8C49-4DA7-9028-3E1C0324366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93272" y="2447627"/>
              <a:ext cx="2791018" cy="8568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8" name="Picture 4">
              <a:extLst>
                <a:ext uri="{FF2B5EF4-FFF2-40B4-BE49-F238E27FC236}">
                  <a16:creationId xmlns:a16="http://schemas.microsoft.com/office/drawing/2014/main" id="{98CAC30B-8D1A-441E-8B48-AC6D9407DD7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61024" y="2380927"/>
              <a:ext cx="1933054" cy="9902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4" name="Textfeld 3">
            <a:extLst>
              <a:ext uri="{FF2B5EF4-FFF2-40B4-BE49-F238E27FC236}">
                <a16:creationId xmlns:a16="http://schemas.microsoft.com/office/drawing/2014/main" id="{48530721-CF81-4F3A-B577-A2F08434F43E}"/>
              </a:ext>
            </a:extLst>
          </p:cNvPr>
          <p:cNvSpPr txBox="1"/>
          <p:nvPr/>
        </p:nvSpPr>
        <p:spPr>
          <a:xfrm>
            <a:off x="0" y="6386942"/>
            <a:ext cx="8106706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/>
              <a:t>Lizenzhinweis: "Bedeutung von Fokusfragen für einen Biologieunterricht mit digitalen Medien", erstellt  von </a:t>
            </a:r>
          </a:p>
          <a:p>
            <a:r>
              <a:rPr lang="de-DE" sz="1200" dirty="0"/>
              <a:t>B. Neuhaus, D. Traub, M. Aufleger, A. Rutkowski, C. Förtsch und M. Spangler  im Projekt  </a:t>
            </a:r>
            <a:r>
              <a:rPr lang="de-DE" sz="1200" dirty="0" err="1"/>
              <a:t>DigitUS</a:t>
            </a:r>
            <a:r>
              <a:rPr lang="de-DE" sz="1200" dirty="0"/>
              <a:t> und lizenziert als CC BY SA 4.0. 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64526008"/>
      </p:ext>
    </p:extLst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de-DE" sz="2000" dirty="0"/>
              <a:t>Definition Fokusfrage</a:t>
            </a:r>
            <a:br>
              <a:rPr lang="de-DE" sz="2000" dirty="0"/>
            </a:br>
            <a:r>
              <a:rPr lang="de-DE" sz="2000" b="0" dirty="0"/>
              <a:t>Frage zu Beginn einer Unterrichtsstunde, die die Aufmerksamkeit der Schülerinnen und Schüler auf die Lernziele der Stunde lenkt und am Ende der Stunde bestenfalls wieder aufgegriffen wird.  </a:t>
            </a:r>
            <a:endParaRPr lang="de-DE" sz="2000" dirty="0"/>
          </a:p>
          <a:p>
            <a:r>
              <a:rPr lang="de-DE" sz="2000" dirty="0"/>
              <a:t>Fokusfragen sind adäquat, wenn sie</a:t>
            </a:r>
          </a:p>
          <a:p>
            <a:pPr lvl="1"/>
            <a:r>
              <a:rPr lang="de-DE" sz="2000" dirty="0"/>
              <a:t>zu den Lernzielen der Unterrichtsstunde passen.</a:t>
            </a:r>
          </a:p>
          <a:p>
            <a:pPr lvl="1"/>
            <a:r>
              <a:rPr lang="de-DE" sz="2000" dirty="0"/>
              <a:t>für die Schülerinnen und Schüler verständlich formuliert sind. </a:t>
            </a:r>
          </a:p>
          <a:p>
            <a:pPr lvl="1"/>
            <a:r>
              <a:rPr lang="de-DE" sz="2000" dirty="0"/>
              <a:t>inhaltlich so herausfordernd sind, dass die Schülerinnen und Schüler sie zu Beginn der Unterrichtsstunde noch nicht beantworten können. </a:t>
            </a:r>
          </a:p>
          <a:p>
            <a:pPr lvl="1"/>
            <a:r>
              <a:rPr lang="de-DE" sz="2000" dirty="0"/>
              <a:t>sich auf konzeptuelles Wissen beziehen, das die Anwendung des erlernten Wissens verlangt, nicht auf Faktenwissen. </a:t>
            </a:r>
            <a:endParaRPr lang="de-DE" sz="2000" b="1" dirty="0"/>
          </a:p>
          <a:p>
            <a:pPr marL="357607" lvl="1" indent="-357607">
              <a:buClr>
                <a:srgbClr val="C00000"/>
              </a:buClr>
              <a:buSzPct val="120000"/>
              <a:buFont typeface="Wingdings" pitchFamily="2" charset="2"/>
              <a:buChar char="§"/>
            </a:pPr>
            <a:r>
              <a:rPr lang="de-DE" sz="2000" b="1" dirty="0"/>
              <a:t>Rückbezug zur Fokusfrage: Transferfrage</a:t>
            </a:r>
            <a:br>
              <a:rPr lang="de-DE" sz="2000" b="1" dirty="0"/>
            </a:br>
            <a:r>
              <a:rPr lang="de-DE" sz="2000" dirty="0"/>
              <a:t>Frage am Ende der Unterrichtsstunde, in der das in der Stunde erworbene Wissen mit bisher bekanntem Wissen in Beziehung gesetzt werden muss, um die Frage vollständig beantworten zu können.</a:t>
            </a:r>
            <a:endParaRPr lang="de-DE" sz="2000" b="0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Bedeutung von Fokusfragen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quarter" idx="10"/>
          </p:nvPr>
        </p:nvSpPr>
        <p:spPr>
          <a:xfrm>
            <a:off x="5941144" y="105863"/>
            <a:ext cx="4248943" cy="288032"/>
          </a:xfrm>
        </p:spPr>
        <p:txBody>
          <a:bodyPr>
            <a:normAutofit lnSpcReduction="10000"/>
          </a:bodyPr>
          <a:lstStyle/>
          <a:p>
            <a:r>
              <a:rPr lang="de-DE" dirty="0"/>
              <a:t>Nawani et al. (2018). IJSM </a:t>
            </a:r>
          </a:p>
        </p:txBody>
      </p:sp>
      <p:sp>
        <p:nvSpPr>
          <p:cNvPr id="2" name="Textplatzhalt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de-DE" dirty="0"/>
              <a:t>Theorie</a:t>
            </a:r>
          </a:p>
        </p:txBody>
      </p:sp>
    </p:spTree>
    <p:extLst>
      <p:ext uri="{BB962C8B-B14F-4D97-AF65-F5344CB8AC3E}">
        <p14:creationId xmlns:p14="http://schemas.microsoft.com/office/powerpoint/2010/main" val="563661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nhaltsplatzhalt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de-DE" sz="2400" dirty="0"/>
              <a:t>Thema: Keimung (6. Jahrgangsstufe)</a:t>
            </a:r>
          </a:p>
          <a:p>
            <a:r>
              <a:rPr lang="de-DE" sz="2000" dirty="0"/>
              <a:t>adäquate Fokusfrage</a:t>
            </a:r>
            <a:br>
              <a:rPr lang="de-DE" sz="2000" dirty="0"/>
            </a:br>
            <a:r>
              <a:rPr lang="de-DE" sz="2000" b="0" dirty="0"/>
              <a:t>„Ich war am Wochenende mit meiner Tochter im Baumarkt und habe dort Kresse gekauft. Dann hat meine Tochter mich Folgendes gefragt: ‚Warum muss man das eigentlich noch besonders  anpflanzen? Warum wächst es nicht da drin in dem Tütchen?‘ </a:t>
            </a:r>
            <a:br>
              <a:rPr lang="de-DE" sz="2000" b="0" dirty="0"/>
            </a:br>
            <a:r>
              <a:rPr lang="de-DE" sz="2000" b="0" dirty="0"/>
              <a:t>Da hab ich gedacht, ich stell euch die Frage und sag dann meiner Tochter, was ihr gesagt habt: Was denkt ihr, warum fängt da drin die Kresse nicht das Keimen an?“</a:t>
            </a:r>
          </a:p>
          <a:p>
            <a:r>
              <a:rPr lang="de-DE" sz="2000" dirty="0"/>
              <a:t>weiterer Verlauf der Stunde</a:t>
            </a:r>
            <a:br>
              <a:rPr lang="de-DE" sz="2000" b="0" dirty="0"/>
            </a:br>
            <a:r>
              <a:rPr lang="de-DE" sz="2000" dirty="0"/>
              <a:t>Vermutungen</a:t>
            </a:r>
            <a:r>
              <a:rPr lang="de-DE" sz="2000" b="0" dirty="0"/>
              <a:t> der Schülerinnen und Schüler werden gesammelt.</a:t>
            </a:r>
            <a:br>
              <a:rPr lang="de-DE" sz="2000" b="0" dirty="0"/>
            </a:br>
            <a:r>
              <a:rPr lang="de-DE" sz="2000" b="0" dirty="0"/>
              <a:t>Experimente zur Überprüfung werden durch Schülerinnen und Schüler in Gruppen erarbeitet und durchgeführt.</a:t>
            </a:r>
            <a:br>
              <a:rPr lang="de-DE" sz="2000" b="0" dirty="0"/>
            </a:br>
            <a:r>
              <a:rPr lang="de-DE" sz="2000" b="0" dirty="0"/>
              <a:t>Keimungsbedingungen werden festgehalten.</a:t>
            </a:r>
          </a:p>
          <a:p>
            <a:r>
              <a:rPr lang="de-DE" sz="2000" dirty="0"/>
              <a:t>Rückbezug zur Fokusfrage</a:t>
            </a:r>
            <a:br>
              <a:rPr lang="de-DE" sz="2000" dirty="0"/>
            </a:br>
            <a:r>
              <a:rPr lang="de-DE" sz="2000" b="0" dirty="0"/>
              <a:t>„Was soll ich meiner Tochter jetzt sagen: Welche Keimungsbedingungen sind bei der Kresse im Tütchen nicht vorhanden?“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Bedeutung von Fokusfragen</a:t>
            </a:r>
          </a:p>
        </p:txBody>
      </p:sp>
      <p:sp>
        <p:nvSpPr>
          <p:cNvPr id="2" name="Inhaltsplatzhalter 1"/>
          <p:cNvSpPr>
            <a:spLocks noGrp="1"/>
          </p:cNvSpPr>
          <p:nvPr>
            <p:ph sz="quarter" idx="10"/>
          </p:nvPr>
        </p:nvSpPr>
        <p:spPr>
          <a:xfrm>
            <a:off x="5941144" y="113558"/>
            <a:ext cx="4248943" cy="288032"/>
          </a:xfrm>
        </p:spPr>
        <p:txBody>
          <a:bodyPr>
            <a:noAutofit/>
          </a:bodyPr>
          <a:lstStyle/>
          <a:p>
            <a:r>
              <a:rPr lang="en-US" dirty="0"/>
              <a:t> Dorfner &amp; Neuhaus (2019) 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de-DE" dirty="0"/>
              <a:t>Beispiel</a:t>
            </a:r>
          </a:p>
        </p:txBody>
      </p:sp>
    </p:spTree>
    <p:extLst>
      <p:ext uri="{BB962C8B-B14F-4D97-AF65-F5344CB8AC3E}">
        <p14:creationId xmlns:p14="http://schemas.microsoft.com/office/powerpoint/2010/main" val="3491563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57188" lvl="1" indent="-357188">
              <a:spcBef>
                <a:spcPts val="600"/>
              </a:spcBef>
              <a:buClr>
                <a:srgbClr val="C00000"/>
              </a:buClr>
              <a:buSzPct val="70000"/>
              <a:buFont typeface="Marlett" pitchFamily="2" charset="2"/>
              <a:buChar char="g"/>
            </a:pPr>
            <a:r>
              <a:rPr lang="de-DE" sz="2200" dirty="0">
                <a:solidFill>
                  <a:srgbClr val="C00000"/>
                </a:solidFill>
                <a:cs typeface="Tahoma" pitchFamily="34" charset="0"/>
              </a:rPr>
              <a:t>nwu</a:t>
            </a:r>
            <a:r>
              <a:rPr lang="de-DE" sz="2200" dirty="0">
                <a:cs typeface="Tahoma" pitchFamily="34" charset="0"/>
              </a:rPr>
              <a:t>: Nutzung von Fokusfragen</a:t>
            </a:r>
            <a:br>
              <a:rPr lang="de-DE" sz="2200" dirty="0">
                <a:cs typeface="Tahoma" pitchFamily="34" charset="0"/>
              </a:rPr>
            </a:br>
            <a:r>
              <a:rPr lang="de-DE" sz="2200" dirty="0">
                <a:cs typeface="Tahoma" pitchFamily="34" charset="0"/>
              </a:rPr>
              <a:t>(N = 47, Interrater-Übereinstimmung = 80%)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Bedeutung von Fokusfragen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de-DE" dirty="0"/>
              <a:t>Videostudien: Ergebnisse</a:t>
            </a:r>
          </a:p>
        </p:txBody>
      </p:sp>
      <p:graphicFrame>
        <p:nvGraphicFramePr>
          <p:cNvPr id="5" name="Group 2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7973861"/>
              </p:ext>
            </p:extLst>
          </p:nvPr>
        </p:nvGraphicFramePr>
        <p:xfrm>
          <a:off x="1641128" y="2296395"/>
          <a:ext cx="6748287" cy="2745956"/>
        </p:xfrm>
        <a:graphic>
          <a:graphicData uri="http://schemas.openxmlformats.org/drawingml/2006/table">
            <a:tbl>
              <a:tblPr/>
              <a:tblGrid>
                <a:gridCol w="42527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63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91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920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Kompetenzen</a:t>
                      </a:r>
                    </a:p>
                  </a:txBody>
                  <a:tcPr anchor="ctr" horzOverflow="overflow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</a:t>
                      </a:r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 </a:t>
                      </a:r>
                      <a:r>
                        <a:rPr kumimoji="0" lang="de-DE" sz="1800" b="1" i="1" u="none" strike="noStrike" cap="none" normalizeH="0" baseline="-2500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beobachtet</a:t>
                      </a:r>
                      <a:endParaRPr kumimoji="0" lang="de-DE" sz="1400" b="1" i="0" u="none" strike="noStrike" cap="none" normalizeH="0" baseline="-2500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29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9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keine Fokusfrage</a:t>
                      </a:r>
                    </a:p>
                  </a:txBody>
                  <a:tcPr anchor="ctr" horzOverflow="overflow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47</a:t>
                      </a:r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31</a:t>
                      </a:r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525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9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adäquate Fokusfrage</a:t>
                      </a:r>
                    </a:p>
                  </a:txBody>
                  <a:tcPr anchor="ctr" horzOverflow="overflow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47</a:t>
                      </a:r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525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9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adäquate Fokusfrage und zusätzlich </a:t>
                      </a:r>
                      <a:br>
                        <a:rPr kumimoji="0" 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r>
                        <a:rPr kumimoji="0" 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zu offene/zu leichte/irrelevante Fokusfrage</a:t>
                      </a:r>
                    </a:p>
                  </a:txBody>
                  <a:tcPr anchor="ctr" horzOverflow="overflow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47</a:t>
                      </a:r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9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zu offene, zu leichte oder irrelevante Fokusfrage</a:t>
                      </a:r>
                    </a:p>
                  </a:txBody>
                  <a:tcPr anchor="ctr" horzOverflow="overflow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47</a:t>
                      </a:r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55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9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Fokusfrage, die in der Vertiefungsphase aufgegriffen wird</a:t>
                      </a:r>
                    </a:p>
                  </a:txBody>
                  <a:tcPr anchor="ctr" horzOverflow="overflow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47</a:t>
                      </a:r>
                    </a:p>
                  </a:txBody>
                  <a:tcPr anchor="ctr" horzOverflow="overflow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anchor="ctr" horzOverflow="overflow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Rechteck 5"/>
          <p:cNvSpPr>
            <a:spLocks noChangeArrowheads="1"/>
          </p:cNvSpPr>
          <p:nvPr/>
        </p:nvSpPr>
        <p:spPr bwMode="auto">
          <a:xfrm>
            <a:off x="1620664" y="2880370"/>
            <a:ext cx="6768752" cy="1224136"/>
          </a:xfrm>
          <a:prstGeom prst="rect">
            <a:avLst/>
          </a:prstGeom>
          <a:noFill/>
          <a:ln w="25400" algn="ctr">
            <a:solidFill>
              <a:srgbClr val="C00000"/>
            </a:solidFill>
            <a:round/>
            <a:headEnd/>
            <a:tailEnd/>
          </a:ln>
        </p:spPr>
        <p:txBody>
          <a:bodyPr wrap="none" lIns="99938" tIns="49967" rIns="99938" bIns="49967" anchor="ctr"/>
          <a:lstStyle/>
          <a:p>
            <a:endParaRPr lang="de-DE" dirty="0"/>
          </a:p>
        </p:txBody>
      </p:sp>
      <p:sp>
        <p:nvSpPr>
          <p:cNvPr id="9" name="Abgerundetes Rechteck 8"/>
          <p:cNvSpPr/>
          <p:nvPr/>
        </p:nvSpPr>
        <p:spPr>
          <a:xfrm>
            <a:off x="2556768" y="5904706"/>
            <a:ext cx="8330129" cy="576064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2438"/>
            <a:r>
              <a:rPr lang="de-DE" sz="1600" b="1" dirty="0">
                <a:solidFill>
                  <a:schemeClr val="tx1"/>
                </a:solidFill>
              </a:rPr>
              <a:t>In lediglich einem Drittel der Stunden konnten Fokusfragen beobachtet werden.</a:t>
            </a:r>
          </a:p>
        </p:txBody>
      </p:sp>
      <p:sp>
        <p:nvSpPr>
          <p:cNvPr id="10" name="Textfeld 9"/>
          <p:cNvSpPr txBox="1"/>
          <p:nvPr/>
        </p:nvSpPr>
        <p:spPr>
          <a:xfrm>
            <a:off x="2588262" y="5895995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b="1" dirty="0">
                <a:sym typeface="Webdings" panose="05030102010509060703" pitchFamily="18" charset="2"/>
              </a:rPr>
              <a:t></a:t>
            </a:r>
            <a:endParaRPr lang="de-DE" sz="2800" dirty="0"/>
          </a:p>
        </p:txBody>
      </p:sp>
      <p:sp>
        <p:nvSpPr>
          <p:cNvPr id="8" name="Inhaltsplatzhalter 7"/>
          <p:cNvSpPr>
            <a:spLocks noGrp="1"/>
          </p:cNvSpPr>
          <p:nvPr>
            <p:ph sz="quarter" idx="10"/>
          </p:nvPr>
        </p:nvSpPr>
        <p:spPr/>
        <p:txBody>
          <a:bodyPr>
            <a:normAutofit lnSpcReduction="10000"/>
          </a:bodyPr>
          <a:lstStyle/>
          <a:p>
            <a:endParaRPr lang="de-DE" dirty="0"/>
          </a:p>
        </p:txBody>
      </p:sp>
      <p:sp>
        <p:nvSpPr>
          <p:cNvPr id="11" name="Inhaltsplatzhalter 3"/>
          <p:cNvSpPr txBox="1">
            <a:spLocks/>
          </p:cNvSpPr>
          <p:nvPr/>
        </p:nvSpPr>
        <p:spPr>
          <a:xfrm>
            <a:off x="5941144" y="105863"/>
            <a:ext cx="4248943" cy="288032"/>
          </a:xfrm>
          <a:prstGeom prst="rect">
            <a:avLst/>
          </a:prstGeom>
        </p:spPr>
        <p:txBody>
          <a:bodyPr vert="horz" lIns="95361" tIns="47681" rIns="95361" bIns="47681" rtlCol="0" anchor="ctr">
            <a:normAutofit lnSpcReduction="10000"/>
          </a:bodyPr>
          <a:lstStyle>
            <a:lvl1pPr marL="357607" indent="-357607" algn="r" defTabSz="953617" rtl="0" eaLnBrk="1" latinLnBrk="0" hangingPunct="1">
              <a:spcBef>
                <a:spcPct val="20000"/>
              </a:spcBef>
              <a:buFont typeface="Arial" pitchFamily="34" charset="0"/>
              <a:buNone/>
              <a:defRPr sz="1300" b="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476806" indent="0" algn="l" defTabSz="953617" rtl="0" eaLnBrk="1" latinLnBrk="0" hangingPunct="1">
              <a:spcBef>
                <a:spcPct val="20000"/>
              </a:spcBef>
              <a:buFont typeface="Arial" pitchFamily="34" charset="0"/>
              <a:buNone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92021" indent="-238404" algn="l" defTabSz="95361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68828" indent="-238404" algn="l" defTabSz="953617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45636" indent="-238404" algn="l" defTabSz="953617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22444" indent="-238404" algn="l" defTabSz="95361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99252" indent="-238404" algn="l" defTabSz="95361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76061" indent="-238404" algn="l" defTabSz="95361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52869" indent="-238404" algn="l" defTabSz="95361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Nawani et al. (2018). IJSM </a:t>
            </a:r>
          </a:p>
        </p:txBody>
      </p:sp>
    </p:spTree>
    <p:extLst>
      <p:ext uri="{BB962C8B-B14F-4D97-AF65-F5344CB8AC3E}">
        <p14:creationId xmlns:p14="http://schemas.microsoft.com/office/powerpoint/2010/main" val="928745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>
                <a:solidFill>
                  <a:srgbClr val="C00000"/>
                </a:solidFill>
              </a:rPr>
              <a:t>nwu: </a:t>
            </a:r>
            <a:r>
              <a:rPr lang="de-DE" dirty="0"/>
              <a:t>Zusammenhang zwischen Nutzung von Fokusfragen und Schülerleistung</a:t>
            </a:r>
            <a:endParaRPr lang="en-US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Bedeutung von Fokusfragen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de-DE" dirty="0"/>
              <a:t>Videostudien: Ergebnisse</a:t>
            </a:r>
          </a:p>
          <a:p>
            <a:endParaRPr lang="de-DE" dirty="0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2633" y="2182871"/>
            <a:ext cx="7488832" cy="3433803"/>
          </a:xfrm>
          <a:prstGeom prst="rect">
            <a:avLst/>
          </a:prstGeom>
        </p:spPr>
      </p:pic>
      <p:sp>
        <p:nvSpPr>
          <p:cNvPr id="11" name="Rechteck 10"/>
          <p:cNvSpPr>
            <a:spLocks noChangeArrowheads="1"/>
          </p:cNvSpPr>
          <p:nvPr/>
        </p:nvSpPr>
        <p:spPr bwMode="auto">
          <a:xfrm>
            <a:off x="7021264" y="2254878"/>
            <a:ext cx="1584176" cy="3301397"/>
          </a:xfrm>
          <a:prstGeom prst="rect">
            <a:avLst/>
          </a:prstGeom>
          <a:noFill/>
          <a:ln w="25400" algn="ctr">
            <a:solidFill>
              <a:srgbClr val="C00000"/>
            </a:solidFill>
            <a:round/>
            <a:headEnd/>
            <a:tailEnd/>
          </a:ln>
        </p:spPr>
        <p:txBody>
          <a:bodyPr wrap="none" lIns="99938" tIns="49967" rIns="99938" bIns="49967" anchor="ctr"/>
          <a:lstStyle/>
          <a:p>
            <a:endParaRPr lang="de-DE" dirty="0"/>
          </a:p>
        </p:txBody>
      </p:sp>
      <p:sp>
        <p:nvSpPr>
          <p:cNvPr id="9" name="Abgerundetes Rechteck 8"/>
          <p:cNvSpPr/>
          <p:nvPr/>
        </p:nvSpPr>
        <p:spPr>
          <a:xfrm>
            <a:off x="2556768" y="5904706"/>
            <a:ext cx="8330129" cy="576064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2438"/>
            <a:r>
              <a:rPr lang="de-DE" sz="1600" b="1" dirty="0">
                <a:solidFill>
                  <a:schemeClr val="tx1"/>
                </a:solidFill>
              </a:rPr>
              <a:t>Die Nutzung adäquater Fokusfragen wirkt sich positiv auf das Strukturwissen</a:t>
            </a:r>
          </a:p>
          <a:p>
            <a:pPr marL="452438"/>
            <a:r>
              <a:rPr lang="de-DE" sz="1600" b="1" dirty="0">
                <a:solidFill>
                  <a:schemeClr val="tx1"/>
                </a:solidFill>
              </a:rPr>
              <a:t>der Schülerinnen und Schüler aus.</a:t>
            </a:r>
          </a:p>
        </p:txBody>
      </p:sp>
      <p:sp>
        <p:nvSpPr>
          <p:cNvPr id="12" name="Textfeld 11"/>
          <p:cNvSpPr txBox="1"/>
          <p:nvPr/>
        </p:nvSpPr>
        <p:spPr>
          <a:xfrm>
            <a:off x="2588262" y="5895995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b="1" dirty="0">
                <a:sym typeface="Webdings" panose="05030102010509060703" pitchFamily="18" charset="2"/>
              </a:rPr>
              <a:t></a:t>
            </a:r>
            <a:endParaRPr lang="de-DE" sz="2800" dirty="0"/>
          </a:p>
        </p:txBody>
      </p:sp>
      <p:sp>
        <p:nvSpPr>
          <p:cNvPr id="7" name="Inhaltsplatzhalter 6"/>
          <p:cNvSpPr>
            <a:spLocks noGrp="1"/>
          </p:cNvSpPr>
          <p:nvPr>
            <p:ph sz="quarter" idx="10"/>
          </p:nvPr>
        </p:nvSpPr>
        <p:spPr/>
        <p:txBody>
          <a:bodyPr>
            <a:normAutofit lnSpcReduction="10000"/>
          </a:bodyPr>
          <a:lstStyle/>
          <a:p>
            <a:endParaRPr lang="de-DE" dirty="0"/>
          </a:p>
        </p:txBody>
      </p:sp>
      <p:sp>
        <p:nvSpPr>
          <p:cNvPr id="14" name="Inhaltsplatzhalter 3"/>
          <p:cNvSpPr txBox="1">
            <a:spLocks/>
          </p:cNvSpPr>
          <p:nvPr/>
        </p:nvSpPr>
        <p:spPr>
          <a:xfrm>
            <a:off x="5941144" y="105863"/>
            <a:ext cx="4248943" cy="288032"/>
          </a:xfrm>
          <a:prstGeom prst="rect">
            <a:avLst/>
          </a:prstGeom>
        </p:spPr>
        <p:txBody>
          <a:bodyPr vert="horz" lIns="95361" tIns="47681" rIns="95361" bIns="47681" rtlCol="0" anchor="ctr">
            <a:normAutofit lnSpcReduction="10000"/>
          </a:bodyPr>
          <a:lstStyle>
            <a:lvl1pPr marL="357607" indent="-357607" algn="r" defTabSz="953617" rtl="0" eaLnBrk="1" latinLnBrk="0" hangingPunct="1">
              <a:spcBef>
                <a:spcPct val="20000"/>
              </a:spcBef>
              <a:buFont typeface="Arial" pitchFamily="34" charset="0"/>
              <a:buNone/>
              <a:defRPr sz="1300" b="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476806" indent="0" algn="l" defTabSz="953617" rtl="0" eaLnBrk="1" latinLnBrk="0" hangingPunct="1">
              <a:spcBef>
                <a:spcPct val="20000"/>
              </a:spcBef>
              <a:buFont typeface="Arial" pitchFamily="34" charset="0"/>
              <a:buNone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92021" indent="-238404" algn="l" defTabSz="95361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68828" indent="-238404" algn="l" defTabSz="953617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45636" indent="-238404" algn="l" defTabSz="953617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22444" indent="-238404" algn="l" defTabSz="95361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99252" indent="-238404" algn="l" defTabSz="95361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76061" indent="-238404" algn="l" defTabSz="95361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52869" indent="-238404" algn="l" defTabSz="95361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Nawani et al. (2018). IJSM </a:t>
            </a:r>
          </a:p>
        </p:txBody>
      </p:sp>
    </p:spTree>
    <p:extLst>
      <p:ext uri="{BB962C8B-B14F-4D97-AF65-F5344CB8AC3E}">
        <p14:creationId xmlns:p14="http://schemas.microsoft.com/office/powerpoint/2010/main" val="1387501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Entwickeln von Fokusfragen</a:t>
            </a:r>
          </a:p>
          <a:p>
            <a:r>
              <a:rPr lang="de-DE" dirty="0"/>
              <a:t>Hypothesen bilden / </a:t>
            </a:r>
            <a:r>
              <a:rPr lang="de-DE"/>
              <a:t>Ideen generieren</a:t>
            </a:r>
          </a:p>
          <a:p>
            <a:pPr marL="0" indent="0">
              <a:buNone/>
            </a:pPr>
            <a:endParaRPr lang="de-DE" dirty="0"/>
          </a:p>
          <a:p>
            <a:r>
              <a:rPr lang="de-DE" dirty="0"/>
              <a:t>Rückbezug zu Fokusfragen</a:t>
            </a:r>
          </a:p>
          <a:p>
            <a:r>
              <a:rPr lang="de-DE" dirty="0"/>
              <a:t>Transferfrage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Anwendung der Erkenntnisse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quarter" idx="10"/>
          </p:nvPr>
        </p:nvSpPr>
        <p:spPr/>
        <p:txBody>
          <a:bodyPr>
            <a:normAutofit lnSpcReduction="10000"/>
          </a:bodyPr>
          <a:lstStyle/>
          <a:p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de-DE" dirty="0"/>
              <a:t>Wie plane ich eine Hinführungsphase mit Fokusfrage?</a:t>
            </a:r>
          </a:p>
        </p:txBody>
      </p:sp>
    </p:spTree>
    <p:extLst>
      <p:ext uri="{BB962C8B-B14F-4D97-AF65-F5344CB8AC3E}">
        <p14:creationId xmlns:p14="http://schemas.microsoft.com/office/powerpoint/2010/main" val="187757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6229176" y="720130"/>
            <a:ext cx="3556001" cy="5424322"/>
          </a:xfrm>
        </p:spPr>
        <p:txBody>
          <a:bodyPr>
            <a:normAutofit/>
          </a:bodyPr>
          <a:lstStyle/>
          <a:p>
            <a:pPr marL="0" indent="0">
              <a:buClr>
                <a:schemeClr val="tx2"/>
              </a:buClr>
              <a:buNone/>
            </a:pPr>
            <a:r>
              <a:rPr lang="de-DE" sz="1800" b="0" dirty="0"/>
              <a:t>Arbeit mit Ihrer Unterrichtsstunde:</a:t>
            </a:r>
          </a:p>
          <a:p>
            <a:pPr>
              <a:buClr>
                <a:schemeClr val="tx2"/>
              </a:buClr>
            </a:pPr>
            <a:r>
              <a:rPr lang="de-DE" sz="1800" b="0" dirty="0"/>
              <a:t>Überlegen Sie sich für Ihre Stunde eine</a:t>
            </a:r>
          </a:p>
          <a:p>
            <a:pPr lvl="1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de-DE" sz="1800" dirty="0"/>
              <a:t>mögliche Fokusfrage,</a:t>
            </a:r>
          </a:p>
          <a:p>
            <a:pPr lvl="1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de-DE" sz="1800" dirty="0"/>
              <a:t>einen Rückbezug auf die Fokusfrage, </a:t>
            </a:r>
          </a:p>
          <a:p>
            <a:pPr lvl="1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de-DE" sz="1800" dirty="0"/>
              <a:t>eine Phase zur Ideensammlung.</a:t>
            </a:r>
          </a:p>
          <a:p>
            <a:pPr>
              <a:buClr>
                <a:schemeClr val="bg1"/>
              </a:buClr>
            </a:pPr>
            <a:r>
              <a:rPr lang="de-DE" sz="1800" b="0" dirty="0"/>
              <a:t>Integrieren Sie die entsprechenden Phasen in das Artikulationsschema.</a:t>
            </a:r>
          </a:p>
          <a:p>
            <a:pPr>
              <a:buClr>
                <a:schemeClr val="tx2"/>
              </a:buClr>
            </a:pPr>
            <a:r>
              <a:rPr lang="de-DE" sz="1800" b="0" dirty="0"/>
              <a:t>Entwickeln Sie eine echte Transferfrage für den Stundenschluss.</a:t>
            </a:r>
          </a:p>
          <a:p>
            <a:pPr marL="0" indent="0">
              <a:buClr>
                <a:schemeClr val="tx2"/>
              </a:buClr>
              <a:buNone/>
            </a:pPr>
            <a:endParaRPr lang="de-DE" sz="1600" b="0" dirty="0"/>
          </a:p>
        </p:txBody>
      </p:sp>
      <p:sp>
        <p:nvSpPr>
          <p:cNvPr id="11" name="Titel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Aufgabe VIII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/>
          </a:bodyPr>
          <a:lstStyle/>
          <a:p>
            <a:r>
              <a:rPr lang="de-DE" dirty="0"/>
              <a:t>Fokusfrage</a:t>
            </a:r>
          </a:p>
          <a:p>
            <a:pPr>
              <a:defRPr/>
            </a:pPr>
            <a:endParaRPr lang="de-DE" dirty="0"/>
          </a:p>
          <a:p>
            <a:pPr marL="0" indent="0">
              <a:defRPr/>
            </a:pPr>
            <a:r>
              <a:rPr lang="de-DE" b="0" dirty="0"/>
              <a:t>Nutzen Sie das Aufgabenblatt </a:t>
            </a:r>
            <a:r>
              <a:rPr lang="de-DE" b="0" i="1" dirty="0"/>
              <a:t>„Aufgabe VIII – Konzeptorientierung“</a:t>
            </a:r>
            <a:r>
              <a:rPr lang="de-DE" b="0" dirty="0"/>
              <a:t> aus der Handreichung für Lehrkräfte.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9805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6229176" y="720130"/>
            <a:ext cx="3556001" cy="5424322"/>
          </a:xfrm>
        </p:spPr>
        <p:txBody>
          <a:bodyPr>
            <a:normAutofit/>
          </a:bodyPr>
          <a:lstStyle/>
          <a:p>
            <a:pPr>
              <a:buClr>
                <a:schemeClr val="tx2"/>
              </a:buClr>
            </a:pPr>
            <a:r>
              <a:rPr lang="de-DE" sz="1800" b="0" dirty="0"/>
              <a:t>Integrieren Sie in die Hinführungsphase sowie in den Rückbezug und Transfer mindestens ein digitales Medium und begründen Sie Ihre Entscheidung.</a:t>
            </a:r>
            <a:endParaRPr lang="de-DE" sz="1600" b="0" dirty="0"/>
          </a:p>
        </p:txBody>
      </p:sp>
      <p:sp>
        <p:nvSpPr>
          <p:cNvPr id="11" name="Titel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Aufgabe IX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/>
          </a:bodyPr>
          <a:lstStyle/>
          <a:p>
            <a:r>
              <a:rPr lang="de-DE" dirty="0"/>
              <a:t>Fokusfrage</a:t>
            </a:r>
          </a:p>
          <a:p>
            <a:pPr>
              <a:defRPr/>
            </a:pPr>
            <a:endParaRPr lang="de-DE" dirty="0"/>
          </a:p>
          <a:p>
            <a:pPr marL="0" indent="0">
              <a:defRPr/>
            </a:pPr>
            <a:r>
              <a:rPr lang="de-DE" b="0" dirty="0"/>
              <a:t>Nutzen Sie das Aufgabenblatt </a:t>
            </a:r>
            <a:r>
              <a:rPr lang="de-DE" b="0" i="1" dirty="0"/>
              <a:t>„Aufgabe IX – Konzeptorientierung“</a:t>
            </a:r>
            <a:r>
              <a:rPr lang="de-DE" b="0" dirty="0"/>
              <a:t> aus der Handreichung für Lehrkräfte.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5478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Inhaltsplatzhalter 1"/>
          <p:cNvSpPr>
            <a:spLocks noGrp="1"/>
          </p:cNvSpPr>
          <p:nvPr>
            <p:ph idx="1"/>
          </p:nvPr>
        </p:nvSpPr>
        <p:spPr bwMode="auto">
          <a:xfrm>
            <a:off x="514915" y="1296194"/>
            <a:ext cx="9268300" cy="4992275"/>
          </a:xfrm>
        </p:spPr>
        <p:txBody>
          <a:bodyPr>
            <a:noAutofit/>
          </a:bodyPr>
          <a:lstStyle/>
          <a:p>
            <a:pPr>
              <a:buClr>
                <a:srgbClr val="1F497D"/>
              </a:buClr>
              <a:defRPr/>
            </a:pPr>
            <a:r>
              <a:rPr lang="de-DE" sz="1600" b="0" dirty="0"/>
              <a:t>Dorfner, T. &amp; Neuhaus, B. J. (2019). Ein buntes Feuerwerk an den Synapsen - Kognitive Aktivierung im Biologieunterricht. In A. Gawatz &amp; K. Stürmer (Hg.), </a:t>
            </a:r>
            <a:r>
              <a:rPr lang="de-DE" sz="1600" b="0" i="1" dirty="0"/>
              <a:t>Kognitive Aktivierung im Unterricht: Befunde der Bildungsforschung und fachspezifische Zugänge </a:t>
            </a:r>
            <a:r>
              <a:rPr lang="de-DE" sz="1600" b="0" dirty="0"/>
              <a:t>(S. 43–55). Westermann. </a:t>
            </a:r>
          </a:p>
          <a:p>
            <a:pPr>
              <a:buClr>
                <a:srgbClr val="1F497D"/>
              </a:buClr>
              <a:defRPr/>
            </a:pPr>
            <a:r>
              <a:rPr lang="de-DE" sz="1600" b="0" dirty="0"/>
              <a:t>Nawani, J., Kotzebue, L., Rixius, J., Graml, M. &amp; Neuhaus, B. J. (2018). Teachers’ Use of Focus Questions in German Biology Classrooms: a Video-based Naturalistic Study. </a:t>
            </a:r>
            <a:r>
              <a:rPr lang="de-DE" sz="1600" b="0" i="1" dirty="0"/>
              <a:t>International Journal of Science and Mathematics Education</a:t>
            </a:r>
            <a:r>
              <a:rPr lang="de-DE" sz="1600" b="0" dirty="0"/>
              <a:t>, </a:t>
            </a:r>
            <a:r>
              <a:rPr lang="de-DE" sz="1600" b="0" i="1" dirty="0"/>
              <a:t>16</a:t>
            </a:r>
            <a:r>
              <a:rPr lang="de-DE" sz="1600" b="0" dirty="0"/>
              <a:t>(8), 1431–1451. https://doi.org/10.1007/s10763-017-9837-z </a:t>
            </a:r>
          </a:p>
          <a:p>
            <a:pPr>
              <a:defRPr/>
            </a:pPr>
            <a:endParaRPr lang="de-DE" sz="1600" dirty="0"/>
          </a:p>
        </p:txBody>
      </p:sp>
      <p:sp>
        <p:nvSpPr>
          <p:cNvPr id="5" name="Titel 2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 dirty="0"/>
              <a:t>Quellen und Literaturverzeichnis</a:t>
            </a:r>
            <a:endParaRPr dirty="0"/>
          </a:p>
        </p:txBody>
      </p:sp>
      <p:sp>
        <p:nvSpPr>
          <p:cNvPr id="6" name="Inhaltsplatzhalter 3"/>
          <p:cNvSpPr>
            <a:spLocks noGrp="1"/>
          </p:cNvSpPr>
          <p:nvPr>
            <p:ph sz="quarter" idx="10"/>
          </p:nvPr>
        </p:nvSpPr>
        <p:spPr bwMode="auto"/>
        <p:txBody>
          <a:bodyPr>
            <a:normAutofit lnSpcReduction="10000"/>
          </a:bodyPr>
          <a:lstStyle/>
          <a:p>
            <a:pPr>
              <a:defRPr/>
            </a:pPr>
            <a:endParaRPr lang="de-DE" dirty="0"/>
          </a:p>
        </p:txBody>
      </p:sp>
      <p:sp>
        <p:nvSpPr>
          <p:cNvPr id="7" name="Textplatzhalter 4"/>
          <p:cNvSpPr>
            <a:spLocks noGrp="1"/>
          </p:cNvSpPr>
          <p:nvPr>
            <p:ph type="body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 dirty="0"/>
              <a:t>Literatur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09546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927</Words>
  <Application>Microsoft Office PowerPoint</Application>
  <PresentationFormat>Benutzerdefiniert</PresentationFormat>
  <Paragraphs>115</Paragraphs>
  <Slides>11</Slides>
  <Notes>7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8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21" baseType="lpstr">
      <vt:lpstr>Arial</vt:lpstr>
      <vt:lpstr>Arial Bold</vt:lpstr>
      <vt:lpstr>Calibri</vt:lpstr>
      <vt:lpstr>Marlett</vt:lpstr>
      <vt:lpstr>Symbol</vt:lpstr>
      <vt:lpstr>Tahoma</vt:lpstr>
      <vt:lpstr>Webdings</vt:lpstr>
      <vt:lpstr>Wingdings</vt:lpstr>
      <vt:lpstr>Larissa-Design</vt:lpstr>
      <vt:lpstr>CorelDRAW</vt:lpstr>
      <vt:lpstr>PowerPoint-Präsentation</vt:lpstr>
      <vt:lpstr>Bedeutung von Fokusfragen</vt:lpstr>
      <vt:lpstr>Bedeutung von Fokusfragen</vt:lpstr>
      <vt:lpstr>Bedeutung von Fokusfragen</vt:lpstr>
      <vt:lpstr>Bedeutung von Fokusfragen</vt:lpstr>
      <vt:lpstr>Anwendung der Erkenntnisse</vt:lpstr>
      <vt:lpstr>Aufgabe VIII</vt:lpstr>
      <vt:lpstr>Aufgabe IX</vt:lpstr>
      <vt:lpstr>Quellen und Literaturverzeichnis</vt:lpstr>
      <vt:lpstr>Quellen und Literaturverzeichnis</vt:lpstr>
      <vt:lpstr>Fragen?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2011-02-03T11:29:47Z</dcterms:created>
  <dcterms:modified xsi:type="dcterms:W3CDTF">2023-03-22T13:01:13Z</dcterms:modified>
</cp:coreProperties>
</file>