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1448" r:id="rId2"/>
    <p:sldId id="1449" r:id="rId3"/>
    <p:sldId id="1450" r:id="rId4"/>
    <p:sldId id="1465" r:id="rId5"/>
    <p:sldId id="1546" r:id="rId6"/>
    <p:sldId id="1545" r:id="rId7"/>
    <p:sldId id="1547" r:id="rId8"/>
  </p:sldIdLst>
  <p:sldSz cx="10298113" cy="7200900"/>
  <p:notesSz cx="6797675" cy="9874250"/>
  <p:defaultTextStyle>
    <a:defPPr>
      <a:defRPr lang="de-DE"/>
    </a:defPPr>
    <a:lvl1pPr marL="0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337657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" userDrawn="1">
          <p15:clr>
            <a:srgbClr val="A4A3A4"/>
          </p15:clr>
        </p15:guide>
        <p15:guide id="2" pos="32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3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FFFFFF"/>
    <a:srgbClr val="C00000"/>
    <a:srgbClr val="D9D9D9"/>
    <a:srgbClr val="77933C"/>
    <a:srgbClr val="FF9900"/>
    <a:srgbClr val="4F6228"/>
    <a:srgbClr val="9BBB59"/>
    <a:srgbClr val="C0008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86251" autoAdjust="0"/>
  </p:normalViewPr>
  <p:slideViewPr>
    <p:cSldViewPr>
      <p:cViewPr varScale="1">
        <p:scale>
          <a:sx n="91" d="100"/>
          <a:sy n="91" d="100"/>
        </p:scale>
        <p:origin x="2034" y="36"/>
      </p:cViewPr>
      <p:guideLst>
        <p:guide orient="horz" pos="136"/>
        <p:guide pos="3244"/>
      </p:guideLst>
    </p:cSldViewPr>
  </p:slideViewPr>
  <p:outlineViewPr>
    <p:cViewPr>
      <p:scale>
        <a:sx n="33" d="100"/>
        <a:sy n="33" d="100"/>
      </p:scale>
      <p:origin x="246" y="31015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688"/>
    </p:cViewPr>
  </p:sorter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3103"/>
        <p:guide pos="2141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E17972-B6D4-4891-BFCF-5243A7A8F9B2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</dgm:pt>
    <dgm:pt modelId="{56A11382-EE93-4936-8F99-E2BB214851C8}">
      <dgm:prSet phldrT="[Text]"/>
      <dgm:spPr>
        <a:solidFill>
          <a:schemeClr val="tx2"/>
        </a:solidFill>
      </dgm:spPr>
      <dgm:t>
        <a:bodyPr/>
        <a:lstStyle/>
        <a:p>
          <a:endParaRPr lang="de-DE" dirty="0"/>
        </a:p>
      </dgm:t>
    </dgm:pt>
    <dgm:pt modelId="{2C7830CD-498C-4DDC-9375-5815265245E9}" type="parTrans" cxnId="{B12F2AA4-CF98-426D-8156-3BE6080A9982}">
      <dgm:prSet/>
      <dgm:spPr/>
      <dgm:t>
        <a:bodyPr/>
        <a:lstStyle/>
        <a:p>
          <a:endParaRPr lang="de-DE"/>
        </a:p>
      </dgm:t>
    </dgm:pt>
    <dgm:pt modelId="{4A13900A-1AC9-4B2F-9C1E-EBAC799EC0C1}" type="sibTrans" cxnId="{B12F2AA4-CF98-426D-8156-3BE6080A9982}">
      <dgm:prSet/>
      <dgm:spPr/>
      <dgm:t>
        <a:bodyPr/>
        <a:lstStyle/>
        <a:p>
          <a:endParaRPr lang="de-DE"/>
        </a:p>
      </dgm:t>
    </dgm:pt>
    <dgm:pt modelId="{E1273189-3ED5-43C7-A250-DDA212C81005}" type="pres">
      <dgm:prSet presAssocID="{EBE17972-B6D4-4891-BFCF-5243A7A8F9B2}" presName="diagram" presStyleCnt="0">
        <dgm:presLayoutVars>
          <dgm:dir/>
        </dgm:presLayoutVars>
      </dgm:prSet>
      <dgm:spPr/>
    </dgm:pt>
    <dgm:pt modelId="{1E74E441-9072-45B3-ABAE-B4F48C625A7A}" type="pres">
      <dgm:prSet presAssocID="{56A11382-EE93-4936-8F99-E2BB214851C8}" presName="composite" presStyleCnt="0"/>
      <dgm:spPr/>
    </dgm:pt>
    <dgm:pt modelId="{81B85531-1577-4E73-AD20-76DC9B97734F}" type="pres">
      <dgm:prSet presAssocID="{56A11382-EE93-4936-8F99-E2BB214851C8}" presName="Image" presStyleLbl="bgShp" presStyleIdx="0" presStyleCnt="1" custLinFactNeighborX="-7715" custLinFactNeighborY="1495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  <dgm:extLst>
        <a:ext uri="{E40237B7-FDA0-4F09-8148-C483321AD2D9}">
          <dgm14:cNvPr xmlns:dgm14="http://schemas.microsoft.com/office/drawing/2010/diagram" id="0" name="" descr="Start, Treffen, Brainstorming, Geschäft, Teamarbeit"/>
        </a:ext>
      </dgm:extLst>
    </dgm:pt>
    <dgm:pt modelId="{B7D6E788-E66D-4B62-822F-35B6F43366FE}" type="pres">
      <dgm:prSet presAssocID="{56A11382-EE93-4936-8F99-E2BB214851C8}" presName="Parent" presStyleLbl="node0" presStyleIdx="0" presStyleCnt="1" custScaleY="58442" custLinFactNeighborX="-32410" custLinFactNeighborY="12295">
        <dgm:presLayoutVars>
          <dgm:bulletEnabled val="1"/>
        </dgm:presLayoutVars>
      </dgm:prSet>
      <dgm:spPr/>
    </dgm:pt>
  </dgm:ptLst>
  <dgm:cxnLst>
    <dgm:cxn modelId="{E845EB22-99BD-472F-9A42-1C3FE8E0D7D8}" type="presOf" srcId="{56A11382-EE93-4936-8F99-E2BB214851C8}" destId="{B7D6E788-E66D-4B62-822F-35B6F43366FE}" srcOrd="0" destOrd="0" presId="urn:microsoft.com/office/officeart/2008/layout/BendingPictureCaption"/>
    <dgm:cxn modelId="{8156E17F-AC48-4358-80C9-0EEB6ECF9674}" type="presOf" srcId="{EBE17972-B6D4-4891-BFCF-5243A7A8F9B2}" destId="{E1273189-3ED5-43C7-A250-DDA212C81005}" srcOrd="0" destOrd="0" presId="urn:microsoft.com/office/officeart/2008/layout/BendingPictureCaption"/>
    <dgm:cxn modelId="{B12F2AA4-CF98-426D-8156-3BE6080A9982}" srcId="{EBE17972-B6D4-4891-BFCF-5243A7A8F9B2}" destId="{56A11382-EE93-4936-8F99-E2BB214851C8}" srcOrd="0" destOrd="0" parTransId="{2C7830CD-498C-4DDC-9375-5815265245E9}" sibTransId="{4A13900A-1AC9-4B2F-9C1E-EBAC799EC0C1}"/>
    <dgm:cxn modelId="{92407EB2-FA20-4D12-A88F-5375881E44A8}" type="presParOf" srcId="{E1273189-3ED5-43C7-A250-DDA212C81005}" destId="{1E74E441-9072-45B3-ABAE-B4F48C625A7A}" srcOrd="0" destOrd="0" presId="urn:microsoft.com/office/officeart/2008/layout/BendingPictureCaption"/>
    <dgm:cxn modelId="{2CECCC18-140B-41BB-948C-458E7B2D0071}" type="presParOf" srcId="{1E74E441-9072-45B3-ABAE-B4F48C625A7A}" destId="{81B85531-1577-4E73-AD20-76DC9B97734F}" srcOrd="0" destOrd="0" presId="urn:microsoft.com/office/officeart/2008/layout/BendingPictureCaption"/>
    <dgm:cxn modelId="{D23E5EBE-CF2D-4644-B8E4-A0D4CE2B085F}" type="presParOf" srcId="{1E74E441-9072-45B3-ABAE-B4F48C625A7A}" destId="{B7D6E788-E66D-4B62-822F-35B6F43366FE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E17972-B6D4-4891-BFCF-5243A7A8F9B2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</dgm:pt>
    <dgm:pt modelId="{56A11382-EE93-4936-8F99-E2BB214851C8}">
      <dgm:prSet phldrT="[Text]"/>
      <dgm:spPr>
        <a:solidFill>
          <a:schemeClr val="tx2"/>
        </a:solidFill>
      </dgm:spPr>
      <dgm:t>
        <a:bodyPr/>
        <a:lstStyle/>
        <a:p>
          <a:endParaRPr lang="de-DE" dirty="0"/>
        </a:p>
      </dgm:t>
    </dgm:pt>
    <dgm:pt modelId="{2C7830CD-498C-4DDC-9375-5815265245E9}" type="parTrans" cxnId="{B12F2AA4-CF98-426D-8156-3BE6080A9982}">
      <dgm:prSet/>
      <dgm:spPr/>
      <dgm:t>
        <a:bodyPr/>
        <a:lstStyle/>
        <a:p>
          <a:endParaRPr lang="de-DE"/>
        </a:p>
      </dgm:t>
    </dgm:pt>
    <dgm:pt modelId="{4A13900A-1AC9-4B2F-9C1E-EBAC799EC0C1}" type="sibTrans" cxnId="{B12F2AA4-CF98-426D-8156-3BE6080A9982}">
      <dgm:prSet/>
      <dgm:spPr/>
      <dgm:t>
        <a:bodyPr/>
        <a:lstStyle/>
        <a:p>
          <a:endParaRPr lang="de-DE"/>
        </a:p>
      </dgm:t>
    </dgm:pt>
    <dgm:pt modelId="{E1273189-3ED5-43C7-A250-DDA212C81005}" type="pres">
      <dgm:prSet presAssocID="{EBE17972-B6D4-4891-BFCF-5243A7A8F9B2}" presName="diagram" presStyleCnt="0">
        <dgm:presLayoutVars>
          <dgm:dir/>
        </dgm:presLayoutVars>
      </dgm:prSet>
      <dgm:spPr/>
    </dgm:pt>
    <dgm:pt modelId="{1E74E441-9072-45B3-ABAE-B4F48C625A7A}" type="pres">
      <dgm:prSet presAssocID="{56A11382-EE93-4936-8F99-E2BB214851C8}" presName="composite" presStyleCnt="0"/>
      <dgm:spPr/>
    </dgm:pt>
    <dgm:pt modelId="{81B85531-1577-4E73-AD20-76DC9B97734F}" type="pres">
      <dgm:prSet presAssocID="{56A11382-EE93-4936-8F99-E2BB214851C8}" presName="Image" presStyleLbl="bgShp" presStyleIdx="0" presStyleCnt="1" custLinFactNeighborX="-7715" custLinFactNeighborY="1495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  <dgm:extLst>
        <a:ext uri="{E40237B7-FDA0-4F09-8148-C483321AD2D9}">
          <dgm14:cNvPr xmlns:dgm14="http://schemas.microsoft.com/office/drawing/2010/diagram" id="0" name="" descr="Start, Treffen, Brainstorming, Geschäft, Teamarbeit"/>
        </a:ext>
      </dgm:extLst>
    </dgm:pt>
    <dgm:pt modelId="{B7D6E788-E66D-4B62-822F-35B6F43366FE}" type="pres">
      <dgm:prSet presAssocID="{56A11382-EE93-4936-8F99-E2BB214851C8}" presName="Parent" presStyleLbl="node0" presStyleIdx="0" presStyleCnt="1" custScaleY="58442" custLinFactNeighborX="-32410" custLinFactNeighborY="12295">
        <dgm:presLayoutVars>
          <dgm:bulletEnabled val="1"/>
        </dgm:presLayoutVars>
      </dgm:prSet>
      <dgm:spPr/>
    </dgm:pt>
  </dgm:ptLst>
  <dgm:cxnLst>
    <dgm:cxn modelId="{B9C05A07-3F72-4DAE-BAF0-2A5CB2E9DEFB}" type="presOf" srcId="{EBE17972-B6D4-4891-BFCF-5243A7A8F9B2}" destId="{E1273189-3ED5-43C7-A250-DDA212C81005}" srcOrd="0" destOrd="0" presId="urn:microsoft.com/office/officeart/2008/layout/BendingPictureCaption"/>
    <dgm:cxn modelId="{D62C5854-4FBB-456D-9ED0-FA406F3E8AD5}" type="presOf" srcId="{56A11382-EE93-4936-8F99-E2BB214851C8}" destId="{B7D6E788-E66D-4B62-822F-35B6F43366FE}" srcOrd="0" destOrd="0" presId="urn:microsoft.com/office/officeart/2008/layout/BendingPictureCaption"/>
    <dgm:cxn modelId="{B12F2AA4-CF98-426D-8156-3BE6080A9982}" srcId="{EBE17972-B6D4-4891-BFCF-5243A7A8F9B2}" destId="{56A11382-EE93-4936-8F99-E2BB214851C8}" srcOrd="0" destOrd="0" parTransId="{2C7830CD-498C-4DDC-9375-5815265245E9}" sibTransId="{4A13900A-1AC9-4B2F-9C1E-EBAC799EC0C1}"/>
    <dgm:cxn modelId="{FD6FA486-FD65-41EE-9A98-ED942573A88B}" type="presParOf" srcId="{E1273189-3ED5-43C7-A250-DDA212C81005}" destId="{1E74E441-9072-45B3-ABAE-B4F48C625A7A}" srcOrd="0" destOrd="0" presId="urn:microsoft.com/office/officeart/2008/layout/BendingPictureCaption"/>
    <dgm:cxn modelId="{B2A6264F-C2F6-4EE8-8600-2E54045271A0}" type="presParOf" srcId="{1E74E441-9072-45B3-ABAE-B4F48C625A7A}" destId="{81B85531-1577-4E73-AD20-76DC9B97734F}" srcOrd="0" destOrd="0" presId="urn:microsoft.com/office/officeart/2008/layout/BendingPictureCaption"/>
    <dgm:cxn modelId="{316B04B4-CCFE-4664-B4F2-7F7C6A402BC4}" type="presParOf" srcId="{1E74E441-9072-45B3-ABAE-B4F48C625A7A}" destId="{B7D6E788-E66D-4B62-822F-35B6F43366FE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B85531-1577-4E73-AD20-76DC9B97734F}">
      <dsp:nvSpPr>
        <dsp:cNvPr id="0" name=""/>
        <dsp:cNvSpPr/>
      </dsp:nvSpPr>
      <dsp:spPr>
        <a:xfrm>
          <a:off x="0" y="438557"/>
          <a:ext cx="6000445" cy="44343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D6E788-E66D-4B62-822F-35B6F43366FE}">
      <dsp:nvSpPr>
        <dsp:cNvPr id="0" name=""/>
        <dsp:cNvSpPr/>
      </dsp:nvSpPr>
      <dsp:spPr>
        <a:xfrm>
          <a:off x="0" y="4146676"/>
          <a:ext cx="5170597" cy="726188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endParaRPr lang="de-DE" sz="4000" kern="1200" dirty="0"/>
        </a:p>
      </dsp:txBody>
      <dsp:txXfrm>
        <a:off x="0" y="4146676"/>
        <a:ext cx="5170597" cy="7261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B85531-1577-4E73-AD20-76DC9B97734F}">
      <dsp:nvSpPr>
        <dsp:cNvPr id="0" name=""/>
        <dsp:cNvSpPr/>
      </dsp:nvSpPr>
      <dsp:spPr>
        <a:xfrm>
          <a:off x="0" y="438557"/>
          <a:ext cx="6000445" cy="44343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D6E788-E66D-4B62-822F-35B6F43366FE}">
      <dsp:nvSpPr>
        <dsp:cNvPr id="0" name=""/>
        <dsp:cNvSpPr/>
      </dsp:nvSpPr>
      <dsp:spPr>
        <a:xfrm>
          <a:off x="0" y="4146676"/>
          <a:ext cx="5170597" cy="726188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endParaRPr lang="de-DE" sz="4000" kern="1200" dirty="0"/>
        </a:p>
      </dsp:txBody>
      <dsp:txXfrm>
        <a:off x="0" y="4146676"/>
        <a:ext cx="5170597" cy="726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9EB67-6B51-4DFE-B02B-8B4E0D2D2FD0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CC4BD-102B-4AE5-91C1-B06FA80774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0010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fld id="{3DBE2723-2822-419A-9BD4-4BAD25D3271D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50888" y="741363"/>
            <a:ext cx="52959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fld id="{5453E05D-3DF1-4E21-AB1B-DE220D2B1110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0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337657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78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17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/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514915" y="1440209"/>
            <a:ext cx="9268301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 pitchFamily="2" charset="2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 pitchFamily="18" charset="2"/>
              <a:buChar char="-"/>
              <a:defRPr sz="1700"/>
            </a:lvl3pPr>
            <a:lvl4pPr marL="1668482" indent="-238356">
              <a:buFont typeface="Symbol" pitchFamily="18" charset="2"/>
              <a:buChar char="-"/>
              <a:defRPr sz="1700"/>
            </a:lvl4pPr>
            <a:lvl5pPr marL="2145192" indent="-238356">
              <a:buFont typeface="Symbol" pitchFamily="18" charset="2"/>
              <a:buChar char="-"/>
              <a:defRPr sz="17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cxnSp>
        <p:nvCxnSpPr>
          <p:cNvPr id="12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/>
              <a:t>‹Nr.›</a:t>
            </a:fld>
            <a:endParaRPr lang="de-DE" sz="1200" b="1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>
          <a:xfrm>
            <a:off x="5536233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Rechteck 15"/>
          <p:cNvSpPr/>
          <p:nvPr userDrawn="1"/>
        </p:nvSpPr>
        <p:spPr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/>
            <a:endParaRPr lang="de-DE" sz="2000" dirty="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27073733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6229175" y="821404"/>
            <a:ext cx="3556001" cy="5424322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 pitchFamily="2" charset="2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 pitchFamily="18" charset="2"/>
              <a:buChar char="-"/>
              <a:defRPr sz="1700"/>
            </a:lvl3pPr>
            <a:lvl4pPr marL="1668482" indent="-238356">
              <a:buFont typeface="Symbol" pitchFamily="18" charset="2"/>
              <a:buChar char="-"/>
              <a:defRPr sz="1700"/>
            </a:lvl4pPr>
            <a:lvl5pPr marL="2145192" indent="-238356">
              <a:buFont typeface="Symbol" pitchFamily="18" charset="2"/>
              <a:buChar char="-"/>
              <a:defRPr sz="17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6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 userDrawn="1"/>
        </p:nvSpPr>
        <p:spPr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 userDrawn="1"/>
        </p:nvSpPr>
        <p:spPr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/>
              <a:t>‹Nr.›</a:t>
            </a:fld>
            <a:endParaRPr lang="de-DE" sz="1200" b="1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Inhaltsplatzhalter 2"/>
          <p:cNvSpPr>
            <a:spLocks noGrp="1"/>
          </p:cNvSpPr>
          <p:nvPr>
            <p:ph sz="quarter" idx="10"/>
          </p:nvPr>
        </p:nvSpPr>
        <p:spPr>
          <a:xfrm>
            <a:off x="5536233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graphicFrame>
        <p:nvGraphicFramePr>
          <p:cNvPr id="10" name="Diagramm 9"/>
          <p:cNvGraphicFramePr/>
          <p:nvPr userDrawn="1"/>
        </p:nvGraphicFramePr>
        <p:xfrm>
          <a:off x="1871" y="360090"/>
          <a:ext cx="7309297" cy="4872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1" y="4536554"/>
            <a:ext cx="5149055" cy="64812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520604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 userDrawn="1"/>
        </p:nvSpPr>
        <p:spPr>
          <a:xfrm>
            <a:off x="8" y="56"/>
            <a:ext cx="8749448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/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4915" y="1008163"/>
            <a:ext cx="9268301" cy="542432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468536" y="0"/>
            <a:ext cx="8064896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cxnSp>
        <p:nvCxnSpPr>
          <p:cNvPr id="19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 userDrawn="1"/>
        </p:nvSpPr>
        <p:spPr>
          <a:xfrm>
            <a:off x="3852920" y="6838360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3852912" y="6838360"/>
            <a:ext cx="6445202" cy="465625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Prof. Dr. Birgit J. Neuhaus – Didaktik der Biologie – LMU München		</a:t>
            </a:r>
            <a:fld id="{8BE7A362-220D-42D0-B4B4-4DB6B9E5BC20}" type="slidenum">
              <a:rPr lang="de-DE" sz="1200" b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pPr/>
              <a:t>‹Nr.›</a:t>
            </a:fld>
            <a:endParaRPr lang="de-DE" sz="1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de-DE" sz="1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655620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6229175" y="821404"/>
            <a:ext cx="3556001" cy="5424322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 pitchFamily="2" charset="2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 pitchFamily="18" charset="2"/>
              <a:buChar char="-"/>
              <a:defRPr sz="1700"/>
            </a:lvl3pPr>
            <a:lvl4pPr marL="1668482" indent="-238356">
              <a:buFont typeface="Symbol" pitchFamily="18" charset="2"/>
              <a:buChar char="-"/>
              <a:defRPr sz="1700"/>
            </a:lvl4pPr>
            <a:lvl5pPr marL="2145192" indent="-238356">
              <a:buFont typeface="Symbol" pitchFamily="18" charset="2"/>
              <a:buChar char="-"/>
              <a:defRPr sz="17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6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 userDrawn="1"/>
        </p:nvSpPr>
        <p:spPr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-1428" y="4536554"/>
            <a:ext cx="5150484" cy="201622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 userDrawn="1"/>
        </p:nvSpPr>
        <p:spPr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/>
              <a:t>‹Nr.›</a:t>
            </a:fld>
            <a:endParaRPr lang="de-DE" sz="1200" b="1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Inhaltsplatzhalter 2"/>
          <p:cNvSpPr>
            <a:spLocks noGrp="1"/>
          </p:cNvSpPr>
          <p:nvPr>
            <p:ph sz="quarter" idx="10"/>
          </p:nvPr>
        </p:nvSpPr>
        <p:spPr>
          <a:xfrm>
            <a:off x="5536233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graphicFrame>
        <p:nvGraphicFramePr>
          <p:cNvPr id="10" name="Diagramm 9"/>
          <p:cNvGraphicFramePr/>
          <p:nvPr userDrawn="1"/>
        </p:nvGraphicFramePr>
        <p:xfrm>
          <a:off x="1871" y="360090"/>
          <a:ext cx="7309297" cy="4872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1" y="4536554"/>
            <a:ext cx="5149055" cy="648128"/>
          </a:xfrm>
          <a:prstGeom prst="rect">
            <a:avLst/>
          </a:prstGeom>
        </p:spPr>
        <p:txBody>
          <a:bodyPr>
            <a:normAutofit/>
          </a:bodyPr>
          <a:lstStyle>
            <a:lvl1pPr marL="266700" indent="0" algn="l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324520" y="5400650"/>
            <a:ext cx="4680520" cy="1056268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6775382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14915" y="288377"/>
            <a:ext cx="9268301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14915" y="1680223"/>
            <a:ext cx="9268301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0" name="Foliennummernplatzhalter 4"/>
          <p:cNvSpPr txBox="1">
            <a:spLocks noGrp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/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pPr algn="ctr"/>
              <a:t>‹Nr.›</a:t>
            </a:fld>
            <a:endParaRPr lang="de-DE" sz="1200" b="1" dirty="0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2" r:id="rId2"/>
    <p:sldLayoutId id="2147483673" r:id="rId3"/>
    <p:sldLayoutId id="2147483676" r:id="rId4"/>
  </p:sldLayoutIdLst>
  <p:transition>
    <p:wipe dir="r"/>
  </p:transition>
  <p:txStyles>
    <p:titleStyle>
      <a:lvl1pPr algn="ctr" defTabSz="953617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 rtl="0" eaLnBrk="1" latinLnBrk="0" hangingPunct="1"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337657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pixabay.com/images/id-4736342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ixabay.com/images/id-594090/" TargetMode="Externa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igitus@bio.lmu.de" TargetMode="Externa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>
          <a:xfrm>
            <a:off x="5562880" y="6783942"/>
            <a:ext cx="4248943" cy="288032"/>
          </a:xfrm>
        </p:spPr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098" name="Picture 2" descr="Der Tisch Des Künstlers, Com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326" y="-11318"/>
            <a:ext cx="10330439" cy="721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hteck 7"/>
          <p:cNvSpPr/>
          <p:nvPr/>
        </p:nvSpPr>
        <p:spPr>
          <a:xfrm>
            <a:off x="2988817" y="3705131"/>
            <a:ext cx="7341623" cy="533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Das Schalenmodell als Planungshilfe </a:t>
            </a:r>
          </a:p>
        </p:txBody>
      </p:sp>
      <p:sp>
        <p:nvSpPr>
          <p:cNvPr id="9" name="Rechteck 8"/>
          <p:cNvSpPr/>
          <p:nvPr/>
        </p:nvSpPr>
        <p:spPr>
          <a:xfrm>
            <a:off x="2988817" y="4303388"/>
            <a:ext cx="7341624" cy="533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 dirty="0">
                <a:solidFill>
                  <a:schemeClr val="tx1"/>
                </a:solidFill>
              </a:rPr>
              <a:t>für einen Biologieunterricht mit digitalen Medien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684663" y="4886905"/>
            <a:ext cx="3679793" cy="8771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80975" lvl="2"/>
            <a:r>
              <a:rPr lang="de-DE" dirty="0"/>
              <a:t>Theoretische Grundlage</a:t>
            </a:r>
          </a:p>
          <a:p>
            <a:pPr marL="180975" lvl="2"/>
            <a:r>
              <a:rPr lang="de-DE" dirty="0"/>
              <a:t>Modell</a:t>
            </a:r>
          </a:p>
          <a:p>
            <a:pPr marL="180975" lvl="2"/>
            <a:r>
              <a:rPr lang="de-DE" dirty="0"/>
              <a:t>Anwendung des Modells</a:t>
            </a:r>
          </a:p>
        </p:txBody>
      </p:sp>
    </p:spTree>
    <p:extLst>
      <p:ext uri="{BB962C8B-B14F-4D97-AF65-F5344CB8AC3E}">
        <p14:creationId xmlns:p14="http://schemas.microsoft.com/office/powerpoint/2010/main" val="64041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Theoretische Grundlage: Schalenmodell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0"/>
          </p:nvPr>
        </p:nvSpPr>
        <p:spPr>
          <a:xfrm>
            <a:off x="6049170" y="72058"/>
            <a:ext cx="4248943" cy="288032"/>
          </a:xfrm>
        </p:spPr>
        <p:txBody>
          <a:bodyPr>
            <a:normAutofit lnSpcReduction="10000"/>
          </a:bodyPr>
          <a:lstStyle/>
          <a:p>
            <a:r>
              <a:rPr lang="de-DE" dirty="0"/>
              <a:t>Förtsch et al. (in Vorbereitung)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Empirische Ergebnisse Videostudien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866" y="1296194"/>
            <a:ext cx="8609968" cy="5005317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269648" y="2808362"/>
            <a:ext cx="2064283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Kognitive Aktivierung</a:t>
            </a:r>
          </a:p>
          <a:p>
            <a:r>
              <a:rPr lang="de-DE" dirty="0"/>
              <a:t>Modelleinsatz</a:t>
            </a:r>
          </a:p>
          <a:p>
            <a:r>
              <a:rPr lang="de-DE" dirty="0"/>
              <a:t>Konzeptorientierung</a:t>
            </a:r>
          </a:p>
          <a:p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9053903" y="4742304"/>
            <a:ext cx="946093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tx2"/>
                </a:solidFill>
              </a:rPr>
              <a:t>Umgang mit </a:t>
            </a:r>
            <a:br>
              <a:rPr lang="de-DE" sz="1000" dirty="0">
                <a:solidFill>
                  <a:schemeClr val="tx2"/>
                </a:solidFill>
              </a:rPr>
            </a:br>
            <a:r>
              <a:rPr lang="de-DE" sz="1000" dirty="0">
                <a:solidFill>
                  <a:schemeClr val="tx2"/>
                </a:solidFill>
              </a:rPr>
              <a:t>Schülerfehlern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053903" y="4248522"/>
            <a:ext cx="11258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solidFill>
                  <a:schemeClr val="tx2"/>
                </a:solidFill>
              </a:rPr>
              <a:t>β</a:t>
            </a:r>
            <a:r>
              <a:rPr lang="de-DE" sz="1100" dirty="0">
                <a:solidFill>
                  <a:schemeClr val="tx2"/>
                </a:solidFill>
              </a:rPr>
              <a:t> = 0,31*</a:t>
            </a:r>
          </a:p>
          <a:p>
            <a:r>
              <a:rPr lang="de-DE" sz="1100" dirty="0">
                <a:solidFill>
                  <a:schemeClr val="tx2"/>
                </a:solidFill>
              </a:rPr>
              <a:t>SE = 0,16</a:t>
            </a:r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5005040" y="3456434"/>
            <a:ext cx="4320480" cy="128587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3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Schalenmodell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>
          <a:xfrm>
            <a:off x="5910468" y="105960"/>
            <a:ext cx="4248943" cy="288032"/>
          </a:xfrm>
        </p:spPr>
        <p:txBody>
          <a:bodyPr>
            <a:normAutofit lnSpcReduction="10000"/>
          </a:bodyPr>
          <a:lstStyle/>
          <a:p>
            <a:r>
              <a:rPr lang="de-DE" dirty="0"/>
              <a:t>Dorfner et al. (2019). MNU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Planungsmodell für den Biologieunterricht</a:t>
            </a:r>
          </a:p>
        </p:txBody>
      </p:sp>
      <p:sp>
        <p:nvSpPr>
          <p:cNvPr id="9" name="Freihandform 8">
            <a:extLst>
              <a:ext uri="{FF2B5EF4-FFF2-40B4-BE49-F238E27FC236}">
                <a16:creationId xmlns:a16="http://schemas.microsoft.com/office/drawing/2014/main" id="{C1AEA217-8C73-374D-B856-37C2257A652C}"/>
              </a:ext>
            </a:extLst>
          </p:cNvPr>
          <p:cNvSpPr/>
          <p:nvPr/>
        </p:nvSpPr>
        <p:spPr>
          <a:xfrm>
            <a:off x="3669536" y="2304307"/>
            <a:ext cx="4260082" cy="3417190"/>
          </a:xfrm>
          <a:custGeom>
            <a:avLst/>
            <a:gdLst>
              <a:gd name="connsiteX0" fmla="*/ 2523133 w 5043538"/>
              <a:gd name="connsiteY0" fmla="*/ 0 h 4045633"/>
              <a:gd name="connsiteX1" fmla="*/ 5043538 w 5043538"/>
              <a:gd name="connsiteY1" fmla="*/ 1980689 h 4045633"/>
              <a:gd name="connsiteX2" fmla="*/ 5043538 w 5043538"/>
              <a:gd name="connsiteY2" fmla="*/ 3421190 h 4045633"/>
              <a:gd name="connsiteX3" fmla="*/ 5041764 w 5043538"/>
              <a:gd name="connsiteY3" fmla="*/ 3448800 h 4045633"/>
              <a:gd name="connsiteX4" fmla="*/ 5040810 w 5043538"/>
              <a:gd name="connsiteY4" fmla="*/ 3448800 h 4045633"/>
              <a:gd name="connsiteX5" fmla="*/ 5040810 w 5043538"/>
              <a:gd name="connsiteY5" fmla="*/ 4045633 h 4045633"/>
              <a:gd name="connsiteX6" fmla="*/ 0 w 5043538"/>
              <a:gd name="connsiteY6" fmla="*/ 4045633 h 4045633"/>
              <a:gd name="connsiteX7" fmla="*/ 0 w 5043538"/>
              <a:gd name="connsiteY7" fmla="*/ 3380343 h 4045633"/>
              <a:gd name="connsiteX8" fmla="*/ 2728 w 5043538"/>
              <a:gd name="connsiteY8" fmla="*/ 3380343 h 4045633"/>
              <a:gd name="connsiteX9" fmla="*/ 2728 w 5043538"/>
              <a:gd name="connsiteY9" fmla="*/ 1980689 h 4045633"/>
              <a:gd name="connsiteX10" fmla="*/ 2523133 w 5043538"/>
              <a:gd name="connsiteY10" fmla="*/ 0 h 404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43538" h="4045633">
                <a:moveTo>
                  <a:pt x="2523133" y="0"/>
                </a:moveTo>
                <a:cubicBezTo>
                  <a:pt x="3915115" y="0"/>
                  <a:pt x="5043538" y="886784"/>
                  <a:pt x="5043538" y="1980689"/>
                </a:cubicBezTo>
                <a:lnTo>
                  <a:pt x="5043538" y="3421190"/>
                </a:lnTo>
                <a:lnTo>
                  <a:pt x="5041764" y="3448800"/>
                </a:lnTo>
                <a:lnTo>
                  <a:pt x="5040810" y="3448800"/>
                </a:lnTo>
                <a:lnTo>
                  <a:pt x="5040810" y="4045633"/>
                </a:lnTo>
                <a:lnTo>
                  <a:pt x="0" y="4045633"/>
                </a:lnTo>
                <a:lnTo>
                  <a:pt x="0" y="3380343"/>
                </a:lnTo>
                <a:lnTo>
                  <a:pt x="2728" y="3380343"/>
                </a:lnTo>
                <a:lnTo>
                  <a:pt x="2728" y="1980689"/>
                </a:lnTo>
                <a:cubicBezTo>
                  <a:pt x="2728" y="886784"/>
                  <a:pt x="1131152" y="0"/>
                  <a:pt x="252313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10" name="Freihandform 9">
            <a:extLst>
              <a:ext uri="{FF2B5EF4-FFF2-40B4-BE49-F238E27FC236}">
                <a16:creationId xmlns:a16="http://schemas.microsoft.com/office/drawing/2014/main" id="{B4D3D00E-AF05-C640-800C-BC605DD98CA0}"/>
              </a:ext>
            </a:extLst>
          </p:cNvPr>
          <p:cNvSpPr/>
          <p:nvPr/>
        </p:nvSpPr>
        <p:spPr>
          <a:xfrm>
            <a:off x="4128300" y="2772080"/>
            <a:ext cx="3344859" cy="2949417"/>
          </a:xfrm>
          <a:custGeom>
            <a:avLst/>
            <a:gdLst>
              <a:gd name="connsiteX0" fmla="*/ 1980000 w 3960000"/>
              <a:gd name="connsiteY0" fmla="*/ 0 h 3491833"/>
              <a:gd name="connsiteX1" fmla="*/ 3960000 w 3960000"/>
              <a:gd name="connsiteY1" fmla="*/ 1440000 h 3491833"/>
              <a:gd name="connsiteX2" fmla="*/ 3960000 w 3960000"/>
              <a:gd name="connsiteY2" fmla="*/ 2826543 h 3491833"/>
              <a:gd name="connsiteX3" fmla="*/ 3960000 w 3960000"/>
              <a:gd name="connsiteY3" fmla="*/ 2893801 h 3491833"/>
              <a:gd name="connsiteX4" fmla="*/ 3960000 w 3960000"/>
              <a:gd name="connsiteY4" fmla="*/ 3491833 h 3491833"/>
              <a:gd name="connsiteX5" fmla="*/ 0 w 3960000"/>
              <a:gd name="connsiteY5" fmla="*/ 3491833 h 3491833"/>
              <a:gd name="connsiteX6" fmla="*/ 0 w 3960000"/>
              <a:gd name="connsiteY6" fmla="*/ 2893801 h 3491833"/>
              <a:gd name="connsiteX7" fmla="*/ 0 w 3960000"/>
              <a:gd name="connsiteY7" fmla="*/ 2826543 h 3491833"/>
              <a:gd name="connsiteX8" fmla="*/ 0 w 3960000"/>
              <a:gd name="connsiteY8" fmla="*/ 1440000 h 3491833"/>
              <a:gd name="connsiteX9" fmla="*/ 1980000 w 3960000"/>
              <a:gd name="connsiteY9" fmla="*/ 0 h 349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960000" h="3491833">
                <a:moveTo>
                  <a:pt x="1980000" y="0"/>
                </a:moveTo>
                <a:cubicBezTo>
                  <a:pt x="3073524" y="0"/>
                  <a:pt x="3960000" y="644710"/>
                  <a:pt x="3960000" y="1440000"/>
                </a:cubicBezTo>
                <a:lnTo>
                  <a:pt x="3960000" y="2826543"/>
                </a:lnTo>
                <a:lnTo>
                  <a:pt x="3960000" y="2893801"/>
                </a:lnTo>
                <a:lnTo>
                  <a:pt x="3960000" y="3491833"/>
                </a:lnTo>
                <a:lnTo>
                  <a:pt x="0" y="3491833"/>
                </a:lnTo>
                <a:lnTo>
                  <a:pt x="0" y="2893801"/>
                </a:lnTo>
                <a:lnTo>
                  <a:pt x="0" y="2826543"/>
                </a:lnTo>
                <a:lnTo>
                  <a:pt x="0" y="1440000"/>
                </a:lnTo>
                <a:cubicBezTo>
                  <a:pt x="0" y="644710"/>
                  <a:pt x="886476" y="0"/>
                  <a:pt x="198000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11" name="Freihandform 10">
            <a:extLst>
              <a:ext uri="{FF2B5EF4-FFF2-40B4-BE49-F238E27FC236}">
                <a16:creationId xmlns:a16="http://schemas.microsoft.com/office/drawing/2014/main" id="{E2040980-3FDD-A448-BF2C-A85EAFC0AB45}"/>
              </a:ext>
            </a:extLst>
          </p:cNvPr>
          <p:cNvSpPr/>
          <p:nvPr/>
        </p:nvSpPr>
        <p:spPr>
          <a:xfrm>
            <a:off x="4736456" y="3242254"/>
            <a:ext cx="2128547" cy="2479244"/>
          </a:xfrm>
          <a:custGeom>
            <a:avLst/>
            <a:gdLst>
              <a:gd name="connsiteX0" fmla="*/ 1260000 w 2520000"/>
              <a:gd name="connsiteY0" fmla="*/ 0 h 2935192"/>
              <a:gd name="connsiteX1" fmla="*/ 2520000 w 2520000"/>
              <a:gd name="connsiteY1" fmla="*/ 900000 h 2935192"/>
              <a:gd name="connsiteX2" fmla="*/ 2520000 w 2520000"/>
              <a:gd name="connsiteY2" fmla="*/ 2269902 h 2935192"/>
              <a:gd name="connsiteX3" fmla="*/ 2520000 w 2520000"/>
              <a:gd name="connsiteY3" fmla="*/ 2336634 h 2935192"/>
              <a:gd name="connsiteX4" fmla="*/ 2520000 w 2520000"/>
              <a:gd name="connsiteY4" fmla="*/ 2935192 h 2935192"/>
              <a:gd name="connsiteX5" fmla="*/ 0 w 2520000"/>
              <a:gd name="connsiteY5" fmla="*/ 2935192 h 2935192"/>
              <a:gd name="connsiteX6" fmla="*/ 0 w 2520000"/>
              <a:gd name="connsiteY6" fmla="*/ 2336634 h 2935192"/>
              <a:gd name="connsiteX7" fmla="*/ 0 w 2520000"/>
              <a:gd name="connsiteY7" fmla="*/ 2269902 h 2935192"/>
              <a:gd name="connsiteX8" fmla="*/ 0 w 2520000"/>
              <a:gd name="connsiteY8" fmla="*/ 900000 h 2935192"/>
              <a:gd name="connsiteX9" fmla="*/ 1260000 w 2520000"/>
              <a:gd name="connsiteY9" fmla="*/ 0 h 293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0000" h="2935192">
                <a:moveTo>
                  <a:pt x="1260000" y="0"/>
                </a:moveTo>
                <a:cubicBezTo>
                  <a:pt x="1955879" y="0"/>
                  <a:pt x="2520000" y="402944"/>
                  <a:pt x="2520000" y="900000"/>
                </a:cubicBezTo>
                <a:lnTo>
                  <a:pt x="2520000" y="2269902"/>
                </a:lnTo>
                <a:lnTo>
                  <a:pt x="2520000" y="2336634"/>
                </a:lnTo>
                <a:lnTo>
                  <a:pt x="2520000" y="2935192"/>
                </a:lnTo>
                <a:lnTo>
                  <a:pt x="0" y="2935192"/>
                </a:lnTo>
                <a:lnTo>
                  <a:pt x="0" y="2336634"/>
                </a:lnTo>
                <a:lnTo>
                  <a:pt x="0" y="2269902"/>
                </a:lnTo>
                <a:lnTo>
                  <a:pt x="0" y="900000"/>
                </a:lnTo>
                <a:cubicBezTo>
                  <a:pt x="0" y="402944"/>
                  <a:pt x="564122" y="0"/>
                  <a:pt x="126000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3F945CD-6AA0-A84C-88EF-70A19F0572B2}"/>
              </a:ext>
            </a:extLst>
          </p:cNvPr>
          <p:cNvSpPr/>
          <p:nvPr/>
        </p:nvSpPr>
        <p:spPr>
          <a:xfrm>
            <a:off x="3869833" y="2591401"/>
            <a:ext cx="3861792" cy="3275371"/>
          </a:xfrm>
          <a:prstGeom prst="rect">
            <a:avLst/>
          </a:prstGeom>
          <a:noFill/>
        </p:spPr>
        <p:txBody>
          <a:bodyPr spcFirstLastPara="1" wrap="none" lIns="77236" tIns="38618" rIns="77236" bIns="38618" numCol="1">
            <a:prstTxWarp prst="textArchUp">
              <a:avLst>
                <a:gd name="adj" fmla="val 10744227"/>
              </a:avLst>
            </a:prstTxWarp>
            <a:spAutoFit/>
          </a:bodyPr>
          <a:lstStyle/>
          <a:p>
            <a:pPr algn="ctr"/>
            <a:r>
              <a:rPr lang="de-DE" sz="2027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Beziehungsschale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EFD4EACC-C091-CF4A-92AD-FF7B64C468E8}"/>
              </a:ext>
            </a:extLst>
          </p:cNvPr>
          <p:cNvSpPr/>
          <p:nvPr/>
        </p:nvSpPr>
        <p:spPr>
          <a:xfrm>
            <a:off x="4494170" y="2999011"/>
            <a:ext cx="2613117" cy="2155859"/>
          </a:xfrm>
          <a:prstGeom prst="rect">
            <a:avLst/>
          </a:prstGeom>
          <a:noFill/>
        </p:spPr>
        <p:txBody>
          <a:bodyPr spcFirstLastPara="1" wrap="none" lIns="77236" tIns="38618" rIns="77236" bIns="38618" numCol="1">
            <a:prstTxWarp prst="textArchUp">
              <a:avLst>
                <a:gd name="adj" fmla="val 10744227"/>
              </a:avLst>
            </a:prstTxWarp>
            <a:spAutoFit/>
          </a:bodyPr>
          <a:lstStyle/>
          <a:p>
            <a:pPr algn="ctr"/>
            <a:r>
              <a:rPr lang="de-DE" sz="2027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Verknüpfungsschale</a:t>
            </a:r>
          </a:p>
        </p:txBody>
      </p:sp>
      <p:sp>
        <p:nvSpPr>
          <p:cNvPr id="14" name="Richtungspfeil 13">
            <a:extLst>
              <a:ext uri="{FF2B5EF4-FFF2-40B4-BE49-F238E27FC236}">
                <a16:creationId xmlns:a16="http://schemas.microsoft.com/office/drawing/2014/main" id="{D404B3BE-BF4E-6C4A-9E8F-E13AAE2B3F52}"/>
              </a:ext>
            </a:extLst>
          </p:cNvPr>
          <p:cNvSpPr/>
          <p:nvPr/>
        </p:nvSpPr>
        <p:spPr>
          <a:xfrm>
            <a:off x="1692672" y="3968222"/>
            <a:ext cx="7128224" cy="1615951"/>
          </a:xfrm>
          <a:prstGeom prst="homePlate">
            <a:avLst>
              <a:gd name="adj" fmla="val 36009"/>
            </a:avLst>
          </a:prstGeom>
          <a:solidFill>
            <a:srgbClr val="4372C4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D4F98E2-1A0B-3643-8B9D-FC647B7FB501}"/>
              </a:ext>
            </a:extLst>
          </p:cNvPr>
          <p:cNvSpPr txBox="1"/>
          <p:nvPr/>
        </p:nvSpPr>
        <p:spPr>
          <a:xfrm rot="16200000">
            <a:off x="3306571" y="4814670"/>
            <a:ext cx="1143070" cy="352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89" dirty="0">
                <a:solidFill>
                  <a:schemeClr val="bg1"/>
                </a:solidFill>
              </a:rPr>
              <a:t>Begrüßung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5076A2D-006D-DF46-8223-E8E836D5B096}"/>
              </a:ext>
            </a:extLst>
          </p:cNvPr>
          <p:cNvSpPr txBox="1"/>
          <p:nvPr/>
        </p:nvSpPr>
        <p:spPr>
          <a:xfrm rot="16200000">
            <a:off x="6883865" y="4593103"/>
            <a:ext cx="1583895" cy="352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89" dirty="0">
                <a:solidFill>
                  <a:schemeClr val="bg1"/>
                </a:solidFill>
              </a:rPr>
              <a:t>Verabschiedung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8B7FD9C-D296-334B-AFDC-5820C8F8A27D}"/>
              </a:ext>
            </a:extLst>
          </p:cNvPr>
          <p:cNvSpPr txBox="1"/>
          <p:nvPr/>
        </p:nvSpPr>
        <p:spPr>
          <a:xfrm rot="16200000">
            <a:off x="3822066" y="4795444"/>
            <a:ext cx="1180451" cy="352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89" dirty="0">
                <a:solidFill>
                  <a:schemeClr val="bg1"/>
                </a:solidFill>
              </a:rPr>
              <a:t>Hinführung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71A75B0-140E-404E-85CD-86A7DFB4C1EB}"/>
              </a:ext>
            </a:extLst>
          </p:cNvPr>
          <p:cNvSpPr txBox="1"/>
          <p:nvPr/>
        </p:nvSpPr>
        <p:spPr>
          <a:xfrm rot="16200000">
            <a:off x="5056628" y="4623742"/>
            <a:ext cx="1263872" cy="612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89" dirty="0">
                <a:solidFill>
                  <a:schemeClr val="bg1"/>
                </a:solidFill>
              </a:rPr>
              <a:t>Erarbeitung </a:t>
            </a:r>
            <a:br>
              <a:rPr lang="de-DE" sz="1689" dirty="0">
                <a:solidFill>
                  <a:schemeClr val="bg1"/>
                </a:solidFill>
              </a:rPr>
            </a:br>
            <a:r>
              <a:rPr lang="de-DE" sz="1689" dirty="0">
                <a:solidFill>
                  <a:schemeClr val="bg1"/>
                </a:solidFill>
              </a:rPr>
              <a:t>&amp; Sicherung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703DC192-8827-0346-A82E-1767C169CAE3}"/>
              </a:ext>
            </a:extLst>
          </p:cNvPr>
          <p:cNvSpPr txBox="1"/>
          <p:nvPr/>
        </p:nvSpPr>
        <p:spPr>
          <a:xfrm rot="16200000">
            <a:off x="6591853" y="4832977"/>
            <a:ext cx="1103315" cy="352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89" dirty="0">
                <a:solidFill>
                  <a:schemeClr val="bg1"/>
                </a:solidFill>
              </a:rPr>
              <a:t>Vertiefung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405A44C-C460-CE47-B81F-4A5C6FDF5603}"/>
              </a:ext>
            </a:extLst>
          </p:cNvPr>
          <p:cNvSpPr txBox="1"/>
          <p:nvPr/>
        </p:nvSpPr>
        <p:spPr>
          <a:xfrm>
            <a:off x="1803160" y="4659494"/>
            <a:ext cx="1777346" cy="612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89" dirty="0">
                <a:solidFill>
                  <a:schemeClr val="bg1"/>
                </a:solidFill>
              </a:rPr>
              <a:t>Zeitablauf der </a:t>
            </a:r>
            <a:br>
              <a:rPr lang="de-DE" sz="1689" dirty="0">
                <a:solidFill>
                  <a:schemeClr val="bg1"/>
                </a:solidFill>
              </a:rPr>
            </a:br>
            <a:r>
              <a:rPr lang="de-DE" sz="1689" dirty="0">
                <a:solidFill>
                  <a:schemeClr val="bg1"/>
                </a:solidFill>
              </a:rPr>
              <a:t>Unterrichtsstunde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7A43000C-D129-0A4E-AFBD-A2C5E00278E7}"/>
              </a:ext>
            </a:extLst>
          </p:cNvPr>
          <p:cNvSpPr/>
          <p:nvPr/>
        </p:nvSpPr>
        <p:spPr>
          <a:xfrm>
            <a:off x="4715980" y="3550437"/>
            <a:ext cx="2135336" cy="2569879"/>
          </a:xfrm>
          <a:prstGeom prst="rect">
            <a:avLst/>
          </a:prstGeom>
          <a:noFill/>
        </p:spPr>
        <p:txBody>
          <a:bodyPr spcFirstLastPara="1" wrap="none" lIns="77236" tIns="38618" rIns="77236" bIns="38618" numCol="1">
            <a:prstTxWarp prst="textArchUp">
              <a:avLst>
                <a:gd name="adj" fmla="val 10744227"/>
              </a:avLst>
            </a:prstTxWarp>
            <a:spAutoFit/>
          </a:bodyPr>
          <a:lstStyle/>
          <a:p>
            <a:pPr algn="ctr"/>
            <a:r>
              <a:rPr lang="de-DE" sz="2027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Inhaltsschale</a:t>
            </a:r>
          </a:p>
        </p:txBody>
      </p:sp>
      <p:sp>
        <p:nvSpPr>
          <p:cNvPr id="22" name="Pfeil nach oben 21">
            <a:extLst>
              <a:ext uri="{FF2B5EF4-FFF2-40B4-BE49-F238E27FC236}">
                <a16:creationId xmlns:a16="http://schemas.microsoft.com/office/drawing/2014/main" id="{93E91047-70F7-A241-9BB3-40471FF0E88F}"/>
              </a:ext>
            </a:extLst>
          </p:cNvPr>
          <p:cNvSpPr/>
          <p:nvPr/>
        </p:nvSpPr>
        <p:spPr>
          <a:xfrm>
            <a:off x="5666187" y="3089453"/>
            <a:ext cx="219311" cy="244573"/>
          </a:xfrm>
          <a:prstGeom prst="up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23" name="Pfeil nach oben 22">
            <a:extLst>
              <a:ext uri="{FF2B5EF4-FFF2-40B4-BE49-F238E27FC236}">
                <a16:creationId xmlns:a16="http://schemas.microsoft.com/office/drawing/2014/main" id="{9804BE2E-BB36-3A4B-AE0E-BDD88F9862B3}"/>
              </a:ext>
            </a:extLst>
          </p:cNvPr>
          <p:cNvSpPr/>
          <p:nvPr/>
        </p:nvSpPr>
        <p:spPr>
          <a:xfrm rot="3730124">
            <a:off x="6703614" y="3591055"/>
            <a:ext cx="219311" cy="244573"/>
          </a:xfrm>
          <a:prstGeom prst="up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24" name="Pfeil nach oben 23">
            <a:extLst>
              <a:ext uri="{FF2B5EF4-FFF2-40B4-BE49-F238E27FC236}">
                <a16:creationId xmlns:a16="http://schemas.microsoft.com/office/drawing/2014/main" id="{0C519C72-4EFC-6347-AEBA-82CF41CF1A83}"/>
              </a:ext>
            </a:extLst>
          </p:cNvPr>
          <p:cNvSpPr/>
          <p:nvPr/>
        </p:nvSpPr>
        <p:spPr>
          <a:xfrm rot="18015722">
            <a:off x="4684002" y="3584554"/>
            <a:ext cx="219311" cy="244573"/>
          </a:xfrm>
          <a:prstGeom prst="up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25" name="Pfeil nach oben 24">
            <a:extLst>
              <a:ext uri="{FF2B5EF4-FFF2-40B4-BE49-F238E27FC236}">
                <a16:creationId xmlns:a16="http://schemas.microsoft.com/office/drawing/2014/main" id="{23C88112-DE82-7F48-8CD5-A7DC43136ACA}"/>
              </a:ext>
            </a:extLst>
          </p:cNvPr>
          <p:cNvSpPr/>
          <p:nvPr/>
        </p:nvSpPr>
        <p:spPr>
          <a:xfrm rot="9038687">
            <a:off x="5115565" y="3278669"/>
            <a:ext cx="219311" cy="244573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26" name="Pfeil nach oben 25">
            <a:extLst>
              <a:ext uri="{FF2B5EF4-FFF2-40B4-BE49-F238E27FC236}">
                <a16:creationId xmlns:a16="http://schemas.microsoft.com/office/drawing/2014/main" id="{99F83E4B-90F1-8744-88F6-815739259058}"/>
              </a:ext>
            </a:extLst>
          </p:cNvPr>
          <p:cNvSpPr/>
          <p:nvPr/>
        </p:nvSpPr>
        <p:spPr>
          <a:xfrm rot="12616640">
            <a:off x="6272768" y="3279221"/>
            <a:ext cx="219311" cy="244573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27" name="Pfeil nach oben 26">
            <a:extLst>
              <a:ext uri="{FF2B5EF4-FFF2-40B4-BE49-F238E27FC236}">
                <a16:creationId xmlns:a16="http://schemas.microsoft.com/office/drawing/2014/main" id="{8E1BE720-EB9A-1E4E-AE14-2B118281A8D5}"/>
              </a:ext>
            </a:extLst>
          </p:cNvPr>
          <p:cNvSpPr/>
          <p:nvPr/>
        </p:nvSpPr>
        <p:spPr>
          <a:xfrm rot="1807160">
            <a:off x="6784203" y="2901829"/>
            <a:ext cx="219311" cy="244573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28" name="Pfeil nach oben 27">
            <a:extLst>
              <a:ext uri="{FF2B5EF4-FFF2-40B4-BE49-F238E27FC236}">
                <a16:creationId xmlns:a16="http://schemas.microsoft.com/office/drawing/2014/main" id="{A0D77B03-0EA1-A44D-9E73-880975CA1481}"/>
              </a:ext>
            </a:extLst>
          </p:cNvPr>
          <p:cNvSpPr/>
          <p:nvPr/>
        </p:nvSpPr>
        <p:spPr>
          <a:xfrm rot="19787536">
            <a:off x="4575747" y="2901828"/>
            <a:ext cx="219311" cy="244573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29" name="Pfeil nach oben 28">
            <a:extLst>
              <a:ext uri="{FF2B5EF4-FFF2-40B4-BE49-F238E27FC236}">
                <a16:creationId xmlns:a16="http://schemas.microsoft.com/office/drawing/2014/main" id="{9F777CE1-3484-DB47-A4CA-DB8E2BDCC6DA}"/>
              </a:ext>
            </a:extLst>
          </p:cNvPr>
          <p:cNvSpPr/>
          <p:nvPr/>
        </p:nvSpPr>
        <p:spPr>
          <a:xfrm rot="7235119">
            <a:off x="4102439" y="3545766"/>
            <a:ext cx="219311" cy="24457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30" name="Pfeil nach oben 29">
            <a:extLst>
              <a:ext uri="{FF2B5EF4-FFF2-40B4-BE49-F238E27FC236}">
                <a16:creationId xmlns:a16="http://schemas.microsoft.com/office/drawing/2014/main" id="{9C2CBAD9-E0EC-2A43-AF85-509680742609}"/>
              </a:ext>
            </a:extLst>
          </p:cNvPr>
          <p:cNvSpPr/>
          <p:nvPr/>
        </p:nvSpPr>
        <p:spPr>
          <a:xfrm rot="14324616">
            <a:off x="7269428" y="3551466"/>
            <a:ext cx="219311" cy="24457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cxnSp>
        <p:nvCxnSpPr>
          <p:cNvPr id="31" name="Gerade Verbindung 39">
            <a:extLst>
              <a:ext uri="{FF2B5EF4-FFF2-40B4-BE49-F238E27FC236}">
                <a16:creationId xmlns:a16="http://schemas.microsoft.com/office/drawing/2014/main" id="{83E89037-B9F9-CC4C-AC58-4F5CE70E397D}"/>
              </a:ext>
            </a:extLst>
          </p:cNvPr>
          <p:cNvCxnSpPr>
            <a:cxnSpLocks/>
          </p:cNvCxnSpPr>
          <p:nvPr/>
        </p:nvCxnSpPr>
        <p:spPr>
          <a:xfrm>
            <a:off x="4128300" y="3968222"/>
            <a:ext cx="0" cy="1615951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41">
            <a:extLst>
              <a:ext uri="{FF2B5EF4-FFF2-40B4-BE49-F238E27FC236}">
                <a16:creationId xmlns:a16="http://schemas.microsoft.com/office/drawing/2014/main" id="{734EBE21-0D9C-0742-B114-1DD33459B710}"/>
              </a:ext>
            </a:extLst>
          </p:cNvPr>
          <p:cNvCxnSpPr>
            <a:cxnSpLocks/>
          </p:cNvCxnSpPr>
          <p:nvPr/>
        </p:nvCxnSpPr>
        <p:spPr>
          <a:xfrm>
            <a:off x="7465110" y="3968222"/>
            <a:ext cx="0" cy="1615951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42">
            <a:extLst>
              <a:ext uri="{FF2B5EF4-FFF2-40B4-BE49-F238E27FC236}">
                <a16:creationId xmlns:a16="http://schemas.microsoft.com/office/drawing/2014/main" id="{8354B633-0579-234D-AE3C-670E7EA3B785}"/>
              </a:ext>
            </a:extLst>
          </p:cNvPr>
          <p:cNvCxnSpPr>
            <a:cxnSpLocks/>
          </p:cNvCxnSpPr>
          <p:nvPr/>
        </p:nvCxnSpPr>
        <p:spPr>
          <a:xfrm>
            <a:off x="6851316" y="3968222"/>
            <a:ext cx="0" cy="1615951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43">
            <a:extLst>
              <a:ext uri="{FF2B5EF4-FFF2-40B4-BE49-F238E27FC236}">
                <a16:creationId xmlns:a16="http://schemas.microsoft.com/office/drawing/2014/main" id="{7559FA79-B0B9-AA4D-9500-344C37B1B7C0}"/>
              </a:ext>
            </a:extLst>
          </p:cNvPr>
          <p:cNvCxnSpPr>
            <a:cxnSpLocks/>
          </p:cNvCxnSpPr>
          <p:nvPr/>
        </p:nvCxnSpPr>
        <p:spPr>
          <a:xfrm>
            <a:off x="4738123" y="3968222"/>
            <a:ext cx="0" cy="1615951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ihandform 34">
            <a:extLst>
              <a:ext uri="{FF2B5EF4-FFF2-40B4-BE49-F238E27FC236}">
                <a16:creationId xmlns:a16="http://schemas.microsoft.com/office/drawing/2014/main" id="{5F775EE6-D137-B342-BFDA-385B8B27F595}"/>
              </a:ext>
            </a:extLst>
          </p:cNvPr>
          <p:cNvSpPr/>
          <p:nvPr/>
        </p:nvSpPr>
        <p:spPr>
          <a:xfrm>
            <a:off x="3669401" y="2304306"/>
            <a:ext cx="4260082" cy="3417190"/>
          </a:xfrm>
          <a:custGeom>
            <a:avLst/>
            <a:gdLst>
              <a:gd name="connsiteX0" fmla="*/ 2523133 w 5043538"/>
              <a:gd name="connsiteY0" fmla="*/ 0 h 4045633"/>
              <a:gd name="connsiteX1" fmla="*/ 5043538 w 5043538"/>
              <a:gd name="connsiteY1" fmla="*/ 1980689 h 4045633"/>
              <a:gd name="connsiteX2" fmla="*/ 5043538 w 5043538"/>
              <a:gd name="connsiteY2" fmla="*/ 3421190 h 4045633"/>
              <a:gd name="connsiteX3" fmla="*/ 5041764 w 5043538"/>
              <a:gd name="connsiteY3" fmla="*/ 3448800 h 4045633"/>
              <a:gd name="connsiteX4" fmla="*/ 5040810 w 5043538"/>
              <a:gd name="connsiteY4" fmla="*/ 3448800 h 4045633"/>
              <a:gd name="connsiteX5" fmla="*/ 5040810 w 5043538"/>
              <a:gd name="connsiteY5" fmla="*/ 4045633 h 4045633"/>
              <a:gd name="connsiteX6" fmla="*/ 0 w 5043538"/>
              <a:gd name="connsiteY6" fmla="*/ 4045633 h 4045633"/>
              <a:gd name="connsiteX7" fmla="*/ 0 w 5043538"/>
              <a:gd name="connsiteY7" fmla="*/ 3380343 h 4045633"/>
              <a:gd name="connsiteX8" fmla="*/ 2728 w 5043538"/>
              <a:gd name="connsiteY8" fmla="*/ 3380343 h 4045633"/>
              <a:gd name="connsiteX9" fmla="*/ 2728 w 5043538"/>
              <a:gd name="connsiteY9" fmla="*/ 1980689 h 4045633"/>
              <a:gd name="connsiteX10" fmla="*/ 2523133 w 5043538"/>
              <a:gd name="connsiteY10" fmla="*/ 0 h 404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43538" h="4045633">
                <a:moveTo>
                  <a:pt x="2523133" y="0"/>
                </a:moveTo>
                <a:cubicBezTo>
                  <a:pt x="3915115" y="0"/>
                  <a:pt x="5043538" y="886784"/>
                  <a:pt x="5043538" y="1980689"/>
                </a:cubicBezTo>
                <a:lnTo>
                  <a:pt x="5043538" y="3421190"/>
                </a:lnTo>
                <a:lnTo>
                  <a:pt x="5041764" y="3448800"/>
                </a:lnTo>
                <a:lnTo>
                  <a:pt x="5040810" y="3448800"/>
                </a:lnTo>
                <a:lnTo>
                  <a:pt x="5040810" y="4045633"/>
                </a:lnTo>
                <a:lnTo>
                  <a:pt x="0" y="4045633"/>
                </a:lnTo>
                <a:lnTo>
                  <a:pt x="0" y="3380343"/>
                </a:lnTo>
                <a:lnTo>
                  <a:pt x="2728" y="3380343"/>
                </a:lnTo>
                <a:lnTo>
                  <a:pt x="2728" y="1980689"/>
                </a:lnTo>
                <a:cubicBezTo>
                  <a:pt x="2728" y="886784"/>
                  <a:pt x="1131152" y="0"/>
                  <a:pt x="2523133" y="0"/>
                </a:cubicBezTo>
                <a:close/>
              </a:path>
            </a:pathLst>
          </a:cu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36" name="Bogen 35">
            <a:extLst>
              <a:ext uri="{FF2B5EF4-FFF2-40B4-BE49-F238E27FC236}">
                <a16:creationId xmlns:a16="http://schemas.microsoft.com/office/drawing/2014/main" id="{0EC7B5DE-FF1E-4C44-A933-578164C83436}"/>
              </a:ext>
            </a:extLst>
          </p:cNvPr>
          <p:cNvSpPr/>
          <p:nvPr/>
        </p:nvSpPr>
        <p:spPr>
          <a:xfrm>
            <a:off x="4412290" y="3023055"/>
            <a:ext cx="2736703" cy="1892427"/>
          </a:xfrm>
          <a:prstGeom prst="arc">
            <a:avLst>
              <a:gd name="adj1" fmla="val 19737767"/>
              <a:gd name="adj2" fmla="val 104507"/>
            </a:avLst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  <p:sp>
        <p:nvSpPr>
          <p:cNvPr id="37" name="Bogen 36">
            <a:extLst>
              <a:ext uri="{FF2B5EF4-FFF2-40B4-BE49-F238E27FC236}">
                <a16:creationId xmlns:a16="http://schemas.microsoft.com/office/drawing/2014/main" id="{985D27F6-A120-D545-8E6B-13E2478D7883}"/>
              </a:ext>
            </a:extLst>
          </p:cNvPr>
          <p:cNvSpPr/>
          <p:nvPr/>
        </p:nvSpPr>
        <p:spPr>
          <a:xfrm>
            <a:off x="4412290" y="2992896"/>
            <a:ext cx="2736703" cy="1821768"/>
          </a:xfrm>
          <a:prstGeom prst="arc">
            <a:avLst>
              <a:gd name="adj1" fmla="val 10581181"/>
              <a:gd name="adj2" fmla="val 12586061"/>
            </a:avLst>
          </a:prstGeom>
          <a:ln w="50800">
            <a:solidFill>
              <a:schemeClr val="bg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1436"/>
          </a:p>
        </p:txBody>
      </p:sp>
    </p:spTree>
    <p:extLst>
      <p:ext uri="{BB962C8B-B14F-4D97-AF65-F5344CB8AC3E}">
        <p14:creationId xmlns:p14="http://schemas.microsoft.com/office/powerpoint/2010/main" val="67441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29175" y="720130"/>
            <a:ext cx="3556001" cy="5424322"/>
          </a:xfrm>
        </p:spPr>
        <p:txBody>
          <a:bodyPr>
            <a:normAutofit/>
          </a:bodyPr>
          <a:lstStyle/>
          <a:p>
            <a:pPr marL="0" indent="0">
              <a:buClr>
                <a:schemeClr val="tx2"/>
              </a:buClr>
              <a:buNone/>
            </a:pPr>
            <a:r>
              <a:rPr lang="de-DE" sz="1800" b="0" dirty="0"/>
              <a:t>Reflexion Ihrer Unterrichtsstunde unter der Perspektive des Schalenmodells:</a:t>
            </a:r>
          </a:p>
          <a:p>
            <a:pPr>
              <a:buClr>
                <a:schemeClr val="tx2"/>
              </a:buClr>
            </a:pPr>
            <a:r>
              <a:rPr lang="de-DE" sz="1800" b="0" dirty="0"/>
              <a:t>Wenden Sie das Schalenmodell auf die von Ihnen bisher geplante Stunde an. </a:t>
            </a:r>
            <a:br>
              <a:rPr lang="de-DE" sz="1800" b="0" dirty="0"/>
            </a:br>
            <a:r>
              <a:rPr lang="de-DE" sz="1800" b="0" dirty="0"/>
              <a:t>Achten Sie dabei insbesondere darauf, ob in der Erarbeitungs- und Sicherungsphase Bezug genommen werden kann auf die übergeordneten konzeptuellen Ideen der Verknüpfungsschale.</a:t>
            </a:r>
          </a:p>
          <a:p>
            <a:pPr>
              <a:buClr>
                <a:schemeClr val="tx2"/>
              </a:buClr>
            </a:pPr>
            <a:r>
              <a:rPr lang="de-DE" sz="1800" b="0" dirty="0"/>
              <a:t>Überlegen Sie, wie Sie die übrigen Schalen sowohl im Distanzunterricht als auch im Präsenzunterricht umsetzen können.</a:t>
            </a:r>
          </a:p>
          <a:p>
            <a:pPr marL="0" indent="0">
              <a:buClr>
                <a:schemeClr val="tx2"/>
              </a:buClr>
              <a:buNone/>
            </a:pPr>
            <a:endParaRPr lang="de-DE" sz="1800" b="0" dirty="0"/>
          </a:p>
          <a:p>
            <a:pPr marL="0" indent="0">
              <a:buClr>
                <a:schemeClr val="tx2"/>
              </a:buClr>
              <a:buNone/>
            </a:pPr>
            <a:endParaRPr lang="de-DE" sz="1800" b="0" dirty="0"/>
          </a:p>
          <a:p>
            <a:pPr>
              <a:buClr>
                <a:schemeClr val="tx2"/>
              </a:buClr>
            </a:pPr>
            <a:endParaRPr lang="de-DE" sz="1800" b="0" dirty="0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Aufgabe X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1"/>
          </p:nvPr>
        </p:nvSpPr>
        <p:spPr bwMode="auto"/>
        <p:txBody>
          <a:bodyPr>
            <a:normAutofit fontScale="92500"/>
          </a:bodyPr>
          <a:lstStyle/>
          <a:p>
            <a:pPr>
              <a:defRPr/>
            </a:pPr>
            <a:r>
              <a:rPr lang="de-DE" dirty="0"/>
              <a:t>Schalenmodell</a:t>
            </a:r>
          </a:p>
          <a:p>
            <a:pPr>
              <a:defRPr/>
            </a:pPr>
            <a:endParaRPr lang="de-DE" dirty="0"/>
          </a:p>
          <a:p>
            <a:pPr marL="0" indent="0">
              <a:defRPr/>
            </a:pPr>
            <a:r>
              <a:rPr lang="de-DE" b="0" dirty="0"/>
              <a:t>Nutzen Sie das Aufgabenblatt </a:t>
            </a:r>
            <a:r>
              <a:rPr lang="de-DE" b="0" i="1" dirty="0"/>
              <a:t>„Aufgabe X – Konzeptorientierung“</a:t>
            </a:r>
            <a:r>
              <a:rPr lang="de-DE" b="0" dirty="0"/>
              <a:t> aus der Handreichung für Lehrkräfte.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998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296194"/>
            <a:ext cx="9268300" cy="4992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sz="1600" b="0" dirty="0" err="1"/>
              <a:t>Dorfner</a:t>
            </a:r>
            <a:r>
              <a:rPr lang="de-DE" sz="1600" b="0" dirty="0"/>
              <a:t>, T., </a:t>
            </a:r>
            <a:r>
              <a:rPr lang="de-DE" sz="1600" b="0" dirty="0" err="1"/>
              <a:t>Förtsch</a:t>
            </a:r>
            <a:r>
              <a:rPr lang="de-DE" sz="1600" b="0" dirty="0"/>
              <a:t>, C., </a:t>
            </a:r>
            <a:r>
              <a:rPr lang="de-DE" sz="1600" b="0" dirty="0" err="1"/>
              <a:t>Spangler</a:t>
            </a:r>
            <a:r>
              <a:rPr lang="de-DE" sz="1600" b="0" dirty="0"/>
              <a:t>, M. &amp; Neuhaus, B. J. (2019). Wie plane ich eine konzeptorientierte Biologiestunde? Ein Planungsmodell </a:t>
            </a:r>
            <a:r>
              <a:rPr lang="de-DE" sz="1600" b="0" dirty="0" err="1"/>
              <a:t>für</a:t>
            </a:r>
            <a:r>
              <a:rPr lang="de-DE" sz="1600" b="0" dirty="0"/>
              <a:t> den Biologieunterricht – Das Schalenmodell. </a:t>
            </a:r>
            <a:r>
              <a:rPr lang="de-DE" sz="1600" b="0" i="1" dirty="0"/>
              <a:t>MNU Journal</a:t>
            </a:r>
            <a:r>
              <a:rPr lang="de-DE" sz="1600" b="0" dirty="0"/>
              <a:t>, </a:t>
            </a:r>
            <a:r>
              <a:rPr lang="de-DE" sz="1600" b="0" i="1" dirty="0"/>
              <a:t>72</a:t>
            </a:r>
            <a:r>
              <a:rPr lang="de-DE" sz="1600" b="0" dirty="0"/>
              <a:t>(4), 300-306. </a:t>
            </a:r>
          </a:p>
          <a:p>
            <a:pPr>
              <a:defRPr/>
            </a:pPr>
            <a:endParaRPr lang="de-DE" sz="160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Quellen und Literaturverzeichnis</a:t>
            </a:r>
            <a:endParaRPr dirty="0"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86287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" action="ppaction://hlinkshowjump?jump=firstslide"/>
              </a:rPr>
              <a:t>Titelbild</a:t>
            </a:r>
            <a:r>
              <a:rPr lang="de-DE" sz="1600" b="0" dirty="0"/>
              <a:t>: Bild von Victoria </a:t>
            </a:r>
            <a:r>
              <a:rPr lang="de-DE" sz="1600" b="0" dirty="0" err="1"/>
              <a:t>Borodinova</a:t>
            </a:r>
            <a:r>
              <a:rPr lang="de-DE" sz="1600" b="0" dirty="0"/>
              <a:t> auf Pixabay: </a:t>
            </a:r>
            <a:r>
              <a:rPr lang="de-DE" sz="1600" b="0" dirty="0">
                <a:hlinkClick r:id="rId2"/>
              </a:rPr>
              <a:t>https://pixabay.com/images/id-4736342/</a:t>
            </a:r>
            <a:endParaRPr lang="de-DE" sz="1600" b="0" dirty="0"/>
          </a:p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rId3" action="ppaction://hlinksldjump"/>
              </a:rPr>
              <a:t>Diagramm Blutzuckerspiegel: </a:t>
            </a:r>
            <a:r>
              <a:rPr lang="de-DE" sz="1600" b="0" dirty="0" err="1"/>
              <a:t>DigitUs</a:t>
            </a:r>
            <a:r>
              <a:rPr lang="de-DE" sz="1600" b="0" dirty="0"/>
              <a:t>, Autorin: Dagmar Frick</a:t>
            </a:r>
            <a:endParaRPr lang="de-DE" sz="1600" b="0" dirty="0">
              <a:hlinkClick r:id="rId4" action="ppaction://hlinksldjump"/>
            </a:endParaRPr>
          </a:p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rId4" action="ppaction://hlinksldjump"/>
              </a:rPr>
              <a:t>Erklärvideo Tiramisu</a:t>
            </a:r>
            <a:r>
              <a:rPr lang="de-DE" sz="1600" b="0" dirty="0"/>
              <a:t>: DigitUS, Autorin: Dagmar Frick</a:t>
            </a:r>
          </a:p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rId5" action="ppaction://hlinksldjump"/>
              </a:rPr>
              <a:t>Kommunikationsbarriere: </a:t>
            </a:r>
            <a:r>
              <a:rPr lang="de-DE" sz="1600" b="0" dirty="0"/>
              <a:t>DigitUS, Autorinnen: Annemarie Rutkowski, Marie </a:t>
            </a:r>
            <a:r>
              <a:rPr lang="de-DE" sz="1600" b="0" dirty="0" err="1"/>
              <a:t>Endmann</a:t>
            </a:r>
            <a:endParaRPr lang="de-DE" sz="1600" b="0" dirty="0"/>
          </a:p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rId5" action="ppaction://hlinksldjump"/>
              </a:rPr>
              <a:t>Aufgaben X</a:t>
            </a:r>
            <a:r>
              <a:rPr lang="de-DE" sz="1600" b="0" dirty="0"/>
              <a:t>: Bild von StartUpStockPictures auf Pixabay: </a:t>
            </a:r>
            <a:r>
              <a:rPr lang="de-DE" sz="1600" b="0" u="sng" dirty="0">
                <a:hlinkClick r:id="rId6" tooltip="https://pixabay.com/images/id-594090/"/>
              </a:rPr>
              <a:t>https://pixabay.com/images/id-594090/</a:t>
            </a:r>
            <a:endParaRPr lang="de-DE" sz="1600" b="0" u="sng" dirty="0"/>
          </a:p>
          <a:p>
            <a:pPr>
              <a:defRPr/>
            </a:pPr>
            <a:endParaRPr lang="de-DE" sz="1600" b="0" dirty="0"/>
          </a:p>
          <a:p>
            <a:pPr>
              <a:defRPr/>
            </a:pPr>
            <a:endParaRPr sz="1600" b="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Quellen und Literaturverzeichnis</a:t>
            </a:r>
            <a:endParaRPr dirty="0"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Bilder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965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67B8E04-588B-4AD9-8ECF-8E109C85E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de-DE" dirty="0"/>
              <a:t>Lehrstuhl für Didaktik der Biologie</a:t>
            </a:r>
          </a:p>
          <a:p>
            <a:pPr marL="0" indent="0">
              <a:buNone/>
              <a:defRPr/>
            </a:pPr>
            <a:r>
              <a:rPr lang="de-DE" dirty="0"/>
              <a:t>Projekt DigitUS Biologie</a:t>
            </a:r>
          </a:p>
          <a:p>
            <a:pPr marL="0" indent="0">
              <a:buNone/>
              <a:defRPr/>
            </a:pPr>
            <a:endParaRPr lang="de-DE" b="0" i="1" dirty="0"/>
          </a:p>
          <a:p>
            <a:pPr marL="0" indent="0">
              <a:buNone/>
              <a:defRPr/>
            </a:pPr>
            <a:r>
              <a:rPr lang="de-DE" b="0" i="1" dirty="0"/>
              <a:t>Prof. Dr. Birgit J. Neuhaus</a:t>
            </a:r>
          </a:p>
          <a:p>
            <a:pPr marL="0" indent="0">
              <a:buNone/>
              <a:defRPr/>
            </a:pPr>
            <a:r>
              <a:rPr lang="de-DE" b="0" i="1" dirty="0"/>
              <a:t>Dr. Monika Aufleger</a:t>
            </a:r>
          </a:p>
          <a:p>
            <a:pPr marL="0" indent="0">
              <a:buNone/>
              <a:defRPr/>
            </a:pPr>
            <a:r>
              <a:rPr lang="de-DE" b="0" i="1" dirty="0"/>
              <a:t>Dr. Christian Förtsch</a:t>
            </a:r>
          </a:p>
          <a:p>
            <a:pPr marL="0" indent="0">
              <a:buNone/>
              <a:defRPr/>
            </a:pPr>
            <a:r>
              <a:rPr lang="de-DE" b="0" i="1" dirty="0"/>
              <a:t>Dr. Dagmar Frick</a:t>
            </a:r>
          </a:p>
          <a:p>
            <a:pPr marL="0" indent="0">
              <a:buNone/>
              <a:defRPr/>
            </a:pPr>
            <a:r>
              <a:rPr lang="de-DE" b="0" i="1" dirty="0"/>
              <a:t>Annemarie Rutkowski</a:t>
            </a:r>
          </a:p>
          <a:p>
            <a:pPr marL="0" indent="0">
              <a:buNone/>
              <a:defRPr/>
            </a:pPr>
            <a:r>
              <a:rPr lang="de-DE" b="0" i="1" dirty="0"/>
              <a:t>Michael Spangler</a:t>
            </a:r>
          </a:p>
          <a:p>
            <a:pPr marL="0" indent="0">
              <a:buNone/>
              <a:defRPr/>
            </a:pPr>
            <a:endParaRPr lang="de-DE" b="0" dirty="0"/>
          </a:p>
          <a:p>
            <a:pPr marL="0" indent="0">
              <a:buNone/>
              <a:defRPr/>
            </a:pPr>
            <a:r>
              <a:rPr lang="de-DE" b="0" dirty="0" err="1"/>
              <a:t>Winzererstraße</a:t>
            </a:r>
            <a:r>
              <a:rPr lang="de-DE" b="0" dirty="0"/>
              <a:t> 45</a:t>
            </a:r>
          </a:p>
          <a:p>
            <a:pPr marL="0" indent="0">
              <a:buNone/>
              <a:defRPr/>
            </a:pPr>
            <a:r>
              <a:rPr lang="de-DE" b="0" dirty="0"/>
              <a:t>80797 München</a:t>
            </a:r>
            <a:br>
              <a:rPr lang="de-DE" b="0" dirty="0"/>
            </a:br>
            <a:r>
              <a:rPr lang="de-DE" b="0" dirty="0">
                <a:hlinkClick r:id="rId3"/>
              </a:rPr>
              <a:t>digitus@bio.lmu.de</a:t>
            </a:r>
            <a:r>
              <a:rPr lang="de-DE" b="0" dirty="0"/>
              <a:t>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EAA8889-C5FC-4910-A88B-C52037BE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Fragen?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B75EBC-C52C-4785-96C8-2C62B2202A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Kontakt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C12B8C2-7587-4E0C-9221-BF043B099809}"/>
              </a:ext>
            </a:extLst>
          </p:cNvPr>
          <p:cNvSpPr txBox="1"/>
          <p:nvPr/>
        </p:nvSpPr>
        <p:spPr>
          <a:xfrm>
            <a:off x="4428976" y="3600450"/>
            <a:ext cx="5662652" cy="1923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Erstellt von Didaktik der Biologie, LMU München, im Projekt DigitUS. Die Logos von DigitUS und seiner Projektpartner sind urheberrechtlich geschützt.</a:t>
            </a:r>
          </a:p>
          <a:p>
            <a:endParaRPr lang="de-DE" dirty="0"/>
          </a:p>
          <a:p>
            <a:r>
              <a:rPr lang="de-DE" dirty="0"/>
              <a:t>DigitUS (Digitalisierung von Unterricht in der Schule) wird aus Mitteln des Bundesministerium für Bildung und Forschung gefördert (FKZ: 01JD1830A).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4198D13A-ED9F-4D76-9F0B-6EC29EA38E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468069"/>
              </p:ext>
            </p:extLst>
          </p:nvPr>
        </p:nvGraphicFramePr>
        <p:xfrm>
          <a:off x="7093272" y="5354171"/>
          <a:ext cx="1752600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orelDRAW" r:id="rId4" imgW="1752600" imgH="1254292" progId="CorelDraw.Graphic.21">
                  <p:embed/>
                </p:oleObj>
              </mc:Choice>
              <mc:Fallback>
                <p:oleObj name="CorelDRAW" r:id="rId4" imgW="1752600" imgH="1254292" progId="CorelDraw.Graphic.21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4198D13A-ED9F-4D76-9F0B-6EC29EA38E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93272" y="5354171"/>
                        <a:ext cx="1752600" cy="1254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979757DE-6A02-4B1D-A19E-5ADC54221E2C}"/>
              </a:ext>
            </a:extLst>
          </p:cNvPr>
          <p:cNvGrpSpPr/>
          <p:nvPr/>
        </p:nvGrpSpPr>
        <p:grpSpPr>
          <a:xfrm>
            <a:off x="4748669" y="2380927"/>
            <a:ext cx="5023266" cy="990237"/>
            <a:chOff x="4861024" y="2380927"/>
            <a:chExt cx="5023266" cy="990237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98004BBF-8C49-4DA7-9028-3E1C032436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3272" y="2447627"/>
              <a:ext cx="2791018" cy="856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98CAC30B-8D1A-441E-8B48-AC6D9407DD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1024" y="2380927"/>
              <a:ext cx="1933054" cy="990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2B2E3813-C9B9-4502-A34D-3251F095E92A}"/>
              </a:ext>
            </a:extLst>
          </p:cNvPr>
          <p:cNvSpPr txBox="1"/>
          <p:nvPr/>
        </p:nvSpPr>
        <p:spPr>
          <a:xfrm>
            <a:off x="33181" y="6412894"/>
            <a:ext cx="810670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Lizenzhinweis: "</a:t>
            </a:r>
            <a:r>
              <a:rPr lang="de-DE" sz="1200" dirty="0" err="1"/>
              <a:t>DasSchalenmodell</a:t>
            </a:r>
            <a:r>
              <a:rPr lang="de-DE" sz="1200" dirty="0"/>
              <a:t> </a:t>
            </a:r>
            <a:r>
              <a:rPr lang="de-DE" sz="1200" dirty="0" err="1"/>
              <a:t>alsPlanungshilfe</a:t>
            </a:r>
            <a:r>
              <a:rPr lang="de-DE" sz="1200" dirty="0"/>
              <a:t> für einen Biologieunterricht mit digitalen Medien", erstellt  von </a:t>
            </a:r>
          </a:p>
          <a:p>
            <a:r>
              <a:rPr lang="de-DE" sz="1200" dirty="0"/>
              <a:t>B. Neuhaus, D. Traub, M. Aufleger, A. Rutkowski, C. Förtsch und M. Spangler  im Projekt  </a:t>
            </a:r>
            <a:r>
              <a:rPr lang="de-DE" sz="1200" dirty="0" err="1"/>
              <a:t>DigitUS</a:t>
            </a:r>
            <a:r>
              <a:rPr lang="de-DE" sz="1200" dirty="0"/>
              <a:t> und lizenziert als CC BY SA 4.0.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925108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433</Words>
  <Application>Microsoft Office PowerPoint</Application>
  <PresentationFormat>Benutzerdefiniert</PresentationFormat>
  <Paragraphs>65</Paragraphs>
  <Slides>7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Arial Bold</vt:lpstr>
      <vt:lpstr>Calibri</vt:lpstr>
      <vt:lpstr>Symbol</vt:lpstr>
      <vt:lpstr>Wingdings</vt:lpstr>
      <vt:lpstr>Larissa-Design</vt:lpstr>
      <vt:lpstr>CorelDRAW</vt:lpstr>
      <vt:lpstr>PowerPoint-Präsentation</vt:lpstr>
      <vt:lpstr>Theoretische Grundlage: Schalenmodell</vt:lpstr>
      <vt:lpstr>Schalenmodell</vt:lpstr>
      <vt:lpstr>Aufgabe X</vt:lpstr>
      <vt:lpstr>Quellen und Literaturverzeichnis</vt:lpstr>
      <vt:lpstr>Quellen und Literaturverzeichnis</vt:lpstr>
      <vt:lpstr>Fragen?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2011-02-03T11:29:47Z</dcterms:created>
  <dcterms:modified xsi:type="dcterms:W3CDTF">2023-03-22T13:04:00Z</dcterms:modified>
</cp:coreProperties>
</file>