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1"/>
  </p:sldMasterIdLst>
  <p:notesMasterIdLst>
    <p:notesMasterId r:id="rId25"/>
  </p:notesMasterIdLst>
  <p:sldIdLst>
    <p:sldId id="256" r:id="rId2"/>
    <p:sldId id="263" r:id="rId3"/>
    <p:sldId id="285" r:id="rId4"/>
    <p:sldId id="264" r:id="rId5"/>
    <p:sldId id="1506" r:id="rId6"/>
    <p:sldId id="269" r:id="rId7"/>
    <p:sldId id="270" r:id="rId8"/>
    <p:sldId id="1507" r:id="rId9"/>
    <p:sldId id="271" r:id="rId10"/>
    <p:sldId id="272" r:id="rId11"/>
    <p:sldId id="273" r:id="rId12"/>
    <p:sldId id="1508" r:id="rId13"/>
    <p:sldId id="274" r:id="rId14"/>
    <p:sldId id="275" r:id="rId15"/>
    <p:sldId id="1509" r:id="rId16"/>
    <p:sldId id="276" r:id="rId17"/>
    <p:sldId id="1510" r:id="rId18"/>
    <p:sldId id="277" r:id="rId19"/>
    <p:sldId id="278" r:id="rId20"/>
    <p:sldId id="281" r:id="rId21"/>
    <p:sldId id="282" r:id="rId22"/>
    <p:sldId id="280" r:id="rId23"/>
    <p:sldId id="341" r:id="rId24"/>
  </p:sldIdLst>
  <p:sldSz cx="10298113" cy="7200900"/>
  <p:notesSz cx="7200900" cy="10298113"/>
  <p:defaultTextStyle>
    <a:defPPr>
      <a:defRPr lang="de-DE"/>
    </a:defPPr>
    <a:lvl1pPr marL="0" algn="l" defTabSz="953617">
      <a:defRPr sz="1700">
        <a:solidFill>
          <a:schemeClr val="tx1"/>
        </a:solidFill>
        <a:latin typeface="+mn-lt"/>
        <a:ea typeface="+mn-ea"/>
        <a:cs typeface="+mn-cs"/>
      </a:defRPr>
    </a:lvl1pPr>
    <a:lvl2pPr marL="476808" algn="l" defTabSz="953617">
      <a:defRPr sz="1700">
        <a:solidFill>
          <a:schemeClr val="tx1"/>
        </a:solidFill>
        <a:latin typeface="+mn-lt"/>
        <a:ea typeface="+mn-ea"/>
        <a:cs typeface="+mn-cs"/>
      </a:defRPr>
    </a:lvl2pPr>
    <a:lvl3pPr marL="953617" algn="l" defTabSz="953617">
      <a:defRPr sz="1700">
        <a:solidFill>
          <a:schemeClr val="tx1"/>
        </a:solidFill>
        <a:latin typeface="+mn-lt"/>
        <a:ea typeface="+mn-ea"/>
        <a:cs typeface="+mn-cs"/>
      </a:defRPr>
    </a:lvl3pPr>
    <a:lvl4pPr marL="1430423" algn="l" defTabSz="953617">
      <a:defRPr sz="1700">
        <a:solidFill>
          <a:schemeClr val="tx1"/>
        </a:solidFill>
        <a:latin typeface="+mn-lt"/>
        <a:ea typeface="+mn-ea"/>
        <a:cs typeface="+mn-cs"/>
      </a:defRPr>
    </a:lvl4pPr>
    <a:lvl5pPr marL="1907231" algn="l" defTabSz="953617">
      <a:defRPr sz="1700">
        <a:solidFill>
          <a:schemeClr val="tx1"/>
        </a:solidFill>
        <a:latin typeface="+mn-lt"/>
        <a:ea typeface="+mn-ea"/>
        <a:cs typeface="+mn-cs"/>
      </a:defRPr>
    </a:lvl5pPr>
    <a:lvl6pPr marL="2384039" algn="l" defTabSz="953617">
      <a:defRPr sz="1700">
        <a:solidFill>
          <a:schemeClr val="tx1"/>
        </a:solidFill>
        <a:latin typeface="+mn-lt"/>
        <a:ea typeface="+mn-ea"/>
        <a:cs typeface="+mn-cs"/>
      </a:defRPr>
    </a:lvl6pPr>
    <a:lvl7pPr marL="2860849" algn="l" defTabSz="953617">
      <a:defRPr sz="1700">
        <a:solidFill>
          <a:schemeClr val="tx1"/>
        </a:solidFill>
        <a:latin typeface="+mn-lt"/>
        <a:ea typeface="+mn-ea"/>
        <a:cs typeface="+mn-cs"/>
      </a:defRPr>
    </a:lvl7pPr>
    <a:lvl8pPr marL="3337656" algn="l" defTabSz="953617">
      <a:defRPr sz="1700">
        <a:solidFill>
          <a:schemeClr val="tx1"/>
        </a:solidFill>
        <a:latin typeface="+mn-lt"/>
        <a:ea typeface="+mn-ea"/>
        <a:cs typeface="+mn-cs"/>
      </a:defRPr>
    </a:lvl8pPr>
    <a:lvl9pPr marL="3814465" algn="l" defTabSz="953617">
      <a:defRPr sz="17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BF0279-4B55-3CAA-E47F-DA08BEEACA34}">
  <a:tblStyle styleId="{EBBF0279-4B55-3CAA-E47F-DA08BEEACA34}"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66445" autoAdjust="0"/>
  </p:normalViewPr>
  <p:slideViewPr>
    <p:cSldViewPr>
      <p:cViewPr varScale="1">
        <p:scale>
          <a:sx n="70" d="100"/>
          <a:sy n="70" d="100"/>
        </p:scale>
        <p:origin x="85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prstGeom prst="rect">
                <a:avLst/>
              </a:prstGeom>
              <a:solidFill>
                <a:schemeClr val="bg1">
                  <a:lumMod val="50000"/>
                </a:schemeClr>
              </a:solidFill>
              <a:ln w="19050">
                <a:solidFill>
                  <a:schemeClr val="lt1"/>
                </a:solidFill>
              </a:ln>
            </c:spPr>
            <c:extLst>
              <c:ext xmlns:c16="http://schemas.microsoft.com/office/drawing/2014/chart" uri="{C3380CC4-5D6E-409C-BE32-E72D297353CC}">
                <c16:uniqueId val="{00000001-5C91-4B2E-93EE-09C1438EF3B5}"/>
              </c:ext>
            </c:extLst>
          </c:dPt>
          <c:dPt>
            <c:idx val="1"/>
            <c:bubble3D val="0"/>
            <c:spPr>
              <a:prstGeom prst="rect">
                <a:avLst/>
              </a:prstGeom>
              <a:solidFill>
                <a:srgbClr val="1F497D"/>
              </a:solidFill>
              <a:ln w="19050">
                <a:solidFill>
                  <a:schemeClr val="lt1"/>
                </a:solidFill>
              </a:ln>
            </c:spPr>
            <c:extLst>
              <c:ext xmlns:c16="http://schemas.microsoft.com/office/drawing/2014/chart" uri="{C3380CC4-5D6E-409C-BE32-E72D297353CC}">
                <c16:uniqueId val="{00000003-5C91-4B2E-93EE-09C1438EF3B5}"/>
              </c:ext>
            </c:extLst>
          </c:dPt>
          <c:dPt>
            <c:idx val="2"/>
            <c:bubble3D val="0"/>
            <c:spPr>
              <a:prstGeom prst="rect">
                <a:avLst/>
              </a:prstGeom>
              <a:solidFill>
                <a:srgbClr val="558ED5"/>
              </a:solidFill>
              <a:ln w="19050">
                <a:solidFill>
                  <a:schemeClr val="lt1"/>
                </a:solidFill>
              </a:ln>
            </c:spPr>
            <c:extLst>
              <c:ext xmlns:c16="http://schemas.microsoft.com/office/drawing/2014/chart" uri="{C3380CC4-5D6E-409C-BE32-E72D297353CC}">
                <c16:uniqueId val="{00000005-5C91-4B2E-93EE-09C1438EF3B5}"/>
              </c:ext>
            </c:extLst>
          </c:dPt>
          <c:dPt>
            <c:idx val="3"/>
            <c:bubble3D val="0"/>
            <c:spPr>
              <a:prstGeom prst="rect">
                <a:avLst/>
              </a:prstGeom>
              <a:solidFill>
                <a:schemeClr val="bg1">
                  <a:lumMod val="85000"/>
                </a:schemeClr>
              </a:solidFill>
              <a:ln w="19050">
                <a:solidFill>
                  <a:schemeClr val="lt1"/>
                </a:solidFill>
              </a:ln>
            </c:spPr>
            <c:extLst>
              <c:ext xmlns:c16="http://schemas.microsoft.com/office/drawing/2014/chart" uri="{C3380CC4-5D6E-409C-BE32-E72D297353CC}">
                <c16:uniqueId val="{00000007-5C91-4B2E-93EE-09C1438EF3B5}"/>
              </c:ext>
            </c:extLst>
          </c:dPt>
          <c:dLbls>
            <c:spPr>
              <a:noFill/>
              <a:ln>
                <a:noFill/>
              </a:ln>
            </c:spPr>
            <c:txPr>
              <a:bodyPr rot="0" spcFirstLastPara="1" vertOverflow="ellipsis" vert="horz" wrap="square" lIns="38100" tIns="19050" rIns="38100" bIns="19050" anchor="ctr" anchorCtr="1">
                <a:spAutoFit/>
              </a:bodyPr>
              <a:lstStyle/>
              <a:p>
                <a:pPr>
                  <a:defRPr sz="1800" b="0" i="0" u="none" strike="noStrike">
                    <a:solidFill>
                      <a:schemeClr val="tx1">
                        <a:lumMod val="75000"/>
                        <a:lumOff val="25000"/>
                      </a:schemeClr>
                    </a:solidFill>
                    <a:latin typeface="+mn-lt"/>
                    <a:ea typeface="+mn-ea"/>
                    <a:cs typeface="+mn-cs"/>
                  </a:defRPr>
                </a:pPr>
                <a:endParaRPr lang="de-DE"/>
              </a:p>
            </c:txPr>
            <c:dLblPos val="outEnd"/>
            <c:showLegendKey val="0"/>
            <c:showVal val="0"/>
            <c:showCatName val="0"/>
            <c:showSerName val="0"/>
            <c:showPercent val="1"/>
            <c:showBubbleSize val="0"/>
            <c:showLeaderLines val="1"/>
            <c:leaderLines>
              <c:spPr>
                <a:prstGeom prst="rect">
                  <a:avLst/>
                </a:prstGeom>
                <a:ln w="9525" cap="flat" cmpd="sng" algn="ctr">
                  <a:solidFill>
                    <a:schemeClr val="tx1">
                      <a:lumMod val="35000"/>
                      <a:lumOff val="65000"/>
                    </a:schemeClr>
                  </a:solidFill>
                  <a:round/>
                </a:ln>
              </c:spPr>
            </c:leaderLines>
            <c:extLst>
              <c:ext xmlns:c15="http://schemas.microsoft.com/office/drawing/2012/chart" uri="{CE6537A1-D6FC-4f65-9D91-7224C49458BB}">
                <c15:spPr xmlns:c15="http://schemas.microsoft.com/office/drawing/2012/chart">
                  <a:prstGeom prst="rect">
                    <a:avLst/>
                  </a:prstGeom>
                </c15:spPr>
              </c:ext>
            </c:extLst>
          </c:dLbls>
          <c:cat>
            <c:strRef>
              <c:f>'Jatzwauk et al. 2008'!$A$15:$A$18</c:f>
              <c:strCache>
                <c:ptCount val="4"/>
                <c:pt idx="0">
                  <c:v>nicht kognitiv ("hands-on")</c:v>
                </c:pt>
                <c:pt idx="1">
                  <c:v>niedrige kognitive Aktivität</c:v>
                </c:pt>
                <c:pt idx="2">
                  <c:v>hohe kognitive Aktivität</c:v>
                </c:pt>
                <c:pt idx="3">
                  <c:v>nicht bestimmbar</c:v>
                </c:pt>
              </c:strCache>
            </c:strRef>
          </c:cat>
          <c:val>
            <c:numRef>
              <c:f>'Jatzwauk et al. 2008'!$B$15:$B$18</c:f>
              <c:numCache>
                <c:formatCode>General</c:formatCode>
                <c:ptCount val="4"/>
                <c:pt idx="0">
                  <c:v>16</c:v>
                </c:pt>
                <c:pt idx="1">
                  <c:v>53</c:v>
                </c:pt>
                <c:pt idx="2">
                  <c:v>30</c:v>
                </c:pt>
                <c:pt idx="3">
                  <c:v>1</c:v>
                </c:pt>
              </c:numCache>
            </c:numRef>
          </c:val>
          <c:extLst>
            <c:ext xmlns:c16="http://schemas.microsoft.com/office/drawing/2014/chart" uri="{C3380CC4-5D6E-409C-BE32-E72D297353CC}">
              <c16:uniqueId val="{00000008-5C91-4B2E-93EE-09C1438EF3B5}"/>
            </c:ext>
          </c:extLst>
        </c:ser>
        <c:dLbls>
          <c:showLegendKey val="0"/>
          <c:showVal val="0"/>
          <c:showCatName val="0"/>
          <c:showSerName val="0"/>
          <c:showPercent val="0"/>
          <c:showBubbleSize val="0"/>
          <c:showLeaderLines val="1"/>
        </c:dLbls>
        <c:firstSliceAng val="0"/>
      </c:pieChart>
      <c:spPr>
        <a:prstGeom prst="rect">
          <a:avLst/>
        </a:prstGeom>
        <a:noFill/>
        <a:ln>
          <a:noFill/>
        </a:ln>
      </c:spPr>
    </c:plotArea>
    <c:legend>
      <c:legendPos val="r"/>
      <c:overlay val="0"/>
      <c:spPr>
        <a:prstGeom prst="rect">
          <a:avLst/>
        </a:prstGeom>
        <a:noFill/>
        <a:ln>
          <a:noFill/>
        </a:ln>
      </c:spPr>
      <c:txPr>
        <a:bodyPr rot="0" spcFirstLastPara="1" vertOverflow="ellipsis" vert="horz" wrap="square" anchor="ctr" anchorCtr="1"/>
        <a:lstStyle/>
        <a:p>
          <a:pPr>
            <a:defRPr sz="1800" b="0" i="0" u="none" strike="noStrike">
              <a:solidFill>
                <a:schemeClr val="tx1">
                  <a:lumMod val="65000"/>
                  <a:lumOff val="35000"/>
                </a:schemeClr>
              </a:solidFill>
              <a:latin typeface="+mn-lt"/>
              <a:ea typeface="+mn-ea"/>
              <a:cs typeface="+mn-cs"/>
            </a:defRPr>
          </a:pPr>
          <a:endParaRPr lang="de-DE"/>
        </a:p>
      </c:txPr>
    </c:legend>
    <c:plotVisOnly val="1"/>
    <c:dispBlanksAs val="gap"/>
    <c:showDLblsOverMax val="0"/>
  </c:chart>
  <c:spPr>
    <a:xfrm>
      <a:off x="3348856" y="1728242"/>
      <a:ext cx="6912767" cy="4176464"/>
    </a:xfrm>
    <a:prstGeom prst="rect">
      <a:avLst/>
    </a:prstGeom>
    <a:noFill/>
    <a:ln>
      <a:noFill/>
    </a:ln>
  </c:spPr>
  <c:txPr>
    <a:bodyPr/>
    <a:lstStyle/>
    <a:p>
      <a:pPr>
        <a:defRPr/>
      </a:pPr>
      <a:endParaRPr lang="de-D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Kopfzeilenplatzhalter 1"/>
          <p:cNvSpPr>
            <a:spLocks noGrp="1"/>
          </p:cNvSpPr>
          <p:nvPr>
            <p:ph type="hdr" sz="quarter"/>
          </p:nvPr>
        </p:nvSpPr>
        <p:spPr bwMode="auto">
          <a:xfrm>
            <a:off x="4" y="6"/>
            <a:ext cx="2945659" cy="493711"/>
          </a:xfrm>
          <a:prstGeom prst="rect">
            <a:avLst/>
          </a:prstGeom>
        </p:spPr>
        <p:txBody>
          <a:bodyPr vert="horz" lIns="95500" tIns="47750" rIns="95500" bIns="47750" rtlCol="0"/>
          <a:lstStyle>
            <a:lvl1pPr algn="l">
              <a:defRPr sz="1300"/>
            </a:lvl1pPr>
          </a:lstStyle>
          <a:p>
            <a:pPr>
              <a:defRPr/>
            </a:pPr>
            <a:endParaRPr lang="en-US"/>
          </a:p>
        </p:txBody>
      </p:sp>
      <p:sp>
        <p:nvSpPr>
          <p:cNvPr id="5" name="Datumsplatzhalter 2"/>
          <p:cNvSpPr>
            <a:spLocks noGrp="1"/>
          </p:cNvSpPr>
          <p:nvPr>
            <p:ph type="dt" idx="1"/>
          </p:nvPr>
        </p:nvSpPr>
        <p:spPr bwMode="auto">
          <a:xfrm>
            <a:off x="3850448" y="6"/>
            <a:ext cx="2945659" cy="493711"/>
          </a:xfrm>
          <a:prstGeom prst="rect">
            <a:avLst/>
          </a:prstGeom>
        </p:spPr>
        <p:txBody>
          <a:bodyPr vert="horz" lIns="95500" tIns="47750" rIns="95500" bIns="47750" rtlCol="0"/>
          <a:lstStyle>
            <a:lvl1pPr algn="r">
              <a:defRPr sz="1300"/>
            </a:lvl1pPr>
          </a:lstStyle>
          <a:p>
            <a:pPr>
              <a:defRPr/>
            </a:pPr>
            <a:fld id="{3DBE2723-2822-419A-9BD4-4BAD25D3271D}" type="datetimeFigureOut">
              <a:rPr lang="en-US"/>
              <a:t>4/5/2023</a:t>
            </a:fld>
            <a:endParaRPr lang="en-US"/>
          </a:p>
        </p:txBody>
      </p:sp>
      <p:sp>
        <p:nvSpPr>
          <p:cNvPr id="6" name="Folienbildplatzhalter 3"/>
          <p:cNvSpPr>
            <a:spLocks noGrp="1" noRot="1" noChangeAspect="1"/>
          </p:cNvSpPr>
          <p:nvPr>
            <p:ph type="sldImg" idx="2"/>
          </p:nvPr>
        </p:nvSpPr>
        <p:spPr bwMode="auto">
          <a:xfrm>
            <a:off x="750888" y="741363"/>
            <a:ext cx="5295899" cy="3702050"/>
          </a:xfrm>
          <a:prstGeom prst="rect">
            <a:avLst/>
          </a:prstGeom>
          <a:noFill/>
          <a:ln w="12700">
            <a:solidFill>
              <a:prstClr val="black"/>
            </a:solidFill>
          </a:ln>
        </p:spPr>
        <p:txBody>
          <a:bodyPr vert="horz" lIns="95500" tIns="47750" rIns="95500" bIns="47750" rtlCol="0" anchor="ctr"/>
          <a:lstStyle/>
          <a:p>
            <a:pPr>
              <a:defRPr/>
            </a:pPr>
            <a:endParaRPr lang="en-US"/>
          </a:p>
        </p:txBody>
      </p:sp>
      <p:sp>
        <p:nvSpPr>
          <p:cNvPr id="7" name="Notizenplatzhalter 4"/>
          <p:cNvSpPr>
            <a:spLocks noGrp="1"/>
          </p:cNvSpPr>
          <p:nvPr>
            <p:ph type="body" sz="quarter" idx="3"/>
          </p:nvPr>
        </p:nvSpPr>
        <p:spPr bwMode="auto">
          <a:xfrm>
            <a:off x="679769" y="4690272"/>
            <a:ext cx="5438140" cy="4443412"/>
          </a:xfrm>
          <a:prstGeom prst="rect">
            <a:avLst/>
          </a:prstGeom>
        </p:spPr>
        <p:txBody>
          <a:bodyPr vert="horz" lIns="95500" tIns="47750" rIns="95500" bIns="47750"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8" name="Fußzeilenplatzhalter 5"/>
          <p:cNvSpPr>
            <a:spLocks noGrp="1"/>
          </p:cNvSpPr>
          <p:nvPr>
            <p:ph type="ftr" sz="quarter" idx="4"/>
          </p:nvPr>
        </p:nvSpPr>
        <p:spPr bwMode="auto">
          <a:xfrm>
            <a:off x="4" y="9378828"/>
            <a:ext cx="2945659" cy="493711"/>
          </a:xfrm>
          <a:prstGeom prst="rect">
            <a:avLst/>
          </a:prstGeom>
        </p:spPr>
        <p:txBody>
          <a:bodyPr vert="horz" lIns="95500" tIns="47750" rIns="95500" bIns="47750" rtlCol="0" anchor="b"/>
          <a:lstStyle>
            <a:lvl1pPr algn="l">
              <a:defRPr sz="1300"/>
            </a:lvl1pPr>
          </a:lstStyle>
          <a:p>
            <a:pPr>
              <a:defRPr/>
            </a:pPr>
            <a:endParaRPr lang="en-US"/>
          </a:p>
        </p:txBody>
      </p:sp>
      <p:sp>
        <p:nvSpPr>
          <p:cNvPr id="9" name="Foliennummernplatzhalter 6"/>
          <p:cNvSpPr>
            <a:spLocks noGrp="1"/>
          </p:cNvSpPr>
          <p:nvPr>
            <p:ph type="sldNum" sz="quarter" idx="5"/>
          </p:nvPr>
        </p:nvSpPr>
        <p:spPr bwMode="auto">
          <a:xfrm>
            <a:off x="3850448" y="9378828"/>
            <a:ext cx="2945659" cy="493711"/>
          </a:xfrm>
          <a:prstGeom prst="rect">
            <a:avLst/>
          </a:prstGeom>
        </p:spPr>
        <p:txBody>
          <a:bodyPr vert="horz" lIns="95500" tIns="47750" rIns="95500" bIns="47750" rtlCol="0" anchor="b"/>
          <a:lstStyle>
            <a:lvl1pPr algn="r">
              <a:defRPr sz="1300"/>
            </a:lvl1pPr>
          </a:lstStyle>
          <a:p>
            <a:pPr>
              <a:defRPr/>
            </a:pPr>
            <a:fld id="{5453E05D-3DF1-4E21-AB1B-DE220D2B1110}" type="slidenum">
              <a:rPr lang="en-US"/>
              <a:t>‹Nr.›</a:t>
            </a:fld>
            <a:endParaRPr lang="en-US"/>
          </a:p>
        </p:txBody>
      </p:sp>
    </p:spTree>
  </p:cSld>
  <p:clrMap bg1="lt1" tx1="dk1" bg2="lt2" tx2="dk2" accent1="accent1" accent2="accent2" accent3="accent3" accent4="accent4" accent5="accent5" accent6="accent6" hlink="hlink" folHlink="folHlink"/>
  <p:notesStyle>
    <a:lvl1pPr marL="0" algn="l" defTabSz="953617">
      <a:defRPr sz="1200">
        <a:solidFill>
          <a:schemeClr val="tx1"/>
        </a:solidFill>
        <a:latin typeface="+mn-lt"/>
        <a:ea typeface="+mn-ea"/>
        <a:cs typeface="+mn-cs"/>
      </a:defRPr>
    </a:lvl1pPr>
    <a:lvl2pPr marL="476808" algn="l" defTabSz="953617">
      <a:defRPr sz="1200">
        <a:solidFill>
          <a:schemeClr val="tx1"/>
        </a:solidFill>
        <a:latin typeface="+mn-lt"/>
        <a:ea typeface="+mn-ea"/>
        <a:cs typeface="+mn-cs"/>
      </a:defRPr>
    </a:lvl2pPr>
    <a:lvl3pPr marL="953617" algn="l" defTabSz="953617">
      <a:defRPr sz="1200">
        <a:solidFill>
          <a:schemeClr val="tx1"/>
        </a:solidFill>
        <a:latin typeface="+mn-lt"/>
        <a:ea typeface="+mn-ea"/>
        <a:cs typeface="+mn-cs"/>
      </a:defRPr>
    </a:lvl3pPr>
    <a:lvl4pPr marL="1430423" algn="l" defTabSz="953617">
      <a:defRPr sz="1200">
        <a:solidFill>
          <a:schemeClr val="tx1"/>
        </a:solidFill>
        <a:latin typeface="+mn-lt"/>
        <a:ea typeface="+mn-ea"/>
        <a:cs typeface="+mn-cs"/>
      </a:defRPr>
    </a:lvl4pPr>
    <a:lvl5pPr marL="1907231" algn="l" defTabSz="953617">
      <a:defRPr sz="1200">
        <a:solidFill>
          <a:schemeClr val="tx1"/>
        </a:solidFill>
        <a:latin typeface="+mn-lt"/>
        <a:ea typeface="+mn-ea"/>
        <a:cs typeface="+mn-cs"/>
      </a:defRPr>
    </a:lvl5pPr>
    <a:lvl6pPr marL="2384039" algn="l" defTabSz="953617">
      <a:defRPr sz="1200">
        <a:solidFill>
          <a:schemeClr val="tx1"/>
        </a:solidFill>
        <a:latin typeface="+mn-lt"/>
        <a:ea typeface="+mn-ea"/>
        <a:cs typeface="+mn-cs"/>
      </a:defRPr>
    </a:lvl6pPr>
    <a:lvl7pPr marL="2860849" algn="l" defTabSz="953617">
      <a:defRPr sz="1200">
        <a:solidFill>
          <a:schemeClr val="tx1"/>
        </a:solidFill>
        <a:latin typeface="+mn-lt"/>
        <a:ea typeface="+mn-ea"/>
        <a:cs typeface="+mn-cs"/>
      </a:defRPr>
    </a:lvl7pPr>
    <a:lvl8pPr marL="3337656" algn="l" defTabSz="953617">
      <a:defRPr sz="1200">
        <a:solidFill>
          <a:schemeClr val="tx1"/>
        </a:solidFill>
        <a:latin typeface="+mn-lt"/>
        <a:ea typeface="+mn-ea"/>
        <a:cs typeface="+mn-cs"/>
      </a:defRPr>
    </a:lvl8pPr>
    <a:lvl9pPr marL="3814465" algn="l" defTabSz="953617">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a:xfrm>
            <a:off x="750888" y="741363"/>
            <a:ext cx="5295900" cy="3702050"/>
          </a:xfrm>
        </p:spPr>
      </p:sp>
      <p:sp>
        <p:nvSpPr>
          <p:cNvPr id="5" name="Notizenplatzhalter 2"/>
          <p:cNvSpPr>
            <a:spLocks noGrp="1"/>
          </p:cNvSpPr>
          <p:nvPr>
            <p:ph type="body" idx="1"/>
          </p:nvPr>
        </p:nvSpPr>
        <p:spPr bwMode="auto"/>
        <p:txBody>
          <a:bodyPr/>
          <a:lstStyle/>
          <a:p>
            <a:pPr>
              <a:defRPr/>
            </a:pPr>
            <a:endParaRPr lang="de-DE" dirty="0"/>
          </a:p>
        </p:txBody>
      </p:sp>
      <p:sp>
        <p:nvSpPr>
          <p:cNvPr id="6" name="Foliennummernplatzhalter 3"/>
          <p:cNvSpPr>
            <a:spLocks noGrp="1"/>
          </p:cNvSpPr>
          <p:nvPr>
            <p:ph type="sldNum" sz="quarter" idx="5"/>
          </p:nvPr>
        </p:nvSpPr>
        <p:spPr bwMode="auto"/>
        <p:txBody>
          <a:bodyPr/>
          <a:lstStyle/>
          <a:p>
            <a:pPr>
              <a:defRPr/>
            </a:pPr>
            <a:fld id="{5453E05D-3DF1-4E21-AB1B-DE220D2B1110}"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53E05D-3DF1-4E21-AB1B-DE220D2B1110}" type="slidenum">
              <a:rPr lang="en-US" smtClean="0"/>
              <a:t>10</a:t>
            </a:fld>
            <a:endParaRPr lang="en-US"/>
          </a:p>
        </p:txBody>
      </p:sp>
    </p:spTree>
    <p:extLst>
      <p:ext uri="{BB962C8B-B14F-4D97-AF65-F5344CB8AC3E}">
        <p14:creationId xmlns:p14="http://schemas.microsoft.com/office/powerpoint/2010/main" val="2264158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53E05D-3DF1-4E21-AB1B-DE220D2B1110}" type="slidenum">
              <a:rPr lang="en-US" smtClean="0"/>
              <a:t>11</a:t>
            </a:fld>
            <a:endParaRPr lang="en-US"/>
          </a:p>
        </p:txBody>
      </p:sp>
    </p:spTree>
    <p:extLst>
      <p:ext uri="{BB962C8B-B14F-4D97-AF65-F5344CB8AC3E}">
        <p14:creationId xmlns:p14="http://schemas.microsoft.com/office/powerpoint/2010/main" val="614795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53E05D-3DF1-4E21-AB1B-DE220D2B1110}" type="slidenum">
              <a:rPr lang="en-US" smtClean="0"/>
              <a:t>12</a:t>
            </a:fld>
            <a:endParaRPr lang="en-US"/>
          </a:p>
        </p:txBody>
      </p:sp>
    </p:spTree>
    <p:extLst>
      <p:ext uri="{BB962C8B-B14F-4D97-AF65-F5344CB8AC3E}">
        <p14:creationId xmlns:p14="http://schemas.microsoft.com/office/powerpoint/2010/main" val="2311742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a:xfrm>
            <a:off x="750888" y="741363"/>
            <a:ext cx="5295900" cy="3702050"/>
          </a:xfrm>
        </p:spPr>
      </p:sp>
      <p:sp>
        <p:nvSpPr>
          <p:cNvPr id="5" name="Notizenplatzhalter 2"/>
          <p:cNvSpPr>
            <a:spLocks noGrp="1"/>
          </p:cNvSpPr>
          <p:nvPr>
            <p:ph type="body" idx="1"/>
          </p:nvPr>
        </p:nvSpPr>
        <p:spPr bwMode="auto"/>
        <p:txBody>
          <a:bodyPr/>
          <a:lstStyle/>
          <a:p>
            <a:pPr>
              <a:defRPr/>
            </a:pPr>
            <a:endParaRPr lang="de-DE" dirty="0"/>
          </a:p>
        </p:txBody>
      </p:sp>
      <p:sp>
        <p:nvSpPr>
          <p:cNvPr id="6" name="Foliennummernplatzhalter 3"/>
          <p:cNvSpPr>
            <a:spLocks noGrp="1"/>
          </p:cNvSpPr>
          <p:nvPr>
            <p:ph type="sldNum" sz="quarter" idx="5"/>
          </p:nvPr>
        </p:nvSpPr>
        <p:spPr bwMode="auto"/>
        <p:txBody>
          <a:bodyPr/>
          <a:lstStyle/>
          <a:p>
            <a:pPr>
              <a:defRPr/>
            </a:pPr>
            <a:fld id="{5453E05D-3DF1-4E21-AB1B-DE220D2B1110}"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a:xfrm>
            <a:off x="750888" y="741363"/>
            <a:ext cx="5295900" cy="3702050"/>
          </a:xfrm>
        </p:spPr>
      </p:sp>
      <p:sp>
        <p:nvSpPr>
          <p:cNvPr id="5" name="Notizenplatzhalter 2"/>
          <p:cNvSpPr>
            <a:spLocks noGrp="1"/>
          </p:cNvSpPr>
          <p:nvPr>
            <p:ph type="body" idx="1"/>
          </p:nvPr>
        </p:nvSpPr>
        <p:spPr bwMode="auto"/>
        <p:txBody>
          <a:bodyPr/>
          <a:lstStyle/>
          <a:p>
            <a:pPr marL="171450" indent="-171450">
              <a:buFont typeface="Arial"/>
              <a:buChar char="•"/>
              <a:defRPr/>
            </a:pPr>
            <a:endParaRPr dirty="0"/>
          </a:p>
        </p:txBody>
      </p:sp>
      <p:sp>
        <p:nvSpPr>
          <p:cNvPr id="6" name="Foliennummernplatzhalter 3"/>
          <p:cNvSpPr>
            <a:spLocks noGrp="1"/>
          </p:cNvSpPr>
          <p:nvPr>
            <p:ph type="sldNum" sz="quarter" idx="5"/>
          </p:nvPr>
        </p:nvSpPr>
        <p:spPr bwMode="auto"/>
        <p:txBody>
          <a:bodyPr/>
          <a:lstStyle/>
          <a:p>
            <a:pPr>
              <a:defRPr/>
            </a:pPr>
            <a:fld id="{5453E05D-3DF1-4E21-AB1B-DE220D2B1110}"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a:xfrm>
            <a:off x="750888" y="741363"/>
            <a:ext cx="5295900" cy="3702050"/>
          </a:xfrm>
        </p:spPr>
      </p:sp>
      <p:sp>
        <p:nvSpPr>
          <p:cNvPr id="5" name="Notizenplatzhalter 2"/>
          <p:cNvSpPr>
            <a:spLocks noGrp="1"/>
          </p:cNvSpPr>
          <p:nvPr>
            <p:ph type="body" idx="1"/>
          </p:nvPr>
        </p:nvSpPr>
        <p:spPr bwMode="auto"/>
        <p:txBody>
          <a:bodyPr/>
          <a:lstStyle/>
          <a:p>
            <a:pPr marL="171450" indent="-171450">
              <a:buFont typeface="Arial"/>
              <a:buChar char="•"/>
              <a:defRPr/>
            </a:pPr>
            <a:endParaRPr dirty="0"/>
          </a:p>
        </p:txBody>
      </p:sp>
      <p:sp>
        <p:nvSpPr>
          <p:cNvPr id="6" name="Foliennummernplatzhalter 3"/>
          <p:cNvSpPr>
            <a:spLocks noGrp="1"/>
          </p:cNvSpPr>
          <p:nvPr>
            <p:ph type="sldNum" sz="quarter" idx="5"/>
          </p:nvPr>
        </p:nvSpPr>
        <p:spPr bwMode="auto"/>
        <p:txBody>
          <a:bodyPr/>
          <a:lstStyle/>
          <a:p>
            <a:pPr>
              <a:defRPr/>
            </a:pPr>
            <a:fld id="{5453E05D-3DF1-4E21-AB1B-DE220D2B1110}" type="slidenum">
              <a:rPr lang="en-US"/>
              <a:t>15</a:t>
            </a:fld>
            <a:endParaRPr lang="en-US"/>
          </a:p>
        </p:txBody>
      </p:sp>
    </p:spTree>
    <p:extLst>
      <p:ext uri="{BB962C8B-B14F-4D97-AF65-F5344CB8AC3E}">
        <p14:creationId xmlns:p14="http://schemas.microsoft.com/office/powerpoint/2010/main" val="1789540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a:xfrm>
            <a:off x="750888" y="741363"/>
            <a:ext cx="5295900" cy="3702050"/>
          </a:xfrm>
        </p:spPr>
      </p:sp>
      <p:sp>
        <p:nvSpPr>
          <p:cNvPr id="5" name="Notizenplatzhalter 2"/>
          <p:cNvSpPr>
            <a:spLocks noGrp="1"/>
          </p:cNvSpPr>
          <p:nvPr>
            <p:ph type="body" idx="1"/>
          </p:nvPr>
        </p:nvSpPr>
        <p:spPr bwMode="auto"/>
        <p:txBody>
          <a:bodyPr/>
          <a:lstStyle/>
          <a:p>
            <a:pPr marL="171450" indent="-171450">
              <a:buFont typeface="Arial"/>
              <a:buChar char="•"/>
              <a:defRPr/>
            </a:pPr>
            <a:endParaRPr dirty="0"/>
          </a:p>
        </p:txBody>
      </p:sp>
      <p:sp>
        <p:nvSpPr>
          <p:cNvPr id="6" name="Foliennummernplatzhalter 3"/>
          <p:cNvSpPr>
            <a:spLocks noGrp="1"/>
          </p:cNvSpPr>
          <p:nvPr>
            <p:ph type="sldNum" sz="quarter" idx="5"/>
          </p:nvPr>
        </p:nvSpPr>
        <p:spPr bwMode="auto"/>
        <p:txBody>
          <a:bodyPr/>
          <a:lstStyle/>
          <a:p>
            <a:pPr>
              <a:defRPr/>
            </a:pPr>
            <a:fld id="{5453E05D-3DF1-4E21-AB1B-DE220D2B1110}"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a:xfrm>
            <a:off x="750888" y="741363"/>
            <a:ext cx="5295900" cy="3702050"/>
          </a:xfrm>
        </p:spPr>
      </p:sp>
      <p:sp>
        <p:nvSpPr>
          <p:cNvPr id="5" name="Notizenplatzhalter 2"/>
          <p:cNvSpPr>
            <a:spLocks noGrp="1"/>
          </p:cNvSpPr>
          <p:nvPr>
            <p:ph type="body" idx="1"/>
          </p:nvPr>
        </p:nvSpPr>
        <p:spPr bwMode="auto"/>
        <p:txBody>
          <a:bodyPr/>
          <a:lstStyle/>
          <a:p>
            <a:pPr marL="171450" indent="-171450">
              <a:buFont typeface="Arial"/>
              <a:buChar char="•"/>
              <a:defRPr/>
            </a:pPr>
            <a:endParaRPr dirty="0"/>
          </a:p>
        </p:txBody>
      </p:sp>
      <p:sp>
        <p:nvSpPr>
          <p:cNvPr id="6" name="Foliennummernplatzhalter 3"/>
          <p:cNvSpPr>
            <a:spLocks noGrp="1"/>
          </p:cNvSpPr>
          <p:nvPr>
            <p:ph type="sldNum" sz="quarter" idx="5"/>
          </p:nvPr>
        </p:nvSpPr>
        <p:spPr bwMode="auto"/>
        <p:txBody>
          <a:bodyPr/>
          <a:lstStyle/>
          <a:p>
            <a:pPr>
              <a:defRPr/>
            </a:pPr>
            <a:fld id="{5453E05D-3DF1-4E21-AB1B-DE220D2B1110}" type="slidenum">
              <a:rPr lang="en-US"/>
              <a:t>17</a:t>
            </a:fld>
            <a:endParaRPr lang="en-US"/>
          </a:p>
        </p:txBody>
      </p:sp>
    </p:spTree>
    <p:extLst>
      <p:ext uri="{BB962C8B-B14F-4D97-AF65-F5344CB8AC3E}">
        <p14:creationId xmlns:p14="http://schemas.microsoft.com/office/powerpoint/2010/main" val="221291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a:xfrm>
            <a:off x="750888" y="741363"/>
            <a:ext cx="5295900" cy="3702050"/>
          </a:xfrm>
        </p:spPr>
      </p:sp>
      <p:sp>
        <p:nvSpPr>
          <p:cNvPr id="5" name="Notizenplatzhalter 2"/>
          <p:cNvSpPr>
            <a:spLocks noGrp="1"/>
          </p:cNvSpPr>
          <p:nvPr>
            <p:ph type="body" idx="1"/>
          </p:nvPr>
        </p:nvSpPr>
        <p:spPr bwMode="auto"/>
        <p:txBody>
          <a:bodyPr>
            <a:normAutofit/>
          </a:bodyPr>
          <a:lstStyle/>
          <a:p>
            <a:pPr marL="171450" indent="-171450">
              <a:buFont typeface="Arial"/>
              <a:buChar char="•"/>
              <a:defRPr/>
            </a:pPr>
            <a:endParaRPr dirty="0"/>
          </a:p>
        </p:txBody>
      </p:sp>
      <p:sp>
        <p:nvSpPr>
          <p:cNvPr id="6" name="Foliennummernplatzhalter 3"/>
          <p:cNvSpPr>
            <a:spLocks noGrp="1"/>
          </p:cNvSpPr>
          <p:nvPr>
            <p:ph type="sldNum" sz="quarter" idx="5"/>
          </p:nvPr>
        </p:nvSpPr>
        <p:spPr bwMode="auto"/>
        <p:txBody>
          <a:bodyPr/>
          <a:lstStyle/>
          <a:p>
            <a:pPr>
              <a:defRPr/>
            </a:pPr>
            <a:fld id="{5453E05D-3DF1-4E21-AB1B-DE220D2B1110}"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750888" y="741363"/>
            <a:ext cx="5295900" cy="3702050"/>
          </a:xfrm>
        </p:spPr>
      </p:sp>
      <p:sp>
        <p:nvSpPr>
          <p:cNvPr id="5" name="Notes Placeholder 2"/>
          <p:cNvSpPr>
            <a:spLocks noGrp="1"/>
          </p:cNvSpPr>
          <p:nvPr>
            <p:ph type="body" idx="1"/>
          </p:nvPr>
        </p:nvSpPr>
        <p:spPr bwMode="auto"/>
        <p:txBody>
          <a:bodyPr/>
          <a:lstStyle/>
          <a:p>
            <a:pPr>
              <a:defRPr/>
            </a:pPr>
            <a:endParaRPr lang="de-DE" dirty="0"/>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750888" y="741363"/>
            <a:ext cx="5295900" cy="3702050"/>
          </a:xfrm>
        </p:spPr>
      </p:sp>
      <p:sp>
        <p:nvSpPr>
          <p:cNvPr id="5" name="Notes Placeholder 2"/>
          <p:cNvSpPr>
            <a:spLocks noGrp="1"/>
          </p:cNvSpPr>
          <p:nvPr>
            <p:ph type="body" idx="1"/>
          </p:nvPr>
        </p:nvSpPr>
        <p:spPr bwMode="auto"/>
        <p:txBody>
          <a:bodyPr/>
          <a:lstStyle/>
          <a:p>
            <a:pPr>
              <a:defRPr/>
            </a:pPr>
            <a:endParaRPr dirty="0"/>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Folienbildplatzhalter 1"/>
          <p:cNvSpPr>
            <a:spLocks noGrp="1" noRot="1" noChangeAspect="1"/>
          </p:cNvSpPr>
          <p:nvPr>
            <p:ph type="sldImg"/>
          </p:nvPr>
        </p:nvSpPr>
        <p:spPr bwMode="auto">
          <a:xfrm>
            <a:off x="750888" y="741363"/>
            <a:ext cx="5295900" cy="3702050"/>
          </a:xfrm>
        </p:spPr>
      </p:sp>
      <p:sp>
        <p:nvSpPr>
          <p:cNvPr id="5" name="Notizenplatzhalter 2"/>
          <p:cNvSpPr>
            <a:spLocks noGrp="1"/>
          </p:cNvSpPr>
          <p:nvPr>
            <p:ph type="body" idx="1"/>
          </p:nvPr>
        </p:nvSpPr>
        <p:spPr bwMode="auto"/>
        <p:txBody>
          <a:bodyPr/>
          <a:lstStyle/>
          <a:p>
            <a:pPr>
              <a:defRPr/>
            </a:pPr>
            <a:endParaRPr lang="de-DE" dirty="0"/>
          </a:p>
        </p:txBody>
      </p:sp>
      <p:sp>
        <p:nvSpPr>
          <p:cNvPr id="6" name="Foliennummernplatzhalter 3"/>
          <p:cNvSpPr>
            <a:spLocks noGrp="1"/>
          </p:cNvSpPr>
          <p:nvPr>
            <p:ph type="sldNum" sz="quarter" idx="10"/>
          </p:nvPr>
        </p:nvSpPr>
        <p:spPr bwMode="auto"/>
        <p:txBody>
          <a:bodyPr/>
          <a:lstStyle/>
          <a:p>
            <a:pPr>
              <a:defRPr/>
            </a:pPr>
            <a:fld id="{5453E05D-3DF1-4E21-AB1B-DE220D2B1110}" type="slidenum">
              <a:rPr lang="en-US"/>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750888" y="741363"/>
            <a:ext cx="5295900" cy="3702050"/>
          </a:xfrm>
        </p:spPr>
      </p:sp>
      <p:sp>
        <p:nvSpPr>
          <p:cNvPr id="5" name="Notes Placeholder 2"/>
          <p:cNvSpPr>
            <a:spLocks noGrp="1"/>
          </p:cNvSpPr>
          <p:nvPr>
            <p:ph type="body" idx="1"/>
          </p:nvPr>
        </p:nvSpPr>
        <p:spPr bwMode="auto"/>
        <p:txBody>
          <a:bodyPr>
            <a:normAutofit/>
          </a:bodyPr>
          <a:lstStyle/>
          <a:p>
            <a:pPr>
              <a:defRPr/>
            </a:pPr>
            <a:endParaRPr lang="de-DE" dirty="0"/>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750888" y="741363"/>
            <a:ext cx="5295900" cy="3702050"/>
          </a:xfrm>
        </p:spPr>
      </p:sp>
      <p:sp>
        <p:nvSpPr>
          <p:cNvPr id="5" name="Notes Placeholder 2"/>
          <p:cNvSpPr>
            <a:spLocks noGrp="1"/>
          </p:cNvSpPr>
          <p:nvPr>
            <p:ph type="body" idx="1"/>
          </p:nvPr>
        </p:nvSpPr>
        <p:spPr bwMode="auto"/>
        <p:txBody>
          <a:bodyPr/>
          <a:lstStyle/>
          <a:p>
            <a:pPr>
              <a:defRPr/>
            </a:pPr>
            <a:endParaRPr dirty="0"/>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r>
              <a:rPr lang="de-DE" dirty="0"/>
              <a:t>Den Ablauf dieser drei Videostudien, welche Variablen analysiert wurden und welche methodischen Ansätze in diesen Videostudien umgesetzt wurden, haben Sie bereits im Video zur Bedeutung der Konzeptorientierung kennen gelernt. Deshalb werde ich an dieser Stelle nicht noch einmal genauer darauf eingehen und direkt mit den Ergebnissen zur kognitiven Aktivierung starten.</a:t>
            </a:r>
          </a:p>
        </p:txBody>
      </p:sp>
      <p:sp>
        <p:nvSpPr>
          <p:cNvPr id="4" name="Foliennummernplatzhalter 3"/>
          <p:cNvSpPr>
            <a:spLocks noGrp="1"/>
          </p:cNvSpPr>
          <p:nvPr>
            <p:ph type="sldNum" sz="quarter" idx="5"/>
          </p:nvPr>
        </p:nvSpPr>
        <p:spPr/>
        <p:txBody>
          <a:bodyPr/>
          <a:lstStyle/>
          <a:p>
            <a:pPr>
              <a:defRPr/>
            </a:pPr>
            <a:fld id="{5453E05D-3DF1-4E21-AB1B-DE220D2B1110}" type="slidenum">
              <a:rPr lang="en-US" smtClean="0"/>
              <a:t>5</a:t>
            </a:fld>
            <a:endParaRPr lang="en-US"/>
          </a:p>
        </p:txBody>
      </p:sp>
    </p:spTree>
    <p:extLst>
      <p:ext uri="{BB962C8B-B14F-4D97-AF65-F5344CB8AC3E}">
        <p14:creationId xmlns:p14="http://schemas.microsoft.com/office/powerpoint/2010/main" val="180966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53E05D-3DF1-4E21-AB1B-DE220D2B1110}" type="slidenum">
              <a:rPr lang="en-US" smtClean="0"/>
              <a:t>6</a:t>
            </a:fld>
            <a:endParaRPr lang="en-US"/>
          </a:p>
        </p:txBody>
      </p:sp>
    </p:spTree>
    <p:extLst>
      <p:ext uri="{BB962C8B-B14F-4D97-AF65-F5344CB8AC3E}">
        <p14:creationId xmlns:p14="http://schemas.microsoft.com/office/powerpoint/2010/main" val="2118095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53E05D-3DF1-4E21-AB1B-DE220D2B1110}" type="slidenum">
              <a:rPr lang="en-US" smtClean="0"/>
              <a:t>7</a:t>
            </a:fld>
            <a:endParaRPr lang="en-US"/>
          </a:p>
        </p:txBody>
      </p:sp>
    </p:spTree>
    <p:extLst>
      <p:ext uri="{BB962C8B-B14F-4D97-AF65-F5344CB8AC3E}">
        <p14:creationId xmlns:p14="http://schemas.microsoft.com/office/powerpoint/2010/main" val="4257903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53E05D-3DF1-4E21-AB1B-DE220D2B1110}" type="slidenum">
              <a:rPr lang="en-US" smtClean="0"/>
              <a:t>8</a:t>
            </a:fld>
            <a:endParaRPr lang="en-US"/>
          </a:p>
        </p:txBody>
      </p:sp>
    </p:spTree>
    <p:extLst>
      <p:ext uri="{BB962C8B-B14F-4D97-AF65-F5344CB8AC3E}">
        <p14:creationId xmlns:p14="http://schemas.microsoft.com/office/powerpoint/2010/main" val="3241483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50888" y="741363"/>
            <a:ext cx="5295900" cy="37020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5453E05D-3DF1-4E21-AB1B-DE220D2B1110}" type="slidenum">
              <a:rPr lang="en-US" smtClean="0"/>
              <a:t>9</a:t>
            </a:fld>
            <a:endParaRPr lang="en-US"/>
          </a:p>
        </p:txBody>
      </p:sp>
    </p:spTree>
    <p:extLst>
      <p:ext uri="{BB962C8B-B14F-4D97-AF65-F5344CB8AC3E}">
        <p14:creationId xmlns:p14="http://schemas.microsoft.com/office/powerpoint/2010/main" val="1735895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userDrawn="1">
  <p:cSld name="9_Titel und Inhalt">
    <p:spTree>
      <p:nvGrpSpPr>
        <p:cNvPr id="1" name=""/>
        <p:cNvGrpSpPr/>
        <p:nvPr/>
      </p:nvGrpSpPr>
      <p:grpSpPr bwMode="auto">
        <a:xfrm>
          <a:off x="0" y="0"/>
          <a:ext cx="0" cy="0"/>
          <a:chOff x="0" y="0"/>
          <a:chExt cx="0" cy="0"/>
        </a:xfrm>
      </p:grpSpPr>
      <p:sp>
        <p:nvSpPr>
          <p:cNvPr id="4" name="Rechteck 16"/>
          <p:cNvSpPr/>
          <p:nvPr userDrawn="1"/>
        </p:nvSpPr>
        <p:spPr bwMode="auto">
          <a:xfrm>
            <a:off x="8" y="56"/>
            <a:ext cx="7453304" cy="648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l">
              <a:defRPr/>
            </a:pPr>
            <a:endParaRPr lang="de-DE" sz="2400" b="1">
              <a:solidFill>
                <a:schemeClr val="bg1"/>
              </a:solidFill>
            </a:endParaRPr>
          </a:p>
        </p:txBody>
      </p:sp>
      <p:sp>
        <p:nvSpPr>
          <p:cNvPr id="5" name="Inhaltsplatzhalter 2"/>
          <p:cNvSpPr>
            <a:spLocks noGrp="1"/>
          </p:cNvSpPr>
          <p:nvPr>
            <p:ph idx="1"/>
          </p:nvPr>
        </p:nvSpPr>
        <p:spPr bwMode="auto">
          <a:xfrm>
            <a:off x="514915" y="1008163"/>
            <a:ext cx="9268300" cy="5424322"/>
          </a:xfrm>
          <a:prstGeom prst="rect">
            <a:avLst/>
          </a:prstGeom>
        </p:spPr>
        <p:txBody>
          <a:bodyPr/>
          <a:lstStyle>
            <a:lvl1pPr>
              <a:buClr>
                <a:srgbClr val="C00000"/>
              </a:buClr>
              <a:buSzPct val="120000"/>
              <a:buFont typeface="Wingdings"/>
              <a:buChar char="§"/>
              <a:defRPr sz="2200">
                <a:latin typeface="+mn-lt"/>
              </a:defRPr>
            </a:lvl1pPr>
            <a:lvl2pPr>
              <a:defRPr sz="1700"/>
            </a:lvl2pPr>
            <a:lvl3pPr marL="1191775" indent="-238356">
              <a:buFont typeface="Symbol"/>
              <a:buChar char="-"/>
              <a:defRPr sz="1700"/>
            </a:lvl3pPr>
            <a:lvl4pPr marL="1668482" indent="-238356">
              <a:buFont typeface="Symbol"/>
              <a:buChar char="-"/>
              <a:defRPr sz="1700"/>
            </a:lvl4pPr>
            <a:lvl5pPr marL="2145192" indent="-238356">
              <a:buFont typeface="Symbol"/>
              <a:buChar char="-"/>
              <a:defRPr sz="1700"/>
            </a:lvl5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itel 1"/>
          <p:cNvSpPr>
            <a:spLocks noGrp="1"/>
          </p:cNvSpPr>
          <p:nvPr>
            <p:ph type="title"/>
          </p:nvPr>
        </p:nvSpPr>
        <p:spPr bwMode="auto">
          <a:xfrm>
            <a:off x="468536" y="0"/>
            <a:ext cx="6912768" cy="648128"/>
          </a:xfrm>
          <a:prstGeom prst="rect">
            <a:avLst/>
          </a:prstGeom>
        </p:spPr>
        <p:txBody>
          <a:bodyPr>
            <a:normAutofit/>
          </a:bodyPr>
          <a:lstStyle>
            <a:lvl1pPr algn="l">
              <a:defRPr sz="2800" b="0">
                <a:solidFill>
                  <a:schemeClr val="bg1"/>
                </a:solidFill>
              </a:defRPr>
            </a:lvl1pPr>
          </a:lstStyle>
          <a:p>
            <a:pPr>
              <a:defRPr/>
            </a:pPr>
            <a:endParaRPr lang="de-DE"/>
          </a:p>
        </p:txBody>
      </p:sp>
      <p:cxnSp>
        <p:nvCxnSpPr>
          <p:cNvPr id="7" name="Gerade Verbindung 18"/>
          <p:cNvCxnSpPr>
            <a:cxnSpLocks/>
          </p:cNvCxnSpPr>
          <p:nvPr userDrawn="1"/>
        </p:nvCxnSpPr>
        <p:spPr bwMode="auto">
          <a:xfrm>
            <a:off x="1" y="6838360"/>
            <a:ext cx="102981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hteck 19"/>
          <p:cNvSpPr/>
          <p:nvPr userDrawn="1"/>
        </p:nvSpPr>
        <p:spPr bwMode="auto">
          <a:xfrm>
            <a:off x="3852920" y="6840866"/>
            <a:ext cx="6445199" cy="719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ctr">
              <a:defRPr/>
            </a:pPr>
            <a:endParaRPr lang="de-DE"/>
          </a:p>
        </p:txBody>
      </p:sp>
      <p:sp>
        <p:nvSpPr>
          <p:cNvPr id="9" name="Textfeld 20"/>
          <p:cNvSpPr>
            <a:spLocks noAdjustHandles="1"/>
          </p:cNvSpPr>
          <p:nvPr userDrawn="1"/>
        </p:nvSpPr>
        <p:spPr bwMode="auto">
          <a:xfrm>
            <a:off x="3852912" y="6851612"/>
            <a:ext cx="6445202" cy="280959"/>
          </a:xfrm>
          <a:prstGeom prst="rect">
            <a:avLst/>
          </a:prstGeom>
          <a:noFill/>
          <a:ln>
            <a:noFill/>
          </a:ln>
        </p:spPr>
        <p:txBody>
          <a:bodyPr wrap="square" lIns="95361" tIns="47681" rIns="95361" bIns="47681" rtlCol="0">
            <a:spAutoFit/>
          </a:bodyPr>
          <a:lstStyle/>
          <a:p>
            <a:pPr>
              <a:defRPr/>
            </a:pPr>
            <a:r>
              <a:rPr lang="de-DE" sz="1200" b="1">
                <a:solidFill>
                  <a:schemeClr val="tx2"/>
                </a:solidFill>
                <a:latin typeface="+mn-lt"/>
                <a:ea typeface="+mn-ea"/>
                <a:cs typeface="+mn-cs"/>
              </a:rPr>
              <a:t> Didaktik der Biologie, Didaktik der Mathematik – LMU München		</a:t>
            </a:r>
            <a:fld id="{8BE7A362-220D-42D0-B4B4-4DB6B9E5BC20}" type="slidenum">
              <a:rPr lang="de-DE" sz="1200" b="1">
                <a:solidFill>
                  <a:schemeClr val="tx2"/>
                </a:solidFill>
                <a:latin typeface="+mn-lt"/>
                <a:ea typeface="+mn-ea"/>
                <a:cs typeface="+mn-cs"/>
              </a:rPr>
              <a:t>‹Nr.›</a:t>
            </a:fld>
            <a:endParaRPr lang="de-DE" sz="1200" b="1">
              <a:solidFill>
                <a:schemeClr val="tx2"/>
              </a:solidFill>
              <a:latin typeface="+mn-lt"/>
              <a:ea typeface="+mn-ea"/>
              <a:cs typeface="+mn-cs"/>
            </a:endParaRPr>
          </a:p>
        </p:txBody>
      </p:sp>
      <p:sp>
        <p:nvSpPr>
          <p:cNvPr id="10" name="Inhaltsplatzhalter 2"/>
          <p:cNvSpPr>
            <a:spLocks noGrp="1"/>
          </p:cNvSpPr>
          <p:nvPr>
            <p:ph sz="quarter" idx="10"/>
          </p:nvPr>
        </p:nvSpPr>
        <p:spPr bwMode="auto">
          <a:xfrm>
            <a:off x="2340745" y="6480770"/>
            <a:ext cx="7444432" cy="288032"/>
          </a:xfrm>
          <a:prstGeom prst="rect">
            <a:avLst/>
          </a:prstGeom>
        </p:spPr>
        <p:txBody>
          <a:bodyPr vert="horz" anchor="ctr"/>
          <a:lstStyle>
            <a:lvl1pPr algn="r">
              <a:defRPr sz="1300" b="0">
                <a:latin typeface="Calibri"/>
                <a:cs typeface="Calibri"/>
              </a:defRPr>
            </a:lvl1pPr>
            <a:lvl2pPr marL="476806" indent="0">
              <a:buNone/>
              <a:defRPr/>
            </a:lvl2pPr>
          </a:lstStyle>
          <a:p>
            <a:pPr lvl="0">
              <a:defRPr/>
            </a:pPr>
            <a:r>
              <a:rPr lang="de-DE"/>
              <a:t>Mastertextformat bearbeiten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sp>
        <p:nvSpPr>
          <p:cNvPr id="4" name="Rechteck 8"/>
          <p:cNvSpPr/>
          <p:nvPr userDrawn="1"/>
        </p:nvSpPr>
        <p:spPr bwMode="auto">
          <a:xfrm>
            <a:off x="8" y="56"/>
            <a:ext cx="7453304" cy="648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l">
              <a:defRPr/>
            </a:pPr>
            <a:endParaRPr lang="de-DE" sz="2400" b="1">
              <a:solidFill>
                <a:schemeClr val="bg1"/>
              </a:solidFill>
            </a:endParaRPr>
          </a:p>
        </p:txBody>
      </p:sp>
      <p:sp>
        <p:nvSpPr>
          <p:cNvPr id="5" name="Inhaltsplatzhalter 2"/>
          <p:cNvSpPr>
            <a:spLocks noGrp="1"/>
          </p:cNvSpPr>
          <p:nvPr>
            <p:ph idx="1"/>
          </p:nvPr>
        </p:nvSpPr>
        <p:spPr bwMode="auto">
          <a:xfrm>
            <a:off x="514915" y="1440209"/>
            <a:ext cx="9268300" cy="4992275"/>
          </a:xfrm>
          <a:prstGeom prst="rect">
            <a:avLst/>
          </a:prstGeom>
        </p:spPr>
        <p:txBody>
          <a:bodyPr/>
          <a:lstStyle>
            <a:lvl1pPr>
              <a:buClr>
                <a:srgbClr val="C00000"/>
              </a:buClr>
              <a:buSzPct val="120000"/>
              <a:buFont typeface="Wingdings"/>
              <a:buChar char="§"/>
              <a:defRPr sz="2200">
                <a:latin typeface="+mn-lt"/>
              </a:defRPr>
            </a:lvl1pPr>
            <a:lvl2pPr>
              <a:defRPr sz="1700"/>
            </a:lvl2pPr>
            <a:lvl3pPr marL="1191775" indent="-238356">
              <a:buFont typeface="Symbol"/>
              <a:buChar char="-"/>
              <a:defRPr sz="1700"/>
            </a:lvl3pPr>
            <a:lvl4pPr marL="1668482" indent="-238356">
              <a:buFont typeface="Symbol"/>
              <a:buChar char="-"/>
              <a:defRPr sz="1700"/>
            </a:lvl4pPr>
            <a:lvl5pPr marL="2145192" indent="-238356">
              <a:buFont typeface="Symbol"/>
              <a:buChar char="-"/>
              <a:defRPr sz="1700"/>
            </a:lvl5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itel 1"/>
          <p:cNvSpPr>
            <a:spLocks noGrp="1"/>
          </p:cNvSpPr>
          <p:nvPr>
            <p:ph type="title"/>
          </p:nvPr>
        </p:nvSpPr>
        <p:spPr bwMode="auto">
          <a:xfrm>
            <a:off x="468536" y="0"/>
            <a:ext cx="6912768" cy="648128"/>
          </a:xfrm>
          <a:prstGeom prst="rect">
            <a:avLst/>
          </a:prstGeom>
        </p:spPr>
        <p:txBody>
          <a:bodyPr>
            <a:normAutofit/>
          </a:bodyPr>
          <a:lstStyle>
            <a:lvl1pPr algn="l">
              <a:defRPr sz="2800" b="0">
                <a:solidFill>
                  <a:schemeClr val="bg1"/>
                </a:solidFill>
              </a:defRPr>
            </a:lvl1pPr>
          </a:lstStyle>
          <a:p>
            <a:pPr>
              <a:defRPr/>
            </a:pPr>
            <a:endParaRPr lang="de-DE"/>
          </a:p>
        </p:txBody>
      </p:sp>
      <p:cxnSp>
        <p:nvCxnSpPr>
          <p:cNvPr id="7" name="Gerade Verbindung 18"/>
          <p:cNvCxnSpPr>
            <a:cxnSpLocks/>
          </p:cNvCxnSpPr>
          <p:nvPr userDrawn="1"/>
        </p:nvCxnSpPr>
        <p:spPr bwMode="auto">
          <a:xfrm>
            <a:off x="1" y="6838360"/>
            <a:ext cx="102981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hteck 12"/>
          <p:cNvSpPr/>
          <p:nvPr userDrawn="1"/>
        </p:nvSpPr>
        <p:spPr bwMode="auto">
          <a:xfrm>
            <a:off x="3852920" y="6840866"/>
            <a:ext cx="6445199" cy="719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ctr">
              <a:defRPr/>
            </a:pPr>
            <a:endParaRPr lang="de-DE"/>
          </a:p>
        </p:txBody>
      </p:sp>
      <p:sp>
        <p:nvSpPr>
          <p:cNvPr id="9" name="Textfeld 13"/>
          <p:cNvSpPr>
            <a:spLocks noAdjustHandles="1"/>
          </p:cNvSpPr>
          <p:nvPr userDrawn="1"/>
        </p:nvSpPr>
        <p:spPr bwMode="auto">
          <a:xfrm>
            <a:off x="3852912" y="6851612"/>
            <a:ext cx="6445202" cy="280959"/>
          </a:xfrm>
          <a:prstGeom prst="rect">
            <a:avLst/>
          </a:prstGeom>
          <a:noFill/>
          <a:ln>
            <a:noFill/>
          </a:ln>
        </p:spPr>
        <p:txBody>
          <a:bodyPr wrap="square" lIns="95361" tIns="47681" rIns="95361" bIns="47681" rtlCol="0">
            <a:spAutoFit/>
          </a:bodyPr>
          <a:lstStyle/>
          <a:p>
            <a:pPr>
              <a:defRPr/>
            </a:pPr>
            <a:r>
              <a:rPr lang="de-DE" sz="1200" b="1">
                <a:solidFill>
                  <a:schemeClr val="tx2"/>
                </a:solidFill>
                <a:latin typeface="+mn-lt"/>
                <a:ea typeface="+mn-ea"/>
                <a:cs typeface="+mn-cs"/>
              </a:rPr>
              <a:t> Didaktik der Biologie, Didaktik der Mathematik – LMU München		</a:t>
            </a:r>
            <a:fld id="{8BE7A362-220D-42D0-B4B4-4DB6B9E5BC20}" type="slidenum">
              <a:rPr lang="de-DE" sz="1200" b="1">
                <a:solidFill>
                  <a:schemeClr val="tx2"/>
                </a:solidFill>
                <a:latin typeface="+mn-lt"/>
                <a:ea typeface="+mn-ea"/>
                <a:cs typeface="+mn-cs"/>
              </a:rPr>
              <a:t>‹Nr.›</a:t>
            </a:fld>
            <a:endParaRPr lang="de-DE" sz="1200" b="1">
              <a:solidFill>
                <a:schemeClr val="tx2"/>
              </a:solidFill>
              <a:latin typeface="+mn-lt"/>
              <a:ea typeface="+mn-ea"/>
              <a:cs typeface="+mn-cs"/>
            </a:endParaRPr>
          </a:p>
        </p:txBody>
      </p:sp>
      <p:sp>
        <p:nvSpPr>
          <p:cNvPr id="10" name="Rechteck 15"/>
          <p:cNvSpPr/>
          <p:nvPr userDrawn="1"/>
        </p:nvSpPr>
        <p:spPr bwMode="auto">
          <a:xfrm>
            <a:off x="0" y="724003"/>
            <a:ext cx="7453312" cy="400110"/>
          </a:xfrm>
          <a:prstGeom prst="rect">
            <a:avLst/>
          </a:prstGeom>
          <a:solidFill>
            <a:srgbClr val="1F497D"/>
          </a:solidFill>
        </p:spPr>
        <p:txBody>
          <a:bodyPr wrap="square">
            <a:spAutoFit/>
          </a:bodyPr>
          <a:lstStyle/>
          <a:p>
            <a:pPr marL="452438">
              <a:defRPr/>
            </a:pPr>
            <a:endParaRPr lang="de-DE" sz="2000">
              <a:solidFill>
                <a:schemeClr val="bg1"/>
              </a:solidFill>
            </a:endParaRPr>
          </a:p>
        </p:txBody>
      </p:sp>
      <p:sp>
        <p:nvSpPr>
          <p:cNvPr id="11" name="Textplatzhalter 20"/>
          <p:cNvSpPr>
            <a:spLocks noGrp="1"/>
          </p:cNvSpPr>
          <p:nvPr>
            <p:ph type="body" sz="quarter" idx="11" hasCustomPrompt="1"/>
          </p:nvPr>
        </p:nvSpPr>
        <p:spPr bwMode="auto">
          <a:xfrm>
            <a:off x="468536" y="717686"/>
            <a:ext cx="6912767" cy="406427"/>
          </a:xfrm>
        </p:spPr>
        <p:txBody>
          <a:bodyPr>
            <a:normAutofit/>
          </a:bodyPr>
          <a:lstStyle>
            <a:lvl1pPr>
              <a:defRPr sz="2000" b="0">
                <a:solidFill>
                  <a:schemeClr val="bg1"/>
                </a:solidFill>
                <a:latin typeface="+mn-lt"/>
              </a:defRPr>
            </a:lvl1pPr>
          </a:lstStyle>
          <a:p>
            <a:pPr lvl="0">
              <a:defRPr/>
            </a:pPr>
            <a:r>
              <a:rPr lang="de-DE"/>
              <a:t>Textmasterformat bearbeiten</a:t>
            </a:r>
            <a:endParaRPr/>
          </a:p>
        </p:txBody>
      </p:sp>
      <p:sp>
        <p:nvSpPr>
          <p:cNvPr id="12" name="Textplatzhalter 7"/>
          <p:cNvSpPr>
            <a:spLocks noGrp="1"/>
          </p:cNvSpPr>
          <p:nvPr>
            <p:ph type="body" sz="quarter" idx="13"/>
          </p:nvPr>
        </p:nvSpPr>
        <p:spPr bwMode="auto">
          <a:xfrm>
            <a:off x="3852913" y="6192737"/>
            <a:ext cx="5930286" cy="584176"/>
          </a:xfrm>
          <a:prstGeom prst="rect">
            <a:avLst/>
          </a:prstGeom>
          <a:noFill/>
          <a:ln>
            <a:noFill/>
          </a:ln>
        </p:spPr>
        <p:txBody>
          <a:bodyPr anchor="b"/>
          <a:lstStyle>
            <a:lvl1pPr algn="r">
              <a:defRPr sz="1000" b="0"/>
            </a:lvl1pPr>
          </a:lstStyle>
          <a:p>
            <a:pPr lvl="0">
              <a:defRPr/>
            </a:pPr>
            <a:endParaRPr lang="de-DE"/>
          </a:p>
        </p:txBody>
      </p:sp>
      <p:sp>
        <p:nvSpPr>
          <p:cNvPr id="13" name="Textplatzhalter 8"/>
          <p:cNvSpPr>
            <a:spLocks noGrp="1"/>
          </p:cNvSpPr>
          <p:nvPr>
            <p:ph type="body" sz="quarter" idx="14"/>
          </p:nvPr>
        </p:nvSpPr>
        <p:spPr bwMode="auto">
          <a:xfrm>
            <a:off x="7453312" y="0"/>
            <a:ext cx="2844801" cy="560070"/>
          </a:xfrm>
        </p:spPr>
        <p:txBody>
          <a:bodyPr/>
          <a:lstStyle>
            <a:lvl1pPr algn="r">
              <a:defRPr sz="800" b="0"/>
            </a:lvl1pPr>
          </a:lstStyle>
          <a:p>
            <a:pPr>
              <a:defRPr/>
            </a:pP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2_Benutzerdefiniertes Layout">
    <p:spTree>
      <p:nvGrpSpPr>
        <p:cNvPr id="1" name=""/>
        <p:cNvGrpSpPr/>
        <p:nvPr/>
      </p:nvGrpSpPr>
      <p:grpSpPr bwMode="auto">
        <a:xfrm>
          <a:off x="0" y="0"/>
          <a:ext cx="0" cy="0"/>
          <a:chOff x="0" y="0"/>
          <a:chExt cx="0" cy="0"/>
        </a:xfrm>
      </p:grpSpPr>
      <p:sp>
        <p:nvSpPr>
          <p:cNvPr id="4" name="Rechteck 8"/>
          <p:cNvSpPr/>
          <p:nvPr userDrawn="1"/>
        </p:nvSpPr>
        <p:spPr bwMode="auto">
          <a:xfrm>
            <a:off x="8" y="56"/>
            <a:ext cx="7453304" cy="648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l">
              <a:defRPr/>
            </a:pPr>
            <a:endParaRPr lang="de-DE" sz="2400" b="1">
              <a:solidFill>
                <a:schemeClr val="bg1"/>
              </a:solidFill>
            </a:endParaRPr>
          </a:p>
        </p:txBody>
      </p:sp>
      <p:sp>
        <p:nvSpPr>
          <p:cNvPr id="5" name="Inhaltsplatzhalter 2"/>
          <p:cNvSpPr>
            <a:spLocks noGrp="1"/>
          </p:cNvSpPr>
          <p:nvPr>
            <p:ph idx="1"/>
          </p:nvPr>
        </p:nvSpPr>
        <p:spPr bwMode="auto">
          <a:xfrm>
            <a:off x="514915" y="1440209"/>
            <a:ext cx="9268300" cy="4992275"/>
          </a:xfrm>
          <a:prstGeom prst="rect">
            <a:avLst/>
          </a:prstGeom>
        </p:spPr>
        <p:txBody>
          <a:bodyPr/>
          <a:lstStyle>
            <a:lvl1pPr>
              <a:buClr>
                <a:srgbClr val="C00000"/>
              </a:buClr>
              <a:buSzPct val="120000"/>
              <a:buFont typeface="Wingdings"/>
              <a:buChar char="§"/>
              <a:defRPr sz="2200">
                <a:latin typeface="+mn-lt"/>
              </a:defRPr>
            </a:lvl1pPr>
            <a:lvl2pPr>
              <a:defRPr sz="1700"/>
            </a:lvl2pPr>
            <a:lvl3pPr marL="1191775" indent="-238356">
              <a:buFont typeface="Symbol"/>
              <a:buChar char="-"/>
              <a:defRPr sz="1700"/>
            </a:lvl3pPr>
            <a:lvl4pPr marL="1668482" indent="-238356">
              <a:buFont typeface="Symbol"/>
              <a:buChar char="-"/>
              <a:defRPr sz="1700"/>
            </a:lvl4pPr>
            <a:lvl5pPr marL="2145192" indent="-238356">
              <a:buFont typeface="Symbol"/>
              <a:buChar char="-"/>
              <a:defRPr sz="1700"/>
            </a:lvl5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itel 1"/>
          <p:cNvSpPr>
            <a:spLocks noGrp="1"/>
          </p:cNvSpPr>
          <p:nvPr>
            <p:ph type="title"/>
          </p:nvPr>
        </p:nvSpPr>
        <p:spPr bwMode="auto">
          <a:xfrm>
            <a:off x="468536" y="0"/>
            <a:ext cx="6912768" cy="648128"/>
          </a:xfrm>
          <a:prstGeom prst="rect">
            <a:avLst/>
          </a:prstGeom>
        </p:spPr>
        <p:txBody>
          <a:bodyPr>
            <a:normAutofit/>
          </a:bodyPr>
          <a:lstStyle>
            <a:lvl1pPr algn="l">
              <a:defRPr sz="2800" b="0">
                <a:solidFill>
                  <a:schemeClr val="bg1"/>
                </a:solidFill>
              </a:defRPr>
            </a:lvl1pPr>
          </a:lstStyle>
          <a:p>
            <a:pPr>
              <a:defRPr/>
            </a:pPr>
            <a:endParaRPr lang="de-DE"/>
          </a:p>
        </p:txBody>
      </p:sp>
      <p:cxnSp>
        <p:nvCxnSpPr>
          <p:cNvPr id="7" name="Gerade Verbindung 18"/>
          <p:cNvCxnSpPr>
            <a:cxnSpLocks/>
          </p:cNvCxnSpPr>
          <p:nvPr userDrawn="1"/>
        </p:nvCxnSpPr>
        <p:spPr bwMode="auto">
          <a:xfrm>
            <a:off x="1" y="6838360"/>
            <a:ext cx="102981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hteck 12"/>
          <p:cNvSpPr/>
          <p:nvPr userDrawn="1"/>
        </p:nvSpPr>
        <p:spPr bwMode="auto">
          <a:xfrm>
            <a:off x="3852920" y="6840866"/>
            <a:ext cx="6445199" cy="719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ctr">
              <a:defRPr/>
            </a:pPr>
            <a:endParaRPr lang="de-DE"/>
          </a:p>
        </p:txBody>
      </p:sp>
      <p:sp>
        <p:nvSpPr>
          <p:cNvPr id="9" name="Textfeld 13"/>
          <p:cNvSpPr>
            <a:spLocks noAdjustHandles="1"/>
          </p:cNvSpPr>
          <p:nvPr userDrawn="1"/>
        </p:nvSpPr>
        <p:spPr bwMode="auto">
          <a:xfrm>
            <a:off x="3852912" y="6851612"/>
            <a:ext cx="6445202" cy="280959"/>
          </a:xfrm>
          <a:prstGeom prst="rect">
            <a:avLst/>
          </a:prstGeom>
          <a:noFill/>
          <a:ln>
            <a:noFill/>
          </a:ln>
        </p:spPr>
        <p:txBody>
          <a:bodyPr wrap="square" lIns="95361" tIns="47681" rIns="95361" bIns="47681" rtlCol="0">
            <a:spAutoFit/>
          </a:bodyPr>
          <a:lstStyle/>
          <a:p>
            <a:pPr>
              <a:defRPr/>
            </a:pPr>
            <a:r>
              <a:rPr lang="de-DE" sz="1200" b="1">
                <a:solidFill>
                  <a:schemeClr val="tx2"/>
                </a:solidFill>
                <a:latin typeface="+mn-lt"/>
                <a:ea typeface="+mn-ea"/>
                <a:cs typeface="+mn-cs"/>
              </a:rPr>
              <a:t> Didaktik der Biologie, Didaktik der Mathematik – LMU München		</a:t>
            </a:r>
            <a:fld id="{8BE7A362-220D-42D0-B4B4-4DB6B9E5BC20}" type="slidenum">
              <a:rPr lang="de-DE" sz="1200" b="1">
                <a:solidFill>
                  <a:schemeClr val="tx2"/>
                </a:solidFill>
                <a:latin typeface="+mn-lt"/>
                <a:ea typeface="+mn-ea"/>
                <a:cs typeface="+mn-cs"/>
              </a:rPr>
              <a:t>‹Nr.›</a:t>
            </a:fld>
            <a:endParaRPr lang="de-DE" sz="1200" b="1">
              <a:solidFill>
                <a:schemeClr val="tx2"/>
              </a:solidFill>
              <a:latin typeface="+mn-lt"/>
              <a:ea typeface="+mn-ea"/>
              <a:cs typeface="+mn-cs"/>
            </a:endParaRPr>
          </a:p>
        </p:txBody>
      </p:sp>
      <p:sp>
        <p:nvSpPr>
          <p:cNvPr id="10" name="Inhaltsplatzhalter 2"/>
          <p:cNvSpPr>
            <a:spLocks noGrp="1"/>
          </p:cNvSpPr>
          <p:nvPr>
            <p:ph sz="quarter" idx="10"/>
          </p:nvPr>
        </p:nvSpPr>
        <p:spPr bwMode="auto">
          <a:xfrm>
            <a:off x="5536232" y="6480770"/>
            <a:ext cx="4248943" cy="288032"/>
          </a:xfrm>
          <a:prstGeom prst="rect">
            <a:avLst/>
          </a:prstGeom>
        </p:spPr>
        <p:txBody>
          <a:bodyPr vert="horz" anchor="ctr"/>
          <a:lstStyle>
            <a:lvl1pPr algn="r">
              <a:defRPr sz="1300" b="0">
                <a:latin typeface="Calibri"/>
                <a:cs typeface="Calibri"/>
              </a:defRPr>
            </a:lvl1pPr>
            <a:lvl2pPr marL="476806" indent="0">
              <a:buNone/>
              <a:defRPr/>
            </a:lvl2pPr>
          </a:lstStyle>
          <a:p>
            <a:pPr lvl="0">
              <a:defRPr/>
            </a:pPr>
            <a:r>
              <a:rPr lang="de-DE"/>
              <a:t>Mastertextformat bearbeiten</a:t>
            </a:r>
            <a:endParaRPr/>
          </a:p>
        </p:txBody>
      </p:sp>
      <p:sp>
        <p:nvSpPr>
          <p:cNvPr id="11" name="Rechteck 15"/>
          <p:cNvSpPr/>
          <p:nvPr userDrawn="1"/>
        </p:nvSpPr>
        <p:spPr bwMode="auto">
          <a:xfrm>
            <a:off x="0" y="724003"/>
            <a:ext cx="7453312" cy="400110"/>
          </a:xfrm>
          <a:prstGeom prst="rect">
            <a:avLst/>
          </a:prstGeom>
          <a:solidFill>
            <a:srgbClr val="1F497D"/>
          </a:solidFill>
        </p:spPr>
        <p:txBody>
          <a:bodyPr wrap="square">
            <a:spAutoFit/>
          </a:bodyPr>
          <a:lstStyle/>
          <a:p>
            <a:pPr marL="452438">
              <a:defRPr/>
            </a:pPr>
            <a:endParaRPr lang="de-DE" sz="2000">
              <a:solidFill>
                <a:schemeClr val="bg1"/>
              </a:solidFill>
            </a:endParaRPr>
          </a:p>
        </p:txBody>
      </p:sp>
      <p:sp>
        <p:nvSpPr>
          <p:cNvPr id="12" name="Textplatzhalter 20"/>
          <p:cNvSpPr>
            <a:spLocks noGrp="1"/>
          </p:cNvSpPr>
          <p:nvPr>
            <p:ph type="body" sz="quarter" idx="11"/>
          </p:nvPr>
        </p:nvSpPr>
        <p:spPr bwMode="auto">
          <a:xfrm>
            <a:off x="468536" y="717686"/>
            <a:ext cx="6912767" cy="406427"/>
          </a:xfrm>
        </p:spPr>
        <p:txBody>
          <a:bodyPr>
            <a:noAutofit/>
          </a:bodyPr>
          <a:lstStyle>
            <a:lvl1pPr>
              <a:defRPr sz="2000" b="0">
                <a:solidFill>
                  <a:schemeClr val="bg1"/>
                </a:solidFill>
                <a:latin typeface="+mn-lt"/>
              </a:defRPr>
            </a:lvl1pPr>
          </a:lstStyle>
          <a:p>
            <a:pPr lvl="0">
              <a:defRPr/>
            </a:pPr>
            <a:r>
              <a:rPr lang="de-DE"/>
              <a:t>Textmasterformat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userDrawn="1">
  <p:cSld name="Digitus - Mathematikdidaktik - mit Untertitel">
    <p:spTree>
      <p:nvGrpSpPr>
        <p:cNvPr id="1" name=""/>
        <p:cNvGrpSpPr/>
        <p:nvPr/>
      </p:nvGrpSpPr>
      <p:grpSpPr bwMode="auto">
        <a:xfrm>
          <a:off x="0" y="0"/>
          <a:ext cx="0" cy="0"/>
          <a:chOff x="0" y="0"/>
          <a:chExt cx="0" cy="0"/>
        </a:xfrm>
      </p:grpSpPr>
      <p:sp>
        <p:nvSpPr>
          <p:cNvPr id="4" name="Rechteck 8"/>
          <p:cNvSpPr/>
          <p:nvPr userDrawn="1"/>
        </p:nvSpPr>
        <p:spPr bwMode="auto">
          <a:xfrm>
            <a:off x="8" y="56"/>
            <a:ext cx="7453304" cy="648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l">
              <a:defRPr/>
            </a:pPr>
            <a:endParaRPr lang="de-DE" sz="2400" b="1">
              <a:solidFill>
                <a:schemeClr val="bg1"/>
              </a:solidFill>
            </a:endParaRPr>
          </a:p>
        </p:txBody>
      </p:sp>
      <p:sp>
        <p:nvSpPr>
          <p:cNvPr id="5" name="Titel 1"/>
          <p:cNvSpPr>
            <a:spLocks noGrp="1"/>
          </p:cNvSpPr>
          <p:nvPr>
            <p:ph type="title"/>
          </p:nvPr>
        </p:nvSpPr>
        <p:spPr bwMode="auto">
          <a:xfrm>
            <a:off x="468536" y="0"/>
            <a:ext cx="6912768" cy="648128"/>
          </a:xfrm>
          <a:prstGeom prst="rect">
            <a:avLst/>
          </a:prstGeom>
        </p:spPr>
        <p:txBody>
          <a:bodyPr>
            <a:normAutofit/>
          </a:bodyPr>
          <a:lstStyle>
            <a:lvl1pPr algn="l">
              <a:defRPr sz="2800" b="0">
                <a:solidFill>
                  <a:schemeClr val="bg1"/>
                </a:solidFill>
              </a:defRPr>
            </a:lvl1pPr>
          </a:lstStyle>
          <a:p>
            <a:pPr>
              <a:defRPr/>
            </a:pPr>
            <a:endParaRPr lang="de-DE"/>
          </a:p>
        </p:txBody>
      </p:sp>
      <p:cxnSp>
        <p:nvCxnSpPr>
          <p:cNvPr id="6" name="Gerade Verbindung 18"/>
          <p:cNvCxnSpPr>
            <a:cxnSpLocks/>
          </p:cNvCxnSpPr>
          <p:nvPr userDrawn="1"/>
        </p:nvCxnSpPr>
        <p:spPr bwMode="auto">
          <a:xfrm>
            <a:off x="1" y="6838360"/>
            <a:ext cx="102981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hteck 12"/>
          <p:cNvSpPr/>
          <p:nvPr userDrawn="1"/>
        </p:nvSpPr>
        <p:spPr bwMode="auto">
          <a:xfrm>
            <a:off x="3852920" y="6840866"/>
            <a:ext cx="6445199" cy="719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ctr">
              <a:defRPr/>
            </a:pPr>
            <a:endParaRPr lang="de-DE"/>
          </a:p>
        </p:txBody>
      </p:sp>
      <p:sp>
        <p:nvSpPr>
          <p:cNvPr id="8" name="Textfeld 13"/>
          <p:cNvSpPr>
            <a:spLocks noAdjustHandles="1"/>
          </p:cNvSpPr>
          <p:nvPr userDrawn="1"/>
        </p:nvSpPr>
        <p:spPr bwMode="auto">
          <a:xfrm>
            <a:off x="3852912" y="6851612"/>
            <a:ext cx="6445202" cy="280959"/>
          </a:xfrm>
          <a:prstGeom prst="rect">
            <a:avLst/>
          </a:prstGeom>
          <a:noFill/>
          <a:ln>
            <a:noFill/>
          </a:ln>
        </p:spPr>
        <p:txBody>
          <a:bodyPr wrap="square" lIns="95361" tIns="47681" rIns="95361" bIns="47681" rtlCol="0">
            <a:spAutoFit/>
          </a:bodyPr>
          <a:lstStyle/>
          <a:p>
            <a:pPr>
              <a:defRPr/>
            </a:pPr>
            <a:r>
              <a:rPr lang="de-DE" sz="1200" b="1">
                <a:solidFill>
                  <a:schemeClr val="tx2"/>
                </a:solidFill>
                <a:latin typeface="+mn-lt"/>
                <a:ea typeface="+mn-ea"/>
                <a:cs typeface="+mn-cs"/>
              </a:rPr>
              <a:t> Didaktik der Biologie, Didaktik der Mathematik – LMU München		</a:t>
            </a:r>
            <a:fld id="{8BE7A362-220D-42D0-B4B4-4DB6B9E5BC20}" type="slidenum">
              <a:rPr lang="de-DE" sz="1200" b="1">
                <a:solidFill>
                  <a:schemeClr val="tx2"/>
                </a:solidFill>
                <a:latin typeface="+mn-lt"/>
                <a:ea typeface="+mn-ea"/>
                <a:cs typeface="+mn-cs"/>
              </a:rPr>
              <a:t>‹Nr.›</a:t>
            </a:fld>
            <a:endParaRPr lang="de-DE" sz="1200" b="1">
              <a:solidFill>
                <a:schemeClr val="tx2"/>
              </a:solidFill>
              <a:latin typeface="+mn-lt"/>
              <a:ea typeface="+mn-ea"/>
              <a:cs typeface="+mn-cs"/>
            </a:endParaRPr>
          </a:p>
        </p:txBody>
      </p:sp>
      <p:sp>
        <p:nvSpPr>
          <p:cNvPr id="9" name="Inhaltsplatzhalter 2"/>
          <p:cNvSpPr>
            <a:spLocks noGrp="1"/>
          </p:cNvSpPr>
          <p:nvPr>
            <p:ph sz="quarter" idx="10"/>
          </p:nvPr>
        </p:nvSpPr>
        <p:spPr bwMode="auto">
          <a:xfrm>
            <a:off x="5536232" y="6480770"/>
            <a:ext cx="4248943" cy="288032"/>
          </a:xfrm>
          <a:prstGeom prst="rect">
            <a:avLst/>
          </a:prstGeom>
        </p:spPr>
        <p:txBody>
          <a:bodyPr vert="horz" anchor="ctr"/>
          <a:lstStyle>
            <a:lvl1pPr algn="r">
              <a:defRPr sz="1300" b="0">
                <a:latin typeface="Calibri"/>
                <a:cs typeface="Calibri"/>
              </a:defRPr>
            </a:lvl1pPr>
            <a:lvl2pPr marL="476806" indent="0">
              <a:buNone/>
              <a:defRPr/>
            </a:lvl2pPr>
          </a:lstStyle>
          <a:p>
            <a:pPr lvl="0">
              <a:defRPr/>
            </a:pPr>
            <a:r>
              <a:rPr lang="de-DE"/>
              <a:t>Mastertextformat bearbeiten</a:t>
            </a:r>
            <a:endParaRPr/>
          </a:p>
        </p:txBody>
      </p:sp>
      <p:sp>
        <p:nvSpPr>
          <p:cNvPr id="10" name="Rechteck 15"/>
          <p:cNvSpPr/>
          <p:nvPr userDrawn="1"/>
        </p:nvSpPr>
        <p:spPr bwMode="auto">
          <a:xfrm>
            <a:off x="0" y="724003"/>
            <a:ext cx="7453312" cy="400110"/>
          </a:xfrm>
          <a:prstGeom prst="rect">
            <a:avLst/>
          </a:prstGeom>
          <a:solidFill>
            <a:srgbClr val="1F497D"/>
          </a:solidFill>
        </p:spPr>
        <p:txBody>
          <a:bodyPr wrap="square">
            <a:spAutoFit/>
          </a:bodyPr>
          <a:lstStyle/>
          <a:p>
            <a:pPr marL="452438">
              <a:defRPr/>
            </a:pPr>
            <a:endParaRPr lang="de-DE" sz="2000">
              <a:solidFill>
                <a:schemeClr val="bg1"/>
              </a:solidFill>
            </a:endParaRPr>
          </a:p>
        </p:txBody>
      </p:sp>
      <p:sp>
        <p:nvSpPr>
          <p:cNvPr id="11" name="Textplatzhalter 20"/>
          <p:cNvSpPr>
            <a:spLocks noGrp="1"/>
          </p:cNvSpPr>
          <p:nvPr>
            <p:ph type="body" sz="quarter" idx="11"/>
          </p:nvPr>
        </p:nvSpPr>
        <p:spPr bwMode="auto">
          <a:xfrm>
            <a:off x="468536" y="717686"/>
            <a:ext cx="6912767" cy="406427"/>
          </a:xfrm>
        </p:spPr>
        <p:txBody>
          <a:bodyPr>
            <a:noAutofit/>
          </a:bodyPr>
          <a:lstStyle>
            <a:lvl1pPr>
              <a:defRPr sz="2000" b="0">
                <a:solidFill>
                  <a:schemeClr val="bg1"/>
                </a:solidFill>
                <a:latin typeface="+mn-lt"/>
              </a:defRPr>
            </a:lvl1pPr>
          </a:lstStyle>
          <a:p>
            <a:pPr lvl="0">
              <a:defRPr/>
            </a:pPr>
            <a:r>
              <a:rPr lang="de-DE"/>
              <a:t>Textmasterformat bearbeiten</a:t>
            </a:r>
            <a:endParaRPr/>
          </a:p>
        </p:txBody>
      </p:sp>
      <p:sp>
        <p:nvSpPr>
          <p:cNvPr id="12" name="Textplatzhalter 8"/>
          <p:cNvSpPr>
            <a:spLocks noGrp="1"/>
          </p:cNvSpPr>
          <p:nvPr>
            <p:ph type="body" sz="quarter" idx="14"/>
          </p:nvPr>
        </p:nvSpPr>
        <p:spPr bwMode="auto">
          <a:xfrm>
            <a:off x="7453312" y="0"/>
            <a:ext cx="2844801" cy="560070"/>
          </a:xfrm>
        </p:spPr>
        <p:txBody>
          <a:bodyPr/>
          <a:lstStyle>
            <a:lvl1pPr algn="r">
              <a:defRPr sz="800" b="0"/>
            </a:lvl1pPr>
          </a:lstStyle>
          <a:p>
            <a:pPr>
              <a:defRPr/>
            </a:pPr>
            <a:endParaRPr lang="de-DE"/>
          </a:p>
        </p:txBody>
      </p:sp>
      <p:sp>
        <p:nvSpPr>
          <p:cNvPr id="13" name="Inhaltsplatzhalter 2"/>
          <p:cNvSpPr>
            <a:spLocks noGrp="1"/>
          </p:cNvSpPr>
          <p:nvPr>
            <p:ph idx="1" hasCustomPrompt="1"/>
          </p:nvPr>
        </p:nvSpPr>
        <p:spPr bwMode="auto">
          <a:xfrm>
            <a:off x="514915" y="1296193"/>
            <a:ext cx="9268300" cy="5136291"/>
          </a:xfrm>
          <a:prstGeom prst="rect">
            <a:avLst/>
          </a:prstGeom>
        </p:spPr>
        <p:txBody>
          <a:bodyPr/>
          <a:lstStyle>
            <a:lvl1pPr>
              <a:buClr>
                <a:srgbClr val="C00000"/>
              </a:buClr>
              <a:buSzPct val="120000"/>
              <a:buFont typeface="Wingdings"/>
              <a:buChar char="§"/>
              <a:defRPr sz="2200">
                <a:latin typeface="+mn-lt"/>
              </a:defRPr>
            </a:lvl1pPr>
            <a:lvl2pPr marL="715963" indent="-238125">
              <a:defRPr sz="1700"/>
            </a:lvl2pPr>
            <a:lvl3pPr marL="889000" indent="-173038">
              <a:buFont typeface="Arial"/>
              <a:buChar char="•"/>
              <a:defRPr sz="1700"/>
            </a:lvl3pPr>
            <a:lvl4pPr marL="889000" indent="0">
              <a:buFont typeface="Symbol"/>
              <a:buNone/>
              <a:defRPr sz="1700"/>
            </a:lvl4pPr>
            <a:lvl5pPr marL="889000" indent="0" algn="r">
              <a:buFont typeface="Symbol"/>
              <a:buNone/>
              <a:defRPr sz="1200"/>
            </a:lvl5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514915" y="288377"/>
            <a:ext cx="9268300" cy="1200151"/>
          </a:xfrm>
          <a:prstGeom prst="rect">
            <a:avLst/>
          </a:prstGeom>
        </p:spPr>
        <p:txBody>
          <a:bodyPr vert="horz" lIns="95361" tIns="47681" rIns="95361" bIns="47681" rtlCol="0" anchor="ctr">
            <a:normAutofit/>
          </a:bodyPr>
          <a:lstStyle/>
          <a:p>
            <a:pPr>
              <a:defRPr/>
            </a:pPr>
            <a:r>
              <a:rPr lang="de-DE"/>
              <a:t>Titelmasterformat durch Klicken bearbeiten</a:t>
            </a:r>
            <a:endParaRPr/>
          </a:p>
        </p:txBody>
      </p:sp>
      <p:sp>
        <p:nvSpPr>
          <p:cNvPr id="5" name="Textplatzhalter 2"/>
          <p:cNvSpPr>
            <a:spLocks noGrp="1"/>
          </p:cNvSpPr>
          <p:nvPr>
            <p:ph type="body" idx="1"/>
          </p:nvPr>
        </p:nvSpPr>
        <p:spPr bwMode="auto">
          <a:xfrm>
            <a:off x="514915" y="1680223"/>
            <a:ext cx="9268300" cy="4752261"/>
          </a:xfrm>
          <a:prstGeom prst="rect">
            <a:avLst/>
          </a:prstGeom>
        </p:spPr>
        <p:txBody>
          <a:bodyPr vert="horz" lIns="95361" tIns="47681" rIns="95361" bIns="47681"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p:txBody>
      </p:sp>
      <p:sp>
        <p:nvSpPr>
          <p:cNvPr id="6" name="Foliennummernplatzhalter 4"/>
          <p:cNvSpPr>
            <a:spLocks noAdjustHandles="1"/>
          </p:cNvSpPr>
          <p:nvPr userDrawn="1"/>
        </p:nvSpPr>
        <p:spPr bwMode="auto">
          <a:xfrm>
            <a:off x="9845788" y="6773532"/>
            <a:ext cx="470210" cy="531732"/>
          </a:xfrm>
          <a:prstGeom prst="rect">
            <a:avLst/>
          </a:prstGeom>
          <a:noFill/>
          <a:ln w="9525">
            <a:noFill/>
            <a:miter lim="800000"/>
            <a:headEnd/>
            <a:tailEnd/>
          </a:ln>
        </p:spPr>
        <p:txBody>
          <a:bodyPr lIns="95361" tIns="47681" rIns="95361" bIns="47681" anchor="ctr"/>
          <a:lstStyle/>
          <a:p>
            <a:pPr algn="ctr">
              <a:defRPr/>
            </a:pPr>
            <a:fld id="{8BE7A362-220D-42D0-B4B4-4DB6B9E5BC20}" type="slidenum">
              <a:rPr lang="de-DE" sz="1200" b="1">
                <a:solidFill>
                  <a:schemeClr val="bg1"/>
                </a:solidFill>
                <a:latin typeface="Arial Bold"/>
                <a:ea typeface="Arial Bold"/>
                <a:cs typeface="Arial Bold"/>
              </a:rPr>
              <a:t>‹Nr.›</a:t>
            </a:fld>
            <a:endParaRPr lang="de-DE" sz="1200" b="1">
              <a:solidFill>
                <a:schemeClr val="bg1"/>
              </a:solidFill>
              <a:latin typeface="Arial Bold"/>
              <a:ea typeface="Arial Bold"/>
              <a:cs typeface="Arial Bo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53617">
        <a:spcBef>
          <a:spcPts val="0"/>
        </a:spcBef>
        <a:buNone/>
        <a:defRPr sz="4700">
          <a:solidFill>
            <a:schemeClr val="tx1"/>
          </a:solidFill>
          <a:latin typeface="+mj-lt"/>
          <a:ea typeface="+mj-ea"/>
          <a:cs typeface="+mj-cs"/>
        </a:defRPr>
      </a:lvl1pPr>
    </p:titleStyle>
    <p:bodyStyle>
      <a:lvl1pPr marL="357607" indent="-357607" algn="l" defTabSz="953617">
        <a:spcBef>
          <a:spcPts val="0"/>
        </a:spcBef>
        <a:buFont typeface="Arial"/>
        <a:buNone/>
        <a:defRPr sz="2400" b="1">
          <a:solidFill>
            <a:schemeClr val="tx1"/>
          </a:solidFill>
          <a:latin typeface="Arial Bold"/>
          <a:ea typeface="+mn-ea"/>
          <a:cs typeface="+mn-cs"/>
        </a:defRPr>
      </a:lvl1pPr>
      <a:lvl2pPr marL="774811" indent="-298005" algn="l" defTabSz="953617">
        <a:spcBef>
          <a:spcPts val="0"/>
        </a:spcBef>
        <a:buFont typeface="Arial"/>
        <a:buChar char="–"/>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p:bodyStyle>
    <p:otherStyle>
      <a:defPPr>
        <a:defRPr lang="de-DE"/>
      </a:defPPr>
      <a:lvl1pPr marL="0" algn="l" defTabSz="953617">
        <a:defRPr sz="1700">
          <a:solidFill>
            <a:schemeClr val="tx1"/>
          </a:solidFill>
          <a:latin typeface="+mn-lt"/>
          <a:ea typeface="+mn-ea"/>
          <a:cs typeface="+mn-cs"/>
        </a:defRPr>
      </a:lvl1pPr>
      <a:lvl2pPr marL="476808" algn="l" defTabSz="953617">
        <a:defRPr sz="1700">
          <a:solidFill>
            <a:schemeClr val="tx1"/>
          </a:solidFill>
          <a:latin typeface="+mn-lt"/>
          <a:ea typeface="+mn-ea"/>
          <a:cs typeface="+mn-cs"/>
        </a:defRPr>
      </a:lvl2pPr>
      <a:lvl3pPr marL="953617" algn="l" defTabSz="953617">
        <a:defRPr sz="1700">
          <a:solidFill>
            <a:schemeClr val="tx1"/>
          </a:solidFill>
          <a:latin typeface="+mn-lt"/>
          <a:ea typeface="+mn-ea"/>
          <a:cs typeface="+mn-cs"/>
        </a:defRPr>
      </a:lvl3pPr>
      <a:lvl4pPr marL="1430423" algn="l" defTabSz="953617">
        <a:defRPr sz="1700">
          <a:solidFill>
            <a:schemeClr val="tx1"/>
          </a:solidFill>
          <a:latin typeface="+mn-lt"/>
          <a:ea typeface="+mn-ea"/>
          <a:cs typeface="+mn-cs"/>
        </a:defRPr>
      </a:lvl4pPr>
      <a:lvl5pPr marL="1907231" algn="l" defTabSz="953617">
        <a:defRPr sz="1700">
          <a:solidFill>
            <a:schemeClr val="tx1"/>
          </a:solidFill>
          <a:latin typeface="+mn-lt"/>
          <a:ea typeface="+mn-ea"/>
          <a:cs typeface="+mn-cs"/>
        </a:defRPr>
      </a:lvl5pPr>
      <a:lvl6pPr marL="2384039" algn="l" defTabSz="953617">
        <a:defRPr sz="1700">
          <a:solidFill>
            <a:schemeClr val="tx1"/>
          </a:solidFill>
          <a:latin typeface="+mn-lt"/>
          <a:ea typeface="+mn-ea"/>
          <a:cs typeface="+mn-cs"/>
        </a:defRPr>
      </a:lvl6pPr>
      <a:lvl7pPr marL="2860849" algn="l" defTabSz="953617">
        <a:defRPr sz="1700">
          <a:solidFill>
            <a:schemeClr val="tx1"/>
          </a:solidFill>
          <a:latin typeface="+mn-lt"/>
          <a:ea typeface="+mn-ea"/>
          <a:cs typeface="+mn-cs"/>
        </a:defRPr>
      </a:lvl7pPr>
      <a:lvl8pPr marL="3337656" algn="l" defTabSz="953617">
        <a:defRPr sz="1700">
          <a:solidFill>
            <a:schemeClr val="tx1"/>
          </a:solidFill>
          <a:latin typeface="+mn-lt"/>
          <a:ea typeface="+mn-ea"/>
          <a:cs typeface="+mn-cs"/>
        </a:defRPr>
      </a:lvl8pPr>
      <a:lvl9pPr marL="3814465" algn="l" defTabSz="953617">
        <a:defRPr sz="17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hyperlink" Target="https://creativecommons.org/licenses/by-sa/4.0/legalcode.d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slide" Target="slide13.xml"/><Relationship Id="rId5" Type="http://schemas.openxmlformats.org/officeDocument/2006/relationships/slide" Target="slide5.xml"/><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8" Type="http://schemas.openxmlformats.org/officeDocument/2006/relationships/hyperlink" Target="https://orcid.org/0000-0003-3051-73259" TargetMode="External"/><Relationship Id="rId13" Type="http://schemas.openxmlformats.org/officeDocument/2006/relationships/hyperlink" Target="https://creativecommons.org/licenses/by-sa/4.0/deed.de" TargetMode="External"/><Relationship Id="rId3" Type="http://schemas.openxmlformats.org/officeDocument/2006/relationships/hyperlink" Target="https://orcid.org/0000-0002-3625-6791" TargetMode="External"/><Relationship Id="rId7" Type="http://schemas.openxmlformats.org/officeDocument/2006/relationships/hyperlink" Target="https://orcid.org/0000-0003-2828-6939" TargetMode="External"/><Relationship Id="rId12" Type="http://schemas.openxmlformats.org/officeDocument/2006/relationships/hyperlink" Target="https://orcid.org/0000-0001-9345-8149" TargetMode="External"/><Relationship Id="rId2" Type="http://schemas.openxmlformats.org/officeDocument/2006/relationships/hyperlink" Target="https://nbn-resolving.org/urn:nbn:de:bvb:19-epub-93577-3" TargetMode="External"/><Relationship Id="rId1" Type="http://schemas.openxmlformats.org/officeDocument/2006/relationships/slideLayout" Target="../slideLayouts/slideLayout3.xml"/><Relationship Id="rId6" Type="http://schemas.openxmlformats.org/officeDocument/2006/relationships/hyperlink" Target="https://orcid.org/0000-0001-6618-1084" TargetMode="External"/><Relationship Id="rId11" Type="http://schemas.openxmlformats.org/officeDocument/2006/relationships/hyperlink" Target="https://orcid.org/0000-0002-4017-3534" TargetMode="External"/><Relationship Id="rId5" Type="http://schemas.openxmlformats.org/officeDocument/2006/relationships/hyperlink" Target="https://orcid.org/0000-0002-8386-5151" TargetMode="External"/><Relationship Id="rId15" Type="http://schemas.openxmlformats.org/officeDocument/2006/relationships/image" Target="../media/image13.png"/><Relationship Id="rId10" Type="http://schemas.openxmlformats.org/officeDocument/2006/relationships/hyperlink" Target="https://orcid.org/0000-0001-6031-9660" TargetMode="External"/><Relationship Id="rId4" Type="http://schemas.openxmlformats.org/officeDocument/2006/relationships/hyperlink" Target="https://orcid.org/0000-0002-3187-3459" TargetMode="External"/><Relationship Id="rId9" Type="http://schemas.openxmlformats.org/officeDocument/2006/relationships/hyperlink" Target="https://orcid.org/0000-0002-7235-5391" TargetMode="External"/><Relationship Id="rId14" Type="http://schemas.openxmlformats.org/officeDocument/2006/relationships/hyperlink" Target="https://epub.ub.uni-muenchen.de/95513/1/M_Handreichung_Lehrkraefte.doc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4"/>
          <p:cNvSpPr>
            <a:spLocks noGrp="1"/>
          </p:cNvSpPr>
          <p:nvPr>
            <p:ph type="title"/>
          </p:nvPr>
        </p:nvSpPr>
        <p:spPr bwMode="auto"/>
        <p:txBody>
          <a:bodyPr/>
          <a:lstStyle/>
          <a:p>
            <a:pPr>
              <a:defRPr/>
            </a:pPr>
            <a:endParaRPr lang="de-DE"/>
          </a:p>
        </p:txBody>
      </p:sp>
      <p:pic>
        <p:nvPicPr>
          <p:cNvPr id="5" name="Picture 2" descr="Schüler, Mann, Buch, Lesen, Dna, Blut, Biologie"/>
          <p:cNvPicPr>
            <a:picLocks noChangeAspect="1" noChangeArrowheads="1"/>
          </p:cNvPicPr>
          <p:nvPr/>
        </p:nvPicPr>
        <p:blipFill>
          <a:blip r:embed="rId3"/>
          <a:srcRect l="-1" r="21073"/>
          <a:stretch/>
        </p:blipFill>
        <p:spPr bwMode="auto">
          <a:xfrm>
            <a:off x="-1" y="0"/>
            <a:ext cx="10333633" cy="7200850"/>
          </a:xfrm>
          <a:prstGeom prst="rect">
            <a:avLst/>
          </a:prstGeom>
          <a:noFill/>
        </p:spPr>
      </p:pic>
      <p:sp>
        <p:nvSpPr>
          <p:cNvPr id="6" name="Rechteck 6"/>
          <p:cNvSpPr/>
          <p:nvPr/>
        </p:nvSpPr>
        <p:spPr bwMode="auto">
          <a:xfrm>
            <a:off x="2916808" y="1394657"/>
            <a:ext cx="803826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2800">
                <a:solidFill>
                  <a:schemeClr val="tx1"/>
                </a:solidFill>
              </a:rPr>
              <a:t>Bedeutung der kognitiven Aktivierung </a:t>
            </a:r>
            <a:endParaRPr/>
          </a:p>
        </p:txBody>
      </p:sp>
      <p:sp>
        <p:nvSpPr>
          <p:cNvPr id="7" name="Rechteck 7"/>
          <p:cNvSpPr/>
          <p:nvPr/>
        </p:nvSpPr>
        <p:spPr bwMode="auto">
          <a:xfrm>
            <a:off x="2916808" y="1864805"/>
            <a:ext cx="8038265"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2800" dirty="0">
                <a:solidFill>
                  <a:schemeClr val="tx1"/>
                </a:solidFill>
              </a:rPr>
              <a:t>im Fachunterricht</a:t>
            </a:r>
            <a:endParaRPr dirty="0"/>
          </a:p>
        </p:txBody>
      </p:sp>
      <p:sp>
        <p:nvSpPr>
          <p:cNvPr id="8" name="Textfeld 10"/>
          <p:cNvSpPr>
            <a:spLocks/>
          </p:cNvSpPr>
          <p:nvPr/>
        </p:nvSpPr>
        <p:spPr bwMode="auto">
          <a:xfrm>
            <a:off x="6733232" y="2334953"/>
            <a:ext cx="3679793" cy="353943"/>
          </a:xfrm>
          <a:prstGeom prst="rect">
            <a:avLst/>
          </a:prstGeom>
          <a:solidFill>
            <a:schemeClr val="bg1"/>
          </a:solidFill>
        </p:spPr>
        <p:txBody>
          <a:bodyPr wrap="square" rtlCol="0">
            <a:spAutoFit/>
          </a:bodyPr>
          <a:lstStyle/>
          <a:p>
            <a:pPr marL="180975" lvl="2">
              <a:defRPr/>
            </a:pPr>
            <a:r>
              <a:rPr lang="de-DE" dirty="0"/>
              <a:t>Ergebnisse empirischer Studien</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 name="Tabelle 11"/>
          <p:cNvGraphicFramePr>
            <a:graphicFrameLocks noGrp="1"/>
          </p:cNvGraphicFramePr>
          <p:nvPr/>
        </p:nvGraphicFramePr>
        <p:xfrm>
          <a:off x="468536" y="2160290"/>
          <a:ext cx="9450459" cy="3567119"/>
        </p:xfrm>
        <a:graphic>
          <a:graphicData uri="http://schemas.openxmlformats.org/drawingml/2006/table">
            <a:tbl>
              <a:tblPr>
                <a:tableStyleId>{EBBF0279-4B55-3CAA-E47F-DA08BEEACA34}</a:tableStyleId>
              </a:tblPr>
              <a:tblGrid>
                <a:gridCol w="3705453">
                  <a:extLst>
                    <a:ext uri="{9D8B030D-6E8A-4147-A177-3AD203B41FA5}">
                      <a16:colId xmlns:a16="http://schemas.microsoft.com/office/drawing/2014/main" val="20000"/>
                    </a:ext>
                  </a:extLst>
                </a:gridCol>
                <a:gridCol w="280244">
                  <a:extLst>
                    <a:ext uri="{9D8B030D-6E8A-4147-A177-3AD203B41FA5}">
                      <a16:colId xmlns:a16="http://schemas.microsoft.com/office/drawing/2014/main" val="20001"/>
                    </a:ext>
                  </a:extLst>
                </a:gridCol>
                <a:gridCol w="817379">
                  <a:extLst>
                    <a:ext uri="{9D8B030D-6E8A-4147-A177-3AD203B41FA5}">
                      <a16:colId xmlns:a16="http://schemas.microsoft.com/office/drawing/2014/main" val="20002"/>
                    </a:ext>
                  </a:extLst>
                </a:gridCol>
                <a:gridCol w="817379">
                  <a:extLst>
                    <a:ext uri="{9D8B030D-6E8A-4147-A177-3AD203B41FA5}">
                      <a16:colId xmlns:a16="http://schemas.microsoft.com/office/drawing/2014/main" val="20003"/>
                    </a:ext>
                  </a:extLst>
                </a:gridCol>
                <a:gridCol w="280244">
                  <a:extLst>
                    <a:ext uri="{9D8B030D-6E8A-4147-A177-3AD203B41FA5}">
                      <a16:colId xmlns:a16="http://schemas.microsoft.com/office/drawing/2014/main" val="20004"/>
                    </a:ext>
                  </a:extLst>
                </a:gridCol>
                <a:gridCol w="817379">
                  <a:extLst>
                    <a:ext uri="{9D8B030D-6E8A-4147-A177-3AD203B41FA5}">
                      <a16:colId xmlns:a16="http://schemas.microsoft.com/office/drawing/2014/main" val="20005"/>
                    </a:ext>
                  </a:extLst>
                </a:gridCol>
                <a:gridCol w="817379">
                  <a:extLst>
                    <a:ext uri="{9D8B030D-6E8A-4147-A177-3AD203B41FA5}">
                      <a16:colId xmlns:a16="http://schemas.microsoft.com/office/drawing/2014/main" val="20006"/>
                    </a:ext>
                  </a:extLst>
                </a:gridCol>
                <a:gridCol w="280244">
                  <a:extLst>
                    <a:ext uri="{9D8B030D-6E8A-4147-A177-3AD203B41FA5}">
                      <a16:colId xmlns:a16="http://schemas.microsoft.com/office/drawing/2014/main" val="20007"/>
                    </a:ext>
                  </a:extLst>
                </a:gridCol>
                <a:gridCol w="817379">
                  <a:extLst>
                    <a:ext uri="{9D8B030D-6E8A-4147-A177-3AD203B41FA5}">
                      <a16:colId xmlns:a16="http://schemas.microsoft.com/office/drawing/2014/main" val="20008"/>
                    </a:ext>
                  </a:extLst>
                </a:gridCol>
                <a:gridCol w="817379">
                  <a:extLst>
                    <a:ext uri="{9D8B030D-6E8A-4147-A177-3AD203B41FA5}">
                      <a16:colId xmlns:a16="http://schemas.microsoft.com/office/drawing/2014/main" val="20009"/>
                    </a:ext>
                  </a:extLst>
                </a:gridCol>
              </a:tblGrid>
              <a:tr h="180975">
                <a:tc>
                  <a:txBody>
                    <a:bodyPr/>
                    <a:lstStyle/>
                    <a:p>
                      <a:pPr algn="l">
                        <a:defRPr/>
                      </a:pPr>
                      <a:r>
                        <a:rPr lang="de-DE" sz="1800" u="none" strike="noStrike">
                          <a:latin typeface="+mj-lt"/>
                        </a:rPr>
                        <a:t>Prädiktor</a:t>
                      </a:r>
                      <a:endParaRPr lang="de-DE" sz="1800" b="0" i="0" u="none" strike="noStrike">
                        <a:solidFill>
                          <a:srgbClr val="000000"/>
                        </a:solidFill>
                        <a:latin typeface="+mj-lt"/>
                      </a:endParaRPr>
                    </a:p>
                  </a:txBody>
                  <a:tcPr marL="4763" marR="4763" marT="4763" marB="0" anchor="b">
                    <a:lnT w="12700" algn="ctr">
                      <a:solidFill>
                        <a:schemeClr val="tx1"/>
                      </a:solidFill>
                    </a:lnT>
                    <a:noFill/>
                  </a:tcPr>
                </a:tc>
                <a:tc>
                  <a:txBody>
                    <a:bodyPr/>
                    <a:lstStyle/>
                    <a:p>
                      <a:pPr algn="l">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tc gridSpan="2">
                  <a:txBody>
                    <a:bodyPr/>
                    <a:lstStyle/>
                    <a:p>
                      <a:pPr algn="ctr">
                        <a:defRPr/>
                      </a:pPr>
                      <a:r>
                        <a:rPr lang="de-DE" sz="1800" u="none" strike="noStrike">
                          <a:latin typeface="+mj-lt"/>
                        </a:rPr>
                        <a:t>Modell 1</a:t>
                      </a:r>
                      <a:endParaRPr lang="de-DE" sz="1800" b="0" i="0" u="none" strike="noStrike">
                        <a:solidFill>
                          <a:srgbClr val="000000"/>
                        </a:solidFill>
                        <a:latin typeface="+mj-lt"/>
                      </a:endParaRPr>
                    </a:p>
                  </a:txBody>
                  <a:tcPr marL="4763" marR="4763" marT="4763" marB="0" anchor="b">
                    <a:lnT w="12700" algn="ctr">
                      <a:solidFill>
                        <a:schemeClr val="tx1"/>
                      </a:solidFill>
                    </a:lnT>
                    <a:lnB w="12700" algn="ctr">
                      <a:solidFill>
                        <a:schemeClr val="tx1"/>
                      </a:solidFill>
                    </a:lnB>
                    <a:noFill/>
                  </a:tcPr>
                </a:tc>
                <a:tc hMerge="1">
                  <a:txBody>
                    <a:bodyPr/>
                    <a:lstStyle/>
                    <a:p>
                      <a:endParaRPr/>
                    </a:p>
                  </a:txBody>
                  <a:tcPr/>
                </a:tc>
                <a:tc>
                  <a:txBody>
                    <a:bodyPr/>
                    <a:lstStyle/>
                    <a:p>
                      <a:pPr algn="ctr">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tc gridSpan="2">
                  <a:txBody>
                    <a:bodyPr/>
                    <a:lstStyle/>
                    <a:p>
                      <a:pPr algn="ctr">
                        <a:defRPr/>
                      </a:pPr>
                      <a:r>
                        <a:rPr lang="de-DE" sz="1800" u="none" strike="noStrike">
                          <a:latin typeface="+mj-lt"/>
                        </a:rPr>
                        <a:t>Modell 2</a:t>
                      </a:r>
                      <a:endParaRPr lang="de-DE" sz="1800" b="0" i="0" u="none" strike="noStrike">
                        <a:solidFill>
                          <a:srgbClr val="000000"/>
                        </a:solidFill>
                        <a:latin typeface="+mj-lt"/>
                      </a:endParaRPr>
                    </a:p>
                  </a:txBody>
                  <a:tcPr marL="4763" marR="4763" marT="4763" marB="0" anchor="b">
                    <a:lnT w="12700" algn="ctr">
                      <a:solidFill>
                        <a:schemeClr val="tx1"/>
                      </a:solidFill>
                    </a:lnT>
                    <a:lnB w="12700" algn="ctr">
                      <a:solidFill>
                        <a:schemeClr val="tx1"/>
                      </a:solidFill>
                    </a:lnB>
                    <a:noFill/>
                  </a:tcPr>
                </a:tc>
                <a:tc hMerge="1">
                  <a:txBody>
                    <a:bodyPr/>
                    <a:lstStyle/>
                    <a:p>
                      <a:endParaRPr/>
                    </a:p>
                  </a:txBody>
                  <a:tcPr/>
                </a:tc>
                <a:tc>
                  <a:txBody>
                    <a:bodyPr/>
                    <a:lstStyle/>
                    <a:p>
                      <a:pPr algn="ctr">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tc gridSpan="2">
                  <a:txBody>
                    <a:bodyPr/>
                    <a:lstStyle/>
                    <a:p>
                      <a:pPr algn="ctr">
                        <a:defRPr/>
                      </a:pPr>
                      <a:r>
                        <a:rPr lang="de-DE" sz="1800" u="none" strike="noStrike">
                          <a:latin typeface="+mj-lt"/>
                        </a:rPr>
                        <a:t>Modell 3</a:t>
                      </a:r>
                      <a:endParaRPr lang="de-DE" sz="1800" b="0" i="0" u="none" strike="noStrike">
                        <a:solidFill>
                          <a:srgbClr val="000000"/>
                        </a:solidFill>
                        <a:latin typeface="+mj-lt"/>
                      </a:endParaRPr>
                    </a:p>
                  </a:txBody>
                  <a:tcPr marL="4763" marR="4763" marT="4763" marB="0" anchor="b">
                    <a:lnT w="12700" algn="ctr">
                      <a:solidFill>
                        <a:schemeClr val="tx1"/>
                      </a:solidFill>
                    </a:lnT>
                    <a:lnB w="12700" algn="ctr">
                      <a:solidFill>
                        <a:schemeClr val="tx1"/>
                      </a:solidFill>
                    </a:lnB>
                    <a:noFill/>
                  </a:tcPr>
                </a:tc>
                <a:tc hMerge="1">
                  <a:txBody>
                    <a:bodyPr/>
                    <a:lstStyle/>
                    <a:p>
                      <a:endParaRPr/>
                    </a:p>
                  </a:txBody>
                  <a:tcPr/>
                </a:tc>
                <a:extLst>
                  <a:ext uri="{0D108BD9-81ED-4DB2-BD59-A6C34878D82A}">
                    <a16:rowId xmlns:a16="http://schemas.microsoft.com/office/drawing/2014/main" val="10000"/>
                  </a:ext>
                </a:extLst>
              </a:tr>
              <a:tr h="180975">
                <a:tc>
                  <a:txBody>
                    <a:bodyPr/>
                    <a:lstStyle/>
                    <a:p>
                      <a:pPr algn="l">
                        <a:defRPr/>
                      </a:pPr>
                      <a:endParaRPr lang="de-DE" sz="1800" b="0" i="0" u="none" strike="noStrike">
                        <a:solidFill>
                          <a:srgbClr val="000000"/>
                        </a:solidFill>
                        <a:latin typeface="+mj-lt"/>
                      </a:endParaRPr>
                    </a:p>
                  </a:txBody>
                  <a:tcPr marL="4763" marR="4763" marT="4763" marB="0" anchor="b">
                    <a:lnB w="12700" algn="ctr">
                      <a:solidFill>
                        <a:schemeClr val="tx1"/>
                      </a:solidFill>
                    </a:lnB>
                    <a:noFill/>
                  </a:tcPr>
                </a:tc>
                <a:tc>
                  <a:txBody>
                    <a:bodyPr/>
                    <a:lstStyle/>
                    <a:p>
                      <a:pPr algn="l">
                        <a:defRPr/>
                      </a:pPr>
                      <a:endParaRPr lang="de-DE" sz="1800" b="0" i="0" u="none" strike="noStrike">
                        <a:solidFill>
                          <a:srgbClr val="000000"/>
                        </a:solidFill>
                        <a:latin typeface="+mj-lt"/>
                      </a:endParaRPr>
                    </a:p>
                  </a:txBody>
                  <a:tcPr marL="4763" marR="4763" marT="4763" marB="0" anchor="b">
                    <a:lnB w="12700" algn="ctr">
                      <a:solidFill>
                        <a:schemeClr val="tx1"/>
                      </a:solidFill>
                    </a:lnB>
                    <a:noFill/>
                  </a:tcPr>
                </a:tc>
                <a:tc>
                  <a:txBody>
                    <a:bodyPr/>
                    <a:lstStyle/>
                    <a:p>
                      <a:pPr algn="l">
                        <a:defRPr/>
                      </a:pPr>
                      <a:r>
                        <a:rPr lang="el-GR" sz="1800" u="none" strike="noStrike">
                          <a:latin typeface="+mj-lt"/>
                        </a:rPr>
                        <a:t>β</a:t>
                      </a:r>
                      <a:endParaRPr lang="el-GR" sz="1800" b="0" i="0" u="none" strike="noStrike">
                        <a:solidFill>
                          <a:srgbClr val="000000"/>
                        </a:solidFill>
                        <a:latin typeface="+mj-lt"/>
                      </a:endParaRPr>
                    </a:p>
                  </a:txBody>
                  <a:tcPr marL="4763" marR="4763" marT="4763" marB="0" anchor="b">
                    <a:lnT w="12700" algn="ctr">
                      <a:solidFill>
                        <a:schemeClr val="tx1"/>
                      </a:solidFill>
                    </a:lnT>
                    <a:lnB w="12700" algn="ctr">
                      <a:solidFill>
                        <a:schemeClr val="tx1"/>
                      </a:solidFill>
                    </a:lnB>
                    <a:noFill/>
                  </a:tcPr>
                </a:tc>
                <a:tc>
                  <a:txBody>
                    <a:bodyPr/>
                    <a:lstStyle/>
                    <a:p>
                      <a:pPr algn="ctr">
                        <a:defRPr/>
                      </a:pPr>
                      <a:r>
                        <a:rPr lang="de-DE" sz="1800" u="none" strike="noStrike">
                          <a:latin typeface="+mj-lt"/>
                        </a:rPr>
                        <a:t>SE</a:t>
                      </a:r>
                      <a:endParaRPr lang="de-DE" sz="1800" b="0" i="0" u="none" strike="noStrike">
                        <a:solidFill>
                          <a:srgbClr val="000000"/>
                        </a:solidFill>
                        <a:latin typeface="+mj-lt"/>
                      </a:endParaRPr>
                    </a:p>
                  </a:txBody>
                  <a:tcPr marL="4763" marR="4763" marT="4763" marB="0" anchor="b">
                    <a:lnT w="12700" algn="ctr">
                      <a:solidFill>
                        <a:schemeClr val="tx1"/>
                      </a:solidFill>
                    </a:lnT>
                    <a:lnB w="12700" algn="ctr">
                      <a:solidFill>
                        <a:schemeClr val="tx1"/>
                      </a:solidFill>
                    </a:lnB>
                    <a:noFill/>
                  </a:tcPr>
                </a:tc>
                <a:tc>
                  <a:txBody>
                    <a:bodyPr/>
                    <a:lstStyle/>
                    <a:p>
                      <a:pPr algn="l">
                        <a:defRPr/>
                      </a:pPr>
                      <a:endParaRPr lang="de-DE" sz="1800" b="0" i="0" u="none" strike="noStrike">
                        <a:solidFill>
                          <a:srgbClr val="000000"/>
                        </a:solidFill>
                        <a:latin typeface="+mj-lt"/>
                      </a:endParaRPr>
                    </a:p>
                  </a:txBody>
                  <a:tcPr marL="4763" marR="4763" marT="4763" marB="0" anchor="b">
                    <a:lnB w="12700" algn="ctr">
                      <a:solidFill>
                        <a:schemeClr val="tx1"/>
                      </a:solidFill>
                    </a:lnB>
                    <a:noFill/>
                  </a:tcPr>
                </a:tc>
                <a:tc>
                  <a:txBody>
                    <a:bodyPr/>
                    <a:lstStyle/>
                    <a:p>
                      <a:pPr algn="l">
                        <a:defRPr/>
                      </a:pPr>
                      <a:r>
                        <a:rPr lang="el-GR" sz="1800" u="none" strike="noStrike">
                          <a:latin typeface="+mj-lt"/>
                        </a:rPr>
                        <a:t>β</a:t>
                      </a:r>
                      <a:endParaRPr lang="el-GR" sz="1800" b="0" i="0" u="none" strike="noStrike">
                        <a:solidFill>
                          <a:srgbClr val="000000"/>
                        </a:solidFill>
                        <a:latin typeface="+mj-lt"/>
                      </a:endParaRPr>
                    </a:p>
                  </a:txBody>
                  <a:tcPr marL="4763" marR="4763" marT="4763" marB="0" anchor="b">
                    <a:lnT w="12700" algn="ctr">
                      <a:solidFill>
                        <a:schemeClr val="tx1"/>
                      </a:solidFill>
                    </a:lnT>
                    <a:lnB w="12700" algn="ctr">
                      <a:solidFill>
                        <a:schemeClr val="tx1"/>
                      </a:solidFill>
                    </a:lnB>
                    <a:noFill/>
                  </a:tcPr>
                </a:tc>
                <a:tc>
                  <a:txBody>
                    <a:bodyPr/>
                    <a:lstStyle/>
                    <a:p>
                      <a:pPr algn="ctr">
                        <a:defRPr/>
                      </a:pPr>
                      <a:r>
                        <a:rPr lang="de-DE" sz="1800" u="none" strike="noStrike">
                          <a:latin typeface="+mj-lt"/>
                        </a:rPr>
                        <a:t>SE</a:t>
                      </a:r>
                      <a:endParaRPr lang="de-DE" sz="1800" b="0" i="0" u="none" strike="noStrike">
                        <a:solidFill>
                          <a:srgbClr val="000000"/>
                        </a:solidFill>
                        <a:latin typeface="+mj-lt"/>
                      </a:endParaRPr>
                    </a:p>
                  </a:txBody>
                  <a:tcPr marL="4763" marR="4763" marT="4763" marB="0" anchor="b">
                    <a:lnT w="12700" algn="ctr">
                      <a:solidFill>
                        <a:schemeClr val="tx1"/>
                      </a:solidFill>
                    </a:lnT>
                    <a:lnB w="12700" algn="ctr">
                      <a:solidFill>
                        <a:schemeClr val="tx1"/>
                      </a:solidFill>
                    </a:lnB>
                    <a:noFill/>
                  </a:tcPr>
                </a:tc>
                <a:tc>
                  <a:txBody>
                    <a:bodyPr/>
                    <a:lstStyle/>
                    <a:p>
                      <a:pPr algn="l">
                        <a:defRPr/>
                      </a:pPr>
                      <a:endParaRPr lang="de-DE" sz="1800" b="0" i="0" u="none" strike="noStrike">
                        <a:solidFill>
                          <a:srgbClr val="000000"/>
                        </a:solidFill>
                        <a:latin typeface="+mj-lt"/>
                      </a:endParaRPr>
                    </a:p>
                  </a:txBody>
                  <a:tcPr marL="4763" marR="4763" marT="4763" marB="0" anchor="b">
                    <a:lnB w="12700" algn="ctr">
                      <a:solidFill>
                        <a:schemeClr val="tx1"/>
                      </a:solidFill>
                    </a:lnB>
                    <a:noFill/>
                  </a:tcPr>
                </a:tc>
                <a:tc>
                  <a:txBody>
                    <a:bodyPr/>
                    <a:lstStyle/>
                    <a:p>
                      <a:pPr algn="l">
                        <a:defRPr/>
                      </a:pPr>
                      <a:r>
                        <a:rPr lang="el-GR" sz="1800" u="none" strike="noStrike">
                          <a:latin typeface="+mj-lt"/>
                        </a:rPr>
                        <a:t>β</a:t>
                      </a:r>
                      <a:endParaRPr lang="el-GR" sz="1800" b="0" i="0" u="none" strike="noStrike">
                        <a:solidFill>
                          <a:srgbClr val="000000"/>
                        </a:solidFill>
                        <a:latin typeface="+mj-lt"/>
                      </a:endParaRPr>
                    </a:p>
                  </a:txBody>
                  <a:tcPr marL="4763" marR="4763" marT="4763" marB="0" anchor="b">
                    <a:lnT w="12700" algn="ctr">
                      <a:solidFill>
                        <a:schemeClr val="tx1"/>
                      </a:solidFill>
                    </a:lnT>
                    <a:lnB w="12700" algn="ctr">
                      <a:solidFill>
                        <a:schemeClr val="tx1"/>
                      </a:solidFill>
                    </a:lnB>
                    <a:noFill/>
                  </a:tcPr>
                </a:tc>
                <a:tc>
                  <a:txBody>
                    <a:bodyPr/>
                    <a:lstStyle/>
                    <a:p>
                      <a:pPr algn="ctr">
                        <a:defRPr/>
                      </a:pPr>
                      <a:r>
                        <a:rPr lang="de-DE" sz="1800" u="none" strike="noStrike">
                          <a:latin typeface="+mj-lt"/>
                        </a:rPr>
                        <a:t>SE</a:t>
                      </a:r>
                      <a:endParaRPr lang="de-DE" sz="1800" b="0" i="0" u="none" strike="noStrike">
                        <a:solidFill>
                          <a:srgbClr val="000000"/>
                        </a:solidFill>
                        <a:latin typeface="+mj-lt"/>
                      </a:endParaRPr>
                    </a:p>
                  </a:txBody>
                  <a:tcPr marL="4763" marR="4763" marT="4763" marB="0" anchor="b">
                    <a:lnT w="12700" algn="ctr">
                      <a:solidFill>
                        <a:schemeClr val="tx1"/>
                      </a:solidFill>
                    </a:lnT>
                    <a:lnB w="12700" algn="ctr">
                      <a:solidFill>
                        <a:schemeClr val="tx1"/>
                      </a:solidFill>
                    </a:lnB>
                    <a:noFill/>
                  </a:tcPr>
                </a:tc>
                <a:extLst>
                  <a:ext uri="{0D108BD9-81ED-4DB2-BD59-A6C34878D82A}">
                    <a16:rowId xmlns:a16="http://schemas.microsoft.com/office/drawing/2014/main" val="10001"/>
                  </a:ext>
                </a:extLst>
              </a:tr>
              <a:tr h="180975">
                <a:tc>
                  <a:txBody>
                    <a:bodyPr/>
                    <a:lstStyle/>
                    <a:p>
                      <a:pPr algn="l">
                        <a:defRPr/>
                      </a:pPr>
                      <a:r>
                        <a:rPr lang="de-DE" sz="1800" b="1" u="none" strike="noStrike">
                          <a:latin typeface="+mj-lt"/>
                        </a:rPr>
                        <a:t>Klassenebene</a:t>
                      </a:r>
                      <a:endParaRPr lang="de-DE" sz="1800" b="1" i="0" u="none" strike="noStrike">
                        <a:solidFill>
                          <a:srgbClr val="000000"/>
                        </a:solidFill>
                        <a:latin typeface="+mj-lt"/>
                      </a:endParaRPr>
                    </a:p>
                  </a:txBody>
                  <a:tcPr marL="4763" marR="4763" marT="4763" marB="0" anchor="b">
                    <a:lnT w="12700" algn="ctr">
                      <a:solidFill>
                        <a:schemeClr val="tx1"/>
                      </a:solidFill>
                    </a:lnT>
                    <a:noFill/>
                  </a:tcPr>
                </a:tc>
                <a:tc>
                  <a:txBody>
                    <a:bodyPr/>
                    <a:lstStyle/>
                    <a:p>
                      <a:pPr algn="l">
                        <a:defRPr/>
                      </a:pPr>
                      <a:endParaRPr lang="de-DE" sz="1800" b="1" i="0" u="none" strike="noStrike">
                        <a:solidFill>
                          <a:srgbClr val="000000"/>
                        </a:solidFill>
                        <a:latin typeface="+mj-lt"/>
                      </a:endParaRPr>
                    </a:p>
                  </a:txBody>
                  <a:tcPr marL="4763" marR="4763" marT="4763" marB="0" anchor="b">
                    <a:lnT w="12700" algn="ctr">
                      <a:solidFill>
                        <a:schemeClr val="tx1"/>
                      </a:solidFill>
                    </a:lnT>
                    <a:noFill/>
                  </a:tcPr>
                </a:tc>
                <a:tc>
                  <a:txBody>
                    <a:bodyPr/>
                    <a:lstStyle/>
                    <a:p>
                      <a:pPr algn="l">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tc>
                  <a:txBody>
                    <a:bodyPr/>
                    <a:lstStyle/>
                    <a:p>
                      <a:pPr algn="ctr">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tc>
                  <a:txBody>
                    <a:bodyPr/>
                    <a:lstStyle/>
                    <a:p>
                      <a:pPr algn="l">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tc>
                  <a:txBody>
                    <a:bodyPr/>
                    <a:lstStyle/>
                    <a:p>
                      <a:pPr algn="l">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tc>
                  <a:txBody>
                    <a:bodyPr/>
                    <a:lstStyle/>
                    <a:p>
                      <a:pPr algn="ctr">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tc>
                  <a:txBody>
                    <a:bodyPr/>
                    <a:lstStyle/>
                    <a:p>
                      <a:pPr algn="l">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tc>
                  <a:txBody>
                    <a:bodyPr/>
                    <a:lstStyle/>
                    <a:p>
                      <a:pPr algn="l">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tc>
                  <a:txBody>
                    <a:bodyPr/>
                    <a:lstStyle/>
                    <a:p>
                      <a:pPr algn="ctr">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extLst>
                  <a:ext uri="{0D108BD9-81ED-4DB2-BD59-A6C34878D82A}">
                    <a16:rowId xmlns:a16="http://schemas.microsoft.com/office/drawing/2014/main" val="10002"/>
                  </a:ext>
                </a:extLst>
              </a:tr>
              <a:tr h="180975">
                <a:tc>
                  <a:txBody>
                    <a:bodyPr/>
                    <a:lstStyle/>
                    <a:p>
                      <a:pPr algn="l">
                        <a:defRPr/>
                      </a:pPr>
                      <a:r>
                        <a:rPr lang="de-DE" sz="1800" u="none" strike="noStrike">
                          <a:latin typeface="+mj-lt"/>
                        </a:rPr>
                        <a:t>Kognitive Aktivierung</a:t>
                      </a: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ctr">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r>
                        <a:rPr lang="de-DE" sz="1800" u="none" strike="noStrike">
                          <a:latin typeface="+mj-lt"/>
                        </a:rPr>
                        <a:t>0,23*</a:t>
                      </a:r>
                      <a:endParaRPr lang="de-DE" sz="1800" b="0" i="0" u="none" strike="noStrike">
                        <a:solidFill>
                          <a:srgbClr val="000000"/>
                        </a:solidFill>
                        <a:latin typeface="+mj-lt"/>
                      </a:endParaRPr>
                    </a:p>
                  </a:txBody>
                  <a:tcPr marL="4763" marR="4763" marT="4763" marB="0" anchor="b">
                    <a:noFill/>
                  </a:tcPr>
                </a:tc>
                <a:tc>
                  <a:txBody>
                    <a:bodyPr/>
                    <a:lstStyle/>
                    <a:p>
                      <a:pPr algn="ctr">
                        <a:defRPr/>
                      </a:pPr>
                      <a:r>
                        <a:rPr lang="de-DE" sz="1800" u="none" strike="noStrike">
                          <a:latin typeface="+mj-lt"/>
                        </a:rPr>
                        <a:t>0,08</a:t>
                      </a: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r>
                        <a:rPr lang="de-DE" sz="1800" u="none" strike="noStrike">
                          <a:latin typeface="+mj-lt"/>
                        </a:rPr>
                        <a:t>0,18**</a:t>
                      </a:r>
                      <a:endParaRPr lang="de-DE" sz="1800" b="0" i="0" u="none" strike="noStrike">
                        <a:solidFill>
                          <a:srgbClr val="000000"/>
                        </a:solidFill>
                        <a:latin typeface="+mj-lt"/>
                      </a:endParaRPr>
                    </a:p>
                  </a:txBody>
                  <a:tcPr marL="4763" marR="4763" marT="4763" marB="0" anchor="b">
                    <a:noFill/>
                  </a:tcPr>
                </a:tc>
                <a:tc>
                  <a:txBody>
                    <a:bodyPr/>
                    <a:lstStyle/>
                    <a:p>
                      <a:pPr algn="ctr">
                        <a:defRPr/>
                      </a:pPr>
                      <a:r>
                        <a:rPr lang="de-DE" sz="1800" u="none" strike="noStrike">
                          <a:latin typeface="+mj-lt"/>
                        </a:rPr>
                        <a:t>0,06</a:t>
                      </a:r>
                      <a:endParaRPr lang="de-DE" sz="1800" b="0" i="0" u="none" strike="noStrike">
                        <a:solidFill>
                          <a:srgbClr val="000000"/>
                        </a:solidFill>
                        <a:latin typeface="+mj-lt"/>
                      </a:endParaRPr>
                    </a:p>
                  </a:txBody>
                  <a:tcPr marL="4763" marR="4763" marT="4763" marB="0" anchor="b">
                    <a:noFill/>
                  </a:tcPr>
                </a:tc>
                <a:extLst>
                  <a:ext uri="{0D108BD9-81ED-4DB2-BD59-A6C34878D82A}">
                    <a16:rowId xmlns:a16="http://schemas.microsoft.com/office/drawing/2014/main" val="10003"/>
                  </a:ext>
                </a:extLst>
              </a:tr>
              <a:tr h="180975">
                <a:tc>
                  <a:txBody>
                    <a:bodyPr/>
                    <a:lstStyle/>
                    <a:p>
                      <a:pPr algn="l">
                        <a:defRPr/>
                      </a:pPr>
                      <a:r>
                        <a:rPr lang="de-DE" sz="1800" b="1" u="none" strike="noStrike">
                          <a:latin typeface="+mj-lt"/>
                        </a:rPr>
                        <a:t>Schülerebene</a:t>
                      </a:r>
                      <a:endParaRPr lang="de-DE" sz="1800" b="1" i="0" u="none" strike="noStrike">
                        <a:solidFill>
                          <a:srgbClr val="000000"/>
                        </a:solidFill>
                        <a:latin typeface="+mj-lt"/>
                      </a:endParaRPr>
                    </a:p>
                  </a:txBody>
                  <a:tcPr marL="4763" marR="4763" marT="4763" marB="0" anchor="b">
                    <a:noFill/>
                  </a:tcPr>
                </a:tc>
                <a:tc>
                  <a:txBody>
                    <a:bodyPr/>
                    <a:lstStyle/>
                    <a:p>
                      <a:pPr algn="l">
                        <a:defRPr/>
                      </a:pPr>
                      <a:endParaRPr lang="de-DE" sz="1800" b="1"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ctr">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ctr">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ctr">
                        <a:defRPr/>
                      </a:pPr>
                      <a:endParaRPr lang="de-DE" sz="1800" b="0" i="0" u="none" strike="noStrike">
                        <a:solidFill>
                          <a:srgbClr val="000000"/>
                        </a:solidFill>
                        <a:latin typeface="+mj-lt"/>
                      </a:endParaRPr>
                    </a:p>
                  </a:txBody>
                  <a:tcPr marL="4763" marR="4763" marT="4763" marB="0" anchor="b">
                    <a:noFill/>
                  </a:tcPr>
                </a:tc>
                <a:extLst>
                  <a:ext uri="{0D108BD9-81ED-4DB2-BD59-A6C34878D82A}">
                    <a16:rowId xmlns:a16="http://schemas.microsoft.com/office/drawing/2014/main" val="10004"/>
                  </a:ext>
                </a:extLst>
              </a:tr>
              <a:tr h="180975">
                <a:tc>
                  <a:txBody>
                    <a:bodyPr/>
                    <a:lstStyle/>
                    <a:p>
                      <a:pPr algn="l">
                        <a:defRPr/>
                      </a:pPr>
                      <a:r>
                        <a:rPr lang="de-DE" sz="1800" u="none" strike="noStrike">
                          <a:latin typeface="+mj-lt"/>
                        </a:rPr>
                        <a:t>Fachinteresse</a:t>
                      </a: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r>
                        <a:rPr lang="de-DE" sz="1800" u="none" strike="noStrike">
                          <a:latin typeface="+mj-lt"/>
                        </a:rPr>
                        <a:t>0,26***</a:t>
                      </a:r>
                      <a:endParaRPr lang="de-DE" sz="1800" b="0" i="0" u="none" strike="noStrike">
                        <a:solidFill>
                          <a:srgbClr val="000000"/>
                        </a:solidFill>
                        <a:latin typeface="+mj-lt"/>
                      </a:endParaRPr>
                    </a:p>
                  </a:txBody>
                  <a:tcPr marL="4763" marR="4763" marT="4763" marB="0" anchor="b">
                    <a:noFill/>
                  </a:tcPr>
                </a:tc>
                <a:tc>
                  <a:txBody>
                    <a:bodyPr/>
                    <a:lstStyle/>
                    <a:p>
                      <a:pPr algn="ctr">
                        <a:defRPr/>
                      </a:pPr>
                      <a:r>
                        <a:rPr lang="de-DE" sz="1800" u="none" strike="noStrike">
                          <a:latin typeface="+mj-lt"/>
                        </a:rPr>
                        <a:t>0,05</a:t>
                      </a: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ctr">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r>
                        <a:rPr lang="de-DE" sz="1800" u="none" strike="noStrike">
                          <a:latin typeface="+mj-lt"/>
                        </a:rPr>
                        <a:t>0,26***</a:t>
                      </a:r>
                      <a:endParaRPr lang="de-DE" sz="1800" b="0" i="0" u="none" strike="noStrike">
                        <a:solidFill>
                          <a:srgbClr val="000000"/>
                        </a:solidFill>
                        <a:latin typeface="+mj-lt"/>
                      </a:endParaRPr>
                    </a:p>
                  </a:txBody>
                  <a:tcPr marL="4763" marR="4763" marT="4763" marB="0" anchor="b">
                    <a:noFill/>
                  </a:tcPr>
                </a:tc>
                <a:tc>
                  <a:txBody>
                    <a:bodyPr/>
                    <a:lstStyle/>
                    <a:p>
                      <a:pPr algn="ctr">
                        <a:defRPr/>
                      </a:pPr>
                      <a:r>
                        <a:rPr lang="de-DE" sz="1800" u="none" strike="noStrike">
                          <a:latin typeface="+mj-lt"/>
                        </a:rPr>
                        <a:t>0,05</a:t>
                      </a:r>
                      <a:endParaRPr lang="de-DE" sz="1800" b="0" i="0" u="none" strike="noStrike">
                        <a:solidFill>
                          <a:srgbClr val="000000"/>
                        </a:solidFill>
                        <a:latin typeface="+mj-lt"/>
                      </a:endParaRPr>
                    </a:p>
                  </a:txBody>
                  <a:tcPr marL="4763" marR="4763" marT="4763" marB="0" anchor="b">
                    <a:noFill/>
                  </a:tcPr>
                </a:tc>
                <a:extLst>
                  <a:ext uri="{0D108BD9-81ED-4DB2-BD59-A6C34878D82A}">
                    <a16:rowId xmlns:a16="http://schemas.microsoft.com/office/drawing/2014/main" val="10005"/>
                  </a:ext>
                </a:extLst>
              </a:tr>
              <a:tr h="180975">
                <a:tc>
                  <a:txBody>
                    <a:bodyPr/>
                    <a:lstStyle/>
                    <a:p>
                      <a:pPr algn="l">
                        <a:defRPr/>
                      </a:pPr>
                      <a:r>
                        <a:rPr lang="de-DE" sz="1800" u="none" strike="noStrike">
                          <a:latin typeface="+mj-lt"/>
                        </a:rPr>
                        <a:t>intrinsische Motivation</a:t>
                      </a: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r>
                        <a:rPr lang="de-DE" sz="1800" u="none" strike="noStrike">
                          <a:latin typeface="+mj-lt"/>
                        </a:rPr>
                        <a:t>0,23***</a:t>
                      </a:r>
                      <a:endParaRPr lang="de-DE" sz="1800" b="0" i="0" u="none" strike="noStrike">
                        <a:solidFill>
                          <a:srgbClr val="000000"/>
                        </a:solidFill>
                        <a:latin typeface="+mj-lt"/>
                      </a:endParaRPr>
                    </a:p>
                  </a:txBody>
                  <a:tcPr marL="4763" marR="4763" marT="4763" marB="0" anchor="b">
                    <a:noFill/>
                  </a:tcPr>
                </a:tc>
                <a:tc>
                  <a:txBody>
                    <a:bodyPr/>
                    <a:lstStyle/>
                    <a:p>
                      <a:pPr algn="ctr">
                        <a:defRPr/>
                      </a:pPr>
                      <a:r>
                        <a:rPr lang="de-DE" sz="1800" u="none" strike="noStrike">
                          <a:latin typeface="+mj-lt"/>
                        </a:rPr>
                        <a:t>0,04</a:t>
                      </a: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ctr">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r>
                        <a:rPr lang="de-DE" sz="1800" u="none" strike="noStrike">
                          <a:latin typeface="+mj-lt"/>
                        </a:rPr>
                        <a:t>0,23***</a:t>
                      </a:r>
                      <a:endParaRPr lang="de-DE" sz="1800" b="0" i="0" u="none" strike="noStrike">
                        <a:solidFill>
                          <a:srgbClr val="000000"/>
                        </a:solidFill>
                        <a:latin typeface="+mj-lt"/>
                      </a:endParaRPr>
                    </a:p>
                  </a:txBody>
                  <a:tcPr marL="4763" marR="4763" marT="4763" marB="0" anchor="b">
                    <a:noFill/>
                  </a:tcPr>
                </a:tc>
                <a:tc>
                  <a:txBody>
                    <a:bodyPr/>
                    <a:lstStyle/>
                    <a:p>
                      <a:pPr algn="ctr">
                        <a:defRPr/>
                      </a:pPr>
                      <a:r>
                        <a:rPr lang="de-DE" sz="1800" u="none" strike="noStrike">
                          <a:latin typeface="+mj-lt"/>
                        </a:rPr>
                        <a:t>0,04</a:t>
                      </a:r>
                      <a:endParaRPr lang="de-DE" sz="1800" b="0" i="0" u="none" strike="noStrike">
                        <a:solidFill>
                          <a:srgbClr val="000000"/>
                        </a:solidFill>
                        <a:latin typeface="+mj-lt"/>
                      </a:endParaRPr>
                    </a:p>
                  </a:txBody>
                  <a:tcPr marL="4763" marR="4763" marT="4763" marB="0" anchor="b">
                    <a:noFill/>
                  </a:tcPr>
                </a:tc>
                <a:extLst>
                  <a:ext uri="{0D108BD9-81ED-4DB2-BD59-A6C34878D82A}">
                    <a16:rowId xmlns:a16="http://schemas.microsoft.com/office/drawing/2014/main" val="10006"/>
                  </a:ext>
                </a:extLst>
              </a:tr>
              <a:tr h="180975">
                <a:tc>
                  <a:txBody>
                    <a:bodyPr/>
                    <a:lstStyle/>
                    <a:p>
                      <a:pPr algn="l">
                        <a:defRPr/>
                      </a:pPr>
                      <a:r>
                        <a:rPr lang="de-DE" sz="1800" u="none" strike="noStrike">
                          <a:latin typeface="+mj-lt"/>
                        </a:rPr>
                        <a:t>Anstengungsbereitschaft</a:t>
                      </a: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r>
                        <a:rPr lang="de-DE" sz="1800" u="none" strike="noStrike">
                          <a:latin typeface="+mj-lt"/>
                        </a:rPr>
                        <a:t>0,12**</a:t>
                      </a:r>
                      <a:endParaRPr lang="de-DE" sz="1800" b="0" i="0" u="none" strike="noStrike">
                        <a:solidFill>
                          <a:srgbClr val="000000"/>
                        </a:solidFill>
                        <a:latin typeface="+mj-lt"/>
                      </a:endParaRPr>
                    </a:p>
                  </a:txBody>
                  <a:tcPr marL="4763" marR="4763" marT="4763" marB="0" anchor="b">
                    <a:noFill/>
                  </a:tcPr>
                </a:tc>
                <a:tc>
                  <a:txBody>
                    <a:bodyPr/>
                    <a:lstStyle/>
                    <a:p>
                      <a:pPr algn="ctr">
                        <a:defRPr/>
                      </a:pPr>
                      <a:r>
                        <a:rPr lang="de-DE" sz="1800" u="none" strike="noStrike">
                          <a:latin typeface="+mj-lt"/>
                        </a:rPr>
                        <a:t>0,04</a:t>
                      </a: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ctr">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r>
                        <a:rPr lang="de-DE" sz="1800" u="none" strike="noStrike">
                          <a:latin typeface="+mj-lt"/>
                        </a:rPr>
                        <a:t>0,11**</a:t>
                      </a:r>
                      <a:endParaRPr lang="de-DE" sz="1800" b="0" i="0" u="none" strike="noStrike">
                        <a:solidFill>
                          <a:srgbClr val="000000"/>
                        </a:solidFill>
                        <a:latin typeface="+mj-lt"/>
                      </a:endParaRPr>
                    </a:p>
                  </a:txBody>
                  <a:tcPr marL="4763" marR="4763" marT="4763" marB="0" anchor="b">
                    <a:noFill/>
                  </a:tcPr>
                </a:tc>
                <a:tc>
                  <a:txBody>
                    <a:bodyPr/>
                    <a:lstStyle/>
                    <a:p>
                      <a:pPr algn="ctr">
                        <a:defRPr/>
                      </a:pPr>
                      <a:r>
                        <a:rPr lang="de-DE" sz="1800" u="none" strike="noStrike">
                          <a:latin typeface="+mj-lt"/>
                        </a:rPr>
                        <a:t>0,04</a:t>
                      </a:r>
                      <a:endParaRPr lang="de-DE" sz="1800" b="0" i="0" u="none" strike="noStrike">
                        <a:solidFill>
                          <a:srgbClr val="000000"/>
                        </a:solidFill>
                        <a:latin typeface="+mj-lt"/>
                      </a:endParaRPr>
                    </a:p>
                  </a:txBody>
                  <a:tcPr marL="4763" marR="4763" marT="4763" marB="0" anchor="b">
                    <a:noFill/>
                  </a:tcPr>
                </a:tc>
                <a:extLst>
                  <a:ext uri="{0D108BD9-81ED-4DB2-BD59-A6C34878D82A}">
                    <a16:rowId xmlns:a16="http://schemas.microsoft.com/office/drawing/2014/main" val="10007"/>
                  </a:ext>
                </a:extLst>
              </a:tr>
              <a:tr h="180975">
                <a:tc>
                  <a:txBody>
                    <a:bodyPr/>
                    <a:lstStyle/>
                    <a:p>
                      <a:pPr algn="l">
                        <a:defRPr/>
                      </a:pPr>
                      <a:r>
                        <a:rPr lang="de-DE" sz="1800" u="none" strike="noStrike">
                          <a:latin typeface="+mj-lt"/>
                        </a:rPr>
                        <a:t>Selbstkonzept</a:t>
                      </a: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r>
                        <a:rPr lang="de-DE" sz="1800" u="none" strike="noStrike">
                          <a:latin typeface="+mj-lt"/>
                        </a:rPr>
                        <a:t>0,01</a:t>
                      </a:r>
                      <a:endParaRPr lang="de-DE" sz="1800" b="0" i="0" u="none" strike="noStrike">
                        <a:solidFill>
                          <a:srgbClr val="000000"/>
                        </a:solidFill>
                        <a:latin typeface="+mj-lt"/>
                      </a:endParaRPr>
                    </a:p>
                  </a:txBody>
                  <a:tcPr marL="4763" marR="4763" marT="4763" marB="0" anchor="b">
                    <a:noFill/>
                  </a:tcPr>
                </a:tc>
                <a:tc>
                  <a:txBody>
                    <a:bodyPr/>
                    <a:lstStyle/>
                    <a:p>
                      <a:pPr algn="ctr">
                        <a:defRPr/>
                      </a:pPr>
                      <a:r>
                        <a:rPr lang="de-DE" sz="1800" u="none" strike="noStrike">
                          <a:latin typeface="+mj-lt"/>
                        </a:rPr>
                        <a:t>0,04</a:t>
                      </a: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ctr">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r>
                        <a:rPr lang="de-DE" sz="1800" u="none" strike="noStrike">
                          <a:latin typeface="+mj-lt"/>
                        </a:rPr>
                        <a:t>0,01</a:t>
                      </a:r>
                      <a:endParaRPr lang="de-DE" sz="1800" b="0" i="0" u="none" strike="noStrike">
                        <a:solidFill>
                          <a:srgbClr val="000000"/>
                        </a:solidFill>
                        <a:latin typeface="+mj-lt"/>
                      </a:endParaRPr>
                    </a:p>
                  </a:txBody>
                  <a:tcPr marL="4763" marR="4763" marT="4763" marB="0" anchor="b">
                    <a:noFill/>
                  </a:tcPr>
                </a:tc>
                <a:tc>
                  <a:txBody>
                    <a:bodyPr/>
                    <a:lstStyle/>
                    <a:p>
                      <a:pPr algn="ctr">
                        <a:defRPr/>
                      </a:pPr>
                      <a:r>
                        <a:rPr lang="de-DE" sz="1800" u="none" strike="noStrike">
                          <a:latin typeface="+mj-lt"/>
                        </a:rPr>
                        <a:t>0,04</a:t>
                      </a:r>
                      <a:endParaRPr lang="de-DE" sz="1800" b="0" i="0" u="none" strike="noStrike">
                        <a:solidFill>
                          <a:srgbClr val="000000"/>
                        </a:solidFill>
                        <a:latin typeface="+mj-lt"/>
                      </a:endParaRPr>
                    </a:p>
                  </a:txBody>
                  <a:tcPr marL="4763" marR="4763" marT="4763" marB="0" anchor="b">
                    <a:noFill/>
                  </a:tcPr>
                </a:tc>
                <a:extLst>
                  <a:ext uri="{0D108BD9-81ED-4DB2-BD59-A6C34878D82A}">
                    <a16:rowId xmlns:a16="http://schemas.microsoft.com/office/drawing/2014/main" val="10008"/>
                  </a:ext>
                </a:extLst>
              </a:tr>
              <a:tr h="63500">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ctr">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ctr">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extLst>
                  <a:ext uri="{0D108BD9-81ED-4DB2-BD59-A6C34878D82A}">
                    <a16:rowId xmlns:a16="http://schemas.microsoft.com/office/drawing/2014/main" val="10009"/>
                  </a:ext>
                </a:extLst>
              </a:tr>
              <a:tr h="180975">
                <a:tc>
                  <a:txBody>
                    <a:bodyPr/>
                    <a:lstStyle/>
                    <a:p>
                      <a:pPr algn="l">
                        <a:defRPr/>
                      </a:pPr>
                      <a:r>
                        <a:rPr lang="de-DE" sz="1800" u="none" strike="noStrike">
                          <a:latin typeface="+mj-lt"/>
                        </a:rPr>
                        <a:t>R²</a:t>
                      </a: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gridSpan="2">
                  <a:txBody>
                    <a:bodyPr/>
                    <a:lstStyle/>
                    <a:p>
                      <a:pPr algn="ctr">
                        <a:defRPr/>
                      </a:pPr>
                      <a:r>
                        <a:rPr lang="de-DE" sz="1800" u="none" strike="noStrike">
                          <a:latin typeface="+mj-lt"/>
                        </a:rPr>
                        <a:t>0,24</a:t>
                      </a:r>
                      <a:endParaRPr lang="de-DE" sz="1800" b="0" i="0" u="none" strike="noStrike">
                        <a:solidFill>
                          <a:srgbClr val="000000"/>
                        </a:solidFill>
                        <a:latin typeface="+mj-lt"/>
                      </a:endParaRPr>
                    </a:p>
                  </a:txBody>
                  <a:tcPr marL="4763" marR="4763" marT="4763" marB="0" anchor="b">
                    <a:noFill/>
                  </a:tcPr>
                </a:tc>
                <a:tc hMerge="1">
                  <a:txBody>
                    <a:bodyPr/>
                    <a:lstStyle/>
                    <a:p>
                      <a:endParaRPr/>
                    </a:p>
                  </a:txBody>
                  <a:tcPr/>
                </a:tc>
                <a:tc>
                  <a:txBody>
                    <a:bodyPr/>
                    <a:lstStyle/>
                    <a:p>
                      <a:pPr algn="ctr">
                        <a:defRPr/>
                      </a:pPr>
                      <a:endParaRPr lang="de-DE" sz="1800" b="0" i="0" u="none" strike="noStrike">
                        <a:solidFill>
                          <a:srgbClr val="000000"/>
                        </a:solidFill>
                        <a:latin typeface="+mj-lt"/>
                      </a:endParaRPr>
                    </a:p>
                  </a:txBody>
                  <a:tcPr marL="4763" marR="4763" marT="4763" marB="0" anchor="b">
                    <a:noFill/>
                  </a:tcPr>
                </a:tc>
                <a:tc gridSpan="2">
                  <a:txBody>
                    <a:bodyPr/>
                    <a:lstStyle/>
                    <a:p>
                      <a:pPr algn="ctr">
                        <a:defRPr/>
                      </a:pPr>
                      <a:r>
                        <a:rPr lang="de-DE" sz="1800" u="none" strike="noStrike">
                          <a:latin typeface="+mj-lt"/>
                        </a:rPr>
                        <a:t>0,23</a:t>
                      </a:r>
                      <a:endParaRPr lang="de-DE" sz="1800" b="0" i="0" u="none" strike="noStrike">
                        <a:solidFill>
                          <a:srgbClr val="000000"/>
                        </a:solidFill>
                        <a:latin typeface="+mj-lt"/>
                      </a:endParaRPr>
                    </a:p>
                  </a:txBody>
                  <a:tcPr marL="4763" marR="4763" marT="4763" marB="0" anchor="b">
                    <a:noFill/>
                  </a:tcPr>
                </a:tc>
                <a:tc hMerge="1">
                  <a:txBody>
                    <a:bodyPr/>
                    <a:lstStyle/>
                    <a:p>
                      <a:endParaRPr/>
                    </a:p>
                  </a:txBody>
                  <a:tcPr/>
                </a:tc>
                <a:tc>
                  <a:txBody>
                    <a:bodyPr/>
                    <a:lstStyle/>
                    <a:p>
                      <a:pPr algn="ctr">
                        <a:defRPr/>
                      </a:pPr>
                      <a:endParaRPr lang="de-DE" sz="1800" b="0" i="0" u="none" strike="noStrike">
                        <a:solidFill>
                          <a:srgbClr val="000000"/>
                        </a:solidFill>
                        <a:latin typeface="+mj-lt"/>
                      </a:endParaRPr>
                    </a:p>
                  </a:txBody>
                  <a:tcPr marL="4763" marR="4763" marT="4763" marB="0" anchor="b">
                    <a:noFill/>
                  </a:tcPr>
                </a:tc>
                <a:tc gridSpan="2">
                  <a:txBody>
                    <a:bodyPr/>
                    <a:lstStyle/>
                    <a:p>
                      <a:pPr algn="ctr">
                        <a:defRPr/>
                      </a:pPr>
                      <a:r>
                        <a:rPr lang="de-DE" sz="1800" u="none" strike="noStrike">
                          <a:latin typeface="+mj-lt"/>
                        </a:rPr>
                        <a:t>0,47</a:t>
                      </a:r>
                      <a:endParaRPr lang="de-DE" sz="1800" b="0" i="0" u="none" strike="noStrike">
                        <a:solidFill>
                          <a:srgbClr val="000000"/>
                        </a:solidFill>
                        <a:latin typeface="+mj-lt"/>
                      </a:endParaRPr>
                    </a:p>
                  </a:txBody>
                  <a:tcPr marL="4763" marR="4763" marT="4763" marB="0" anchor="b">
                    <a:noFill/>
                  </a:tcPr>
                </a:tc>
                <a:tc hMerge="1">
                  <a:txBody>
                    <a:bodyPr/>
                    <a:lstStyle/>
                    <a:p>
                      <a:endParaRPr/>
                    </a:p>
                  </a:txBody>
                  <a:tcPr/>
                </a:tc>
                <a:extLst>
                  <a:ext uri="{0D108BD9-81ED-4DB2-BD59-A6C34878D82A}">
                    <a16:rowId xmlns:a16="http://schemas.microsoft.com/office/drawing/2014/main" val="10010"/>
                  </a:ext>
                </a:extLst>
              </a:tr>
              <a:tr h="180975">
                <a:tc>
                  <a:txBody>
                    <a:bodyPr/>
                    <a:lstStyle/>
                    <a:p>
                      <a:pPr algn="l">
                        <a:defRPr/>
                      </a:pPr>
                      <a:r>
                        <a:rPr lang="de-DE" sz="1800" u="none" strike="noStrike">
                          <a:latin typeface="+mj-lt"/>
                        </a:rPr>
                        <a:t>Deviance</a:t>
                      </a:r>
                      <a:endParaRPr lang="de-DE" sz="1800" b="0" i="0" u="none" strike="noStrike">
                        <a:solidFill>
                          <a:srgbClr val="000000"/>
                        </a:solidFill>
                        <a:latin typeface="+mj-lt"/>
                      </a:endParaRPr>
                    </a:p>
                  </a:txBody>
                  <a:tcPr marL="4763" marR="4763" marT="4763" marB="0" anchor="b">
                    <a:lnB w="12700" algn="ctr">
                      <a:solidFill>
                        <a:schemeClr val="tx1"/>
                      </a:solidFill>
                    </a:lnB>
                    <a:noFill/>
                  </a:tcPr>
                </a:tc>
                <a:tc>
                  <a:txBody>
                    <a:bodyPr/>
                    <a:lstStyle/>
                    <a:p>
                      <a:pPr algn="l">
                        <a:defRPr/>
                      </a:pPr>
                      <a:endParaRPr lang="de-DE" sz="1800" b="0" i="0" u="none" strike="noStrike">
                        <a:solidFill>
                          <a:srgbClr val="000000"/>
                        </a:solidFill>
                        <a:latin typeface="+mj-lt"/>
                      </a:endParaRPr>
                    </a:p>
                  </a:txBody>
                  <a:tcPr marL="4763" marR="4763" marT="4763" marB="0" anchor="b">
                    <a:lnB w="12700" algn="ctr">
                      <a:solidFill>
                        <a:schemeClr val="tx1"/>
                      </a:solidFill>
                    </a:lnB>
                    <a:noFill/>
                  </a:tcPr>
                </a:tc>
                <a:tc gridSpan="2">
                  <a:txBody>
                    <a:bodyPr/>
                    <a:lstStyle/>
                    <a:p>
                      <a:pPr algn="ctr">
                        <a:defRPr/>
                      </a:pPr>
                      <a:r>
                        <a:rPr lang="de-DE" sz="1800" u="none" strike="noStrike">
                          <a:latin typeface="+mj-lt"/>
                        </a:rPr>
                        <a:t>1560,16</a:t>
                      </a:r>
                      <a:endParaRPr lang="de-DE" sz="1800" b="0" i="0" u="none" strike="noStrike">
                        <a:solidFill>
                          <a:srgbClr val="000000"/>
                        </a:solidFill>
                        <a:latin typeface="+mj-lt"/>
                      </a:endParaRPr>
                    </a:p>
                  </a:txBody>
                  <a:tcPr marL="4763" marR="4763" marT="4763" marB="0" anchor="b">
                    <a:lnB w="12700" algn="ctr">
                      <a:solidFill>
                        <a:schemeClr val="tx1"/>
                      </a:solidFill>
                    </a:lnB>
                    <a:noFill/>
                  </a:tcPr>
                </a:tc>
                <a:tc hMerge="1">
                  <a:txBody>
                    <a:bodyPr/>
                    <a:lstStyle/>
                    <a:p>
                      <a:endParaRPr/>
                    </a:p>
                  </a:txBody>
                  <a:tcPr/>
                </a:tc>
                <a:tc>
                  <a:txBody>
                    <a:bodyPr/>
                    <a:lstStyle/>
                    <a:p>
                      <a:pPr algn="ctr">
                        <a:defRPr/>
                      </a:pPr>
                      <a:endParaRPr lang="de-DE" sz="1800" b="0" i="0" u="none" strike="noStrike">
                        <a:solidFill>
                          <a:srgbClr val="000000"/>
                        </a:solidFill>
                        <a:latin typeface="+mj-lt"/>
                      </a:endParaRPr>
                    </a:p>
                  </a:txBody>
                  <a:tcPr marL="4763" marR="4763" marT="4763" marB="0" anchor="b">
                    <a:lnB w="12700" algn="ctr">
                      <a:solidFill>
                        <a:schemeClr val="tx1"/>
                      </a:solidFill>
                    </a:lnB>
                    <a:noFill/>
                  </a:tcPr>
                </a:tc>
                <a:tc gridSpan="2">
                  <a:txBody>
                    <a:bodyPr/>
                    <a:lstStyle/>
                    <a:p>
                      <a:pPr algn="ctr">
                        <a:defRPr/>
                      </a:pPr>
                      <a:r>
                        <a:rPr lang="de-DE" sz="1800" u="none" strike="noStrike">
                          <a:latin typeface="+mj-lt"/>
                        </a:rPr>
                        <a:t>1730,42</a:t>
                      </a:r>
                      <a:endParaRPr lang="de-DE" sz="1800" b="0" i="0" u="none" strike="noStrike">
                        <a:solidFill>
                          <a:srgbClr val="000000"/>
                        </a:solidFill>
                        <a:latin typeface="+mj-lt"/>
                      </a:endParaRPr>
                    </a:p>
                  </a:txBody>
                  <a:tcPr marL="4763" marR="4763" marT="4763" marB="0" anchor="b">
                    <a:lnB w="12700" algn="ctr">
                      <a:solidFill>
                        <a:schemeClr val="tx1"/>
                      </a:solidFill>
                    </a:lnB>
                    <a:noFill/>
                  </a:tcPr>
                </a:tc>
                <a:tc hMerge="1">
                  <a:txBody>
                    <a:bodyPr/>
                    <a:lstStyle/>
                    <a:p>
                      <a:endParaRPr/>
                    </a:p>
                  </a:txBody>
                  <a:tcPr/>
                </a:tc>
                <a:tc>
                  <a:txBody>
                    <a:bodyPr/>
                    <a:lstStyle/>
                    <a:p>
                      <a:pPr algn="ctr">
                        <a:defRPr/>
                      </a:pPr>
                      <a:endParaRPr lang="de-DE" sz="1800" b="0" i="0" u="none" strike="noStrike">
                        <a:solidFill>
                          <a:srgbClr val="000000"/>
                        </a:solidFill>
                        <a:latin typeface="+mj-lt"/>
                      </a:endParaRPr>
                    </a:p>
                  </a:txBody>
                  <a:tcPr marL="4763" marR="4763" marT="4763" marB="0" anchor="b">
                    <a:lnB w="12700" algn="ctr">
                      <a:solidFill>
                        <a:schemeClr val="tx1"/>
                      </a:solidFill>
                    </a:lnB>
                    <a:noFill/>
                  </a:tcPr>
                </a:tc>
                <a:tc gridSpan="2">
                  <a:txBody>
                    <a:bodyPr/>
                    <a:lstStyle/>
                    <a:p>
                      <a:pPr algn="ctr">
                        <a:defRPr/>
                      </a:pPr>
                      <a:r>
                        <a:rPr lang="de-DE" sz="1800" u="none" strike="noStrike">
                          <a:latin typeface="+mj-lt"/>
                        </a:rPr>
                        <a:t>1558,15</a:t>
                      </a:r>
                      <a:endParaRPr lang="de-DE" sz="1800" b="0" i="0" u="none" strike="noStrike">
                        <a:solidFill>
                          <a:srgbClr val="000000"/>
                        </a:solidFill>
                        <a:latin typeface="+mj-lt"/>
                      </a:endParaRPr>
                    </a:p>
                  </a:txBody>
                  <a:tcPr marL="4763" marR="4763" marT="4763" marB="0" anchor="b">
                    <a:lnB w="12700" algn="ctr">
                      <a:solidFill>
                        <a:schemeClr val="tx1"/>
                      </a:solidFill>
                    </a:lnB>
                    <a:noFill/>
                  </a:tcPr>
                </a:tc>
                <a:tc hMerge="1">
                  <a:txBody>
                    <a:bodyPr/>
                    <a:lstStyle/>
                    <a:p>
                      <a:endParaRPr/>
                    </a:p>
                  </a:txBody>
                  <a:tcPr/>
                </a:tc>
                <a:extLst>
                  <a:ext uri="{0D108BD9-81ED-4DB2-BD59-A6C34878D82A}">
                    <a16:rowId xmlns:a16="http://schemas.microsoft.com/office/drawing/2014/main" val="10011"/>
                  </a:ext>
                </a:extLst>
              </a:tr>
              <a:tr h="180975">
                <a:tc gridSpan="10">
                  <a:txBody>
                    <a:bodyPr/>
                    <a:lstStyle/>
                    <a:p>
                      <a:pPr algn="l">
                        <a:defRPr/>
                      </a:pPr>
                      <a:r>
                        <a:rPr lang="en-US" sz="1400" b="0" i="0" u="none" strike="noStrike">
                          <a:solidFill>
                            <a:srgbClr val="000000"/>
                          </a:solidFill>
                          <a:latin typeface="+mj-lt"/>
                        </a:rPr>
                        <a:t>β standardisierte HLM Regressionsgewichte, SE Standardfehler von </a:t>
                      </a:r>
                      <a:r>
                        <a:rPr lang="en-US" sz="1400" b="0" i="0" u="none" strike="noStrike">
                          <a:solidFill>
                            <a:srgbClr val="000000"/>
                          </a:solidFill>
                          <a:latin typeface="+mn-lt"/>
                          <a:ea typeface="+mn-ea"/>
                          <a:cs typeface="+mn-cs"/>
                        </a:rPr>
                        <a:t>β</a:t>
                      </a:r>
                      <a:r>
                        <a:rPr lang="en-US" sz="1400" b="0" i="0" u="none" strike="noStrike">
                          <a:solidFill>
                            <a:srgbClr val="000000"/>
                          </a:solidFill>
                          <a:latin typeface="+mj-lt"/>
                        </a:rPr>
                        <a:t>, ***p &lt; .001; **p &lt; .01, *p &lt; .05</a:t>
                      </a:r>
                      <a:endParaRPr lang="de-DE" sz="1400" b="0" i="0" u="none" strike="noStrike">
                        <a:solidFill>
                          <a:srgbClr val="000000"/>
                        </a:solidFill>
                        <a:latin typeface="+mj-lt"/>
                      </a:endParaRPr>
                    </a:p>
                  </a:txBody>
                  <a:tcPr marL="4763" marR="4763" marT="4763" marB="0" anchor="b">
                    <a:lnT w="12700" algn="ctr">
                      <a:solidFill>
                        <a:schemeClr val="tx1"/>
                      </a:solidFill>
                    </a:lnT>
                    <a:no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12"/>
                  </a:ext>
                </a:extLst>
              </a:tr>
            </a:tbl>
          </a:graphicData>
        </a:graphic>
      </p:graphicFrame>
      <p:sp>
        <p:nvSpPr>
          <p:cNvPr id="5" name="Inhaltsplatzhalter 3"/>
          <p:cNvSpPr>
            <a:spLocks noGrp="1"/>
          </p:cNvSpPr>
          <p:nvPr>
            <p:ph idx="1"/>
          </p:nvPr>
        </p:nvSpPr>
        <p:spPr bwMode="auto">
          <a:xfrm>
            <a:off x="514915" y="1296194"/>
            <a:ext cx="9268300" cy="773358"/>
          </a:xfrm>
        </p:spPr>
        <p:txBody>
          <a:bodyPr/>
          <a:lstStyle/>
          <a:p>
            <a:pPr marL="357188" lvl="1" indent="-357188">
              <a:spcBef>
                <a:spcPts val="600"/>
              </a:spcBef>
              <a:buClr>
                <a:srgbClr val="C00000"/>
              </a:buClr>
              <a:buSzPct val="70000"/>
              <a:buFont typeface="Marlett"/>
              <a:buChar char="g"/>
              <a:defRPr/>
            </a:pPr>
            <a:r>
              <a:rPr lang="de-DE" sz="2200">
                <a:solidFill>
                  <a:srgbClr val="C00000"/>
                </a:solidFill>
                <a:cs typeface="Tahoma"/>
              </a:rPr>
              <a:t>LerNT</a:t>
            </a:r>
            <a:r>
              <a:rPr lang="de-DE" sz="2200">
                <a:cs typeface="Tahoma"/>
              </a:rPr>
              <a:t>: Zusammenhang zwischen kognitiver Aktivierung im Unterricht und situationalem Interesse der Schülerinnen und Schüler</a:t>
            </a:r>
            <a:endParaRPr/>
          </a:p>
        </p:txBody>
      </p:sp>
      <p:sp>
        <p:nvSpPr>
          <p:cNvPr id="6" name="Titel 2"/>
          <p:cNvSpPr>
            <a:spLocks noGrp="1"/>
          </p:cNvSpPr>
          <p:nvPr>
            <p:ph type="title"/>
          </p:nvPr>
        </p:nvSpPr>
        <p:spPr bwMode="auto"/>
        <p:txBody>
          <a:bodyPr/>
          <a:lstStyle/>
          <a:p>
            <a:pPr>
              <a:defRPr/>
            </a:pPr>
            <a:r>
              <a:rPr lang="de-DE"/>
              <a:t>Bedeutung von kognitiver Aktivierung</a:t>
            </a:r>
            <a:endParaRPr/>
          </a:p>
        </p:txBody>
      </p:sp>
      <p:sp>
        <p:nvSpPr>
          <p:cNvPr id="7" name="Textplatzhalter 15"/>
          <p:cNvSpPr>
            <a:spLocks noGrp="1"/>
          </p:cNvSpPr>
          <p:nvPr>
            <p:ph type="body" sz="quarter" idx="11"/>
          </p:nvPr>
        </p:nvSpPr>
        <p:spPr bwMode="auto"/>
        <p:txBody>
          <a:bodyPr/>
          <a:lstStyle/>
          <a:p>
            <a:pPr>
              <a:defRPr/>
            </a:pPr>
            <a:r>
              <a:rPr lang="de-DE"/>
              <a:t>Videostudien: Ergebnisse</a:t>
            </a:r>
            <a:endParaRPr/>
          </a:p>
        </p:txBody>
      </p:sp>
      <p:sp>
        <p:nvSpPr>
          <p:cNvPr id="8" name="Ellipse 25"/>
          <p:cNvSpPr/>
          <p:nvPr/>
        </p:nvSpPr>
        <p:spPr bwMode="auto">
          <a:xfrm>
            <a:off x="8101384" y="2901150"/>
            <a:ext cx="1817616" cy="45460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Rechteck 32"/>
          <p:cNvSpPr/>
          <p:nvPr/>
        </p:nvSpPr>
        <p:spPr bwMode="auto">
          <a:xfrm>
            <a:off x="4068936" y="5832698"/>
            <a:ext cx="7200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Abgerundetes Rechteck 35"/>
          <p:cNvSpPr/>
          <p:nvPr/>
        </p:nvSpPr>
        <p:spPr bwMode="auto">
          <a:xfrm>
            <a:off x="2556768" y="5832698"/>
            <a:ext cx="8330129" cy="648072"/>
          </a:xfrm>
          <a:prstGeom prst="roundRect">
            <a:avLst>
              <a:gd name="adj" fmla="val 50000"/>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a:defRPr/>
            </a:pPr>
            <a:r>
              <a:rPr lang="de-DE" sz="1600" b="1" dirty="0">
                <a:solidFill>
                  <a:schemeClr val="tx1"/>
                </a:solidFill>
              </a:rPr>
              <a:t>In Klassen, in denen im Unterricht viel kognitiv aktiviert wird, </a:t>
            </a:r>
            <a:br>
              <a:rPr lang="de-DE" sz="1600" b="1" dirty="0">
                <a:solidFill>
                  <a:schemeClr val="tx1"/>
                </a:solidFill>
              </a:rPr>
            </a:br>
            <a:r>
              <a:rPr lang="de-DE" sz="1600" b="1" dirty="0">
                <a:solidFill>
                  <a:schemeClr val="tx1"/>
                </a:solidFill>
              </a:rPr>
              <a:t>zeigen die Schülerinnen und Schüler ein höheres situationales Interesse. </a:t>
            </a:r>
            <a:endParaRPr dirty="0"/>
          </a:p>
        </p:txBody>
      </p:sp>
      <p:sp>
        <p:nvSpPr>
          <p:cNvPr id="12" name="Textplatzhalter 22"/>
          <p:cNvSpPr>
            <a:spLocks/>
          </p:cNvSpPr>
          <p:nvPr/>
        </p:nvSpPr>
        <p:spPr bwMode="auto">
          <a:xfrm>
            <a:off x="7453312" y="0"/>
            <a:ext cx="2844801" cy="560070"/>
          </a:xfrm>
          <a:prstGeom prst="rect">
            <a:avLst/>
          </a:prstGeom>
        </p:spPr>
        <p:txBody>
          <a:bodyPr>
            <a:normAutofit/>
          </a:bodyPr>
          <a:lstStyle>
            <a:lvl1pPr marL="357607" indent="-357607" algn="l" defTabSz="953617">
              <a:spcBef>
                <a:spcPts val="0"/>
              </a:spcBef>
              <a:buFont typeface="Arial"/>
              <a:buNone/>
              <a:defRPr sz="2400" b="1">
                <a:solidFill>
                  <a:schemeClr val="tx1"/>
                </a:solidFill>
                <a:latin typeface="Arial Bold"/>
                <a:ea typeface="+mn-ea"/>
                <a:cs typeface="+mn-cs"/>
              </a:defRPr>
            </a:lvl1pPr>
            <a:lvl2pPr marL="774811" indent="-298005" algn="l" defTabSz="953617">
              <a:spcBef>
                <a:spcPts val="0"/>
              </a:spcBef>
              <a:buFont typeface="Arial"/>
              <a:buChar char="–"/>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a:lstStyle>
          <a:p>
            <a:pPr algn="r">
              <a:defRPr/>
            </a:pPr>
            <a:r>
              <a:rPr lang="de-DE" sz="1300" b="0">
                <a:latin typeface="+mn-lt"/>
              </a:rPr>
              <a:t>Förtsch et al. (2017)</a:t>
            </a:r>
            <a:endParaRPr/>
          </a:p>
        </p:txBody>
      </p:sp>
    </p:spTree>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7"/>
          <p:cNvPicPr>
            <a:picLocks noChangeAspect="1"/>
          </p:cNvPicPr>
          <p:nvPr/>
        </p:nvPicPr>
        <p:blipFill>
          <a:blip r:embed="rId3"/>
          <a:stretch/>
        </p:blipFill>
        <p:spPr bwMode="auto">
          <a:xfrm>
            <a:off x="36488" y="2069551"/>
            <a:ext cx="7713880" cy="3475113"/>
          </a:xfrm>
          <a:prstGeom prst="rect">
            <a:avLst/>
          </a:prstGeom>
        </p:spPr>
      </p:pic>
      <p:sp>
        <p:nvSpPr>
          <p:cNvPr id="5" name="Inhaltsplatzhalter 3"/>
          <p:cNvSpPr>
            <a:spLocks noGrp="1"/>
          </p:cNvSpPr>
          <p:nvPr>
            <p:ph idx="1"/>
          </p:nvPr>
        </p:nvSpPr>
        <p:spPr bwMode="auto">
          <a:xfrm>
            <a:off x="514915" y="1296194"/>
            <a:ext cx="9268300" cy="773358"/>
          </a:xfrm>
        </p:spPr>
        <p:txBody>
          <a:bodyPr/>
          <a:lstStyle/>
          <a:p>
            <a:pPr marL="357188" lvl="1" indent="-357188">
              <a:spcBef>
                <a:spcPts val="600"/>
              </a:spcBef>
              <a:buClr>
                <a:srgbClr val="C00000"/>
              </a:buClr>
              <a:buSzPct val="70000"/>
              <a:buFont typeface="Marlett"/>
              <a:buChar char="g"/>
              <a:defRPr/>
            </a:pPr>
            <a:r>
              <a:rPr lang="de-DE" sz="2200">
                <a:solidFill>
                  <a:srgbClr val="C00000"/>
                </a:solidFill>
                <a:cs typeface="Tahoma"/>
              </a:rPr>
              <a:t>ProwiN</a:t>
            </a:r>
            <a:r>
              <a:rPr lang="de-DE" sz="2200">
                <a:cs typeface="Tahoma"/>
              </a:rPr>
              <a:t>: Zusammenhang zwischen PCK der Lehrkraft, kognitiver Aktivierung im Unterricht und Leistung der Schülerinnen und Schüler</a:t>
            </a:r>
            <a:endParaRPr/>
          </a:p>
        </p:txBody>
      </p:sp>
      <p:sp>
        <p:nvSpPr>
          <p:cNvPr id="6" name="Titel 2"/>
          <p:cNvSpPr>
            <a:spLocks noGrp="1"/>
          </p:cNvSpPr>
          <p:nvPr>
            <p:ph type="title"/>
          </p:nvPr>
        </p:nvSpPr>
        <p:spPr bwMode="auto"/>
        <p:txBody>
          <a:bodyPr/>
          <a:lstStyle/>
          <a:p>
            <a:pPr>
              <a:defRPr/>
            </a:pPr>
            <a:r>
              <a:rPr lang="de-DE"/>
              <a:t>Bedeutung von kognitiver Aktivierung</a:t>
            </a:r>
            <a:endParaRPr/>
          </a:p>
        </p:txBody>
      </p:sp>
      <p:sp>
        <p:nvSpPr>
          <p:cNvPr id="7" name="Textplatzhalter 15"/>
          <p:cNvSpPr>
            <a:spLocks noGrp="1"/>
          </p:cNvSpPr>
          <p:nvPr>
            <p:ph type="body" sz="quarter" idx="11"/>
          </p:nvPr>
        </p:nvSpPr>
        <p:spPr bwMode="auto"/>
        <p:txBody>
          <a:bodyPr/>
          <a:lstStyle/>
          <a:p>
            <a:pPr>
              <a:defRPr/>
            </a:pPr>
            <a:r>
              <a:rPr lang="de-DE"/>
              <a:t>Videostudien: Ergebnisse</a:t>
            </a:r>
            <a:endParaRPr/>
          </a:p>
        </p:txBody>
      </p:sp>
      <p:sp>
        <p:nvSpPr>
          <p:cNvPr id="8" name="Ellipse 25"/>
          <p:cNvSpPr/>
          <p:nvPr/>
        </p:nvSpPr>
        <p:spPr bwMode="auto">
          <a:xfrm>
            <a:off x="4572992" y="2952377"/>
            <a:ext cx="648072" cy="45460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Rechteck 32"/>
          <p:cNvSpPr/>
          <p:nvPr/>
        </p:nvSpPr>
        <p:spPr bwMode="auto">
          <a:xfrm>
            <a:off x="4068936" y="5832698"/>
            <a:ext cx="7200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Abgerundetes Rechteck 35"/>
          <p:cNvSpPr/>
          <p:nvPr/>
        </p:nvSpPr>
        <p:spPr bwMode="auto">
          <a:xfrm>
            <a:off x="2556768" y="5760690"/>
            <a:ext cx="8330129" cy="720080"/>
          </a:xfrm>
          <a:prstGeom prst="roundRect">
            <a:avLst>
              <a:gd name="adj" fmla="val 50000"/>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a:defRPr/>
            </a:pPr>
            <a:r>
              <a:rPr lang="de-DE" sz="1600" b="1">
                <a:solidFill>
                  <a:schemeClr val="tx1"/>
                </a:solidFill>
              </a:rPr>
              <a:t>Um Unterricht kognitiv aktivierend zu gestalten, wird v. a. fachdidaktisches Wissen benötigt, das sich bis auf die Leistung von Schülerinnen und Schülern positiv </a:t>
            </a:r>
            <a:endParaRPr/>
          </a:p>
          <a:p>
            <a:pPr marL="452438">
              <a:defRPr/>
            </a:pPr>
            <a:r>
              <a:rPr lang="de-DE" sz="1600" b="1">
                <a:solidFill>
                  <a:schemeClr val="tx1"/>
                </a:solidFill>
              </a:rPr>
              <a:t>auswirkt (mediiert um die kognitive Aktivierung im Unterricht).</a:t>
            </a:r>
            <a:endParaRPr/>
          </a:p>
        </p:txBody>
      </p:sp>
      <p:pic>
        <p:nvPicPr>
          <p:cNvPr id="12" name="Grafik 5"/>
          <p:cNvPicPr>
            <a:picLocks noChangeAspect="1"/>
          </p:cNvPicPr>
          <p:nvPr/>
        </p:nvPicPr>
        <p:blipFill>
          <a:blip r:embed="rId4"/>
          <a:stretch/>
        </p:blipFill>
        <p:spPr bwMode="auto">
          <a:xfrm>
            <a:off x="7606831" y="4822611"/>
            <a:ext cx="2708473" cy="938079"/>
          </a:xfrm>
          <a:prstGeom prst="rect">
            <a:avLst/>
          </a:prstGeom>
        </p:spPr>
      </p:pic>
      <p:sp>
        <p:nvSpPr>
          <p:cNvPr id="13" name="Rechteck 16"/>
          <p:cNvSpPr/>
          <p:nvPr/>
        </p:nvSpPr>
        <p:spPr bwMode="auto">
          <a:xfrm rot="20569742">
            <a:off x="916332" y="3292977"/>
            <a:ext cx="3683347" cy="863122"/>
          </a:xfrm>
          <a:prstGeom prst="rect">
            <a:avLst/>
          </a:prstGeom>
          <a:solidFill>
            <a:schemeClr val="accent2">
              <a:alpha val="4000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4" name="Ellipse 17"/>
          <p:cNvSpPr/>
          <p:nvPr/>
        </p:nvSpPr>
        <p:spPr bwMode="auto">
          <a:xfrm>
            <a:off x="2576218" y="3640210"/>
            <a:ext cx="767668" cy="45460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5" name="Textplatzhalter 22"/>
          <p:cNvSpPr>
            <a:spLocks/>
          </p:cNvSpPr>
          <p:nvPr/>
        </p:nvSpPr>
        <p:spPr bwMode="auto">
          <a:xfrm>
            <a:off x="7453312" y="0"/>
            <a:ext cx="2844801" cy="560070"/>
          </a:xfrm>
          <a:prstGeom prst="rect">
            <a:avLst/>
          </a:prstGeom>
        </p:spPr>
        <p:txBody>
          <a:bodyPr>
            <a:normAutofit/>
          </a:bodyPr>
          <a:lstStyle>
            <a:lvl1pPr marL="357607" indent="-357607" algn="l" defTabSz="953617">
              <a:spcBef>
                <a:spcPts val="0"/>
              </a:spcBef>
              <a:buFont typeface="Arial"/>
              <a:buNone/>
              <a:defRPr sz="2400" b="1">
                <a:solidFill>
                  <a:schemeClr val="tx1"/>
                </a:solidFill>
                <a:latin typeface="Arial Bold"/>
                <a:ea typeface="+mn-ea"/>
                <a:cs typeface="+mn-cs"/>
              </a:defRPr>
            </a:lvl1pPr>
            <a:lvl2pPr marL="774811" indent="-298005" algn="l" defTabSz="953617">
              <a:spcBef>
                <a:spcPts val="0"/>
              </a:spcBef>
              <a:buFont typeface="Arial"/>
              <a:buChar char="–"/>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a:lstStyle>
          <a:p>
            <a:pPr algn="r">
              <a:defRPr/>
            </a:pPr>
            <a:r>
              <a:rPr lang="de-DE" sz="1300" b="0">
                <a:latin typeface="+mn-lt"/>
              </a:rPr>
              <a:t>Förtsch et al. (2016)</a:t>
            </a:r>
            <a:endParaRPr/>
          </a:p>
        </p:txBody>
      </p:sp>
    </p:spTree>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Inhaltsplatzhalter 3"/>
          <p:cNvSpPr>
            <a:spLocks noGrp="1"/>
          </p:cNvSpPr>
          <p:nvPr>
            <p:ph idx="1"/>
          </p:nvPr>
        </p:nvSpPr>
        <p:spPr bwMode="auto">
          <a:xfrm>
            <a:off x="514915" y="1296194"/>
            <a:ext cx="9268300" cy="773358"/>
          </a:xfrm>
        </p:spPr>
        <p:txBody>
          <a:bodyPr/>
          <a:lstStyle/>
          <a:p>
            <a:pPr marL="357188" lvl="1" indent="-357188">
              <a:spcBef>
                <a:spcPts val="600"/>
              </a:spcBef>
              <a:buClr>
                <a:srgbClr val="C00000"/>
              </a:buClr>
              <a:buSzPct val="70000"/>
              <a:buFont typeface="Marlett"/>
              <a:buChar char="g"/>
              <a:defRPr/>
            </a:pPr>
            <a:r>
              <a:rPr lang="de-DE" sz="2200">
                <a:solidFill>
                  <a:srgbClr val="C00000"/>
                </a:solidFill>
                <a:cs typeface="Tahoma"/>
              </a:rPr>
              <a:t>ProwiN</a:t>
            </a:r>
            <a:r>
              <a:rPr lang="de-DE" sz="2200">
                <a:cs typeface="Tahoma"/>
              </a:rPr>
              <a:t>: Zusammenhang zwischen PCK der Lehrkraft, kognitiver Aktivierung im Unterricht und Leistung der Schülerinnen und Schüler</a:t>
            </a:r>
            <a:endParaRPr/>
          </a:p>
        </p:txBody>
      </p:sp>
      <p:sp>
        <p:nvSpPr>
          <p:cNvPr id="6" name="Titel 2"/>
          <p:cNvSpPr>
            <a:spLocks noGrp="1"/>
          </p:cNvSpPr>
          <p:nvPr>
            <p:ph type="title"/>
          </p:nvPr>
        </p:nvSpPr>
        <p:spPr bwMode="auto"/>
        <p:txBody>
          <a:bodyPr/>
          <a:lstStyle/>
          <a:p>
            <a:pPr>
              <a:defRPr/>
            </a:pPr>
            <a:r>
              <a:rPr lang="de-DE"/>
              <a:t>Bedeutung von kognitiver Aktivierung</a:t>
            </a:r>
            <a:endParaRPr/>
          </a:p>
        </p:txBody>
      </p:sp>
      <p:sp>
        <p:nvSpPr>
          <p:cNvPr id="7" name="Textplatzhalter 15"/>
          <p:cNvSpPr>
            <a:spLocks noGrp="1"/>
          </p:cNvSpPr>
          <p:nvPr>
            <p:ph type="body" sz="quarter" idx="11"/>
          </p:nvPr>
        </p:nvSpPr>
        <p:spPr bwMode="auto"/>
        <p:txBody>
          <a:bodyPr/>
          <a:lstStyle/>
          <a:p>
            <a:pPr>
              <a:defRPr/>
            </a:pPr>
            <a:r>
              <a:rPr lang="de-DE"/>
              <a:t>Videostudien: Ergebnisse</a:t>
            </a:r>
            <a:endParaRPr/>
          </a:p>
        </p:txBody>
      </p:sp>
      <p:sp>
        <p:nvSpPr>
          <p:cNvPr id="9" name="Rechteck 32"/>
          <p:cNvSpPr/>
          <p:nvPr/>
        </p:nvSpPr>
        <p:spPr bwMode="auto">
          <a:xfrm>
            <a:off x="4068936" y="5832698"/>
            <a:ext cx="7200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Abgerundetes Rechteck 35"/>
          <p:cNvSpPr/>
          <p:nvPr/>
        </p:nvSpPr>
        <p:spPr bwMode="auto">
          <a:xfrm>
            <a:off x="2556768" y="5760690"/>
            <a:ext cx="8330129" cy="720080"/>
          </a:xfrm>
          <a:prstGeom prst="roundRect">
            <a:avLst>
              <a:gd name="adj" fmla="val 50000"/>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a:defRPr/>
            </a:pPr>
            <a:r>
              <a:rPr lang="de-DE" sz="1600" b="1">
                <a:solidFill>
                  <a:schemeClr val="tx1"/>
                </a:solidFill>
              </a:rPr>
              <a:t>Um Unterricht kognitiv aktivierend zu gestalten, wird v. a. fachdidaktisches Wissen benötigt, das sich bis auf die Leistung von Schülerinnen und Schülern positiv </a:t>
            </a:r>
            <a:endParaRPr/>
          </a:p>
          <a:p>
            <a:pPr marL="452438">
              <a:defRPr/>
            </a:pPr>
            <a:r>
              <a:rPr lang="de-DE" sz="1600" b="1">
                <a:solidFill>
                  <a:schemeClr val="tx1"/>
                </a:solidFill>
              </a:rPr>
              <a:t>auswirkt (mediiert um die kognitive Aktivierung im Unterricht).</a:t>
            </a:r>
            <a:endParaRPr/>
          </a:p>
        </p:txBody>
      </p:sp>
      <p:sp>
        <p:nvSpPr>
          <p:cNvPr id="15" name="Textplatzhalter 22"/>
          <p:cNvSpPr>
            <a:spLocks/>
          </p:cNvSpPr>
          <p:nvPr/>
        </p:nvSpPr>
        <p:spPr bwMode="auto">
          <a:xfrm>
            <a:off x="7453312" y="0"/>
            <a:ext cx="2844801" cy="560070"/>
          </a:xfrm>
          <a:prstGeom prst="rect">
            <a:avLst/>
          </a:prstGeom>
        </p:spPr>
        <p:txBody>
          <a:bodyPr>
            <a:normAutofit/>
          </a:bodyPr>
          <a:lstStyle>
            <a:lvl1pPr marL="357607" indent="-357607" algn="l" defTabSz="953617">
              <a:spcBef>
                <a:spcPts val="0"/>
              </a:spcBef>
              <a:buFont typeface="Arial"/>
              <a:buNone/>
              <a:defRPr sz="2400" b="1">
                <a:solidFill>
                  <a:schemeClr val="tx1"/>
                </a:solidFill>
                <a:latin typeface="Arial Bold"/>
                <a:ea typeface="+mn-ea"/>
                <a:cs typeface="+mn-cs"/>
              </a:defRPr>
            </a:lvl1pPr>
            <a:lvl2pPr marL="774811" indent="-298005" algn="l" defTabSz="953617">
              <a:spcBef>
                <a:spcPts val="0"/>
              </a:spcBef>
              <a:buFont typeface="Arial"/>
              <a:buChar char="–"/>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a:lstStyle>
          <a:p>
            <a:pPr algn="r">
              <a:defRPr/>
            </a:pPr>
            <a:r>
              <a:rPr lang="de-DE" sz="1300" b="0">
                <a:latin typeface="+mn-lt"/>
              </a:rPr>
              <a:t>Förtsch et al. (2016)</a:t>
            </a:r>
            <a:endParaRPr/>
          </a:p>
        </p:txBody>
      </p:sp>
      <p:pic>
        <p:nvPicPr>
          <p:cNvPr id="3" name="Grafik 2">
            <a:extLst>
              <a:ext uri="{FF2B5EF4-FFF2-40B4-BE49-F238E27FC236}">
                <a16:creationId xmlns:a16="http://schemas.microsoft.com/office/drawing/2014/main" id="{8224DFAD-0AF7-4663-91F4-AC9F2CD76AF3}"/>
              </a:ext>
            </a:extLst>
          </p:cNvPr>
          <p:cNvPicPr>
            <a:picLocks noChangeAspect="1"/>
          </p:cNvPicPr>
          <p:nvPr/>
        </p:nvPicPr>
        <p:blipFill rotWithShape="1">
          <a:blip r:embed="rId3">
            <a:extLst>
              <a:ext uri="{28A0092B-C50C-407E-A947-70E740481C1C}">
                <a14:useLocalDpi xmlns:a14="http://schemas.microsoft.com/office/drawing/2010/main" val="0"/>
              </a:ext>
            </a:extLst>
          </a:blip>
          <a:srcRect t="12414" b="3803"/>
          <a:stretch/>
        </p:blipFill>
        <p:spPr>
          <a:xfrm>
            <a:off x="787716" y="2016274"/>
            <a:ext cx="8330128" cy="3672408"/>
          </a:xfrm>
          <a:prstGeom prst="rect">
            <a:avLst/>
          </a:prstGeom>
        </p:spPr>
      </p:pic>
    </p:spTree>
    <p:extLst>
      <p:ext uri="{BB962C8B-B14F-4D97-AF65-F5344CB8AC3E}">
        <p14:creationId xmlns:p14="http://schemas.microsoft.com/office/powerpoint/2010/main" val="2573402340"/>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3" descr="Ein Bild, das Text, Schiefertafel enthält.&#10;&#10;Automatisch generierte Beschreibung"/>
          <p:cNvPicPr>
            <a:picLocks noChangeAspect="1"/>
          </p:cNvPicPr>
          <p:nvPr/>
        </p:nvPicPr>
        <p:blipFill>
          <a:blip r:embed="rId3"/>
          <a:srcRect l="7763" r="9956"/>
          <a:stretch/>
        </p:blipFill>
        <p:spPr bwMode="auto">
          <a:xfrm>
            <a:off x="0" y="0"/>
            <a:ext cx="10298113" cy="7200900"/>
          </a:xfrm>
          <a:prstGeom prst="rect">
            <a:avLst/>
          </a:prstGeom>
        </p:spPr>
      </p:pic>
      <p:sp>
        <p:nvSpPr>
          <p:cNvPr id="5" name="Rechteck 2"/>
          <p:cNvSpPr/>
          <p:nvPr/>
        </p:nvSpPr>
        <p:spPr bwMode="auto">
          <a:xfrm>
            <a:off x="0" y="0"/>
            <a:ext cx="7453312" cy="648128"/>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Titel 4"/>
          <p:cNvSpPr>
            <a:spLocks noGrp="1"/>
          </p:cNvSpPr>
          <p:nvPr>
            <p:ph type="title"/>
          </p:nvPr>
        </p:nvSpPr>
        <p:spPr bwMode="auto"/>
        <p:txBody>
          <a:bodyPr/>
          <a:lstStyle/>
          <a:p>
            <a:pPr>
              <a:defRPr/>
            </a:pPr>
            <a:r>
              <a:rPr lang="de-DE"/>
              <a:t>Empirische Studie aus der Mathematik</a:t>
            </a:r>
            <a:endParaRPr/>
          </a:p>
        </p:txBody>
      </p:sp>
    </p:spTree>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2"/>
          <p:cNvSpPr>
            <a:spLocks noGrp="1"/>
          </p:cNvSpPr>
          <p:nvPr>
            <p:ph type="title"/>
          </p:nvPr>
        </p:nvSpPr>
        <p:spPr bwMode="auto"/>
        <p:txBody>
          <a:bodyPr/>
          <a:lstStyle/>
          <a:p>
            <a:pPr>
              <a:defRPr/>
            </a:pPr>
            <a:r>
              <a:rPr lang="de-DE"/>
              <a:t>Bedeutung von kognitiver Aktivierung</a:t>
            </a:r>
            <a:endParaRPr/>
          </a:p>
        </p:txBody>
      </p:sp>
      <p:sp>
        <p:nvSpPr>
          <p:cNvPr id="5" name="Textplatzhalter 10"/>
          <p:cNvSpPr>
            <a:spLocks noGrp="1"/>
          </p:cNvSpPr>
          <p:nvPr>
            <p:ph type="body" sz="quarter" idx="11"/>
          </p:nvPr>
        </p:nvSpPr>
        <p:spPr bwMode="auto"/>
        <p:txBody>
          <a:bodyPr/>
          <a:lstStyle/>
          <a:p>
            <a:pPr>
              <a:defRPr/>
            </a:pPr>
            <a:r>
              <a:rPr lang="de-DE"/>
              <a:t>COACTIV-Studie</a:t>
            </a:r>
            <a:endParaRPr/>
          </a:p>
        </p:txBody>
      </p:sp>
      <p:sp>
        <p:nvSpPr>
          <p:cNvPr id="6" name="Textplatzhalter 11"/>
          <p:cNvSpPr>
            <a:spLocks noGrp="1"/>
          </p:cNvSpPr>
          <p:nvPr>
            <p:ph type="body" sz="quarter" idx="14"/>
          </p:nvPr>
        </p:nvSpPr>
        <p:spPr bwMode="auto"/>
        <p:txBody>
          <a:bodyPr>
            <a:normAutofit/>
          </a:bodyPr>
          <a:lstStyle/>
          <a:p>
            <a:pPr>
              <a:defRPr/>
            </a:pPr>
            <a:r>
              <a:rPr lang="de-DE" sz="1300" dirty="0">
                <a:latin typeface="+mn-lt"/>
              </a:rPr>
              <a:t>Baumert et al., 2010</a:t>
            </a:r>
            <a:endParaRPr dirty="0"/>
          </a:p>
        </p:txBody>
      </p:sp>
      <p:sp>
        <p:nvSpPr>
          <p:cNvPr id="7" name="Textfeld 12"/>
          <p:cNvSpPr>
            <a:spLocks/>
          </p:cNvSpPr>
          <p:nvPr/>
        </p:nvSpPr>
        <p:spPr bwMode="auto">
          <a:xfrm>
            <a:off x="36488" y="4040911"/>
            <a:ext cx="1146017" cy="279619"/>
          </a:xfrm>
          <a:prstGeom prst="rect">
            <a:avLst/>
          </a:prstGeom>
          <a:noFill/>
        </p:spPr>
        <p:txBody>
          <a:bodyPr wrap="square" rtlCol="0">
            <a:spAutoFit/>
          </a:bodyPr>
          <a:lstStyle/>
          <a:p>
            <a:pPr>
              <a:defRPr/>
            </a:pPr>
            <a:r>
              <a:rPr lang="en-US" sz="1200" b="1" i="1">
                <a:cs typeface="Times New Roman"/>
              </a:rPr>
              <a:t>Klassenebene</a:t>
            </a:r>
          </a:p>
        </p:txBody>
      </p:sp>
      <p:sp>
        <p:nvSpPr>
          <p:cNvPr id="8" name="Rechteck 13"/>
          <p:cNvSpPr/>
          <p:nvPr/>
        </p:nvSpPr>
        <p:spPr bwMode="auto">
          <a:xfrm>
            <a:off x="1182504" y="1800250"/>
            <a:ext cx="1518280" cy="4910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PCK</a:t>
            </a:r>
            <a:endParaRPr/>
          </a:p>
        </p:txBody>
      </p:sp>
      <p:sp>
        <p:nvSpPr>
          <p:cNvPr id="9" name="Textfeld 18"/>
          <p:cNvSpPr>
            <a:spLocks/>
          </p:cNvSpPr>
          <p:nvPr/>
        </p:nvSpPr>
        <p:spPr bwMode="auto">
          <a:xfrm>
            <a:off x="36488" y="4321714"/>
            <a:ext cx="1146016" cy="276999"/>
          </a:xfrm>
          <a:prstGeom prst="rect">
            <a:avLst/>
          </a:prstGeom>
          <a:noFill/>
        </p:spPr>
        <p:txBody>
          <a:bodyPr wrap="square" rtlCol="0">
            <a:spAutoFit/>
          </a:bodyPr>
          <a:lstStyle/>
          <a:p>
            <a:pPr>
              <a:defRPr/>
            </a:pPr>
            <a:r>
              <a:rPr lang="en-US" sz="1200" b="1" i="1">
                <a:cs typeface="Times New Roman"/>
              </a:rPr>
              <a:t>Schülerebene</a:t>
            </a:r>
          </a:p>
        </p:txBody>
      </p:sp>
      <p:grpSp>
        <p:nvGrpSpPr>
          <p:cNvPr id="10" name="Gruppieren 19"/>
          <p:cNvGrpSpPr/>
          <p:nvPr/>
        </p:nvGrpSpPr>
        <p:grpSpPr bwMode="auto">
          <a:xfrm>
            <a:off x="1182504" y="4712532"/>
            <a:ext cx="1518280" cy="1823965"/>
            <a:chOff x="1430866" y="4867274"/>
            <a:chExt cx="1518280" cy="1823965"/>
          </a:xfrm>
        </p:grpSpPr>
        <p:sp>
          <p:nvSpPr>
            <p:cNvPr id="11" name="Rechteck 20"/>
            <p:cNvSpPr/>
            <p:nvPr/>
          </p:nvSpPr>
          <p:spPr bwMode="auto">
            <a:xfrm>
              <a:off x="1430866" y="4867274"/>
              <a:ext cx="1518280" cy="4910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dirty="0" err="1">
                  <a:solidFill>
                    <a:sysClr val="windowText" lastClr="000000"/>
                  </a:solidFill>
                  <a:cs typeface="Times New Roman"/>
                </a:rPr>
                <a:t>Mathematikleistung</a:t>
              </a:r>
              <a:br>
                <a:rPr lang="en-US" sz="1200" dirty="0">
                  <a:solidFill>
                    <a:sysClr val="windowText" lastClr="000000"/>
                  </a:solidFill>
                  <a:cs typeface="Times New Roman"/>
                </a:rPr>
              </a:br>
              <a:r>
                <a:rPr lang="en-US" sz="1200" dirty="0">
                  <a:solidFill>
                    <a:sysClr val="windowText" lastClr="000000"/>
                  </a:solidFill>
                  <a:cs typeface="Times New Roman"/>
                </a:rPr>
                <a:t>(PISA-Test)</a:t>
              </a:r>
              <a:endParaRPr dirty="0"/>
            </a:p>
          </p:txBody>
        </p:sp>
        <p:sp>
          <p:nvSpPr>
            <p:cNvPr id="12" name="Rechteck 21"/>
            <p:cNvSpPr/>
            <p:nvPr/>
          </p:nvSpPr>
          <p:spPr bwMode="auto">
            <a:xfrm>
              <a:off x="1430866" y="5618406"/>
              <a:ext cx="1518280" cy="3094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Lesekompetenz</a:t>
              </a:r>
            </a:p>
          </p:txBody>
        </p:sp>
        <p:sp>
          <p:nvSpPr>
            <p:cNvPr id="13" name="Rechteck 72"/>
            <p:cNvSpPr/>
            <p:nvPr/>
          </p:nvSpPr>
          <p:spPr bwMode="auto">
            <a:xfrm>
              <a:off x="1430866" y="6000095"/>
              <a:ext cx="1518280" cy="3094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Kognitive Fähigkeiten</a:t>
              </a:r>
            </a:p>
          </p:txBody>
        </p:sp>
        <p:sp>
          <p:nvSpPr>
            <p:cNvPr id="14" name="Rechteck 73"/>
            <p:cNvSpPr/>
            <p:nvPr/>
          </p:nvSpPr>
          <p:spPr bwMode="auto">
            <a:xfrm>
              <a:off x="1430866" y="6381784"/>
              <a:ext cx="1518280" cy="3094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familiärer Kontext,..</a:t>
              </a:r>
              <a:endParaRPr/>
            </a:p>
          </p:txBody>
        </p:sp>
      </p:grpSp>
      <p:cxnSp>
        <p:nvCxnSpPr>
          <p:cNvPr id="15" name="Gerade Verbindung mit Pfeil 22"/>
          <p:cNvCxnSpPr>
            <a:cxnSpLocks/>
            <a:stCxn id="11" idx="3"/>
            <a:endCxn id="16" idx="1"/>
          </p:cNvCxnSpPr>
          <p:nvPr/>
        </p:nvCxnSpPr>
        <p:spPr bwMode="auto">
          <a:xfrm flipV="1">
            <a:off x="2700784" y="4952886"/>
            <a:ext cx="5486176" cy="51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r Verbinder 24"/>
          <p:cNvCxnSpPr>
            <a:cxnSpLocks/>
          </p:cNvCxnSpPr>
          <p:nvPr/>
        </p:nvCxnSpPr>
        <p:spPr bwMode="auto">
          <a:xfrm flipV="1">
            <a:off x="0" y="4330843"/>
            <a:ext cx="10261625" cy="10077"/>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8" name="Rechteck 25"/>
          <p:cNvSpPr/>
          <p:nvPr/>
        </p:nvSpPr>
        <p:spPr bwMode="auto">
          <a:xfrm>
            <a:off x="3276309" y="4716966"/>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0,48*</a:t>
            </a:r>
            <a:endParaRPr/>
          </a:p>
        </p:txBody>
      </p:sp>
      <p:sp>
        <p:nvSpPr>
          <p:cNvPr id="19" name="Rechteck 27"/>
          <p:cNvSpPr/>
          <p:nvPr/>
        </p:nvSpPr>
        <p:spPr bwMode="auto">
          <a:xfrm>
            <a:off x="8906628" y="4485061"/>
            <a:ext cx="778932"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200" i="1">
                <a:solidFill>
                  <a:sysClr val="windowText" lastClr="000000"/>
                </a:solidFill>
                <a:cs typeface="Times New Roman"/>
              </a:rPr>
              <a:t>R²</a:t>
            </a:r>
            <a:r>
              <a:rPr lang="en-US" sz="1200">
                <a:solidFill>
                  <a:sysClr val="windowText" lastClr="000000"/>
                </a:solidFill>
                <a:cs typeface="Times New Roman"/>
              </a:rPr>
              <a:t> = 0,62</a:t>
            </a:r>
            <a:endParaRPr/>
          </a:p>
        </p:txBody>
      </p:sp>
      <p:sp>
        <p:nvSpPr>
          <p:cNvPr id="16" name="Rechteck 29"/>
          <p:cNvSpPr/>
          <p:nvPr/>
        </p:nvSpPr>
        <p:spPr bwMode="auto">
          <a:xfrm>
            <a:off x="8186960" y="4707352"/>
            <a:ext cx="1498600" cy="4910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Mathematikleistung</a:t>
            </a:r>
            <a:br>
              <a:rPr lang="en-US" sz="1200">
                <a:solidFill>
                  <a:sysClr val="windowText" lastClr="000000"/>
                </a:solidFill>
                <a:cs typeface="Times New Roman"/>
              </a:rPr>
            </a:br>
            <a:r>
              <a:rPr lang="en-US" sz="1200">
                <a:solidFill>
                  <a:sysClr val="windowText" lastClr="000000"/>
                </a:solidFill>
                <a:cs typeface="Times New Roman"/>
              </a:rPr>
              <a:t>(PISA-Test)</a:t>
            </a:r>
            <a:endParaRPr/>
          </a:p>
        </p:txBody>
      </p:sp>
      <p:cxnSp>
        <p:nvCxnSpPr>
          <p:cNvPr id="20" name="Gerade Verbindung mit Pfeil 31"/>
          <p:cNvCxnSpPr>
            <a:cxnSpLocks/>
            <a:stCxn id="12" idx="3"/>
            <a:endCxn id="16" idx="1"/>
          </p:cNvCxnSpPr>
          <p:nvPr/>
        </p:nvCxnSpPr>
        <p:spPr bwMode="auto">
          <a:xfrm flipV="1">
            <a:off x="2700784" y="4952886"/>
            <a:ext cx="5486176" cy="6655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Ellipse 48"/>
          <p:cNvSpPr/>
          <p:nvPr/>
        </p:nvSpPr>
        <p:spPr bwMode="auto">
          <a:xfrm>
            <a:off x="8186960" y="3641253"/>
            <a:ext cx="1498600" cy="491067"/>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Mathematik-leistung</a:t>
            </a:r>
          </a:p>
        </p:txBody>
      </p:sp>
      <p:sp>
        <p:nvSpPr>
          <p:cNvPr id="22" name="Rechteck 37"/>
          <p:cNvSpPr/>
          <p:nvPr/>
        </p:nvSpPr>
        <p:spPr bwMode="auto">
          <a:xfrm>
            <a:off x="8901057" y="3394034"/>
            <a:ext cx="778932"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200" i="1">
                <a:solidFill>
                  <a:sysClr val="windowText" lastClr="000000"/>
                </a:solidFill>
                <a:cs typeface="Times New Roman"/>
              </a:rPr>
              <a:t>R²</a:t>
            </a:r>
            <a:r>
              <a:rPr lang="en-US" sz="1200">
                <a:solidFill>
                  <a:sysClr val="windowText" lastClr="000000"/>
                </a:solidFill>
                <a:cs typeface="Times New Roman"/>
              </a:rPr>
              <a:t> = 0,69</a:t>
            </a:r>
            <a:endParaRPr/>
          </a:p>
        </p:txBody>
      </p:sp>
      <p:sp>
        <p:nvSpPr>
          <p:cNvPr id="23" name="Ellipse 65"/>
          <p:cNvSpPr/>
          <p:nvPr/>
        </p:nvSpPr>
        <p:spPr bwMode="auto">
          <a:xfrm>
            <a:off x="6696524" y="1819210"/>
            <a:ext cx="1226350" cy="81430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cxnSp>
        <p:nvCxnSpPr>
          <p:cNvPr id="24" name="Gerader Verbinder 24"/>
          <p:cNvCxnSpPr>
            <a:cxnSpLocks/>
          </p:cNvCxnSpPr>
          <p:nvPr/>
        </p:nvCxnSpPr>
        <p:spPr bwMode="auto">
          <a:xfrm>
            <a:off x="3267432" y="1772655"/>
            <a:ext cx="0" cy="4708115"/>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5" name="Gerader Verbinder 24"/>
          <p:cNvCxnSpPr>
            <a:cxnSpLocks/>
          </p:cNvCxnSpPr>
          <p:nvPr/>
        </p:nvCxnSpPr>
        <p:spPr bwMode="auto">
          <a:xfrm>
            <a:off x="7783320" y="1772655"/>
            <a:ext cx="0" cy="4068605"/>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6" name="Rechteck 66"/>
          <p:cNvSpPr/>
          <p:nvPr/>
        </p:nvSpPr>
        <p:spPr bwMode="auto">
          <a:xfrm>
            <a:off x="1182504" y="3638431"/>
            <a:ext cx="1518280" cy="4910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Schulart</a:t>
            </a:r>
          </a:p>
        </p:txBody>
      </p:sp>
      <p:sp>
        <p:nvSpPr>
          <p:cNvPr id="27" name="Rechteck 67"/>
          <p:cNvSpPr/>
          <p:nvPr/>
        </p:nvSpPr>
        <p:spPr bwMode="auto">
          <a:xfrm>
            <a:off x="4256207" y="1889268"/>
            <a:ext cx="2579873" cy="2941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Aktivierungspotential der Aufgaben</a:t>
            </a:r>
          </a:p>
        </p:txBody>
      </p:sp>
      <p:sp>
        <p:nvSpPr>
          <p:cNvPr id="28" name="Rechteck 68"/>
          <p:cNvSpPr/>
          <p:nvPr/>
        </p:nvSpPr>
        <p:spPr bwMode="auto">
          <a:xfrm>
            <a:off x="4254932" y="2304306"/>
            <a:ext cx="2579873" cy="2941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Curriculares Niveau der Aufgaben</a:t>
            </a:r>
          </a:p>
        </p:txBody>
      </p:sp>
      <p:sp>
        <p:nvSpPr>
          <p:cNvPr id="29" name="Rechteck 69"/>
          <p:cNvSpPr/>
          <p:nvPr/>
        </p:nvSpPr>
        <p:spPr bwMode="auto">
          <a:xfrm>
            <a:off x="4254643" y="2722135"/>
            <a:ext cx="2579873" cy="2941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Individuelle Lernunterstützung</a:t>
            </a:r>
          </a:p>
        </p:txBody>
      </p:sp>
      <p:sp>
        <p:nvSpPr>
          <p:cNvPr id="30" name="Rechteck 70"/>
          <p:cNvSpPr/>
          <p:nvPr/>
        </p:nvSpPr>
        <p:spPr bwMode="auto">
          <a:xfrm>
            <a:off x="4255222" y="3140995"/>
            <a:ext cx="2579873" cy="2941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Classroom Management</a:t>
            </a:r>
            <a:endParaRPr/>
          </a:p>
        </p:txBody>
      </p:sp>
      <p:cxnSp>
        <p:nvCxnSpPr>
          <p:cNvPr id="31" name="Gerade Verbindung mit Pfeil 74"/>
          <p:cNvCxnSpPr>
            <a:cxnSpLocks/>
            <a:stCxn id="13" idx="3"/>
            <a:endCxn id="16" idx="1"/>
          </p:cNvCxnSpPr>
          <p:nvPr/>
        </p:nvCxnSpPr>
        <p:spPr bwMode="auto">
          <a:xfrm flipV="1">
            <a:off x="2700784" y="4952886"/>
            <a:ext cx="5486176" cy="104719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79"/>
          <p:cNvCxnSpPr>
            <a:cxnSpLocks/>
            <a:stCxn id="14" idx="3"/>
            <a:endCxn id="16" idx="1"/>
          </p:cNvCxnSpPr>
          <p:nvPr/>
        </p:nvCxnSpPr>
        <p:spPr bwMode="auto">
          <a:xfrm flipV="1">
            <a:off x="2700784" y="4952886"/>
            <a:ext cx="5486176" cy="1428884"/>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3" name="Rechteck 82"/>
          <p:cNvSpPr/>
          <p:nvPr/>
        </p:nvSpPr>
        <p:spPr bwMode="auto">
          <a:xfrm>
            <a:off x="3258556" y="5271053"/>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0,20*</a:t>
            </a:r>
            <a:endParaRPr/>
          </a:p>
        </p:txBody>
      </p:sp>
      <p:sp>
        <p:nvSpPr>
          <p:cNvPr id="34" name="Rechteck 83"/>
          <p:cNvSpPr/>
          <p:nvPr/>
        </p:nvSpPr>
        <p:spPr bwMode="auto">
          <a:xfrm>
            <a:off x="3276309" y="5599961"/>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0,24*</a:t>
            </a:r>
            <a:endParaRPr/>
          </a:p>
        </p:txBody>
      </p:sp>
      <p:sp>
        <p:nvSpPr>
          <p:cNvPr id="35" name="Rechteck 84"/>
          <p:cNvSpPr/>
          <p:nvPr/>
        </p:nvSpPr>
        <p:spPr bwMode="auto">
          <a:xfrm>
            <a:off x="3275995" y="6235783"/>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&lt; </a:t>
            </a:r>
            <a:r>
              <a:rPr lang="en-US" sz="1200">
                <a:solidFill>
                  <a:sysClr val="windowText" lastClr="000000"/>
                </a:solidFill>
                <a:cs typeface="Times New Roman"/>
              </a:rPr>
              <a:t>0,03</a:t>
            </a:r>
            <a:endParaRPr/>
          </a:p>
        </p:txBody>
      </p:sp>
      <p:cxnSp>
        <p:nvCxnSpPr>
          <p:cNvPr id="36" name="Gerade Verbindung mit Pfeil 85"/>
          <p:cNvCxnSpPr>
            <a:cxnSpLocks/>
            <a:stCxn id="26" idx="3"/>
            <a:endCxn id="21" idx="2"/>
          </p:cNvCxnSpPr>
          <p:nvPr/>
        </p:nvCxnSpPr>
        <p:spPr bwMode="auto">
          <a:xfrm>
            <a:off x="2700784" y="3883965"/>
            <a:ext cx="5486176" cy="28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hteck 88"/>
          <p:cNvSpPr/>
          <p:nvPr/>
        </p:nvSpPr>
        <p:spPr bwMode="auto">
          <a:xfrm>
            <a:off x="3275995" y="3901911"/>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0,56*</a:t>
            </a:r>
            <a:endParaRPr/>
          </a:p>
        </p:txBody>
      </p:sp>
      <p:cxnSp>
        <p:nvCxnSpPr>
          <p:cNvPr id="38" name="Gerade Verbindung mit Pfeil 89"/>
          <p:cNvCxnSpPr>
            <a:cxnSpLocks/>
            <a:stCxn id="27" idx="3"/>
            <a:endCxn id="21" idx="0"/>
          </p:cNvCxnSpPr>
          <p:nvPr/>
        </p:nvCxnSpPr>
        <p:spPr bwMode="auto">
          <a:xfrm>
            <a:off x="6836080" y="2036356"/>
            <a:ext cx="2100180" cy="16048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92"/>
          <p:cNvCxnSpPr>
            <a:cxnSpLocks/>
            <a:stCxn id="28" idx="3"/>
            <a:endCxn id="21" idx="0"/>
          </p:cNvCxnSpPr>
          <p:nvPr/>
        </p:nvCxnSpPr>
        <p:spPr bwMode="auto">
          <a:xfrm>
            <a:off x="6834805" y="2451394"/>
            <a:ext cx="2101455" cy="11898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95"/>
          <p:cNvCxnSpPr>
            <a:cxnSpLocks/>
            <a:stCxn id="29" idx="3"/>
            <a:endCxn id="21" idx="0"/>
          </p:cNvCxnSpPr>
          <p:nvPr/>
        </p:nvCxnSpPr>
        <p:spPr bwMode="auto">
          <a:xfrm>
            <a:off x="6834516" y="2869223"/>
            <a:ext cx="2101744" cy="77203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98"/>
          <p:cNvCxnSpPr>
            <a:cxnSpLocks/>
            <a:stCxn id="30" idx="3"/>
            <a:endCxn id="21" idx="0"/>
          </p:cNvCxnSpPr>
          <p:nvPr/>
        </p:nvCxnSpPr>
        <p:spPr bwMode="auto">
          <a:xfrm>
            <a:off x="6835095" y="3288083"/>
            <a:ext cx="2101165" cy="3531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hteck 104"/>
          <p:cNvSpPr/>
          <p:nvPr/>
        </p:nvSpPr>
        <p:spPr bwMode="auto">
          <a:xfrm>
            <a:off x="6894524" y="1936334"/>
            <a:ext cx="815754" cy="22905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0,32*</a:t>
            </a:r>
            <a:endParaRPr/>
          </a:p>
        </p:txBody>
      </p:sp>
      <p:sp>
        <p:nvSpPr>
          <p:cNvPr id="43" name="Rechteck 105"/>
          <p:cNvSpPr/>
          <p:nvPr/>
        </p:nvSpPr>
        <p:spPr bwMode="auto">
          <a:xfrm>
            <a:off x="6898115" y="2328734"/>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0,17*</a:t>
            </a:r>
            <a:endParaRPr/>
          </a:p>
        </p:txBody>
      </p:sp>
      <p:sp>
        <p:nvSpPr>
          <p:cNvPr id="44" name="Rechteck 106"/>
          <p:cNvSpPr/>
          <p:nvPr/>
        </p:nvSpPr>
        <p:spPr bwMode="auto">
          <a:xfrm>
            <a:off x="6898115" y="2713236"/>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0,10</a:t>
            </a:r>
            <a:endParaRPr/>
          </a:p>
        </p:txBody>
      </p:sp>
      <p:sp>
        <p:nvSpPr>
          <p:cNvPr id="45" name="Rechteck 107"/>
          <p:cNvSpPr/>
          <p:nvPr/>
        </p:nvSpPr>
        <p:spPr bwMode="auto">
          <a:xfrm>
            <a:off x="6909117" y="3133356"/>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0,31*</a:t>
            </a:r>
            <a:endParaRPr/>
          </a:p>
        </p:txBody>
      </p:sp>
      <p:cxnSp>
        <p:nvCxnSpPr>
          <p:cNvPr id="46" name="Gerade Verbindung mit Pfeil 108"/>
          <p:cNvCxnSpPr>
            <a:cxnSpLocks/>
            <a:stCxn id="8" idx="3"/>
            <a:endCxn id="27" idx="1"/>
          </p:cNvCxnSpPr>
          <p:nvPr/>
        </p:nvCxnSpPr>
        <p:spPr bwMode="auto">
          <a:xfrm flipV="1">
            <a:off x="2700784" y="2036356"/>
            <a:ext cx="1555423" cy="94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111"/>
          <p:cNvCxnSpPr>
            <a:cxnSpLocks/>
            <a:stCxn id="8" idx="3"/>
            <a:endCxn id="28" idx="1"/>
          </p:cNvCxnSpPr>
          <p:nvPr/>
        </p:nvCxnSpPr>
        <p:spPr bwMode="auto">
          <a:xfrm>
            <a:off x="2700784" y="2045784"/>
            <a:ext cx="1554148" cy="4056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114"/>
          <p:cNvCxnSpPr>
            <a:cxnSpLocks/>
            <a:stCxn id="8" idx="3"/>
            <a:endCxn id="29" idx="1"/>
          </p:cNvCxnSpPr>
          <p:nvPr/>
        </p:nvCxnSpPr>
        <p:spPr bwMode="auto">
          <a:xfrm>
            <a:off x="2700784" y="2045784"/>
            <a:ext cx="1553859" cy="8234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117"/>
          <p:cNvCxnSpPr>
            <a:cxnSpLocks/>
            <a:stCxn id="8" idx="3"/>
            <a:endCxn id="30" idx="1"/>
          </p:cNvCxnSpPr>
          <p:nvPr/>
        </p:nvCxnSpPr>
        <p:spPr bwMode="auto">
          <a:xfrm>
            <a:off x="2700784" y="2045784"/>
            <a:ext cx="1554438" cy="1242299"/>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Rechteck 120"/>
          <p:cNvSpPr/>
          <p:nvPr/>
        </p:nvSpPr>
        <p:spPr bwMode="auto">
          <a:xfrm>
            <a:off x="3438889" y="1805431"/>
            <a:ext cx="815754" cy="22905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0,24*</a:t>
            </a:r>
            <a:endParaRPr/>
          </a:p>
        </p:txBody>
      </p:sp>
      <p:sp>
        <p:nvSpPr>
          <p:cNvPr id="51" name="Rechteck 121"/>
          <p:cNvSpPr/>
          <p:nvPr/>
        </p:nvSpPr>
        <p:spPr bwMode="auto">
          <a:xfrm>
            <a:off x="3433182" y="2107590"/>
            <a:ext cx="815754" cy="22905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0,33*</a:t>
            </a:r>
            <a:endParaRPr/>
          </a:p>
        </p:txBody>
      </p:sp>
      <p:sp>
        <p:nvSpPr>
          <p:cNvPr id="52" name="Rechteck 124"/>
          <p:cNvSpPr/>
          <p:nvPr/>
        </p:nvSpPr>
        <p:spPr bwMode="auto">
          <a:xfrm>
            <a:off x="3437903" y="2420863"/>
            <a:ext cx="815754" cy="22905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0,26*</a:t>
            </a:r>
            <a:endParaRPr/>
          </a:p>
        </p:txBody>
      </p:sp>
      <p:sp>
        <p:nvSpPr>
          <p:cNvPr id="53" name="Rechteck 125"/>
          <p:cNvSpPr/>
          <p:nvPr/>
        </p:nvSpPr>
        <p:spPr bwMode="auto">
          <a:xfrm>
            <a:off x="3437254" y="2744062"/>
            <a:ext cx="815754" cy="22905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0,14</a:t>
            </a:r>
            <a:endParaRPr/>
          </a:p>
        </p:txBody>
      </p:sp>
      <p:sp>
        <p:nvSpPr>
          <p:cNvPr id="54" name="Ellipse 65"/>
          <p:cNvSpPr/>
          <p:nvPr/>
        </p:nvSpPr>
        <p:spPr bwMode="auto">
          <a:xfrm>
            <a:off x="3190795" y="1701810"/>
            <a:ext cx="1226350" cy="10114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5" name="Rechteck 127"/>
          <p:cNvSpPr/>
          <p:nvPr/>
        </p:nvSpPr>
        <p:spPr bwMode="auto">
          <a:xfrm>
            <a:off x="7288320" y="5950222"/>
            <a:ext cx="2988818" cy="8640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000">
                <a:solidFill>
                  <a:sysClr val="windowText" lastClr="000000"/>
                </a:solidFill>
                <a:cs typeface="Times New Roman"/>
              </a:rPr>
              <a:t>Stichprobe: </a:t>
            </a:r>
            <a:r>
              <a:rPr lang="en-US" sz="1000" i="1">
                <a:solidFill>
                  <a:sysClr val="windowText" lastClr="000000"/>
                </a:solidFill>
                <a:cs typeface="Times New Roman"/>
              </a:rPr>
              <a:t>N</a:t>
            </a:r>
            <a:r>
              <a:rPr lang="en-US" sz="1000" baseline="-25000">
                <a:solidFill>
                  <a:sysClr val="windowText" lastClr="000000"/>
                </a:solidFill>
                <a:cs typeface="Times New Roman"/>
              </a:rPr>
              <a:t>Schüler</a:t>
            </a:r>
            <a:r>
              <a:rPr lang="en-US" sz="1000">
                <a:solidFill>
                  <a:sysClr val="windowText" lastClr="000000"/>
                </a:solidFill>
                <a:cs typeface="Times New Roman"/>
              </a:rPr>
              <a:t> = 4353; </a:t>
            </a:r>
            <a:r>
              <a:rPr lang="en-US" sz="1000" i="1">
                <a:solidFill>
                  <a:sysClr val="windowText" lastClr="000000"/>
                </a:solidFill>
                <a:cs typeface="Times New Roman"/>
              </a:rPr>
              <a:t>N</a:t>
            </a:r>
            <a:r>
              <a:rPr lang="en-US" sz="1000" baseline="-25000">
                <a:solidFill>
                  <a:sysClr val="windowText" lastClr="000000"/>
                </a:solidFill>
                <a:cs typeface="Times New Roman"/>
              </a:rPr>
              <a:t>Lehrer</a:t>
            </a:r>
            <a:r>
              <a:rPr lang="en-US" sz="1000">
                <a:solidFill>
                  <a:sysClr val="windowText" lastClr="000000"/>
                </a:solidFill>
                <a:cs typeface="Times New Roman"/>
              </a:rPr>
              <a:t> = 181. </a:t>
            </a:r>
            <a:br>
              <a:rPr lang="en-US" sz="1000">
                <a:solidFill>
                  <a:sysClr val="windowText" lastClr="000000"/>
                </a:solidFill>
                <a:cs typeface="Times New Roman"/>
              </a:rPr>
            </a:br>
            <a:r>
              <a:rPr lang="nn-NO" sz="1000">
                <a:solidFill>
                  <a:sysClr val="windowText" lastClr="000000"/>
                </a:solidFill>
                <a:cs typeface="Times New Roman"/>
              </a:rPr>
              <a:t>*</a:t>
            </a:r>
            <a:r>
              <a:rPr lang="nn-NO" sz="1000" i="1">
                <a:solidFill>
                  <a:sysClr val="windowText" lastClr="000000"/>
                </a:solidFill>
                <a:cs typeface="Times New Roman"/>
              </a:rPr>
              <a:t>p</a:t>
            </a:r>
            <a:r>
              <a:rPr lang="nn-NO" sz="1000">
                <a:solidFill>
                  <a:sysClr val="windowText" lastClr="000000"/>
                </a:solidFill>
                <a:cs typeface="Times New Roman"/>
              </a:rPr>
              <a:t> &lt; 0,05. </a:t>
            </a:r>
            <a:endParaRPr/>
          </a:p>
          <a:p>
            <a:pPr>
              <a:defRPr/>
            </a:pPr>
            <a:r>
              <a:rPr lang="en-US" sz="1000">
                <a:solidFill>
                  <a:sysClr val="windowText" lastClr="000000"/>
                </a:solidFill>
                <a:cs typeface="Times New Roman"/>
              </a:rPr>
              <a:t>χ²(253) = 882, </a:t>
            </a:r>
            <a:r>
              <a:rPr lang="en-US" sz="1000" i="1">
                <a:solidFill>
                  <a:sysClr val="windowText" lastClr="000000"/>
                </a:solidFill>
                <a:cs typeface="Times New Roman"/>
              </a:rPr>
              <a:t>p</a:t>
            </a:r>
            <a:r>
              <a:rPr lang="en-US" sz="1000">
                <a:solidFill>
                  <a:sysClr val="windowText" lastClr="000000"/>
                </a:solidFill>
                <a:cs typeface="Times New Roman"/>
              </a:rPr>
              <a:t> &lt; 0,01, </a:t>
            </a:r>
            <a:r>
              <a:rPr lang="en-US" sz="1000" i="1">
                <a:solidFill>
                  <a:sysClr val="windowText" lastClr="000000"/>
                </a:solidFill>
                <a:cs typeface="Times New Roman"/>
              </a:rPr>
              <a:t>CFI</a:t>
            </a:r>
            <a:r>
              <a:rPr lang="en-US" sz="1000">
                <a:solidFill>
                  <a:sysClr val="windowText" lastClr="000000"/>
                </a:solidFill>
                <a:cs typeface="Times New Roman"/>
              </a:rPr>
              <a:t> = 0,96, </a:t>
            </a:r>
            <a:r>
              <a:rPr lang="en-US" sz="1000" i="1">
                <a:solidFill>
                  <a:sysClr val="windowText" lastClr="000000"/>
                </a:solidFill>
                <a:cs typeface="Times New Roman"/>
              </a:rPr>
              <a:t>RMSEA</a:t>
            </a:r>
            <a:r>
              <a:rPr lang="en-US" sz="1000">
                <a:solidFill>
                  <a:sysClr val="windowText" lastClr="000000"/>
                </a:solidFill>
                <a:cs typeface="Times New Roman"/>
              </a:rPr>
              <a:t> = 0,02, </a:t>
            </a:r>
            <a:br>
              <a:rPr lang="en-US" sz="1000">
                <a:solidFill>
                  <a:sysClr val="windowText" lastClr="000000"/>
                </a:solidFill>
                <a:cs typeface="Times New Roman"/>
              </a:rPr>
            </a:br>
            <a:r>
              <a:rPr lang="en-US" sz="1000">
                <a:solidFill>
                  <a:sysClr val="windowText" lastClr="000000"/>
                </a:solidFill>
                <a:cs typeface="Times New Roman"/>
              </a:rPr>
              <a:t>SRMR(within) = 0,08, SRMR(between) = 0,02</a:t>
            </a:r>
            <a:endParaRPr/>
          </a:p>
        </p:txBody>
      </p:sp>
      <p:sp>
        <p:nvSpPr>
          <p:cNvPr id="56" name="Textfeld 129"/>
          <p:cNvSpPr>
            <a:spLocks/>
          </p:cNvSpPr>
          <p:nvPr/>
        </p:nvSpPr>
        <p:spPr bwMode="auto">
          <a:xfrm>
            <a:off x="1304679" y="1266100"/>
            <a:ext cx="1348900" cy="461665"/>
          </a:xfrm>
          <a:prstGeom prst="rect">
            <a:avLst/>
          </a:prstGeom>
          <a:noFill/>
        </p:spPr>
        <p:txBody>
          <a:bodyPr wrap="square" rtlCol="0">
            <a:spAutoFit/>
          </a:bodyPr>
          <a:lstStyle/>
          <a:p>
            <a:pPr algn="ctr">
              <a:defRPr/>
            </a:pPr>
            <a:r>
              <a:rPr lang="en-US" sz="1200" b="1" i="1">
                <a:cs typeface="Times New Roman"/>
              </a:rPr>
              <a:t>Voraussetzungen</a:t>
            </a:r>
          </a:p>
          <a:p>
            <a:pPr algn="ctr">
              <a:defRPr/>
            </a:pPr>
            <a:r>
              <a:rPr lang="en-US" sz="1200">
                <a:cs typeface="Times New Roman"/>
              </a:rPr>
              <a:t>Ende Jgst. 9</a:t>
            </a:r>
            <a:endParaRPr/>
          </a:p>
        </p:txBody>
      </p:sp>
      <p:sp>
        <p:nvSpPr>
          <p:cNvPr id="57" name="Textfeld 130"/>
          <p:cNvSpPr>
            <a:spLocks/>
          </p:cNvSpPr>
          <p:nvPr/>
        </p:nvSpPr>
        <p:spPr bwMode="auto">
          <a:xfrm>
            <a:off x="4911532" y="1266577"/>
            <a:ext cx="1348900" cy="276999"/>
          </a:xfrm>
          <a:prstGeom prst="rect">
            <a:avLst/>
          </a:prstGeom>
          <a:noFill/>
        </p:spPr>
        <p:txBody>
          <a:bodyPr wrap="square" rtlCol="0">
            <a:spAutoFit/>
          </a:bodyPr>
          <a:lstStyle/>
          <a:p>
            <a:pPr algn="ctr">
              <a:defRPr/>
            </a:pPr>
            <a:r>
              <a:rPr lang="en-US" sz="1200" b="1" i="1">
                <a:cs typeface="Times New Roman"/>
              </a:rPr>
              <a:t>Unterricht</a:t>
            </a:r>
          </a:p>
        </p:txBody>
      </p:sp>
      <p:sp>
        <p:nvSpPr>
          <p:cNvPr id="58" name="Textfeld 131"/>
          <p:cNvSpPr>
            <a:spLocks/>
          </p:cNvSpPr>
          <p:nvPr/>
        </p:nvSpPr>
        <p:spPr bwMode="auto">
          <a:xfrm>
            <a:off x="8331089" y="1266577"/>
            <a:ext cx="1348900" cy="461665"/>
          </a:xfrm>
          <a:prstGeom prst="rect">
            <a:avLst/>
          </a:prstGeom>
          <a:noFill/>
        </p:spPr>
        <p:txBody>
          <a:bodyPr wrap="square" rtlCol="0">
            <a:spAutoFit/>
          </a:bodyPr>
          <a:lstStyle/>
          <a:p>
            <a:pPr algn="ctr">
              <a:defRPr/>
            </a:pPr>
            <a:r>
              <a:rPr lang="en-US" sz="1200" b="1" i="1">
                <a:cs typeface="Times New Roman"/>
              </a:rPr>
              <a:t>Ergebnisse</a:t>
            </a:r>
            <a:br>
              <a:rPr lang="en-US" sz="1200" b="1" i="1">
                <a:cs typeface="Times New Roman"/>
              </a:rPr>
            </a:br>
            <a:r>
              <a:rPr lang="en-US" sz="1200">
                <a:cs typeface="Times New Roman"/>
              </a:rPr>
              <a:t>Ende Jgst. 10</a:t>
            </a:r>
            <a:endParaRPr lang="en-US" sz="1200" b="1">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2"/>
          <p:cNvSpPr>
            <a:spLocks noGrp="1"/>
          </p:cNvSpPr>
          <p:nvPr>
            <p:ph type="title"/>
          </p:nvPr>
        </p:nvSpPr>
        <p:spPr bwMode="auto"/>
        <p:txBody>
          <a:bodyPr/>
          <a:lstStyle/>
          <a:p>
            <a:pPr>
              <a:defRPr/>
            </a:pPr>
            <a:r>
              <a:rPr lang="de-DE"/>
              <a:t>Bedeutung von kognitiver Aktivierung</a:t>
            </a:r>
            <a:endParaRPr/>
          </a:p>
        </p:txBody>
      </p:sp>
      <p:sp>
        <p:nvSpPr>
          <p:cNvPr id="5" name="Textplatzhalter 10"/>
          <p:cNvSpPr>
            <a:spLocks noGrp="1"/>
          </p:cNvSpPr>
          <p:nvPr>
            <p:ph type="body" sz="quarter" idx="11"/>
          </p:nvPr>
        </p:nvSpPr>
        <p:spPr bwMode="auto"/>
        <p:txBody>
          <a:bodyPr/>
          <a:lstStyle/>
          <a:p>
            <a:pPr>
              <a:defRPr/>
            </a:pPr>
            <a:r>
              <a:rPr lang="de-DE"/>
              <a:t>COACTIV-Studie</a:t>
            </a:r>
            <a:endParaRPr/>
          </a:p>
        </p:txBody>
      </p:sp>
      <p:sp>
        <p:nvSpPr>
          <p:cNvPr id="6" name="Textplatzhalter 11"/>
          <p:cNvSpPr>
            <a:spLocks noGrp="1"/>
          </p:cNvSpPr>
          <p:nvPr>
            <p:ph type="body" sz="quarter" idx="14"/>
          </p:nvPr>
        </p:nvSpPr>
        <p:spPr bwMode="auto"/>
        <p:txBody>
          <a:bodyPr>
            <a:normAutofit/>
          </a:bodyPr>
          <a:lstStyle/>
          <a:p>
            <a:pPr>
              <a:defRPr/>
            </a:pPr>
            <a:r>
              <a:rPr lang="de-DE" sz="1300" dirty="0">
                <a:latin typeface="+mn-lt"/>
              </a:rPr>
              <a:t>Baumert et al., 2010</a:t>
            </a:r>
            <a:endParaRPr dirty="0"/>
          </a:p>
        </p:txBody>
      </p:sp>
      <p:pic>
        <p:nvPicPr>
          <p:cNvPr id="3" name="Grafik 2">
            <a:extLst>
              <a:ext uri="{FF2B5EF4-FFF2-40B4-BE49-F238E27FC236}">
                <a16:creationId xmlns:a16="http://schemas.microsoft.com/office/drawing/2014/main" id="{04319AD9-8725-48C7-8763-5A1093074E25}"/>
              </a:ext>
            </a:extLst>
          </p:cNvPr>
          <p:cNvPicPr>
            <a:picLocks noChangeAspect="1"/>
          </p:cNvPicPr>
          <p:nvPr/>
        </p:nvPicPr>
        <p:blipFill rotWithShape="1">
          <a:blip r:embed="rId3">
            <a:extLst>
              <a:ext uri="{28A0092B-C50C-407E-A947-70E740481C1C}">
                <a14:useLocalDpi xmlns:a14="http://schemas.microsoft.com/office/drawing/2010/main" val="0"/>
              </a:ext>
            </a:extLst>
          </a:blip>
          <a:srcRect t="7653" b="8341"/>
          <a:stretch/>
        </p:blipFill>
        <p:spPr>
          <a:xfrm>
            <a:off x="324520" y="1302433"/>
            <a:ext cx="9145016" cy="5431090"/>
          </a:xfrm>
          <a:prstGeom prst="rect">
            <a:avLst/>
          </a:prstGeom>
        </p:spPr>
      </p:pic>
    </p:spTree>
    <p:extLst>
      <p:ext uri="{BB962C8B-B14F-4D97-AF65-F5344CB8AC3E}">
        <p14:creationId xmlns:p14="http://schemas.microsoft.com/office/powerpoint/2010/main" val="4035946719"/>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2"/>
          <p:cNvSpPr>
            <a:spLocks noGrp="1"/>
          </p:cNvSpPr>
          <p:nvPr>
            <p:ph type="title"/>
          </p:nvPr>
        </p:nvSpPr>
        <p:spPr bwMode="auto"/>
        <p:txBody>
          <a:bodyPr/>
          <a:lstStyle/>
          <a:p>
            <a:pPr>
              <a:defRPr/>
            </a:pPr>
            <a:r>
              <a:rPr lang="de-DE"/>
              <a:t>Bedeutung von kognitiver Aktivierung</a:t>
            </a:r>
            <a:endParaRPr/>
          </a:p>
        </p:txBody>
      </p:sp>
      <p:sp>
        <p:nvSpPr>
          <p:cNvPr id="5" name="Textplatzhalter 10"/>
          <p:cNvSpPr>
            <a:spLocks noGrp="1"/>
          </p:cNvSpPr>
          <p:nvPr>
            <p:ph type="body" sz="quarter" idx="11"/>
          </p:nvPr>
        </p:nvSpPr>
        <p:spPr bwMode="auto"/>
        <p:txBody>
          <a:bodyPr/>
          <a:lstStyle/>
          <a:p>
            <a:pPr>
              <a:defRPr/>
            </a:pPr>
            <a:r>
              <a:rPr lang="de-DE"/>
              <a:t>COACTIV-Studie</a:t>
            </a:r>
            <a:endParaRPr/>
          </a:p>
        </p:txBody>
      </p:sp>
      <p:sp>
        <p:nvSpPr>
          <p:cNvPr id="6" name="Textplatzhalter 11"/>
          <p:cNvSpPr>
            <a:spLocks noGrp="1"/>
          </p:cNvSpPr>
          <p:nvPr>
            <p:ph type="body" sz="quarter" idx="14"/>
          </p:nvPr>
        </p:nvSpPr>
        <p:spPr bwMode="auto"/>
        <p:txBody>
          <a:bodyPr>
            <a:normAutofit/>
          </a:bodyPr>
          <a:lstStyle/>
          <a:p>
            <a:pPr>
              <a:defRPr/>
            </a:pPr>
            <a:r>
              <a:rPr lang="de-DE" sz="1300">
                <a:latin typeface="+mn-lt"/>
              </a:rPr>
              <a:t>Baumert et al., 2010</a:t>
            </a:r>
            <a:endParaRPr/>
          </a:p>
        </p:txBody>
      </p:sp>
      <p:sp>
        <p:nvSpPr>
          <p:cNvPr id="7" name="Textfeld 12"/>
          <p:cNvSpPr>
            <a:spLocks/>
          </p:cNvSpPr>
          <p:nvPr/>
        </p:nvSpPr>
        <p:spPr bwMode="auto">
          <a:xfrm>
            <a:off x="36488" y="4040911"/>
            <a:ext cx="1146017" cy="279619"/>
          </a:xfrm>
          <a:prstGeom prst="rect">
            <a:avLst/>
          </a:prstGeom>
          <a:noFill/>
        </p:spPr>
        <p:txBody>
          <a:bodyPr wrap="square" rtlCol="0">
            <a:spAutoFit/>
          </a:bodyPr>
          <a:lstStyle/>
          <a:p>
            <a:pPr>
              <a:defRPr/>
            </a:pPr>
            <a:r>
              <a:rPr lang="en-US" sz="1200" b="1" i="1">
                <a:cs typeface="Times New Roman"/>
              </a:rPr>
              <a:t>Klassenebene</a:t>
            </a:r>
          </a:p>
        </p:txBody>
      </p:sp>
      <p:sp>
        <p:nvSpPr>
          <p:cNvPr id="8" name="Rechteck 13"/>
          <p:cNvSpPr/>
          <p:nvPr/>
        </p:nvSpPr>
        <p:spPr bwMode="auto">
          <a:xfrm>
            <a:off x="1202184" y="1800250"/>
            <a:ext cx="1498600" cy="491067"/>
          </a:xfrm>
          <a:prstGeom prst="rect">
            <a:avLst/>
          </a:prstGeom>
          <a:solidFill>
            <a:schemeClr val="accent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CK</a:t>
            </a:r>
            <a:endParaRPr/>
          </a:p>
        </p:txBody>
      </p:sp>
      <p:sp>
        <p:nvSpPr>
          <p:cNvPr id="9" name="Textfeld 18"/>
          <p:cNvSpPr>
            <a:spLocks/>
          </p:cNvSpPr>
          <p:nvPr/>
        </p:nvSpPr>
        <p:spPr bwMode="auto">
          <a:xfrm>
            <a:off x="36488" y="4321714"/>
            <a:ext cx="1146016" cy="276999"/>
          </a:xfrm>
          <a:prstGeom prst="rect">
            <a:avLst/>
          </a:prstGeom>
          <a:noFill/>
        </p:spPr>
        <p:txBody>
          <a:bodyPr wrap="square" rtlCol="0">
            <a:spAutoFit/>
          </a:bodyPr>
          <a:lstStyle/>
          <a:p>
            <a:pPr>
              <a:defRPr/>
            </a:pPr>
            <a:r>
              <a:rPr lang="en-US" sz="1200" b="1" i="1">
                <a:cs typeface="Times New Roman"/>
              </a:rPr>
              <a:t>Schülerebene</a:t>
            </a:r>
          </a:p>
        </p:txBody>
      </p:sp>
      <p:grpSp>
        <p:nvGrpSpPr>
          <p:cNvPr id="10" name="Gruppieren 19"/>
          <p:cNvGrpSpPr/>
          <p:nvPr/>
        </p:nvGrpSpPr>
        <p:grpSpPr bwMode="auto">
          <a:xfrm>
            <a:off x="1202184" y="4712532"/>
            <a:ext cx="1498600" cy="1823964"/>
            <a:chOff x="1450546" y="4867274"/>
            <a:chExt cx="1498600" cy="1823964"/>
          </a:xfrm>
        </p:grpSpPr>
        <p:sp>
          <p:nvSpPr>
            <p:cNvPr id="11" name="Rechteck 20"/>
            <p:cNvSpPr/>
            <p:nvPr/>
          </p:nvSpPr>
          <p:spPr bwMode="auto">
            <a:xfrm>
              <a:off x="1450546" y="4867274"/>
              <a:ext cx="1498600" cy="4910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Mathematikleistung</a:t>
              </a:r>
              <a:br>
                <a:rPr lang="en-US" sz="1200">
                  <a:solidFill>
                    <a:sysClr val="windowText" lastClr="000000"/>
                  </a:solidFill>
                  <a:cs typeface="Times New Roman"/>
                </a:rPr>
              </a:br>
              <a:r>
                <a:rPr lang="en-US" sz="1200">
                  <a:solidFill>
                    <a:sysClr val="windowText" lastClr="000000"/>
                  </a:solidFill>
                  <a:cs typeface="Times New Roman"/>
                </a:rPr>
                <a:t>(PISA-Test)</a:t>
              </a:r>
              <a:endParaRPr/>
            </a:p>
          </p:txBody>
        </p:sp>
        <p:sp>
          <p:nvSpPr>
            <p:cNvPr id="12" name="Rechteck 21"/>
            <p:cNvSpPr/>
            <p:nvPr/>
          </p:nvSpPr>
          <p:spPr bwMode="auto">
            <a:xfrm>
              <a:off x="1450546" y="5618406"/>
              <a:ext cx="1498600" cy="3094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Lesekompetenz</a:t>
              </a:r>
            </a:p>
          </p:txBody>
        </p:sp>
        <p:sp>
          <p:nvSpPr>
            <p:cNvPr id="13" name="Rechteck 72"/>
            <p:cNvSpPr/>
            <p:nvPr/>
          </p:nvSpPr>
          <p:spPr bwMode="auto">
            <a:xfrm>
              <a:off x="1450546" y="6000842"/>
              <a:ext cx="1498600" cy="3094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Kognitive Fähigkeiten</a:t>
              </a:r>
            </a:p>
          </p:txBody>
        </p:sp>
        <p:sp>
          <p:nvSpPr>
            <p:cNvPr id="14" name="Rechteck 73"/>
            <p:cNvSpPr/>
            <p:nvPr/>
          </p:nvSpPr>
          <p:spPr bwMode="auto">
            <a:xfrm>
              <a:off x="1450546" y="6381784"/>
              <a:ext cx="1498600" cy="3094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familiärer Kontext,..</a:t>
              </a:r>
              <a:endParaRPr/>
            </a:p>
          </p:txBody>
        </p:sp>
      </p:grpSp>
      <p:cxnSp>
        <p:nvCxnSpPr>
          <p:cNvPr id="15" name="Gerade Verbindung mit Pfeil 22"/>
          <p:cNvCxnSpPr>
            <a:cxnSpLocks/>
            <a:stCxn id="11" idx="3"/>
            <a:endCxn id="16" idx="1"/>
          </p:cNvCxnSpPr>
          <p:nvPr/>
        </p:nvCxnSpPr>
        <p:spPr bwMode="auto">
          <a:xfrm flipV="1">
            <a:off x="2700783" y="4952886"/>
            <a:ext cx="5486176" cy="51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r Verbinder 24"/>
          <p:cNvCxnSpPr>
            <a:cxnSpLocks/>
          </p:cNvCxnSpPr>
          <p:nvPr/>
        </p:nvCxnSpPr>
        <p:spPr bwMode="auto">
          <a:xfrm flipV="1">
            <a:off x="0" y="4330843"/>
            <a:ext cx="10261625" cy="10077"/>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8" name="Rechteck 25"/>
          <p:cNvSpPr/>
          <p:nvPr/>
        </p:nvSpPr>
        <p:spPr bwMode="auto">
          <a:xfrm>
            <a:off x="3276309" y="4716966"/>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0,49*</a:t>
            </a:r>
            <a:endParaRPr/>
          </a:p>
        </p:txBody>
      </p:sp>
      <p:sp>
        <p:nvSpPr>
          <p:cNvPr id="19" name="Rechteck 27"/>
          <p:cNvSpPr/>
          <p:nvPr/>
        </p:nvSpPr>
        <p:spPr bwMode="auto">
          <a:xfrm>
            <a:off x="8906628" y="4485061"/>
            <a:ext cx="778932"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200" i="1">
                <a:solidFill>
                  <a:sysClr val="windowText" lastClr="000000"/>
                </a:solidFill>
                <a:cs typeface="Times New Roman"/>
              </a:rPr>
              <a:t>R²</a:t>
            </a:r>
            <a:r>
              <a:rPr lang="en-US" sz="1200">
                <a:solidFill>
                  <a:sysClr val="windowText" lastClr="000000"/>
                </a:solidFill>
                <a:cs typeface="Times New Roman"/>
              </a:rPr>
              <a:t> = 0,62</a:t>
            </a:r>
            <a:endParaRPr/>
          </a:p>
        </p:txBody>
      </p:sp>
      <p:sp>
        <p:nvSpPr>
          <p:cNvPr id="16" name="Rechteck 29"/>
          <p:cNvSpPr/>
          <p:nvPr/>
        </p:nvSpPr>
        <p:spPr bwMode="auto">
          <a:xfrm>
            <a:off x="8186960" y="4707352"/>
            <a:ext cx="1498600" cy="4910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Mathematikleistung</a:t>
            </a:r>
            <a:br>
              <a:rPr lang="en-US" sz="1200">
                <a:solidFill>
                  <a:sysClr val="windowText" lastClr="000000"/>
                </a:solidFill>
                <a:cs typeface="Times New Roman"/>
              </a:rPr>
            </a:br>
            <a:r>
              <a:rPr lang="en-US" sz="1200">
                <a:solidFill>
                  <a:sysClr val="windowText" lastClr="000000"/>
                </a:solidFill>
                <a:cs typeface="Times New Roman"/>
              </a:rPr>
              <a:t>(PISA-Test)</a:t>
            </a:r>
            <a:endParaRPr/>
          </a:p>
        </p:txBody>
      </p:sp>
      <p:cxnSp>
        <p:nvCxnSpPr>
          <p:cNvPr id="20" name="Gerade Verbindung mit Pfeil 31"/>
          <p:cNvCxnSpPr>
            <a:cxnSpLocks/>
            <a:stCxn id="12" idx="3"/>
            <a:endCxn id="16" idx="1"/>
          </p:cNvCxnSpPr>
          <p:nvPr/>
        </p:nvCxnSpPr>
        <p:spPr bwMode="auto">
          <a:xfrm flipV="1">
            <a:off x="2700783" y="4952886"/>
            <a:ext cx="5486176" cy="6655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Ellipse 48"/>
          <p:cNvSpPr/>
          <p:nvPr/>
        </p:nvSpPr>
        <p:spPr bwMode="auto">
          <a:xfrm>
            <a:off x="8186960" y="3641253"/>
            <a:ext cx="1498600" cy="491067"/>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Mathematik-leistung</a:t>
            </a:r>
          </a:p>
        </p:txBody>
      </p:sp>
      <p:sp>
        <p:nvSpPr>
          <p:cNvPr id="22" name="Rechteck 37"/>
          <p:cNvSpPr/>
          <p:nvPr/>
        </p:nvSpPr>
        <p:spPr bwMode="auto">
          <a:xfrm>
            <a:off x="8901057" y="3394034"/>
            <a:ext cx="778932"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200" i="1">
                <a:solidFill>
                  <a:sysClr val="windowText" lastClr="000000"/>
                </a:solidFill>
                <a:cs typeface="Times New Roman"/>
              </a:rPr>
              <a:t>R²</a:t>
            </a:r>
            <a:r>
              <a:rPr lang="en-US" sz="1200">
                <a:solidFill>
                  <a:sysClr val="windowText" lastClr="000000"/>
                </a:solidFill>
                <a:cs typeface="Times New Roman"/>
              </a:rPr>
              <a:t> = 0,65</a:t>
            </a:r>
            <a:endParaRPr/>
          </a:p>
        </p:txBody>
      </p:sp>
      <p:cxnSp>
        <p:nvCxnSpPr>
          <p:cNvPr id="23" name="Gerader Verbinder 24"/>
          <p:cNvCxnSpPr>
            <a:cxnSpLocks/>
          </p:cNvCxnSpPr>
          <p:nvPr/>
        </p:nvCxnSpPr>
        <p:spPr bwMode="auto">
          <a:xfrm>
            <a:off x="3267432" y="1772655"/>
            <a:ext cx="0" cy="4708115"/>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4" name="Gerader Verbinder 24"/>
          <p:cNvCxnSpPr>
            <a:cxnSpLocks/>
          </p:cNvCxnSpPr>
          <p:nvPr/>
        </p:nvCxnSpPr>
        <p:spPr bwMode="auto">
          <a:xfrm>
            <a:off x="7783320" y="1772655"/>
            <a:ext cx="0" cy="4068605"/>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5" name="Textfeld 59"/>
          <p:cNvSpPr>
            <a:spLocks/>
          </p:cNvSpPr>
          <p:nvPr/>
        </p:nvSpPr>
        <p:spPr bwMode="auto">
          <a:xfrm>
            <a:off x="1304679" y="1266100"/>
            <a:ext cx="1348900" cy="461665"/>
          </a:xfrm>
          <a:prstGeom prst="rect">
            <a:avLst/>
          </a:prstGeom>
          <a:noFill/>
        </p:spPr>
        <p:txBody>
          <a:bodyPr wrap="square" rtlCol="0">
            <a:spAutoFit/>
          </a:bodyPr>
          <a:lstStyle/>
          <a:p>
            <a:pPr algn="ctr">
              <a:defRPr/>
            </a:pPr>
            <a:r>
              <a:rPr lang="en-US" sz="1200" b="1" i="1">
                <a:cs typeface="Times New Roman"/>
              </a:rPr>
              <a:t>Voraussetzungen</a:t>
            </a:r>
          </a:p>
          <a:p>
            <a:pPr algn="ctr">
              <a:defRPr/>
            </a:pPr>
            <a:r>
              <a:rPr lang="en-US" sz="1200">
                <a:cs typeface="Times New Roman"/>
              </a:rPr>
              <a:t>Ende Jgst. 9</a:t>
            </a:r>
            <a:endParaRPr/>
          </a:p>
        </p:txBody>
      </p:sp>
      <p:sp>
        <p:nvSpPr>
          <p:cNvPr id="26" name="Textfeld 60"/>
          <p:cNvSpPr>
            <a:spLocks/>
          </p:cNvSpPr>
          <p:nvPr/>
        </p:nvSpPr>
        <p:spPr bwMode="auto">
          <a:xfrm>
            <a:off x="4911532" y="1266577"/>
            <a:ext cx="1348900" cy="276999"/>
          </a:xfrm>
          <a:prstGeom prst="rect">
            <a:avLst/>
          </a:prstGeom>
          <a:noFill/>
        </p:spPr>
        <p:txBody>
          <a:bodyPr wrap="square" rtlCol="0">
            <a:spAutoFit/>
          </a:bodyPr>
          <a:lstStyle/>
          <a:p>
            <a:pPr algn="ctr">
              <a:defRPr/>
            </a:pPr>
            <a:r>
              <a:rPr lang="en-US" sz="1200" b="1" i="1">
                <a:cs typeface="Times New Roman"/>
              </a:rPr>
              <a:t>Unterricht</a:t>
            </a:r>
          </a:p>
        </p:txBody>
      </p:sp>
      <p:sp>
        <p:nvSpPr>
          <p:cNvPr id="27" name="Textfeld 61"/>
          <p:cNvSpPr>
            <a:spLocks/>
          </p:cNvSpPr>
          <p:nvPr/>
        </p:nvSpPr>
        <p:spPr bwMode="auto">
          <a:xfrm>
            <a:off x="8331089" y="1266577"/>
            <a:ext cx="1348900" cy="461665"/>
          </a:xfrm>
          <a:prstGeom prst="rect">
            <a:avLst/>
          </a:prstGeom>
          <a:noFill/>
        </p:spPr>
        <p:txBody>
          <a:bodyPr wrap="square" rtlCol="0">
            <a:spAutoFit/>
          </a:bodyPr>
          <a:lstStyle/>
          <a:p>
            <a:pPr algn="ctr">
              <a:defRPr/>
            </a:pPr>
            <a:r>
              <a:rPr lang="en-US" sz="1200" b="1" i="1">
                <a:cs typeface="Times New Roman"/>
              </a:rPr>
              <a:t>Ergebnisse</a:t>
            </a:r>
            <a:br>
              <a:rPr lang="en-US" sz="1200" b="1" i="1">
                <a:cs typeface="Times New Roman"/>
              </a:rPr>
            </a:br>
            <a:r>
              <a:rPr lang="en-US" sz="1200">
                <a:cs typeface="Times New Roman"/>
              </a:rPr>
              <a:t>Ende Jgst. 10</a:t>
            </a:r>
            <a:endParaRPr lang="en-US" sz="1200" b="1">
              <a:cs typeface="Times New Roman"/>
            </a:endParaRPr>
          </a:p>
        </p:txBody>
      </p:sp>
      <p:sp>
        <p:nvSpPr>
          <p:cNvPr id="28" name="Rechteck 66"/>
          <p:cNvSpPr/>
          <p:nvPr/>
        </p:nvSpPr>
        <p:spPr bwMode="auto">
          <a:xfrm>
            <a:off x="1202184" y="3638431"/>
            <a:ext cx="1498600" cy="4910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Schulart</a:t>
            </a:r>
          </a:p>
        </p:txBody>
      </p:sp>
      <p:sp>
        <p:nvSpPr>
          <p:cNvPr id="29" name="Rechteck 67"/>
          <p:cNvSpPr/>
          <p:nvPr/>
        </p:nvSpPr>
        <p:spPr bwMode="auto">
          <a:xfrm>
            <a:off x="4256207" y="1889268"/>
            <a:ext cx="2579873" cy="2941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Aktivierungspotential der Aufgaben</a:t>
            </a:r>
          </a:p>
        </p:txBody>
      </p:sp>
      <p:sp>
        <p:nvSpPr>
          <p:cNvPr id="30" name="Rechteck 68"/>
          <p:cNvSpPr/>
          <p:nvPr/>
        </p:nvSpPr>
        <p:spPr bwMode="auto">
          <a:xfrm>
            <a:off x="4254932" y="2304306"/>
            <a:ext cx="2579873" cy="2941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Curriculares Niveau der Aufgaben</a:t>
            </a:r>
          </a:p>
        </p:txBody>
      </p:sp>
      <p:sp>
        <p:nvSpPr>
          <p:cNvPr id="31" name="Rechteck 69"/>
          <p:cNvSpPr/>
          <p:nvPr/>
        </p:nvSpPr>
        <p:spPr bwMode="auto">
          <a:xfrm>
            <a:off x="4254643" y="2722135"/>
            <a:ext cx="2579873" cy="2941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Individuelle Lernunterstützung</a:t>
            </a:r>
          </a:p>
        </p:txBody>
      </p:sp>
      <p:sp>
        <p:nvSpPr>
          <p:cNvPr id="32" name="Rechteck 70"/>
          <p:cNvSpPr/>
          <p:nvPr/>
        </p:nvSpPr>
        <p:spPr bwMode="auto">
          <a:xfrm>
            <a:off x="4255222" y="3140995"/>
            <a:ext cx="2579873" cy="2941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Classroom Management</a:t>
            </a:r>
            <a:endParaRPr/>
          </a:p>
        </p:txBody>
      </p:sp>
      <p:cxnSp>
        <p:nvCxnSpPr>
          <p:cNvPr id="33" name="Gerade Verbindung mit Pfeil 74"/>
          <p:cNvCxnSpPr>
            <a:cxnSpLocks/>
            <a:stCxn id="13" idx="3"/>
            <a:endCxn id="16" idx="1"/>
          </p:cNvCxnSpPr>
          <p:nvPr/>
        </p:nvCxnSpPr>
        <p:spPr bwMode="auto">
          <a:xfrm flipV="1">
            <a:off x="2700783" y="4952886"/>
            <a:ext cx="5486176" cy="10479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79"/>
          <p:cNvCxnSpPr>
            <a:cxnSpLocks/>
            <a:stCxn id="14" idx="3"/>
            <a:endCxn id="16" idx="1"/>
          </p:cNvCxnSpPr>
          <p:nvPr/>
        </p:nvCxnSpPr>
        <p:spPr bwMode="auto">
          <a:xfrm flipV="1">
            <a:off x="2700783" y="4952886"/>
            <a:ext cx="5486176" cy="1428883"/>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Rechteck 82"/>
          <p:cNvSpPr/>
          <p:nvPr/>
        </p:nvSpPr>
        <p:spPr bwMode="auto">
          <a:xfrm>
            <a:off x="3258556" y="5271053"/>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0,20*</a:t>
            </a:r>
            <a:endParaRPr/>
          </a:p>
        </p:txBody>
      </p:sp>
      <p:sp>
        <p:nvSpPr>
          <p:cNvPr id="36" name="Rechteck 83"/>
          <p:cNvSpPr/>
          <p:nvPr/>
        </p:nvSpPr>
        <p:spPr bwMode="auto">
          <a:xfrm>
            <a:off x="3276309" y="5599961"/>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0,24*</a:t>
            </a:r>
            <a:endParaRPr/>
          </a:p>
        </p:txBody>
      </p:sp>
      <p:sp>
        <p:nvSpPr>
          <p:cNvPr id="37" name="Rechteck 84"/>
          <p:cNvSpPr/>
          <p:nvPr/>
        </p:nvSpPr>
        <p:spPr bwMode="auto">
          <a:xfrm>
            <a:off x="3275995" y="6201200"/>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&lt; </a:t>
            </a:r>
            <a:r>
              <a:rPr lang="en-US" sz="1200">
                <a:solidFill>
                  <a:sysClr val="windowText" lastClr="000000"/>
                </a:solidFill>
                <a:cs typeface="Times New Roman"/>
              </a:rPr>
              <a:t>0,03</a:t>
            </a:r>
            <a:endParaRPr/>
          </a:p>
        </p:txBody>
      </p:sp>
      <p:cxnSp>
        <p:nvCxnSpPr>
          <p:cNvPr id="38" name="Gerade Verbindung mit Pfeil 85"/>
          <p:cNvCxnSpPr>
            <a:cxnSpLocks/>
            <a:stCxn id="28" idx="3"/>
            <a:endCxn id="21" idx="2"/>
          </p:cNvCxnSpPr>
          <p:nvPr/>
        </p:nvCxnSpPr>
        <p:spPr bwMode="auto">
          <a:xfrm>
            <a:off x="2700783" y="3883965"/>
            <a:ext cx="5486176" cy="28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hteck 88"/>
          <p:cNvSpPr/>
          <p:nvPr/>
        </p:nvSpPr>
        <p:spPr bwMode="auto">
          <a:xfrm>
            <a:off x="3275995" y="3901911"/>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0,60*</a:t>
            </a:r>
            <a:endParaRPr/>
          </a:p>
        </p:txBody>
      </p:sp>
      <p:cxnSp>
        <p:nvCxnSpPr>
          <p:cNvPr id="40" name="Gerade Verbindung mit Pfeil 89"/>
          <p:cNvCxnSpPr>
            <a:cxnSpLocks/>
            <a:stCxn id="29" idx="3"/>
            <a:endCxn id="21" idx="0"/>
          </p:cNvCxnSpPr>
          <p:nvPr/>
        </p:nvCxnSpPr>
        <p:spPr bwMode="auto">
          <a:xfrm>
            <a:off x="6836080" y="2036356"/>
            <a:ext cx="2100180" cy="16048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92"/>
          <p:cNvCxnSpPr>
            <a:cxnSpLocks/>
            <a:stCxn id="30" idx="3"/>
            <a:endCxn id="21" idx="0"/>
          </p:cNvCxnSpPr>
          <p:nvPr/>
        </p:nvCxnSpPr>
        <p:spPr bwMode="auto">
          <a:xfrm>
            <a:off x="6834805" y="2451394"/>
            <a:ext cx="2101455" cy="11898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Gerade Verbindung mit Pfeil 95"/>
          <p:cNvCxnSpPr>
            <a:cxnSpLocks/>
            <a:stCxn id="31" idx="3"/>
            <a:endCxn id="21" idx="0"/>
          </p:cNvCxnSpPr>
          <p:nvPr/>
        </p:nvCxnSpPr>
        <p:spPr bwMode="auto">
          <a:xfrm>
            <a:off x="6834516" y="2869223"/>
            <a:ext cx="2101744" cy="77203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98"/>
          <p:cNvCxnSpPr>
            <a:cxnSpLocks/>
            <a:stCxn id="32" idx="3"/>
            <a:endCxn id="21" idx="0"/>
          </p:cNvCxnSpPr>
          <p:nvPr/>
        </p:nvCxnSpPr>
        <p:spPr bwMode="auto">
          <a:xfrm>
            <a:off x="6835095" y="3288083"/>
            <a:ext cx="2101165" cy="3531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hteck 104"/>
          <p:cNvSpPr/>
          <p:nvPr/>
        </p:nvSpPr>
        <p:spPr bwMode="auto">
          <a:xfrm>
            <a:off x="6894524" y="1936334"/>
            <a:ext cx="815754" cy="22905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0,31*</a:t>
            </a:r>
            <a:endParaRPr/>
          </a:p>
        </p:txBody>
      </p:sp>
      <p:sp>
        <p:nvSpPr>
          <p:cNvPr id="45" name="Rechteck 105"/>
          <p:cNvSpPr/>
          <p:nvPr/>
        </p:nvSpPr>
        <p:spPr bwMode="auto">
          <a:xfrm>
            <a:off x="6898115" y="2328734"/>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0,18*</a:t>
            </a:r>
            <a:endParaRPr/>
          </a:p>
        </p:txBody>
      </p:sp>
      <p:sp>
        <p:nvSpPr>
          <p:cNvPr id="46" name="Rechteck 106"/>
          <p:cNvSpPr/>
          <p:nvPr/>
        </p:nvSpPr>
        <p:spPr bwMode="auto">
          <a:xfrm>
            <a:off x="6898115" y="2713236"/>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0,10</a:t>
            </a:r>
            <a:endParaRPr/>
          </a:p>
        </p:txBody>
      </p:sp>
      <p:sp>
        <p:nvSpPr>
          <p:cNvPr id="47" name="Rechteck 107"/>
          <p:cNvSpPr/>
          <p:nvPr/>
        </p:nvSpPr>
        <p:spPr bwMode="auto">
          <a:xfrm>
            <a:off x="6909117" y="3133356"/>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0,32*</a:t>
            </a:r>
            <a:endParaRPr/>
          </a:p>
        </p:txBody>
      </p:sp>
      <p:cxnSp>
        <p:nvCxnSpPr>
          <p:cNvPr id="48" name="Gerade Verbindung mit Pfeil 108"/>
          <p:cNvCxnSpPr>
            <a:cxnSpLocks/>
            <a:stCxn id="8" idx="3"/>
            <a:endCxn id="29" idx="1"/>
          </p:cNvCxnSpPr>
          <p:nvPr/>
        </p:nvCxnSpPr>
        <p:spPr bwMode="auto">
          <a:xfrm flipV="1">
            <a:off x="2700783" y="2036356"/>
            <a:ext cx="1555423" cy="942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111"/>
          <p:cNvCxnSpPr>
            <a:cxnSpLocks/>
            <a:stCxn id="8" idx="3"/>
            <a:endCxn id="30" idx="1"/>
          </p:cNvCxnSpPr>
          <p:nvPr/>
        </p:nvCxnSpPr>
        <p:spPr bwMode="auto">
          <a:xfrm>
            <a:off x="2700783" y="2045784"/>
            <a:ext cx="1554148" cy="4056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114"/>
          <p:cNvCxnSpPr>
            <a:cxnSpLocks/>
            <a:stCxn id="8" idx="3"/>
            <a:endCxn id="31" idx="1"/>
          </p:cNvCxnSpPr>
          <p:nvPr/>
        </p:nvCxnSpPr>
        <p:spPr bwMode="auto">
          <a:xfrm>
            <a:off x="2700783" y="2045784"/>
            <a:ext cx="1553859" cy="82343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117"/>
          <p:cNvCxnSpPr>
            <a:cxnSpLocks/>
            <a:stCxn id="8" idx="3"/>
            <a:endCxn id="32" idx="1"/>
          </p:cNvCxnSpPr>
          <p:nvPr/>
        </p:nvCxnSpPr>
        <p:spPr bwMode="auto">
          <a:xfrm>
            <a:off x="2700783" y="2045784"/>
            <a:ext cx="1554437" cy="1242299"/>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Rechteck 120"/>
          <p:cNvSpPr/>
          <p:nvPr/>
        </p:nvSpPr>
        <p:spPr bwMode="auto">
          <a:xfrm>
            <a:off x="3438889" y="1805431"/>
            <a:ext cx="815754" cy="22905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0,01</a:t>
            </a:r>
            <a:endParaRPr/>
          </a:p>
        </p:txBody>
      </p:sp>
      <p:sp>
        <p:nvSpPr>
          <p:cNvPr id="53" name="Rechteck 121"/>
          <p:cNvSpPr/>
          <p:nvPr/>
        </p:nvSpPr>
        <p:spPr bwMode="auto">
          <a:xfrm>
            <a:off x="3433182" y="2107590"/>
            <a:ext cx="815754" cy="22905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0,32*</a:t>
            </a:r>
            <a:endParaRPr/>
          </a:p>
        </p:txBody>
      </p:sp>
      <p:sp>
        <p:nvSpPr>
          <p:cNvPr id="54" name="Rechteck 124"/>
          <p:cNvSpPr/>
          <p:nvPr/>
        </p:nvSpPr>
        <p:spPr bwMode="auto">
          <a:xfrm>
            <a:off x="3437903" y="2420863"/>
            <a:ext cx="815754" cy="22905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0,06</a:t>
            </a:r>
            <a:endParaRPr/>
          </a:p>
        </p:txBody>
      </p:sp>
      <p:sp>
        <p:nvSpPr>
          <p:cNvPr id="55" name="Rechteck 125"/>
          <p:cNvSpPr/>
          <p:nvPr/>
        </p:nvSpPr>
        <p:spPr bwMode="auto">
          <a:xfrm>
            <a:off x="3437254" y="2744062"/>
            <a:ext cx="815754" cy="22905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0,01</a:t>
            </a:r>
            <a:endParaRPr/>
          </a:p>
        </p:txBody>
      </p:sp>
      <p:sp>
        <p:nvSpPr>
          <p:cNvPr id="56" name="Ellipse 65"/>
          <p:cNvSpPr/>
          <p:nvPr/>
        </p:nvSpPr>
        <p:spPr bwMode="auto">
          <a:xfrm>
            <a:off x="3190795" y="1701810"/>
            <a:ext cx="1226350" cy="101142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7" name="Rechteck 127"/>
          <p:cNvSpPr/>
          <p:nvPr/>
        </p:nvSpPr>
        <p:spPr bwMode="auto">
          <a:xfrm>
            <a:off x="7288320" y="5950222"/>
            <a:ext cx="2988818" cy="8640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000">
                <a:solidFill>
                  <a:sysClr val="windowText" lastClr="000000"/>
                </a:solidFill>
                <a:cs typeface="Times New Roman"/>
              </a:rPr>
              <a:t>Stichprobe: </a:t>
            </a:r>
            <a:r>
              <a:rPr lang="en-US" sz="1000" i="1">
                <a:solidFill>
                  <a:sysClr val="windowText" lastClr="000000"/>
                </a:solidFill>
                <a:cs typeface="Times New Roman"/>
              </a:rPr>
              <a:t>N</a:t>
            </a:r>
            <a:r>
              <a:rPr lang="en-US" sz="1000" baseline="-25000">
                <a:solidFill>
                  <a:sysClr val="windowText" lastClr="000000"/>
                </a:solidFill>
                <a:cs typeface="Times New Roman"/>
              </a:rPr>
              <a:t>Schüler</a:t>
            </a:r>
            <a:r>
              <a:rPr lang="en-US" sz="1000">
                <a:solidFill>
                  <a:sysClr val="windowText" lastClr="000000"/>
                </a:solidFill>
                <a:cs typeface="Times New Roman"/>
              </a:rPr>
              <a:t> = 4353; </a:t>
            </a:r>
            <a:r>
              <a:rPr lang="en-US" sz="1000" i="1">
                <a:solidFill>
                  <a:sysClr val="windowText" lastClr="000000"/>
                </a:solidFill>
                <a:cs typeface="Times New Roman"/>
              </a:rPr>
              <a:t>N</a:t>
            </a:r>
            <a:r>
              <a:rPr lang="en-US" sz="1000" baseline="-25000">
                <a:solidFill>
                  <a:sysClr val="windowText" lastClr="000000"/>
                </a:solidFill>
                <a:cs typeface="Times New Roman"/>
              </a:rPr>
              <a:t>Lehrer</a:t>
            </a:r>
            <a:r>
              <a:rPr lang="en-US" sz="1000">
                <a:solidFill>
                  <a:sysClr val="windowText" lastClr="000000"/>
                </a:solidFill>
                <a:cs typeface="Times New Roman"/>
              </a:rPr>
              <a:t> = 181. </a:t>
            </a:r>
            <a:br>
              <a:rPr lang="en-US" sz="1000">
                <a:solidFill>
                  <a:sysClr val="windowText" lastClr="000000"/>
                </a:solidFill>
                <a:cs typeface="Times New Roman"/>
              </a:rPr>
            </a:br>
            <a:r>
              <a:rPr lang="nn-NO" sz="1000">
                <a:solidFill>
                  <a:sysClr val="windowText" lastClr="000000"/>
                </a:solidFill>
                <a:cs typeface="Times New Roman"/>
              </a:rPr>
              <a:t>*</a:t>
            </a:r>
            <a:r>
              <a:rPr lang="nn-NO" sz="1000" i="1">
                <a:solidFill>
                  <a:sysClr val="windowText" lastClr="000000"/>
                </a:solidFill>
                <a:cs typeface="Times New Roman"/>
              </a:rPr>
              <a:t>p</a:t>
            </a:r>
            <a:r>
              <a:rPr lang="nn-NO" sz="1000">
                <a:solidFill>
                  <a:sysClr val="windowText" lastClr="000000"/>
                </a:solidFill>
                <a:cs typeface="Times New Roman"/>
              </a:rPr>
              <a:t> &lt; 0,05. </a:t>
            </a:r>
            <a:endParaRPr/>
          </a:p>
          <a:p>
            <a:pPr>
              <a:defRPr/>
            </a:pPr>
            <a:r>
              <a:rPr lang="en-US" sz="1000">
                <a:solidFill>
                  <a:sysClr val="windowText" lastClr="000000"/>
                </a:solidFill>
                <a:cs typeface="Times New Roman"/>
              </a:rPr>
              <a:t>χ²(240) = 874, </a:t>
            </a:r>
            <a:r>
              <a:rPr lang="en-US" sz="1000" i="1">
                <a:solidFill>
                  <a:sysClr val="windowText" lastClr="000000"/>
                </a:solidFill>
                <a:cs typeface="Times New Roman"/>
              </a:rPr>
              <a:t>p</a:t>
            </a:r>
            <a:r>
              <a:rPr lang="en-US" sz="1000">
                <a:solidFill>
                  <a:sysClr val="windowText" lastClr="000000"/>
                </a:solidFill>
                <a:cs typeface="Times New Roman"/>
              </a:rPr>
              <a:t> &lt; 0,01, </a:t>
            </a:r>
            <a:r>
              <a:rPr lang="en-US" sz="1000" i="1">
                <a:solidFill>
                  <a:sysClr val="windowText" lastClr="000000"/>
                </a:solidFill>
                <a:cs typeface="Times New Roman"/>
              </a:rPr>
              <a:t>CFI</a:t>
            </a:r>
            <a:r>
              <a:rPr lang="en-US" sz="1000">
                <a:solidFill>
                  <a:sysClr val="windowText" lastClr="000000"/>
                </a:solidFill>
                <a:cs typeface="Times New Roman"/>
              </a:rPr>
              <a:t> = 0,96, </a:t>
            </a:r>
            <a:r>
              <a:rPr lang="en-US" sz="1000" i="1">
                <a:solidFill>
                  <a:sysClr val="windowText" lastClr="000000"/>
                </a:solidFill>
                <a:cs typeface="Times New Roman"/>
              </a:rPr>
              <a:t>RMSEA</a:t>
            </a:r>
            <a:r>
              <a:rPr lang="en-US" sz="1000">
                <a:solidFill>
                  <a:sysClr val="windowText" lastClr="000000"/>
                </a:solidFill>
                <a:cs typeface="Times New Roman"/>
              </a:rPr>
              <a:t> = 0,02, </a:t>
            </a:r>
            <a:br>
              <a:rPr lang="en-US" sz="1000">
                <a:solidFill>
                  <a:sysClr val="windowText" lastClr="000000"/>
                </a:solidFill>
                <a:cs typeface="Times New Roman"/>
              </a:rPr>
            </a:br>
            <a:r>
              <a:rPr lang="en-US" sz="1000">
                <a:solidFill>
                  <a:sysClr val="windowText" lastClr="000000"/>
                </a:solidFill>
                <a:cs typeface="Times New Roman"/>
              </a:rPr>
              <a:t>SRMR(within) = 0,09, SRMR(between) = 0,02</a:t>
            </a:r>
            <a:endParaRPr/>
          </a:p>
        </p:txBody>
      </p:sp>
    </p:spTree>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Grafik 2">
            <a:extLst>
              <a:ext uri="{FF2B5EF4-FFF2-40B4-BE49-F238E27FC236}">
                <a16:creationId xmlns:a16="http://schemas.microsoft.com/office/drawing/2014/main" id="{A2E5F665-6454-458E-944B-011207F5A9B8}"/>
              </a:ext>
            </a:extLst>
          </p:cNvPr>
          <p:cNvPicPr>
            <a:picLocks noChangeAspect="1"/>
          </p:cNvPicPr>
          <p:nvPr/>
        </p:nvPicPr>
        <p:blipFill rotWithShape="1">
          <a:blip r:embed="rId3">
            <a:extLst>
              <a:ext uri="{28A0092B-C50C-407E-A947-70E740481C1C}">
                <a14:useLocalDpi xmlns:a14="http://schemas.microsoft.com/office/drawing/2010/main" val="0"/>
              </a:ext>
            </a:extLst>
          </a:blip>
          <a:srcRect t="7106" b="7149"/>
          <a:stretch/>
        </p:blipFill>
        <p:spPr>
          <a:xfrm>
            <a:off x="56162" y="1193671"/>
            <a:ext cx="9197349" cy="5575132"/>
          </a:xfrm>
          <a:prstGeom prst="rect">
            <a:avLst/>
          </a:prstGeom>
        </p:spPr>
      </p:pic>
      <p:sp>
        <p:nvSpPr>
          <p:cNvPr id="4" name="Titel 2"/>
          <p:cNvSpPr>
            <a:spLocks noGrp="1"/>
          </p:cNvSpPr>
          <p:nvPr>
            <p:ph type="title"/>
          </p:nvPr>
        </p:nvSpPr>
        <p:spPr bwMode="auto"/>
        <p:txBody>
          <a:bodyPr/>
          <a:lstStyle/>
          <a:p>
            <a:pPr>
              <a:defRPr/>
            </a:pPr>
            <a:r>
              <a:rPr lang="de-DE"/>
              <a:t>Bedeutung von kognitiver Aktivierung</a:t>
            </a:r>
            <a:endParaRPr/>
          </a:p>
        </p:txBody>
      </p:sp>
      <p:sp>
        <p:nvSpPr>
          <p:cNvPr id="5" name="Textplatzhalter 10"/>
          <p:cNvSpPr>
            <a:spLocks noGrp="1"/>
          </p:cNvSpPr>
          <p:nvPr>
            <p:ph type="body" sz="quarter" idx="11"/>
          </p:nvPr>
        </p:nvSpPr>
        <p:spPr bwMode="auto"/>
        <p:txBody>
          <a:bodyPr/>
          <a:lstStyle/>
          <a:p>
            <a:pPr>
              <a:defRPr/>
            </a:pPr>
            <a:r>
              <a:rPr lang="de-DE"/>
              <a:t>COACTIV-Studie</a:t>
            </a:r>
            <a:endParaRPr/>
          </a:p>
        </p:txBody>
      </p:sp>
      <p:sp>
        <p:nvSpPr>
          <p:cNvPr id="6" name="Textplatzhalter 11"/>
          <p:cNvSpPr>
            <a:spLocks noGrp="1"/>
          </p:cNvSpPr>
          <p:nvPr>
            <p:ph type="body" sz="quarter" idx="14"/>
          </p:nvPr>
        </p:nvSpPr>
        <p:spPr bwMode="auto"/>
        <p:txBody>
          <a:bodyPr>
            <a:normAutofit/>
          </a:bodyPr>
          <a:lstStyle/>
          <a:p>
            <a:pPr>
              <a:defRPr/>
            </a:pPr>
            <a:r>
              <a:rPr lang="de-DE" sz="1300">
                <a:latin typeface="+mn-lt"/>
              </a:rPr>
              <a:t>Baumert et al., 2010</a:t>
            </a:r>
            <a:endParaRPr/>
          </a:p>
        </p:txBody>
      </p:sp>
    </p:spTree>
    <p:extLst>
      <p:ext uri="{BB962C8B-B14F-4D97-AF65-F5344CB8AC3E}">
        <p14:creationId xmlns:p14="http://schemas.microsoft.com/office/powerpoint/2010/main" val="423332932"/>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Bedeutung von kognitiver Aktivierung</a:t>
            </a:r>
            <a:endParaRPr/>
          </a:p>
        </p:txBody>
      </p:sp>
      <p:sp>
        <p:nvSpPr>
          <p:cNvPr id="5" name="Inhaltsplatzhalter 65"/>
          <p:cNvSpPr>
            <a:spLocks noGrp="1"/>
          </p:cNvSpPr>
          <p:nvPr>
            <p:ph sz="quarter" idx="10"/>
          </p:nvPr>
        </p:nvSpPr>
        <p:spPr bwMode="auto"/>
        <p:txBody>
          <a:bodyPr>
            <a:normAutofit lnSpcReduction="10000"/>
          </a:bodyPr>
          <a:lstStyle/>
          <a:p>
            <a:pPr>
              <a:defRPr/>
            </a:pPr>
            <a:endParaRPr lang="de-DE"/>
          </a:p>
        </p:txBody>
      </p:sp>
      <p:sp>
        <p:nvSpPr>
          <p:cNvPr id="6" name="Textplatzhalter 3"/>
          <p:cNvSpPr>
            <a:spLocks noGrp="1"/>
          </p:cNvSpPr>
          <p:nvPr>
            <p:ph type="body" sz="quarter" idx="11"/>
          </p:nvPr>
        </p:nvSpPr>
        <p:spPr bwMode="auto"/>
        <p:txBody>
          <a:bodyPr/>
          <a:lstStyle/>
          <a:p>
            <a:pPr>
              <a:defRPr/>
            </a:pPr>
            <a:r>
              <a:rPr lang="de-DE"/>
              <a:t>COACTIV-Studie</a:t>
            </a:r>
            <a:endParaRPr/>
          </a:p>
        </p:txBody>
      </p:sp>
      <p:sp>
        <p:nvSpPr>
          <p:cNvPr id="7" name="Textplatzhalter 4"/>
          <p:cNvSpPr>
            <a:spLocks noGrp="1"/>
          </p:cNvSpPr>
          <p:nvPr>
            <p:ph type="body" sz="quarter" idx="14"/>
          </p:nvPr>
        </p:nvSpPr>
        <p:spPr bwMode="auto"/>
        <p:txBody>
          <a:bodyPr>
            <a:normAutofit/>
          </a:bodyPr>
          <a:lstStyle/>
          <a:p>
            <a:pPr>
              <a:defRPr/>
            </a:pPr>
            <a:r>
              <a:rPr lang="de-DE" sz="1300" dirty="0">
                <a:latin typeface="+mn-lt"/>
              </a:rPr>
              <a:t>Baumert et al., 2010</a:t>
            </a:r>
          </a:p>
          <a:p>
            <a:pPr>
              <a:defRPr/>
            </a:pPr>
            <a:r>
              <a:rPr lang="de-DE" sz="1300" dirty="0">
                <a:latin typeface="+mn-lt"/>
              </a:rPr>
              <a:t>Jordan et al., 2006</a:t>
            </a:r>
            <a:endParaRPr dirty="0"/>
          </a:p>
        </p:txBody>
      </p:sp>
      <p:sp>
        <p:nvSpPr>
          <p:cNvPr id="8" name="Inhaltsplatzhalter 64"/>
          <p:cNvSpPr>
            <a:spLocks noGrp="1"/>
          </p:cNvSpPr>
          <p:nvPr>
            <p:ph idx="1"/>
          </p:nvPr>
        </p:nvSpPr>
        <p:spPr bwMode="auto"/>
        <p:txBody>
          <a:bodyPr/>
          <a:lstStyle/>
          <a:p>
            <a:pPr marL="0" indent="0">
              <a:buNone/>
              <a:defRPr/>
            </a:pPr>
            <a:r>
              <a:rPr lang="de-DE"/>
              <a:t>Aufgabenpotential zur kognitiven Aktivierung</a:t>
            </a:r>
            <a:endParaRPr/>
          </a:p>
        </p:txBody>
      </p:sp>
      <p:sp>
        <p:nvSpPr>
          <p:cNvPr id="9" name="Rechteck 6"/>
          <p:cNvSpPr/>
          <p:nvPr/>
        </p:nvSpPr>
        <p:spPr bwMode="auto">
          <a:xfrm>
            <a:off x="238587" y="2880999"/>
            <a:ext cx="2160241" cy="35776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200" i="1">
                <a:solidFill>
                  <a:sysClr val="windowText" lastClr="000000"/>
                </a:solidFill>
                <a:cs typeface="Times New Roman"/>
              </a:rPr>
              <a:t>Konzeptuelle Tiefe</a:t>
            </a:r>
          </a:p>
        </p:txBody>
      </p:sp>
      <p:sp>
        <p:nvSpPr>
          <p:cNvPr id="10" name="Textfeld 7"/>
          <p:cNvSpPr>
            <a:spLocks/>
          </p:cNvSpPr>
          <p:nvPr/>
        </p:nvSpPr>
        <p:spPr bwMode="auto">
          <a:xfrm>
            <a:off x="42046" y="2536660"/>
            <a:ext cx="2592284" cy="276999"/>
          </a:xfrm>
          <a:prstGeom prst="rect">
            <a:avLst/>
          </a:prstGeom>
          <a:noFill/>
        </p:spPr>
        <p:txBody>
          <a:bodyPr wrap="square" rtlCol="0">
            <a:spAutoFit/>
          </a:bodyPr>
          <a:lstStyle/>
          <a:p>
            <a:pPr>
              <a:defRPr/>
            </a:pPr>
            <a:r>
              <a:rPr lang="en-US" sz="1200" b="1" i="1">
                <a:cs typeface="Times New Roman"/>
              </a:rPr>
              <a:t>Aktivierungspotential der Aufgaben</a:t>
            </a:r>
          </a:p>
        </p:txBody>
      </p:sp>
      <p:sp>
        <p:nvSpPr>
          <p:cNvPr id="11" name="Rechteck 9"/>
          <p:cNvSpPr/>
          <p:nvPr/>
        </p:nvSpPr>
        <p:spPr bwMode="auto">
          <a:xfrm>
            <a:off x="238587" y="3391959"/>
            <a:ext cx="2160241" cy="35776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200" i="1">
                <a:solidFill>
                  <a:sysClr val="windowText" lastClr="000000"/>
                </a:solidFill>
                <a:cs typeface="Times New Roman"/>
              </a:rPr>
              <a:t>Argumentieren</a:t>
            </a:r>
          </a:p>
        </p:txBody>
      </p:sp>
      <p:sp>
        <p:nvSpPr>
          <p:cNvPr id="12" name="Rechteck 10"/>
          <p:cNvSpPr/>
          <p:nvPr/>
        </p:nvSpPr>
        <p:spPr bwMode="auto">
          <a:xfrm>
            <a:off x="237058" y="3896055"/>
            <a:ext cx="2160241" cy="35776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200" i="1">
                <a:solidFill>
                  <a:sysClr val="windowText" lastClr="000000"/>
                </a:solidFill>
                <a:cs typeface="Times New Roman"/>
              </a:rPr>
              <a:t>Innermath. Übersetzen</a:t>
            </a:r>
          </a:p>
        </p:txBody>
      </p:sp>
      <p:sp>
        <p:nvSpPr>
          <p:cNvPr id="13" name="Textfeld 11"/>
          <p:cNvSpPr>
            <a:spLocks/>
          </p:cNvSpPr>
          <p:nvPr/>
        </p:nvSpPr>
        <p:spPr bwMode="auto">
          <a:xfrm>
            <a:off x="36488" y="4624892"/>
            <a:ext cx="2592284" cy="276999"/>
          </a:xfrm>
          <a:prstGeom prst="rect">
            <a:avLst/>
          </a:prstGeom>
          <a:noFill/>
        </p:spPr>
        <p:txBody>
          <a:bodyPr wrap="square" rtlCol="0">
            <a:spAutoFit/>
          </a:bodyPr>
          <a:lstStyle/>
          <a:p>
            <a:pPr>
              <a:defRPr/>
            </a:pPr>
            <a:r>
              <a:rPr lang="en-US" sz="1200" b="1" i="1">
                <a:cs typeface="Times New Roman"/>
              </a:rPr>
              <a:t>Curriculares Niveau der Aufgaben</a:t>
            </a:r>
          </a:p>
        </p:txBody>
      </p:sp>
      <p:sp>
        <p:nvSpPr>
          <p:cNvPr id="14" name="Rechteck 12"/>
          <p:cNvSpPr/>
          <p:nvPr/>
        </p:nvSpPr>
        <p:spPr bwMode="auto">
          <a:xfrm>
            <a:off x="246950" y="4976175"/>
            <a:ext cx="2160241" cy="35776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200" i="1">
                <a:solidFill>
                  <a:sysClr val="windowText" lastClr="000000"/>
                </a:solidFill>
                <a:cs typeface="Times New Roman"/>
              </a:rPr>
              <a:t>Passung zum Lehrplan Jgst. 10</a:t>
            </a:r>
            <a:endParaRPr/>
          </a:p>
        </p:txBody>
      </p:sp>
      <p:sp>
        <p:nvSpPr>
          <p:cNvPr id="15" name="Rechteck 22"/>
          <p:cNvSpPr/>
          <p:nvPr/>
        </p:nvSpPr>
        <p:spPr bwMode="auto">
          <a:xfrm>
            <a:off x="2512423" y="2885707"/>
            <a:ext cx="615600" cy="36000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200">
              <a:solidFill>
                <a:sysClr val="windowText" lastClr="000000"/>
              </a:solidFill>
              <a:cs typeface="Times New Roman"/>
            </a:endParaRPr>
          </a:p>
        </p:txBody>
      </p:sp>
      <p:sp>
        <p:nvSpPr>
          <p:cNvPr id="16" name="Rechteck 25"/>
          <p:cNvSpPr/>
          <p:nvPr/>
        </p:nvSpPr>
        <p:spPr bwMode="auto">
          <a:xfrm>
            <a:off x="2512423" y="3391999"/>
            <a:ext cx="28800" cy="36000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200">
              <a:solidFill>
                <a:sysClr val="windowText" lastClr="000000"/>
              </a:solidFill>
              <a:cs typeface="Times New Roman"/>
            </a:endParaRPr>
          </a:p>
        </p:txBody>
      </p:sp>
      <p:sp>
        <p:nvSpPr>
          <p:cNvPr id="17" name="Rechteck 33"/>
          <p:cNvSpPr/>
          <p:nvPr/>
        </p:nvSpPr>
        <p:spPr bwMode="auto">
          <a:xfrm>
            <a:off x="5176719" y="2877645"/>
            <a:ext cx="637200" cy="368022"/>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200">
              <a:solidFill>
                <a:sysClr val="windowText" lastClr="000000"/>
              </a:solidFill>
              <a:cs typeface="Times New Roman"/>
            </a:endParaRPr>
          </a:p>
        </p:txBody>
      </p:sp>
      <p:sp>
        <p:nvSpPr>
          <p:cNvPr id="18" name="Rechteck 38"/>
          <p:cNvSpPr/>
          <p:nvPr/>
        </p:nvSpPr>
        <p:spPr bwMode="auto">
          <a:xfrm>
            <a:off x="2512423" y="3893819"/>
            <a:ext cx="273600" cy="36000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200">
              <a:solidFill>
                <a:sysClr val="windowText" lastClr="000000"/>
              </a:solidFill>
              <a:cs typeface="Times New Roman"/>
            </a:endParaRPr>
          </a:p>
        </p:txBody>
      </p:sp>
      <p:sp>
        <p:nvSpPr>
          <p:cNvPr id="19" name="Rechteck 39"/>
          <p:cNvSpPr/>
          <p:nvPr/>
        </p:nvSpPr>
        <p:spPr bwMode="auto">
          <a:xfrm>
            <a:off x="2512423" y="4973939"/>
            <a:ext cx="1814400" cy="36000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200">
              <a:solidFill>
                <a:sysClr val="windowText" lastClr="000000"/>
              </a:solidFill>
              <a:cs typeface="Times New Roman"/>
            </a:endParaRPr>
          </a:p>
        </p:txBody>
      </p:sp>
      <p:sp>
        <p:nvSpPr>
          <p:cNvPr id="20" name="Rechteck 40"/>
          <p:cNvSpPr/>
          <p:nvPr/>
        </p:nvSpPr>
        <p:spPr bwMode="auto">
          <a:xfrm>
            <a:off x="5176719" y="4973899"/>
            <a:ext cx="1922400" cy="36000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200">
              <a:solidFill>
                <a:sysClr val="windowText" lastClr="000000"/>
              </a:solidFill>
              <a:cs typeface="Times New Roman"/>
            </a:endParaRPr>
          </a:p>
        </p:txBody>
      </p:sp>
      <p:sp>
        <p:nvSpPr>
          <p:cNvPr id="21" name="Rechteck 41"/>
          <p:cNvSpPr/>
          <p:nvPr/>
        </p:nvSpPr>
        <p:spPr bwMode="auto">
          <a:xfrm>
            <a:off x="5176719" y="3389723"/>
            <a:ext cx="86400" cy="36000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200">
              <a:solidFill>
                <a:sysClr val="windowText" lastClr="000000"/>
              </a:solidFill>
              <a:cs typeface="Times New Roman"/>
            </a:endParaRPr>
          </a:p>
        </p:txBody>
      </p:sp>
      <p:sp>
        <p:nvSpPr>
          <p:cNvPr id="22" name="Rechteck 42"/>
          <p:cNvSpPr/>
          <p:nvPr/>
        </p:nvSpPr>
        <p:spPr bwMode="auto">
          <a:xfrm>
            <a:off x="5176718" y="3893819"/>
            <a:ext cx="216000" cy="36000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200">
              <a:solidFill>
                <a:sysClr val="windowText" lastClr="000000"/>
              </a:solidFill>
              <a:cs typeface="Times New Roman"/>
            </a:endParaRPr>
          </a:p>
        </p:txBody>
      </p:sp>
      <p:grpSp>
        <p:nvGrpSpPr>
          <p:cNvPr id="23" name="Gruppieren 53"/>
          <p:cNvGrpSpPr/>
          <p:nvPr/>
        </p:nvGrpSpPr>
        <p:grpSpPr bwMode="auto">
          <a:xfrm>
            <a:off x="2052712" y="2270834"/>
            <a:ext cx="5743958" cy="3536217"/>
            <a:chOff x="2601113" y="1329433"/>
            <a:chExt cx="5743958" cy="3536217"/>
          </a:xfrm>
        </p:grpSpPr>
        <p:sp>
          <p:nvSpPr>
            <p:cNvPr id="24" name="Rechteck 13"/>
            <p:cNvSpPr/>
            <p:nvPr/>
          </p:nvSpPr>
          <p:spPr bwMode="auto">
            <a:xfrm>
              <a:off x="3060824" y="1944306"/>
              <a:ext cx="2160240" cy="36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200">
                <a:solidFill>
                  <a:sysClr val="windowText" lastClr="000000"/>
                </a:solidFill>
                <a:cs typeface="Times New Roman"/>
              </a:endParaRPr>
            </a:p>
          </p:txBody>
        </p:sp>
        <p:sp>
          <p:nvSpPr>
            <p:cNvPr id="25" name="Rechteck 15"/>
            <p:cNvSpPr/>
            <p:nvPr/>
          </p:nvSpPr>
          <p:spPr bwMode="auto">
            <a:xfrm>
              <a:off x="3060824" y="2450598"/>
              <a:ext cx="2160240" cy="36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200">
                <a:solidFill>
                  <a:sysClr val="windowText" lastClr="000000"/>
                </a:solidFill>
                <a:cs typeface="Times New Roman"/>
              </a:endParaRPr>
            </a:p>
          </p:txBody>
        </p:sp>
        <p:sp>
          <p:nvSpPr>
            <p:cNvPr id="26" name="Rechteck 16"/>
            <p:cNvSpPr/>
            <p:nvPr/>
          </p:nvSpPr>
          <p:spPr bwMode="auto">
            <a:xfrm>
              <a:off x="5725120" y="2448362"/>
              <a:ext cx="2160240" cy="36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200">
                <a:solidFill>
                  <a:sysClr val="windowText" lastClr="000000"/>
                </a:solidFill>
                <a:cs typeface="Times New Roman"/>
              </a:endParaRPr>
            </a:p>
          </p:txBody>
        </p:sp>
        <p:sp>
          <p:nvSpPr>
            <p:cNvPr id="27" name="Rechteck 17"/>
            <p:cNvSpPr/>
            <p:nvPr/>
          </p:nvSpPr>
          <p:spPr bwMode="auto">
            <a:xfrm>
              <a:off x="3060824" y="2952418"/>
              <a:ext cx="2160240" cy="36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200">
                <a:solidFill>
                  <a:sysClr val="windowText" lastClr="000000"/>
                </a:solidFill>
                <a:cs typeface="Times New Roman"/>
              </a:endParaRPr>
            </a:p>
          </p:txBody>
        </p:sp>
        <p:sp>
          <p:nvSpPr>
            <p:cNvPr id="28" name="Rechteck 18"/>
            <p:cNvSpPr/>
            <p:nvPr/>
          </p:nvSpPr>
          <p:spPr bwMode="auto">
            <a:xfrm>
              <a:off x="5725119" y="2952418"/>
              <a:ext cx="2160241" cy="36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200">
                <a:solidFill>
                  <a:sysClr val="windowText" lastClr="000000"/>
                </a:solidFill>
                <a:cs typeface="Times New Roman"/>
              </a:endParaRPr>
            </a:p>
          </p:txBody>
        </p:sp>
        <p:sp>
          <p:nvSpPr>
            <p:cNvPr id="29" name="Rechteck 19"/>
            <p:cNvSpPr/>
            <p:nvPr/>
          </p:nvSpPr>
          <p:spPr bwMode="auto">
            <a:xfrm>
              <a:off x="3060824" y="4032498"/>
              <a:ext cx="2160240" cy="36227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200">
                <a:solidFill>
                  <a:sysClr val="windowText" lastClr="000000"/>
                </a:solidFill>
                <a:cs typeface="Times New Roman"/>
              </a:endParaRPr>
            </a:p>
          </p:txBody>
        </p:sp>
        <p:sp>
          <p:nvSpPr>
            <p:cNvPr id="30" name="Rechteck 20"/>
            <p:cNvSpPr/>
            <p:nvPr/>
          </p:nvSpPr>
          <p:spPr bwMode="auto">
            <a:xfrm>
              <a:off x="5725120" y="4032498"/>
              <a:ext cx="2160240" cy="36227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200">
                <a:solidFill>
                  <a:sysClr val="windowText" lastClr="000000"/>
                </a:solidFill>
                <a:cs typeface="Times New Roman"/>
              </a:endParaRPr>
            </a:p>
          </p:txBody>
        </p:sp>
        <p:sp>
          <p:nvSpPr>
            <p:cNvPr id="31" name="Rechteck 32"/>
            <p:cNvSpPr/>
            <p:nvPr/>
          </p:nvSpPr>
          <p:spPr bwMode="auto">
            <a:xfrm>
              <a:off x="5725119" y="1938520"/>
              <a:ext cx="2160241" cy="36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200">
                <a:solidFill>
                  <a:sysClr val="windowText" lastClr="000000"/>
                </a:solidFill>
                <a:cs typeface="Times New Roman"/>
              </a:endParaRPr>
            </a:p>
          </p:txBody>
        </p:sp>
        <p:cxnSp>
          <p:nvCxnSpPr>
            <p:cNvPr id="32" name="Gerader Verbinder 24"/>
            <p:cNvCxnSpPr>
              <a:cxnSpLocks/>
            </p:cNvCxnSpPr>
            <p:nvPr/>
          </p:nvCxnSpPr>
          <p:spPr bwMode="auto">
            <a:xfrm>
              <a:off x="3060824" y="1329433"/>
              <a:ext cx="0" cy="3279129"/>
            </a:xfrm>
            <a:prstGeom prst="line">
              <a:avLst/>
            </a:prstGeom>
            <a:ln w="63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3" name="Gerader Verbinder 24"/>
            <p:cNvCxnSpPr>
              <a:cxnSpLocks/>
            </p:cNvCxnSpPr>
            <p:nvPr/>
          </p:nvCxnSpPr>
          <p:spPr bwMode="auto">
            <a:xfrm>
              <a:off x="5221064" y="1329433"/>
              <a:ext cx="0" cy="3279129"/>
            </a:xfrm>
            <a:prstGeom prst="line">
              <a:avLst/>
            </a:prstGeom>
            <a:ln w="63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4" name="Gerader Verbinder 24"/>
            <p:cNvCxnSpPr>
              <a:cxnSpLocks/>
            </p:cNvCxnSpPr>
            <p:nvPr/>
          </p:nvCxnSpPr>
          <p:spPr bwMode="auto">
            <a:xfrm>
              <a:off x="5725119" y="1329433"/>
              <a:ext cx="0" cy="3279129"/>
            </a:xfrm>
            <a:prstGeom prst="line">
              <a:avLst/>
            </a:prstGeom>
            <a:ln w="63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 name="Gerader Verbinder 24"/>
            <p:cNvCxnSpPr>
              <a:cxnSpLocks/>
            </p:cNvCxnSpPr>
            <p:nvPr/>
          </p:nvCxnSpPr>
          <p:spPr bwMode="auto">
            <a:xfrm>
              <a:off x="7885360" y="1329433"/>
              <a:ext cx="0" cy="3279129"/>
            </a:xfrm>
            <a:prstGeom prst="line">
              <a:avLst/>
            </a:prstGeom>
            <a:ln w="63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6" name="Textfeld 49"/>
            <p:cNvSpPr>
              <a:spLocks/>
            </p:cNvSpPr>
            <p:nvPr/>
          </p:nvSpPr>
          <p:spPr bwMode="auto">
            <a:xfrm>
              <a:off x="2601113" y="4587414"/>
              <a:ext cx="919422" cy="276999"/>
            </a:xfrm>
            <a:prstGeom prst="rect">
              <a:avLst/>
            </a:prstGeom>
            <a:noFill/>
          </p:spPr>
          <p:txBody>
            <a:bodyPr wrap="square" rtlCol="0">
              <a:spAutoFit/>
            </a:bodyPr>
            <a:lstStyle/>
            <a:p>
              <a:pPr algn="ctr">
                <a:defRPr/>
              </a:pPr>
              <a:r>
                <a:rPr lang="en-US" sz="1200">
                  <a:cs typeface="Times New Roman"/>
                </a:rPr>
                <a:t>niedrig</a:t>
              </a:r>
            </a:p>
          </p:txBody>
        </p:sp>
        <p:sp>
          <p:nvSpPr>
            <p:cNvPr id="37" name="Textfeld 50"/>
            <p:cNvSpPr>
              <a:spLocks/>
            </p:cNvSpPr>
            <p:nvPr/>
          </p:nvSpPr>
          <p:spPr bwMode="auto">
            <a:xfrm>
              <a:off x="5265408" y="4587414"/>
              <a:ext cx="919422" cy="276999"/>
            </a:xfrm>
            <a:prstGeom prst="rect">
              <a:avLst/>
            </a:prstGeom>
            <a:noFill/>
          </p:spPr>
          <p:txBody>
            <a:bodyPr wrap="square" rtlCol="0">
              <a:spAutoFit/>
            </a:bodyPr>
            <a:lstStyle/>
            <a:p>
              <a:pPr algn="ctr">
                <a:defRPr/>
              </a:pPr>
              <a:r>
                <a:rPr lang="en-US" sz="1200">
                  <a:cs typeface="Times New Roman"/>
                </a:rPr>
                <a:t>niedrig</a:t>
              </a:r>
            </a:p>
          </p:txBody>
        </p:sp>
        <p:sp>
          <p:nvSpPr>
            <p:cNvPr id="38" name="Textfeld 51"/>
            <p:cNvSpPr>
              <a:spLocks/>
            </p:cNvSpPr>
            <p:nvPr/>
          </p:nvSpPr>
          <p:spPr bwMode="auto">
            <a:xfrm>
              <a:off x="7425649" y="4588651"/>
              <a:ext cx="919422" cy="276999"/>
            </a:xfrm>
            <a:prstGeom prst="rect">
              <a:avLst/>
            </a:prstGeom>
            <a:noFill/>
          </p:spPr>
          <p:txBody>
            <a:bodyPr wrap="square" rtlCol="0">
              <a:spAutoFit/>
            </a:bodyPr>
            <a:lstStyle/>
            <a:p>
              <a:pPr algn="ctr">
                <a:defRPr/>
              </a:pPr>
              <a:r>
                <a:rPr lang="en-US" sz="1200">
                  <a:cs typeface="Times New Roman"/>
                </a:rPr>
                <a:t>hoch</a:t>
              </a:r>
            </a:p>
          </p:txBody>
        </p:sp>
        <p:sp>
          <p:nvSpPr>
            <p:cNvPr id="39" name="Textfeld 52"/>
            <p:cNvSpPr>
              <a:spLocks/>
            </p:cNvSpPr>
            <p:nvPr/>
          </p:nvSpPr>
          <p:spPr bwMode="auto">
            <a:xfrm>
              <a:off x="4761353" y="4581563"/>
              <a:ext cx="919422" cy="276999"/>
            </a:xfrm>
            <a:prstGeom prst="rect">
              <a:avLst/>
            </a:prstGeom>
            <a:noFill/>
          </p:spPr>
          <p:txBody>
            <a:bodyPr wrap="square" rtlCol="0">
              <a:spAutoFit/>
            </a:bodyPr>
            <a:lstStyle/>
            <a:p>
              <a:pPr algn="ctr">
                <a:defRPr/>
              </a:pPr>
              <a:r>
                <a:rPr lang="en-US" sz="1200">
                  <a:cs typeface="Times New Roman"/>
                </a:rPr>
                <a:t>hoch</a:t>
              </a:r>
            </a:p>
          </p:txBody>
        </p:sp>
      </p:grpSp>
      <p:sp>
        <p:nvSpPr>
          <p:cNvPr id="40" name="Rechteck 54"/>
          <p:cNvSpPr/>
          <p:nvPr/>
        </p:nvSpPr>
        <p:spPr bwMode="auto">
          <a:xfrm>
            <a:off x="7381302" y="2877645"/>
            <a:ext cx="2952330" cy="35776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200">
                <a:solidFill>
                  <a:sysClr val="windowText" lastClr="000000"/>
                </a:solidFill>
                <a:cs typeface="Times New Roman"/>
              </a:rPr>
              <a:t>“Technische Aufgaben” – “Rechenaufgaben”</a:t>
            </a:r>
            <a:endParaRPr/>
          </a:p>
        </p:txBody>
      </p:sp>
      <p:sp>
        <p:nvSpPr>
          <p:cNvPr id="41" name="Rechteck 55"/>
          <p:cNvSpPr/>
          <p:nvPr/>
        </p:nvSpPr>
        <p:spPr bwMode="auto">
          <a:xfrm>
            <a:off x="7381302" y="3389105"/>
            <a:ext cx="2952330" cy="35776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200">
                <a:solidFill>
                  <a:sysClr val="windowText" lastClr="000000"/>
                </a:solidFill>
                <a:cs typeface="Times New Roman"/>
              </a:rPr>
              <a:t>“kein Argumentieren erforderlich”</a:t>
            </a:r>
            <a:endParaRPr/>
          </a:p>
        </p:txBody>
      </p:sp>
      <p:sp>
        <p:nvSpPr>
          <p:cNvPr id="42" name="Rechteck 56"/>
          <p:cNvSpPr/>
          <p:nvPr/>
        </p:nvSpPr>
        <p:spPr bwMode="auto">
          <a:xfrm>
            <a:off x="7381304" y="3896055"/>
            <a:ext cx="2952328" cy="35776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200">
                <a:solidFill>
                  <a:sysClr val="windowText" lastClr="000000"/>
                </a:solidFill>
                <a:cs typeface="Times New Roman"/>
              </a:rPr>
              <a:t>“keine bis niedrige Übersetzungsleistungen”</a:t>
            </a:r>
            <a:endParaRPr/>
          </a:p>
        </p:txBody>
      </p:sp>
      <p:sp>
        <p:nvSpPr>
          <p:cNvPr id="43" name="Rechteck 57"/>
          <p:cNvSpPr/>
          <p:nvPr/>
        </p:nvSpPr>
        <p:spPr bwMode="auto">
          <a:xfrm>
            <a:off x="7381304" y="4976135"/>
            <a:ext cx="2952330" cy="35776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200">
                <a:solidFill>
                  <a:sysClr val="windowText" lastClr="000000"/>
                </a:solidFill>
                <a:cs typeface="Times New Roman"/>
              </a:rPr>
              <a:t>“Einfaches bis fortgeschrittenes Niveau der Sekundarstufe I”</a:t>
            </a:r>
            <a:endParaRPr/>
          </a:p>
        </p:txBody>
      </p:sp>
      <p:sp>
        <p:nvSpPr>
          <p:cNvPr id="44" name="Textfeld 58"/>
          <p:cNvSpPr>
            <a:spLocks/>
          </p:cNvSpPr>
          <p:nvPr/>
        </p:nvSpPr>
        <p:spPr bwMode="auto">
          <a:xfrm>
            <a:off x="2512422" y="2028348"/>
            <a:ext cx="2160240" cy="461665"/>
          </a:xfrm>
          <a:prstGeom prst="rect">
            <a:avLst/>
          </a:prstGeom>
          <a:noFill/>
        </p:spPr>
        <p:txBody>
          <a:bodyPr wrap="square" rtlCol="0">
            <a:spAutoFit/>
          </a:bodyPr>
          <a:lstStyle/>
          <a:p>
            <a:pPr algn="ctr">
              <a:defRPr/>
            </a:pPr>
            <a:r>
              <a:rPr lang="en-US" sz="1200" b="1">
                <a:cs typeface="Times New Roman"/>
              </a:rPr>
              <a:t>nicht-gymnasial</a:t>
            </a:r>
            <a:br>
              <a:rPr lang="en-US" sz="1200" b="1">
                <a:cs typeface="Times New Roman"/>
              </a:rPr>
            </a:br>
            <a:r>
              <a:rPr lang="en-US" sz="1200">
                <a:cs typeface="Times New Roman"/>
              </a:rPr>
              <a:t>(114 Klassen)</a:t>
            </a:r>
            <a:endParaRPr lang="en-US" sz="1200" b="1">
              <a:cs typeface="Times New Roman"/>
            </a:endParaRPr>
          </a:p>
        </p:txBody>
      </p:sp>
      <p:sp>
        <p:nvSpPr>
          <p:cNvPr id="45" name="Textfeld 59"/>
          <p:cNvSpPr>
            <a:spLocks/>
          </p:cNvSpPr>
          <p:nvPr/>
        </p:nvSpPr>
        <p:spPr bwMode="auto">
          <a:xfrm>
            <a:off x="5176719" y="2029616"/>
            <a:ext cx="2160240" cy="461665"/>
          </a:xfrm>
          <a:prstGeom prst="rect">
            <a:avLst/>
          </a:prstGeom>
          <a:noFill/>
        </p:spPr>
        <p:txBody>
          <a:bodyPr wrap="square" rtlCol="0">
            <a:spAutoFit/>
          </a:bodyPr>
          <a:lstStyle/>
          <a:p>
            <a:pPr algn="ctr">
              <a:defRPr/>
            </a:pPr>
            <a:r>
              <a:rPr lang="en-US" sz="1200" b="1">
                <a:cs typeface="Times New Roman"/>
              </a:rPr>
              <a:t>gymnasial</a:t>
            </a:r>
            <a:br>
              <a:rPr lang="en-US" sz="1200" b="1">
                <a:cs typeface="Times New Roman"/>
              </a:rPr>
            </a:br>
            <a:r>
              <a:rPr lang="en-US" sz="1200">
                <a:cs typeface="Times New Roman"/>
              </a:rPr>
              <a:t>(80 Klassen)</a:t>
            </a:r>
            <a:endParaRPr lang="en-US" sz="1200" b="1">
              <a:cs typeface="Times New Roman"/>
            </a:endParaRPr>
          </a:p>
        </p:txBody>
      </p:sp>
      <p:sp>
        <p:nvSpPr>
          <p:cNvPr id="46" name="Textfeld 60"/>
          <p:cNvSpPr>
            <a:spLocks/>
          </p:cNvSpPr>
          <p:nvPr/>
        </p:nvSpPr>
        <p:spPr bwMode="auto">
          <a:xfrm>
            <a:off x="7381301" y="2016274"/>
            <a:ext cx="2916811" cy="276999"/>
          </a:xfrm>
          <a:prstGeom prst="rect">
            <a:avLst/>
          </a:prstGeom>
          <a:noFill/>
        </p:spPr>
        <p:txBody>
          <a:bodyPr wrap="square" rtlCol="0">
            <a:spAutoFit/>
          </a:bodyPr>
          <a:lstStyle/>
          <a:p>
            <a:pPr>
              <a:defRPr/>
            </a:pPr>
            <a:r>
              <a:rPr lang="en-US" sz="1200" b="1">
                <a:cs typeface="Times New Roman"/>
              </a:rPr>
              <a:t>Codebeschreibung zum Mittelwert</a:t>
            </a:r>
          </a:p>
        </p:txBody>
      </p:sp>
      <p:sp>
        <p:nvSpPr>
          <p:cNvPr id="47" name="Textfeld 63"/>
          <p:cNvSpPr>
            <a:spLocks/>
          </p:cNvSpPr>
          <p:nvPr/>
        </p:nvSpPr>
        <p:spPr bwMode="auto">
          <a:xfrm>
            <a:off x="7021264" y="6018525"/>
            <a:ext cx="3276849" cy="246221"/>
          </a:xfrm>
          <a:prstGeom prst="rect">
            <a:avLst/>
          </a:prstGeom>
          <a:noFill/>
        </p:spPr>
        <p:txBody>
          <a:bodyPr wrap="square" rtlCol="0">
            <a:spAutoFit/>
          </a:bodyPr>
          <a:lstStyle/>
          <a:p>
            <a:pPr>
              <a:defRPr/>
            </a:pPr>
            <a:r>
              <a:rPr lang="de-DE" sz="1000"/>
              <a:t>194 Klassen, 181 Lehrkräfte, ca. 53 Aufgaben pro Lehrkraft</a:t>
            </a:r>
            <a:endParaRPr/>
          </a:p>
        </p:txBody>
      </p:sp>
    </p:spTree>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1"/>
          <p:cNvSpPr>
            <a:spLocks noGrp="1"/>
          </p:cNvSpPr>
          <p:nvPr>
            <p:ph idx="1"/>
          </p:nvPr>
        </p:nvSpPr>
        <p:spPr bwMode="auto"/>
        <p:txBody>
          <a:bodyPr>
            <a:noAutofit/>
          </a:bodyPr>
          <a:lstStyle/>
          <a:p>
            <a:pPr>
              <a:defRPr/>
            </a:pPr>
            <a:r>
              <a:rPr lang="de-DE" b="0"/>
              <a:t>Der Anteil der Aufgaben im Biologie- und Mathematikunterricht mit </a:t>
            </a:r>
            <a:r>
              <a:rPr lang="de-DE">
                <a:solidFill>
                  <a:srgbClr val="1F497D"/>
                </a:solidFill>
              </a:rPr>
              <a:t>niedrigem kognitiven Niveau</a:t>
            </a:r>
            <a:r>
              <a:rPr lang="de-DE" b="0"/>
              <a:t> ist teilweise </a:t>
            </a:r>
            <a:r>
              <a:rPr lang="de-DE">
                <a:solidFill>
                  <a:srgbClr val="1F497D"/>
                </a:solidFill>
              </a:rPr>
              <a:t>noch sehr hoch</a:t>
            </a:r>
            <a:r>
              <a:rPr lang="de-DE" b="0"/>
              <a:t>. </a:t>
            </a:r>
            <a:endParaRPr/>
          </a:p>
          <a:p>
            <a:pPr>
              <a:defRPr/>
            </a:pPr>
            <a:endParaRPr lang="de-DE" b="0"/>
          </a:p>
          <a:p>
            <a:pPr>
              <a:defRPr/>
            </a:pPr>
            <a:r>
              <a:rPr lang="de-DE" b="0"/>
              <a:t>In Klassen, in denen im Unterricht viel auf kognitive Aktivierung geachtet wird, schneiden die Schülerinnen und Schüler </a:t>
            </a:r>
            <a:r>
              <a:rPr lang="de-DE">
                <a:solidFill>
                  <a:srgbClr val="1F497D"/>
                </a:solidFill>
              </a:rPr>
              <a:t>in Leistungstests besser </a:t>
            </a:r>
            <a:r>
              <a:rPr lang="de-DE" b="0"/>
              <a:t>ab. </a:t>
            </a:r>
            <a:endParaRPr/>
          </a:p>
          <a:p>
            <a:pPr>
              <a:defRPr/>
            </a:pPr>
            <a:endParaRPr lang="de-DE" b="0"/>
          </a:p>
          <a:p>
            <a:pPr>
              <a:defRPr/>
            </a:pPr>
            <a:r>
              <a:rPr lang="de-DE" b="0"/>
              <a:t>In Klassen, in denen im Unterricht viel auf kognitive Aktivierung geachtet wird, haben die Schülerinnen und Schüler </a:t>
            </a:r>
            <a:r>
              <a:rPr lang="de-DE">
                <a:solidFill>
                  <a:srgbClr val="1F497D"/>
                </a:solidFill>
              </a:rPr>
              <a:t>ein höheres Interesse</a:t>
            </a:r>
            <a:r>
              <a:rPr lang="de-DE"/>
              <a:t>.</a:t>
            </a:r>
            <a:endParaRPr/>
          </a:p>
          <a:p>
            <a:pPr>
              <a:defRPr/>
            </a:pPr>
            <a:endParaRPr lang="de-DE"/>
          </a:p>
          <a:p>
            <a:pPr>
              <a:defRPr/>
            </a:pPr>
            <a:r>
              <a:rPr lang="de-DE" b="0"/>
              <a:t>Um Unterricht kognitiv aktivierend zu gestalten, wird v. a. </a:t>
            </a:r>
            <a:r>
              <a:rPr lang="de-DE">
                <a:solidFill>
                  <a:srgbClr val="1F497D"/>
                </a:solidFill>
              </a:rPr>
              <a:t>fachdidaktisches Wissen</a:t>
            </a:r>
            <a:r>
              <a:rPr lang="de-DE" b="0"/>
              <a:t> benötigt, dass sich bis auf die Schülerleistung positiv auswirkt (mediiert durch die kognitive Aktivierung im Unterricht).</a:t>
            </a:r>
            <a:endParaRPr/>
          </a:p>
        </p:txBody>
      </p:sp>
      <p:sp>
        <p:nvSpPr>
          <p:cNvPr id="5" name="Titel 2"/>
          <p:cNvSpPr>
            <a:spLocks noGrp="1"/>
          </p:cNvSpPr>
          <p:nvPr>
            <p:ph type="title"/>
          </p:nvPr>
        </p:nvSpPr>
        <p:spPr bwMode="auto"/>
        <p:txBody>
          <a:bodyPr/>
          <a:lstStyle/>
          <a:p>
            <a:pPr>
              <a:defRPr/>
            </a:pPr>
            <a:r>
              <a:rPr lang="de-DE"/>
              <a:t>Bedeutung von kognitiver Aktivierung</a:t>
            </a:r>
            <a:endParaRPr/>
          </a:p>
        </p:txBody>
      </p:sp>
      <p:sp>
        <p:nvSpPr>
          <p:cNvPr id="6" name="Inhaltsplatzhalter 3"/>
          <p:cNvSpPr>
            <a:spLocks noGrp="1"/>
          </p:cNvSpPr>
          <p:nvPr>
            <p:ph sz="quarter" idx="10"/>
          </p:nvPr>
        </p:nvSpPr>
        <p:spPr bwMode="auto"/>
        <p:txBody>
          <a:bodyPr>
            <a:normAutofit lnSpcReduction="10000"/>
          </a:bodyPr>
          <a:lstStyle/>
          <a:p>
            <a:pPr>
              <a:defRPr/>
            </a:pPr>
            <a:endParaRPr lang="de-DE"/>
          </a:p>
        </p:txBody>
      </p:sp>
      <p:sp>
        <p:nvSpPr>
          <p:cNvPr id="7" name="Textplatzhalter 4"/>
          <p:cNvSpPr>
            <a:spLocks noGrp="1"/>
          </p:cNvSpPr>
          <p:nvPr>
            <p:ph type="body" sz="quarter" idx="11"/>
          </p:nvPr>
        </p:nvSpPr>
        <p:spPr bwMode="auto"/>
        <p:txBody>
          <a:bodyPr/>
          <a:lstStyle/>
          <a:p>
            <a:pPr>
              <a:defRPr/>
            </a:pPr>
            <a:r>
              <a:rPr lang="de-DE"/>
              <a:t>Zusammenfassung der empirischen Ergebnisse</a:t>
            </a:r>
            <a:endParaRPr/>
          </a:p>
        </p:txBody>
      </p:sp>
    </p:spTree>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2"/>
          <p:cNvSpPr>
            <a:spLocks noGrp="1"/>
          </p:cNvSpPr>
          <p:nvPr>
            <p:ph type="title"/>
          </p:nvPr>
        </p:nvSpPr>
        <p:spPr bwMode="auto"/>
        <p:txBody>
          <a:bodyPr>
            <a:normAutofit/>
          </a:bodyPr>
          <a:lstStyle/>
          <a:p>
            <a:pPr>
              <a:defRPr/>
            </a:pPr>
            <a:r>
              <a:rPr lang="de-DE"/>
              <a:t>Bedeutung von kognitiver Aktivierung</a:t>
            </a:r>
            <a:endParaRPr/>
          </a:p>
        </p:txBody>
      </p:sp>
      <p:sp>
        <p:nvSpPr>
          <p:cNvPr id="5" name="Textplatzhalter 4"/>
          <p:cNvSpPr>
            <a:spLocks noGrp="1"/>
          </p:cNvSpPr>
          <p:nvPr>
            <p:ph type="body" sz="quarter" idx="11"/>
          </p:nvPr>
        </p:nvSpPr>
        <p:spPr bwMode="auto"/>
        <p:txBody>
          <a:bodyPr/>
          <a:lstStyle/>
          <a:p>
            <a:pPr>
              <a:defRPr/>
            </a:pPr>
            <a:r>
              <a:rPr lang="de-DE"/>
              <a:t>empirische Belege</a:t>
            </a:r>
            <a:endParaRPr/>
          </a:p>
        </p:txBody>
      </p:sp>
      <p:graphicFrame>
        <p:nvGraphicFramePr>
          <p:cNvPr id="6" name="Inhaltsplatzhalter 6"/>
          <p:cNvGraphicFramePr>
            <a:graphicFrameLocks/>
          </p:cNvGraphicFramePr>
          <p:nvPr/>
        </p:nvGraphicFramePr>
        <p:xfrm>
          <a:off x="144501" y="1367843"/>
          <a:ext cx="10009111" cy="5256943"/>
        </p:xfrm>
        <a:graphic>
          <a:graphicData uri="http://schemas.openxmlformats.org/drawingml/2006/table">
            <a:tbl>
              <a:tblPr firstRow="1" bandRow="1"/>
              <a:tblGrid>
                <a:gridCol w="2114600">
                  <a:extLst>
                    <a:ext uri="{9D8B030D-6E8A-4147-A177-3AD203B41FA5}">
                      <a16:colId xmlns:a16="http://schemas.microsoft.com/office/drawing/2014/main" val="20000"/>
                    </a:ext>
                  </a:extLst>
                </a:gridCol>
                <a:gridCol w="1953851">
                  <a:extLst>
                    <a:ext uri="{9D8B030D-6E8A-4147-A177-3AD203B41FA5}">
                      <a16:colId xmlns:a16="http://schemas.microsoft.com/office/drawing/2014/main" val="20001"/>
                    </a:ext>
                  </a:extLst>
                </a:gridCol>
                <a:gridCol w="5940660">
                  <a:extLst>
                    <a:ext uri="{9D8B030D-6E8A-4147-A177-3AD203B41FA5}">
                      <a16:colId xmlns:a16="http://schemas.microsoft.com/office/drawing/2014/main" val="20002"/>
                    </a:ext>
                  </a:extLst>
                </a:gridCol>
              </a:tblGrid>
              <a:tr h="365219">
                <a:tc>
                  <a:txBody>
                    <a:bodyPr/>
                    <a:lstStyle/>
                    <a:p>
                      <a:pPr>
                        <a:defRPr/>
                      </a:pPr>
                      <a:r>
                        <a:rPr lang="de-DE">
                          <a:solidFill>
                            <a:schemeClr val="bg1"/>
                          </a:solidFill>
                          <a:latin typeface="+mn-lt"/>
                        </a:rPr>
                        <a:t>Studie</a:t>
                      </a:r>
                      <a:endParaRPr/>
                    </a:p>
                  </a:txBody>
                  <a:tcPr>
                    <a:lnL w="12700" algn="ctr">
                      <a:solidFill>
                        <a:sysClr val="window" lastClr="FFFFFF"/>
                      </a:solidFill>
                    </a:lnL>
                    <a:lnR w="12700" algn="ctr">
                      <a:solidFill>
                        <a:sysClr val="window" lastClr="FFFFFF"/>
                      </a:solidFill>
                    </a:lnR>
                    <a:lnT w="12700" algn="ctr">
                      <a:solidFill>
                        <a:sysClr val="window" lastClr="FFFFFF"/>
                      </a:solidFill>
                    </a:lnT>
                    <a:lnB w="38100" algn="ctr">
                      <a:solidFill>
                        <a:sysClr val="window" lastClr="FFFFFF"/>
                      </a:solidFill>
                    </a:lnB>
                    <a:solidFill>
                      <a:srgbClr val="1F497D"/>
                    </a:solidFill>
                  </a:tcPr>
                </a:tc>
                <a:tc>
                  <a:txBody>
                    <a:bodyPr/>
                    <a:lstStyle/>
                    <a:p>
                      <a:pPr>
                        <a:defRPr/>
                      </a:pPr>
                      <a:r>
                        <a:rPr lang="de-DE">
                          <a:solidFill>
                            <a:schemeClr val="bg1"/>
                          </a:solidFill>
                          <a:latin typeface="+mn-lt"/>
                        </a:rPr>
                        <a:t>Fächer</a:t>
                      </a:r>
                      <a:endParaRPr/>
                    </a:p>
                  </a:txBody>
                  <a:tcPr>
                    <a:lnL w="12700" algn="ctr">
                      <a:solidFill>
                        <a:sysClr val="window" lastClr="FFFFFF"/>
                      </a:solidFill>
                    </a:lnL>
                    <a:lnR w="12700" algn="ctr">
                      <a:solidFill>
                        <a:sysClr val="window" lastClr="FFFFFF"/>
                      </a:solidFill>
                    </a:lnR>
                    <a:lnT w="12700" algn="ctr">
                      <a:solidFill>
                        <a:sysClr val="window" lastClr="FFFFFF"/>
                      </a:solidFill>
                    </a:lnT>
                    <a:lnB w="38100" algn="ctr">
                      <a:solidFill>
                        <a:sysClr val="window" lastClr="FFFFFF"/>
                      </a:solidFill>
                    </a:lnB>
                    <a:solidFill>
                      <a:srgbClr val="1F497D"/>
                    </a:solidFill>
                  </a:tcPr>
                </a:tc>
                <a:tc>
                  <a:txBody>
                    <a:bodyPr/>
                    <a:lstStyle/>
                    <a:p>
                      <a:pPr>
                        <a:defRPr/>
                      </a:pPr>
                      <a:r>
                        <a:rPr lang="de-DE">
                          <a:solidFill>
                            <a:schemeClr val="bg1"/>
                          </a:solidFill>
                          <a:latin typeface="+mn-lt"/>
                        </a:rPr>
                        <a:t>Erkenntnisse</a:t>
                      </a:r>
                      <a:endParaRPr/>
                    </a:p>
                  </a:txBody>
                  <a:tcPr>
                    <a:lnL w="12700" algn="ctr">
                      <a:solidFill>
                        <a:sysClr val="window" lastClr="FFFFFF"/>
                      </a:solidFill>
                    </a:lnL>
                    <a:lnR w="12700" algn="ctr">
                      <a:solidFill>
                        <a:sysClr val="window" lastClr="FFFFFF"/>
                      </a:solidFill>
                    </a:lnR>
                    <a:lnT w="12700" algn="ctr">
                      <a:solidFill>
                        <a:sysClr val="window" lastClr="FFFFFF"/>
                      </a:solidFill>
                    </a:lnT>
                    <a:lnB w="38100" algn="ctr">
                      <a:solidFill>
                        <a:sysClr val="window" lastClr="FFFFFF"/>
                      </a:solidFill>
                    </a:lnB>
                    <a:solidFill>
                      <a:srgbClr val="1F497D"/>
                    </a:solidFill>
                  </a:tcPr>
                </a:tc>
                <a:extLst>
                  <a:ext uri="{0D108BD9-81ED-4DB2-BD59-A6C34878D82A}">
                    <a16:rowId xmlns:a16="http://schemas.microsoft.com/office/drawing/2014/main" val="10000"/>
                  </a:ext>
                </a:extLst>
              </a:tr>
              <a:tr h="165540">
                <a:tc>
                  <a:txBody>
                    <a:bodyPr/>
                    <a:lstStyle/>
                    <a:p>
                      <a:pPr>
                        <a:defRPr/>
                      </a:pPr>
                      <a:r>
                        <a:rPr lang="de-DE" sz="1600" dirty="0">
                          <a:solidFill>
                            <a:srgbClr val="242F41"/>
                          </a:solidFill>
                        </a:rPr>
                        <a:t>TIMS </a:t>
                      </a:r>
                      <a:r>
                        <a:rPr lang="de-DE" sz="1600" dirty="0" err="1">
                          <a:solidFill>
                            <a:srgbClr val="242F41"/>
                          </a:solidFill>
                        </a:rPr>
                        <a:t>video</a:t>
                      </a:r>
                      <a:r>
                        <a:rPr lang="de-DE" sz="1600" dirty="0">
                          <a:solidFill>
                            <a:srgbClr val="242F41"/>
                          </a:solidFill>
                        </a:rPr>
                        <a:t> </a:t>
                      </a:r>
                      <a:r>
                        <a:rPr lang="de-DE" sz="1600" dirty="0" err="1">
                          <a:solidFill>
                            <a:srgbClr val="242F41"/>
                          </a:solidFill>
                        </a:rPr>
                        <a:t>study</a:t>
                      </a:r>
                      <a:r>
                        <a:rPr lang="de-DE" sz="1600" dirty="0">
                          <a:solidFill>
                            <a:srgbClr val="242F41"/>
                          </a:solidFill>
                        </a:rPr>
                        <a:t> 1995</a:t>
                      </a:r>
                      <a:endParaRPr dirty="0"/>
                    </a:p>
                    <a:p>
                      <a:pPr>
                        <a:defRPr/>
                      </a:pPr>
                      <a:r>
                        <a:rPr lang="de-DE" sz="1400" dirty="0">
                          <a:solidFill>
                            <a:srgbClr val="242F41"/>
                          </a:solidFill>
                        </a:rPr>
                        <a:t>(</a:t>
                      </a:r>
                      <a:r>
                        <a:rPr lang="de-DE" sz="1400" dirty="0"/>
                        <a:t>Stigler &amp; </a:t>
                      </a:r>
                      <a:r>
                        <a:rPr lang="de-DE" sz="1400" dirty="0" err="1"/>
                        <a:t>Hiebert</a:t>
                      </a:r>
                      <a:r>
                        <a:rPr lang="de-DE" sz="1400" dirty="0"/>
                        <a:t>, 1997)</a:t>
                      </a:r>
                      <a:endParaRPr lang="de-DE" sz="1400" dirty="0">
                        <a:solidFill>
                          <a:srgbClr val="242F41"/>
                        </a:solidFill>
                      </a:endParaRPr>
                    </a:p>
                  </a:txBody>
                  <a:tcPr>
                    <a:lnL w="12700" algn="ctr">
                      <a:solidFill>
                        <a:sysClr val="window" lastClr="FFFFFF"/>
                      </a:solidFill>
                    </a:lnL>
                    <a:lnR w="12700" algn="ctr">
                      <a:solidFill>
                        <a:sysClr val="window" lastClr="FFFFFF"/>
                      </a:solidFill>
                    </a:lnR>
                    <a:lnT w="38100" algn="ctr">
                      <a:solidFill>
                        <a:sysClr val="window" lastClr="FFFFFF"/>
                      </a:solidFill>
                    </a:lnT>
                    <a:lnB w="38100" algn="ctr">
                      <a:solidFill>
                        <a:schemeClr val="bg1"/>
                      </a:solidFill>
                    </a:lnB>
                    <a:solidFill>
                      <a:sysClr val="window" lastClr="FFFFFF">
                        <a:lumMod val="95000"/>
                      </a:sysClr>
                    </a:solidFill>
                  </a:tcPr>
                </a:tc>
                <a:tc>
                  <a:txBody>
                    <a:bodyPr/>
                    <a:lstStyle/>
                    <a:p>
                      <a:pPr>
                        <a:defRPr/>
                      </a:pPr>
                      <a:r>
                        <a:rPr lang="de-DE" sz="1600">
                          <a:solidFill>
                            <a:srgbClr val="242F41"/>
                          </a:solidFill>
                        </a:rPr>
                        <a:t>Mathematik</a:t>
                      </a:r>
                      <a:endParaRPr/>
                    </a:p>
                  </a:txBody>
                  <a:tcPr>
                    <a:lnL w="12700" algn="ctr">
                      <a:solidFill>
                        <a:sysClr val="window" lastClr="FFFFFF"/>
                      </a:solidFill>
                    </a:lnL>
                    <a:lnR w="12700" algn="ctr">
                      <a:solidFill>
                        <a:sysClr val="window" lastClr="FFFFFF"/>
                      </a:solidFill>
                    </a:lnR>
                    <a:lnT w="38100" algn="ctr">
                      <a:solidFill>
                        <a:sysClr val="window" lastClr="FFFFFF"/>
                      </a:solidFill>
                    </a:lnT>
                    <a:lnB w="38100" algn="ctr">
                      <a:solidFill>
                        <a:schemeClr val="bg1"/>
                      </a:solidFill>
                    </a:lnB>
                    <a:solidFill>
                      <a:sysClr val="window" lastClr="FFFFFF">
                        <a:lumMod val="95000"/>
                      </a:sysClr>
                    </a:solidFill>
                  </a:tcPr>
                </a:tc>
                <a:tc>
                  <a:txBody>
                    <a:bodyPr/>
                    <a:lstStyle/>
                    <a:p>
                      <a:pPr>
                        <a:defRPr/>
                      </a:pPr>
                      <a:r>
                        <a:rPr lang="de-DE" sz="1600">
                          <a:solidFill>
                            <a:srgbClr val="242F41"/>
                          </a:solidFill>
                        </a:rPr>
                        <a:t>Länderspezifische „lesson scripts“</a:t>
                      </a:r>
                      <a:endParaRPr/>
                    </a:p>
                    <a:p>
                      <a:pPr>
                        <a:defRPr/>
                      </a:pPr>
                      <a:r>
                        <a:rPr lang="de-DE" sz="1600">
                          <a:solidFill>
                            <a:srgbClr val="242F41"/>
                          </a:solidFill>
                        </a:rPr>
                        <a:t>JP: kognitiv aktivierend</a:t>
                      </a:r>
                    </a:p>
                  </a:txBody>
                  <a:tcPr>
                    <a:lnL w="12700" algn="ctr">
                      <a:solidFill>
                        <a:sysClr val="window" lastClr="FFFFFF"/>
                      </a:solidFill>
                    </a:lnL>
                    <a:lnR w="12700" algn="ctr">
                      <a:solidFill>
                        <a:sysClr val="window" lastClr="FFFFFF"/>
                      </a:solidFill>
                    </a:lnR>
                    <a:lnT w="38100" algn="ctr">
                      <a:solidFill>
                        <a:sysClr val="window" lastClr="FFFFFF"/>
                      </a:solidFill>
                    </a:lnT>
                    <a:lnB w="38100" algn="ctr">
                      <a:solidFill>
                        <a:schemeClr val="bg1"/>
                      </a:solidFill>
                    </a:lnB>
                    <a:solidFill>
                      <a:sysClr val="window" lastClr="FFFFFF">
                        <a:lumMod val="95000"/>
                      </a:sysClr>
                    </a:solidFill>
                  </a:tcPr>
                </a:tc>
                <a:extLst>
                  <a:ext uri="{0D108BD9-81ED-4DB2-BD59-A6C34878D82A}">
                    <a16:rowId xmlns:a16="http://schemas.microsoft.com/office/drawing/2014/main" val="10001"/>
                  </a:ext>
                </a:extLst>
              </a:tr>
              <a:tr h="260848">
                <a:tc>
                  <a:txBody>
                    <a:bodyPr/>
                    <a:lstStyle/>
                    <a:p>
                      <a:pPr>
                        <a:defRPr/>
                      </a:pPr>
                      <a:r>
                        <a:rPr lang="de-DE" sz="1600" dirty="0">
                          <a:solidFill>
                            <a:srgbClr val="242F41"/>
                          </a:solidFill>
                        </a:rPr>
                        <a:t>TIMS </a:t>
                      </a:r>
                      <a:r>
                        <a:rPr lang="de-DE" sz="1600" dirty="0" err="1">
                          <a:solidFill>
                            <a:srgbClr val="242F41"/>
                          </a:solidFill>
                        </a:rPr>
                        <a:t>video</a:t>
                      </a:r>
                      <a:r>
                        <a:rPr lang="de-DE" sz="1600" dirty="0">
                          <a:solidFill>
                            <a:srgbClr val="242F41"/>
                          </a:solidFill>
                        </a:rPr>
                        <a:t> </a:t>
                      </a:r>
                      <a:r>
                        <a:rPr lang="de-DE" sz="1600" dirty="0" err="1">
                          <a:solidFill>
                            <a:srgbClr val="242F41"/>
                          </a:solidFill>
                        </a:rPr>
                        <a:t>study</a:t>
                      </a:r>
                      <a:r>
                        <a:rPr lang="de-DE" sz="1600" dirty="0">
                          <a:solidFill>
                            <a:srgbClr val="242F41"/>
                          </a:solidFill>
                        </a:rPr>
                        <a:t> 1999</a:t>
                      </a:r>
                      <a:endParaRPr dirty="0"/>
                    </a:p>
                    <a:p>
                      <a:pPr>
                        <a:defRPr/>
                      </a:pPr>
                      <a:r>
                        <a:rPr lang="de-DE" sz="1400" dirty="0">
                          <a:solidFill>
                            <a:srgbClr val="242F41"/>
                          </a:solidFill>
                        </a:rPr>
                        <a:t>(</a:t>
                      </a:r>
                      <a:r>
                        <a:rPr lang="de-DE" sz="1400" dirty="0" err="1"/>
                        <a:t>Hiebert</a:t>
                      </a:r>
                      <a:r>
                        <a:rPr lang="de-DE" sz="1400" dirty="0"/>
                        <a:t> et al., 2003)</a:t>
                      </a:r>
                      <a:endParaRPr lang="de-DE" sz="1400" dirty="0">
                        <a:solidFill>
                          <a:srgbClr val="242F41"/>
                        </a:solidFill>
                      </a:endParaRPr>
                    </a:p>
                  </a:txBody>
                  <a:tcPr>
                    <a:lnL w="12700" algn="ctr">
                      <a:solidFill>
                        <a:sysClr val="window" lastClr="FFFFFF"/>
                      </a:solidFill>
                    </a:lnL>
                    <a:lnR w="12700" algn="ctr">
                      <a:solidFill>
                        <a:sysClr val="window" lastClr="FFFFFF"/>
                      </a:solidFill>
                    </a:lnR>
                    <a:lnT w="38100" algn="ctr">
                      <a:solidFill>
                        <a:schemeClr val="bg1"/>
                      </a:solidFill>
                    </a:lnT>
                    <a:lnB w="38100" algn="ctr">
                      <a:solidFill>
                        <a:schemeClr val="bg1"/>
                      </a:solidFill>
                    </a:lnB>
                    <a:solidFill>
                      <a:sysClr val="window" lastClr="FFFFFF">
                        <a:lumMod val="95000"/>
                      </a:sysClr>
                    </a:solidFill>
                  </a:tcPr>
                </a:tc>
                <a:tc>
                  <a:txBody>
                    <a:bodyPr/>
                    <a:lstStyle/>
                    <a:p>
                      <a:pPr>
                        <a:defRPr/>
                      </a:pPr>
                      <a:r>
                        <a:rPr lang="de-DE" sz="1600">
                          <a:solidFill>
                            <a:srgbClr val="242F41"/>
                          </a:solidFill>
                        </a:rPr>
                        <a:t>Mathematik</a:t>
                      </a:r>
                      <a:endParaRPr/>
                    </a:p>
                  </a:txBody>
                  <a:tcPr>
                    <a:lnL w="12700" algn="ctr">
                      <a:solidFill>
                        <a:sysClr val="window" lastClr="FFFFFF"/>
                      </a:solidFill>
                    </a:lnL>
                    <a:lnR w="12700" algn="ctr">
                      <a:solidFill>
                        <a:sysClr val="window" lastClr="FFFFFF"/>
                      </a:solidFill>
                    </a:lnR>
                    <a:lnT w="38100" algn="ctr">
                      <a:solidFill>
                        <a:schemeClr val="bg1"/>
                      </a:solidFill>
                    </a:lnT>
                    <a:lnB w="38100" algn="ctr">
                      <a:solidFill>
                        <a:schemeClr val="bg1"/>
                      </a:solidFill>
                    </a:lnB>
                    <a:solidFill>
                      <a:sysClr val="window" lastClr="FFFFFF">
                        <a:lumMod val="95000"/>
                      </a:sysClr>
                    </a:solidFill>
                  </a:tcPr>
                </a:tc>
                <a:tc>
                  <a:txBody>
                    <a:bodyPr/>
                    <a:lstStyle/>
                    <a:p>
                      <a:pPr>
                        <a:defRPr/>
                      </a:pPr>
                      <a:r>
                        <a:rPr lang="de-DE" sz="1600">
                          <a:solidFill>
                            <a:srgbClr val="242F41"/>
                          </a:solidFill>
                        </a:rPr>
                        <a:t>Komplexität von Aufgaben: </a:t>
                      </a:r>
                      <a:br>
                        <a:rPr lang="de-DE" sz="1600">
                          <a:solidFill>
                            <a:srgbClr val="242F41"/>
                          </a:solidFill>
                        </a:rPr>
                      </a:br>
                      <a:r>
                        <a:rPr lang="de-DE" sz="1600">
                          <a:solidFill>
                            <a:srgbClr val="242F41"/>
                          </a:solidFill>
                        </a:rPr>
                        <a:t>JP: 40% hohe Komplexität</a:t>
                      </a:r>
                    </a:p>
                  </a:txBody>
                  <a:tcPr>
                    <a:lnL w="12700" algn="ctr">
                      <a:solidFill>
                        <a:sysClr val="window" lastClr="FFFFFF"/>
                      </a:solidFill>
                    </a:lnL>
                    <a:lnR w="12700" algn="ctr">
                      <a:solidFill>
                        <a:sysClr val="window" lastClr="FFFFFF"/>
                      </a:solidFill>
                    </a:lnR>
                    <a:lnT w="38100" algn="ctr">
                      <a:solidFill>
                        <a:schemeClr val="bg1"/>
                      </a:solidFill>
                    </a:lnT>
                    <a:lnB w="38100" algn="ctr">
                      <a:solidFill>
                        <a:schemeClr val="bg1"/>
                      </a:solidFill>
                    </a:lnB>
                    <a:solidFill>
                      <a:sysClr val="window" lastClr="FFFFFF">
                        <a:lumMod val="95000"/>
                      </a:sysClr>
                    </a:solidFill>
                  </a:tcPr>
                </a:tc>
                <a:extLst>
                  <a:ext uri="{0D108BD9-81ED-4DB2-BD59-A6C34878D82A}">
                    <a16:rowId xmlns:a16="http://schemas.microsoft.com/office/drawing/2014/main" val="10002"/>
                  </a:ext>
                </a:extLst>
              </a:tr>
              <a:tr h="868364">
                <a:tc>
                  <a:txBody>
                    <a:bodyPr/>
                    <a:lstStyle/>
                    <a:p>
                      <a:pPr>
                        <a:defRPr/>
                      </a:pPr>
                      <a:r>
                        <a:rPr lang="de-DE" sz="1600" dirty="0">
                          <a:solidFill>
                            <a:srgbClr val="242F41"/>
                          </a:solidFill>
                        </a:rPr>
                        <a:t>TIMS </a:t>
                      </a:r>
                      <a:r>
                        <a:rPr lang="de-DE" sz="1600" dirty="0" err="1">
                          <a:solidFill>
                            <a:srgbClr val="242F41"/>
                          </a:solidFill>
                        </a:rPr>
                        <a:t>video</a:t>
                      </a:r>
                      <a:r>
                        <a:rPr lang="de-DE" sz="1600" dirty="0">
                          <a:solidFill>
                            <a:srgbClr val="242F41"/>
                          </a:solidFill>
                        </a:rPr>
                        <a:t> </a:t>
                      </a:r>
                      <a:r>
                        <a:rPr lang="de-DE" sz="1600" dirty="0" err="1">
                          <a:solidFill>
                            <a:srgbClr val="242F41"/>
                          </a:solidFill>
                        </a:rPr>
                        <a:t>study</a:t>
                      </a:r>
                      <a:r>
                        <a:rPr lang="de-DE" sz="1600" dirty="0">
                          <a:solidFill>
                            <a:srgbClr val="242F41"/>
                          </a:solidFill>
                        </a:rPr>
                        <a:t> 1999</a:t>
                      </a:r>
                      <a:br>
                        <a:rPr lang="de-DE" dirty="0">
                          <a:solidFill>
                            <a:srgbClr val="242F41"/>
                          </a:solidFill>
                        </a:rPr>
                      </a:br>
                      <a:r>
                        <a:rPr lang="de-DE" sz="1400" dirty="0">
                          <a:solidFill>
                            <a:srgbClr val="242F41"/>
                          </a:solidFill>
                        </a:rPr>
                        <a:t>(NCES</a:t>
                      </a:r>
                      <a:r>
                        <a:rPr lang="de-DE" sz="1400" dirty="0"/>
                        <a:t>, 2006)</a:t>
                      </a:r>
                      <a:endParaRPr lang="de-DE" sz="1400" dirty="0">
                        <a:solidFill>
                          <a:srgbClr val="242F41"/>
                        </a:solidFill>
                      </a:endParaRPr>
                    </a:p>
                  </a:txBody>
                  <a:tcPr>
                    <a:lnL w="12700" algn="ctr">
                      <a:solidFill>
                        <a:sysClr val="window" lastClr="FFFFFF"/>
                      </a:solidFill>
                    </a:lnL>
                    <a:lnR w="12700" algn="ctr">
                      <a:solidFill>
                        <a:sysClr val="window" lastClr="FFFFFF"/>
                      </a:solidFill>
                    </a:lnR>
                    <a:lnT w="38100" algn="ctr">
                      <a:solidFill>
                        <a:schemeClr val="bg1"/>
                      </a:solidFill>
                    </a:lnT>
                    <a:lnB w="38100" algn="ctr">
                      <a:solidFill>
                        <a:schemeClr val="bg1"/>
                      </a:solidFill>
                    </a:lnB>
                    <a:solidFill>
                      <a:sysClr val="window" lastClr="FFFFFF">
                        <a:lumMod val="95000"/>
                      </a:sysClr>
                    </a:solidFill>
                  </a:tcPr>
                </a:tc>
                <a:tc>
                  <a:txBody>
                    <a:bodyPr/>
                    <a:lstStyle/>
                    <a:p>
                      <a:pPr>
                        <a:defRPr/>
                      </a:pPr>
                      <a:r>
                        <a:rPr lang="de-DE" sz="1600">
                          <a:solidFill>
                            <a:srgbClr val="242F41"/>
                          </a:solidFill>
                        </a:rPr>
                        <a:t>Naturwissenschaften</a:t>
                      </a:r>
                      <a:endParaRPr/>
                    </a:p>
                  </a:txBody>
                  <a:tcPr>
                    <a:lnL w="12700" algn="ctr">
                      <a:solidFill>
                        <a:sysClr val="window" lastClr="FFFFFF"/>
                      </a:solidFill>
                    </a:lnL>
                    <a:lnR w="12700" algn="ctr">
                      <a:solidFill>
                        <a:sysClr val="window" lastClr="FFFFFF"/>
                      </a:solidFill>
                    </a:lnR>
                    <a:lnT w="38100" algn="ctr">
                      <a:solidFill>
                        <a:schemeClr val="bg1"/>
                      </a:solidFill>
                    </a:lnT>
                    <a:lnB w="38100" algn="ctr">
                      <a:solidFill>
                        <a:schemeClr val="bg1"/>
                      </a:solidFill>
                    </a:lnB>
                    <a:solidFill>
                      <a:sysClr val="window" lastClr="FFFFFF">
                        <a:lumMod val="95000"/>
                      </a:sysClr>
                    </a:solidFill>
                  </a:tcPr>
                </a:tc>
                <a:tc>
                  <a:txBody>
                    <a:bodyPr/>
                    <a:lstStyle/>
                    <a:p>
                      <a:pPr>
                        <a:defRPr/>
                      </a:pPr>
                      <a:r>
                        <a:rPr lang="de-DE" sz="1600">
                          <a:solidFill>
                            <a:srgbClr val="242F41"/>
                          </a:solidFill>
                        </a:rPr>
                        <a:t>Leistungsstarke Länder: hohe inhaltliche Standards</a:t>
                      </a:r>
                      <a:endParaRPr/>
                    </a:p>
                    <a:p>
                      <a:pPr>
                        <a:defRPr/>
                      </a:pPr>
                      <a:r>
                        <a:rPr lang="de-DE" sz="1600">
                          <a:solidFill>
                            <a:srgbClr val="242F41"/>
                          </a:solidFill>
                        </a:rPr>
                        <a:t>CZ: viele herausfordernde Inhalte</a:t>
                      </a:r>
                      <a:endParaRPr/>
                    </a:p>
                    <a:p>
                      <a:pPr>
                        <a:defRPr/>
                      </a:pPr>
                      <a:r>
                        <a:rPr lang="de-DE" sz="1600">
                          <a:solidFill>
                            <a:srgbClr val="242F41"/>
                          </a:solidFill>
                        </a:rPr>
                        <a:t>JP, AUS: Verknüpfen von Inhalten</a:t>
                      </a:r>
                    </a:p>
                  </a:txBody>
                  <a:tcPr>
                    <a:lnL w="12700" algn="ctr">
                      <a:solidFill>
                        <a:sysClr val="window" lastClr="FFFFFF"/>
                      </a:solidFill>
                    </a:lnL>
                    <a:lnR w="12700" algn="ctr">
                      <a:solidFill>
                        <a:sysClr val="window" lastClr="FFFFFF"/>
                      </a:solidFill>
                    </a:lnR>
                    <a:lnT w="38100" algn="ctr">
                      <a:solidFill>
                        <a:schemeClr val="bg1"/>
                      </a:solidFill>
                    </a:lnT>
                    <a:lnB w="38100" algn="ctr">
                      <a:solidFill>
                        <a:schemeClr val="bg1"/>
                      </a:solidFill>
                    </a:lnB>
                    <a:solidFill>
                      <a:sysClr val="window" lastClr="FFFFFF">
                        <a:lumMod val="95000"/>
                      </a:sysClr>
                    </a:solidFill>
                  </a:tcPr>
                </a:tc>
                <a:extLst>
                  <a:ext uri="{0D108BD9-81ED-4DB2-BD59-A6C34878D82A}">
                    <a16:rowId xmlns:a16="http://schemas.microsoft.com/office/drawing/2014/main" val="10003"/>
                  </a:ext>
                </a:extLst>
              </a:tr>
              <a:tr h="165540">
                <a:tc>
                  <a:txBody>
                    <a:bodyPr/>
                    <a:lstStyle/>
                    <a:p>
                      <a:pPr>
                        <a:defRPr/>
                      </a:pPr>
                      <a:r>
                        <a:rPr lang="de-DE" sz="1600" dirty="0">
                          <a:solidFill>
                            <a:srgbClr val="242F41"/>
                          </a:solidFill>
                        </a:rPr>
                        <a:t>IPN Videostudie</a:t>
                      </a:r>
                      <a:endParaRPr dirty="0"/>
                    </a:p>
                    <a:p>
                      <a:pPr>
                        <a:defRPr/>
                      </a:pPr>
                      <a:r>
                        <a:rPr lang="de-DE" sz="1400" dirty="0">
                          <a:solidFill>
                            <a:srgbClr val="242F41"/>
                          </a:solidFill>
                        </a:rPr>
                        <a:t>(</a:t>
                      </a:r>
                      <a:r>
                        <a:rPr lang="de-DE" sz="1400" dirty="0"/>
                        <a:t>Seidel et al., 2003)</a:t>
                      </a:r>
                      <a:endParaRPr lang="de-DE" sz="1400" dirty="0">
                        <a:solidFill>
                          <a:srgbClr val="242F41"/>
                        </a:solidFill>
                      </a:endParaRPr>
                    </a:p>
                  </a:txBody>
                  <a:tcPr>
                    <a:lnL w="12700" algn="ctr">
                      <a:solidFill>
                        <a:sysClr val="window" lastClr="FFFFFF"/>
                      </a:solidFill>
                    </a:lnL>
                    <a:lnR w="12700" algn="ctr">
                      <a:solidFill>
                        <a:sysClr val="window" lastClr="FFFFFF"/>
                      </a:solidFill>
                    </a:lnR>
                    <a:lnT w="38100" algn="ctr">
                      <a:solidFill>
                        <a:schemeClr val="bg1"/>
                      </a:solidFill>
                    </a:lnT>
                    <a:lnB w="38100" algn="ctr">
                      <a:solidFill>
                        <a:schemeClr val="bg1"/>
                      </a:solidFill>
                    </a:lnB>
                    <a:solidFill>
                      <a:sysClr val="window" lastClr="FFFFFF">
                        <a:lumMod val="95000"/>
                      </a:sysClr>
                    </a:solidFill>
                  </a:tcPr>
                </a:tc>
                <a:tc>
                  <a:txBody>
                    <a:bodyPr/>
                    <a:lstStyle/>
                    <a:p>
                      <a:pPr>
                        <a:defRPr/>
                      </a:pPr>
                      <a:r>
                        <a:rPr lang="de-DE" sz="1600">
                          <a:solidFill>
                            <a:srgbClr val="242F41"/>
                          </a:solidFill>
                        </a:rPr>
                        <a:t>Physik</a:t>
                      </a:r>
                      <a:endParaRPr/>
                    </a:p>
                  </a:txBody>
                  <a:tcPr>
                    <a:lnL w="12700" algn="ctr">
                      <a:solidFill>
                        <a:sysClr val="window" lastClr="FFFFFF"/>
                      </a:solidFill>
                    </a:lnL>
                    <a:lnR w="12700" algn="ctr">
                      <a:solidFill>
                        <a:sysClr val="window" lastClr="FFFFFF"/>
                      </a:solidFill>
                    </a:lnR>
                    <a:lnT w="38100" algn="ctr">
                      <a:solidFill>
                        <a:schemeClr val="bg1"/>
                      </a:solidFill>
                    </a:lnT>
                    <a:lnB w="38100" algn="ctr">
                      <a:solidFill>
                        <a:schemeClr val="bg1"/>
                      </a:solidFill>
                    </a:lnB>
                    <a:solidFill>
                      <a:sysClr val="window" lastClr="FFFFFF">
                        <a:lumMod val="95000"/>
                      </a:sysClr>
                    </a:solidFill>
                  </a:tcPr>
                </a:tc>
                <a:tc>
                  <a:txBody>
                    <a:bodyPr/>
                    <a:lstStyle/>
                    <a:p>
                      <a:pPr>
                        <a:defRPr/>
                      </a:pPr>
                      <a:r>
                        <a:rPr lang="de-DE" sz="1600">
                          <a:solidFill>
                            <a:srgbClr val="242F41"/>
                          </a:solidFill>
                        </a:rPr>
                        <a:t>Hohe Engführung des Unterrichtsgesprächs wirkt negativ auf Fachinteresse und Motivation der Schüler</a:t>
                      </a:r>
                    </a:p>
                  </a:txBody>
                  <a:tcPr>
                    <a:lnL w="12700" algn="ctr">
                      <a:solidFill>
                        <a:sysClr val="window" lastClr="FFFFFF"/>
                      </a:solidFill>
                    </a:lnL>
                    <a:lnR w="12700" algn="ctr">
                      <a:solidFill>
                        <a:sysClr val="window" lastClr="FFFFFF"/>
                      </a:solidFill>
                    </a:lnR>
                    <a:lnT w="38100" algn="ctr">
                      <a:solidFill>
                        <a:schemeClr val="bg1"/>
                      </a:solidFill>
                    </a:lnT>
                    <a:lnB w="38100" algn="ctr">
                      <a:solidFill>
                        <a:schemeClr val="bg1"/>
                      </a:solidFill>
                    </a:lnB>
                    <a:solidFill>
                      <a:sysClr val="window" lastClr="FFFFFF">
                        <a:lumMod val="95000"/>
                      </a:sysClr>
                    </a:solidFill>
                  </a:tcPr>
                </a:tc>
                <a:extLst>
                  <a:ext uri="{0D108BD9-81ED-4DB2-BD59-A6C34878D82A}">
                    <a16:rowId xmlns:a16="http://schemas.microsoft.com/office/drawing/2014/main" val="10004"/>
                  </a:ext>
                </a:extLst>
              </a:tr>
              <a:tr h="165540">
                <a:tc>
                  <a:txBody>
                    <a:bodyPr/>
                    <a:lstStyle/>
                    <a:p>
                      <a:pPr>
                        <a:defRPr/>
                      </a:pPr>
                      <a:r>
                        <a:rPr lang="de-DE" sz="1600" dirty="0">
                          <a:solidFill>
                            <a:srgbClr val="242F41"/>
                          </a:solidFill>
                        </a:rPr>
                        <a:t>Pythagoras</a:t>
                      </a:r>
                      <a:endParaRPr dirty="0"/>
                    </a:p>
                    <a:p>
                      <a:pPr>
                        <a:defRPr/>
                      </a:pPr>
                      <a:r>
                        <a:rPr lang="de-DE" sz="1400" dirty="0">
                          <a:solidFill>
                            <a:srgbClr val="242F41"/>
                          </a:solidFill>
                        </a:rPr>
                        <a:t>(</a:t>
                      </a:r>
                      <a:r>
                        <a:rPr lang="de-DE" sz="1400" dirty="0" err="1"/>
                        <a:t>Lipowsky</a:t>
                      </a:r>
                      <a:r>
                        <a:rPr lang="de-DE" sz="1400" dirty="0"/>
                        <a:t> et al., 2009)</a:t>
                      </a:r>
                      <a:endParaRPr lang="de-DE" sz="1400" dirty="0">
                        <a:solidFill>
                          <a:srgbClr val="242F41"/>
                        </a:solidFill>
                      </a:endParaRPr>
                    </a:p>
                  </a:txBody>
                  <a:tcPr>
                    <a:lnL w="12700" algn="ctr">
                      <a:solidFill>
                        <a:sysClr val="window" lastClr="FFFFFF"/>
                      </a:solidFill>
                    </a:lnL>
                    <a:lnR w="12700" algn="ctr">
                      <a:solidFill>
                        <a:sysClr val="window" lastClr="FFFFFF"/>
                      </a:solidFill>
                    </a:lnR>
                    <a:lnT w="38100" algn="ctr">
                      <a:solidFill>
                        <a:schemeClr val="bg1"/>
                      </a:solidFill>
                    </a:lnT>
                    <a:lnB w="38100" algn="ctr">
                      <a:solidFill>
                        <a:schemeClr val="bg1"/>
                      </a:solidFill>
                    </a:lnB>
                    <a:solidFill>
                      <a:sysClr val="window" lastClr="FFFFFF">
                        <a:lumMod val="95000"/>
                      </a:sysClr>
                    </a:solidFill>
                  </a:tcPr>
                </a:tc>
                <a:tc>
                  <a:txBody>
                    <a:bodyPr/>
                    <a:lstStyle/>
                    <a:p>
                      <a:pPr>
                        <a:defRPr/>
                      </a:pPr>
                      <a:r>
                        <a:rPr lang="de-DE" sz="1600">
                          <a:solidFill>
                            <a:srgbClr val="242F41"/>
                          </a:solidFill>
                        </a:rPr>
                        <a:t>Mathematik</a:t>
                      </a:r>
                      <a:endParaRPr/>
                    </a:p>
                  </a:txBody>
                  <a:tcPr>
                    <a:lnL w="12700" algn="ctr">
                      <a:solidFill>
                        <a:sysClr val="window" lastClr="FFFFFF"/>
                      </a:solidFill>
                    </a:lnL>
                    <a:lnR w="12700" algn="ctr">
                      <a:solidFill>
                        <a:sysClr val="window" lastClr="FFFFFF"/>
                      </a:solidFill>
                    </a:lnR>
                    <a:lnT w="38100" algn="ctr">
                      <a:solidFill>
                        <a:schemeClr val="bg1"/>
                      </a:solidFill>
                    </a:lnT>
                    <a:lnB w="38100" algn="ctr">
                      <a:solidFill>
                        <a:schemeClr val="bg1"/>
                      </a:solidFill>
                    </a:lnB>
                    <a:solidFill>
                      <a:sysClr val="window" lastClr="FFFFFF">
                        <a:lumMod val="95000"/>
                      </a:sysClr>
                    </a:solidFill>
                  </a:tcPr>
                </a:tc>
                <a:tc>
                  <a:txBody>
                    <a:bodyPr/>
                    <a:lstStyle/>
                    <a:p>
                      <a:pPr>
                        <a:defRPr/>
                      </a:pPr>
                      <a:r>
                        <a:rPr lang="de-DE" sz="1600">
                          <a:solidFill>
                            <a:srgbClr val="242F41"/>
                          </a:solidFill>
                        </a:rPr>
                        <a:t>Kognitiv aktivierender Unterricht fördert Schülerleistung</a:t>
                      </a:r>
                    </a:p>
                  </a:txBody>
                  <a:tcPr>
                    <a:lnL w="12700" algn="ctr">
                      <a:solidFill>
                        <a:sysClr val="window" lastClr="FFFFFF"/>
                      </a:solidFill>
                    </a:lnL>
                    <a:lnR w="12700" algn="ctr">
                      <a:solidFill>
                        <a:sysClr val="window" lastClr="FFFFFF"/>
                      </a:solidFill>
                    </a:lnR>
                    <a:lnT w="38100" algn="ctr">
                      <a:solidFill>
                        <a:schemeClr val="bg1"/>
                      </a:solidFill>
                    </a:lnT>
                    <a:lnB w="38100" algn="ctr">
                      <a:solidFill>
                        <a:schemeClr val="bg1"/>
                      </a:solidFill>
                    </a:lnB>
                    <a:solidFill>
                      <a:sysClr val="window" lastClr="FFFFFF">
                        <a:lumMod val="95000"/>
                      </a:sysClr>
                    </a:solidFill>
                  </a:tcPr>
                </a:tc>
                <a:extLst>
                  <a:ext uri="{0D108BD9-81ED-4DB2-BD59-A6C34878D82A}">
                    <a16:rowId xmlns:a16="http://schemas.microsoft.com/office/drawing/2014/main" val="10005"/>
                  </a:ext>
                </a:extLst>
              </a:tr>
              <a:tr h="165540">
                <a:tc>
                  <a:txBody>
                    <a:bodyPr/>
                    <a:lstStyle/>
                    <a:p>
                      <a:pPr>
                        <a:defRPr/>
                      </a:pPr>
                      <a:r>
                        <a:rPr lang="de-DE" sz="1600" dirty="0">
                          <a:solidFill>
                            <a:srgbClr val="242F41"/>
                          </a:solidFill>
                        </a:rPr>
                        <a:t>COACTIV</a:t>
                      </a:r>
                      <a:endParaRPr dirty="0"/>
                    </a:p>
                    <a:p>
                      <a:pPr>
                        <a:defRPr/>
                      </a:pPr>
                      <a:r>
                        <a:rPr lang="de-DE" sz="1400" dirty="0">
                          <a:solidFill>
                            <a:srgbClr val="242F41"/>
                          </a:solidFill>
                        </a:rPr>
                        <a:t>(</a:t>
                      </a:r>
                      <a:r>
                        <a:rPr lang="de-DE" sz="1400" dirty="0"/>
                        <a:t>Kunter et al., 2013)</a:t>
                      </a:r>
                      <a:endParaRPr lang="de-DE" sz="1400" dirty="0">
                        <a:solidFill>
                          <a:srgbClr val="242F41"/>
                        </a:solidFill>
                      </a:endParaRPr>
                    </a:p>
                  </a:txBody>
                  <a:tcPr>
                    <a:lnL w="12700" algn="ctr">
                      <a:solidFill>
                        <a:sysClr val="window" lastClr="FFFFFF"/>
                      </a:solidFill>
                    </a:lnL>
                    <a:lnR w="12700" algn="ctr">
                      <a:solidFill>
                        <a:sysClr val="window" lastClr="FFFFFF"/>
                      </a:solidFill>
                    </a:lnR>
                    <a:lnT w="38100" algn="ctr">
                      <a:solidFill>
                        <a:schemeClr val="bg1"/>
                      </a:solidFill>
                    </a:lnT>
                    <a:lnB w="38100" algn="ctr">
                      <a:solidFill>
                        <a:schemeClr val="bg1"/>
                      </a:solidFill>
                    </a:lnB>
                    <a:solidFill>
                      <a:sysClr val="window" lastClr="FFFFFF">
                        <a:lumMod val="95000"/>
                      </a:sysClr>
                    </a:solidFill>
                  </a:tcPr>
                </a:tc>
                <a:tc>
                  <a:txBody>
                    <a:bodyPr/>
                    <a:lstStyle/>
                    <a:p>
                      <a:pPr>
                        <a:defRPr/>
                      </a:pPr>
                      <a:r>
                        <a:rPr lang="de-DE" sz="1600">
                          <a:solidFill>
                            <a:srgbClr val="242F41"/>
                          </a:solidFill>
                        </a:rPr>
                        <a:t>Mathematik</a:t>
                      </a:r>
                      <a:endParaRPr/>
                    </a:p>
                  </a:txBody>
                  <a:tcPr>
                    <a:lnL w="12700" algn="ctr">
                      <a:solidFill>
                        <a:sysClr val="window" lastClr="FFFFFF"/>
                      </a:solidFill>
                    </a:lnL>
                    <a:lnR w="12700" algn="ctr">
                      <a:solidFill>
                        <a:sysClr val="window" lastClr="FFFFFF"/>
                      </a:solidFill>
                    </a:lnR>
                    <a:lnT w="38100" algn="ctr">
                      <a:solidFill>
                        <a:schemeClr val="bg1"/>
                      </a:solidFill>
                    </a:lnT>
                    <a:lnB w="38100" algn="ctr">
                      <a:solidFill>
                        <a:schemeClr val="bg1"/>
                      </a:solidFill>
                    </a:lnB>
                    <a:solidFill>
                      <a:sysClr val="window" lastClr="FFFFFF">
                        <a:lumMod val="95000"/>
                      </a:sysClr>
                    </a:solidFill>
                  </a:tcPr>
                </a:tc>
                <a:tc>
                  <a:txBody>
                    <a:bodyPr/>
                    <a:lstStyle/>
                    <a:p>
                      <a:pPr>
                        <a:defRPr/>
                      </a:pPr>
                      <a:r>
                        <a:rPr lang="de-DE" sz="1600">
                          <a:solidFill>
                            <a:srgbClr val="242F41"/>
                          </a:solidFill>
                        </a:rPr>
                        <a:t>Zusammenhang zwischen PCK und kognitiver Aktivierung</a:t>
                      </a:r>
                      <a:endParaRPr/>
                    </a:p>
                    <a:p>
                      <a:pPr>
                        <a:defRPr/>
                      </a:pPr>
                      <a:r>
                        <a:rPr lang="de-DE" sz="1600">
                          <a:solidFill>
                            <a:srgbClr val="242F41"/>
                          </a:solidFill>
                        </a:rPr>
                        <a:t>Zusammenhang zwischen kognitiver Aktivierung und Schülerleistung</a:t>
                      </a:r>
                      <a:endParaRPr/>
                    </a:p>
                  </a:txBody>
                  <a:tcPr>
                    <a:lnL w="12700" algn="ctr">
                      <a:solidFill>
                        <a:sysClr val="window" lastClr="FFFFFF"/>
                      </a:solidFill>
                    </a:lnL>
                    <a:lnR w="12700" algn="ctr">
                      <a:solidFill>
                        <a:sysClr val="window" lastClr="FFFFFF"/>
                      </a:solidFill>
                    </a:lnR>
                    <a:lnT w="38100" algn="ctr">
                      <a:solidFill>
                        <a:schemeClr val="bg1"/>
                      </a:solidFill>
                    </a:lnT>
                    <a:lnB w="38100" algn="ctr">
                      <a:solidFill>
                        <a:schemeClr val="bg1"/>
                      </a:solidFill>
                    </a:lnB>
                    <a:solidFill>
                      <a:sysClr val="window" lastClr="FFFFFF">
                        <a:lumMod val="95000"/>
                      </a:sysClr>
                    </a:solidFill>
                  </a:tcPr>
                </a:tc>
                <a:extLst>
                  <a:ext uri="{0D108BD9-81ED-4DB2-BD59-A6C34878D82A}">
                    <a16:rowId xmlns:a16="http://schemas.microsoft.com/office/drawing/2014/main" val="10006"/>
                  </a:ext>
                </a:extLst>
              </a:tr>
              <a:tr h="165540">
                <a:tc>
                  <a:txBody>
                    <a:bodyPr/>
                    <a:lstStyle/>
                    <a:p>
                      <a:pPr>
                        <a:defRPr/>
                      </a:pPr>
                      <a:r>
                        <a:rPr lang="de-DE" sz="1600" dirty="0" err="1">
                          <a:solidFill>
                            <a:srgbClr val="242F41"/>
                          </a:solidFill>
                        </a:rPr>
                        <a:t>QUiP</a:t>
                      </a:r>
                      <a:endParaRPr lang="de-DE" sz="1600" dirty="0">
                        <a:solidFill>
                          <a:srgbClr val="242F41"/>
                        </a:solidFill>
                      </a:endParaRPr>
                    </a:p>
                    <a:p>
                      <a:pPr>
                        <a:defRPr/>
                      </a:pPr>
                      <a:r>
                        <a:rPr lang="de-DE" sz="1400" dirty="0">
                          <a:solidFill>
                            <a:srgbClr val="242F41"/>
                          </a:solidFill>
                        </a:rPr>
                        <a:t>(</a:t>
                      </a:r>
                      <a:r>
                        <a:rPr lang="de-DE" sz="1400" dirty="0" err="1"/>
                        <a:t>Ergönenc</a:t>
                      </a:r>
                      <a:r>
                        <a:rPr lang="de-DE" sz="1400" dirty="0"/>
                        <a:t> et al., 2014)</a:t>
                      </a:r>
                      <a:endParaRPr lang="de-DE" sz="1400" dirty="0">
                        <a:solidFill>
                          <a:srgbClr val="242F41"/>
                        </a:solidFill>
                      </a:endParaRPr>
                    </a:p>
                  </a:txBody>
                  <a:tcPr>
                    <a:lnL w="12700" algn="ctr">
                      <a:solidFill>
                        <a:sysClr val="window" lastClr="FFFFFF"/>
                      </a:solidFill>
                    </a:lnL>
                    <a:lnR w="12700" algn="ctr">
                      <a:solidFill>
                        <a:sysClr val="window" lastClr="FFFFFF"/>
                      </a:solidFill>
                    </a:lnR>
                    <a:lnT w="38100" algn="ctr">
                      <a:solidFill>
                        <a:schemeClr val="bg1"/>
                      </a:solidFill>
                    </a:lnT>
                    <a:lnB w="38100" algn="ctr">
                      <a:solidFill>
                        <a:schemeClr val="bg1"/>
                      </a:solidFill>
                    </a:lnB>
                    <a:solidFill>
                      <a:sysClr val="window" lastClr="FFFFFF">
                        <a:lumMod val="95000"/>
                      </a:sysClr>
                    </a:solidFill>
                  </a:tcPr>
                </a:tc>
                <a:tc>
                  <a:txBody>
                    <a:bodyPr/>
                    <a:lstStyle/>
                    <a:p>
                      <a:pPr>
                        <a:defRPr/>
                      </a:pPr>
                      <a:r>
                        <a:rPr lang="de-DE" sz="1600">
                          <a:solidFill>
                            <a:srgbClr val="242F41"/>
                          </a:solidFill>
                        </a:rPr>
                        <a:t>Physik</a:t>
                      </a:r>
                      <a:endParaRPr/>
                    </a:p>
                  </a:txBody>
                  <a:tcPr>
                    <a:lnL w="12700" algn="ctr">
                      <a:solidFill>
                        <a:sysClr val="window" lastClr="FFFFFF"/>
                      </a:solidFill>
                    </a:lnL>
                    <a:lnR w="12700" algn="ctr">
                      <a:solidFill>
                        <a:sysClr val="window" lastClr="FFFFFF"/>
                      </a:solidFill>
                    </a:lnR>
                    <a:lnT w="38100" algn="ctr">
                      <a:solidFill>
                        <a:schemeClr val="bg1"/>
                      </a:solidFill>
                    </a:lnT>
                    <a:lnB w="38100" algn="ctr">
                      <a:solidFill>
                        <a:schemeClr val="bg1"/>
                      </a:solidFill>
                    </a:lnB>
                    <a:solidFill>
                      <a:sysClr val="window" lastClr="FFFFFF">
                        <a:lumMod val="95000"/>
                      </a:sysClr>
                    </a:solidFill>
                  </a:tcPr>
                </a:tc>
                <a:tc>
                  <a:txBody>
                    <a:bodyPr/>
                    <a:lstStyle/>
                    <a:p>
                      <a:pPr>
                        <a:defRPr/>
                      </a:pPr>
                      <a:r>
                        <a:rPr lang="de-DE" sz="1600">
                          <a:solidFill>
                            <a:srgbClr val="242F41"/>
                          </a:solidFill>
                        </a:rPr>
                        <a:t>Zusammenhang zwischen PCK und kognitiver Aktivierung</a:t>
                      </a:r>
                      <a:endParaRPr/>
                    </a:p>
                    <a:p>
                      <a:pPr>
                        <a:defRPr/>
                      </a:pPr>
                      <a:r>
                        <a:rPr lang="de-DE" sz="1600">
                          <a:solidFill>
                            <a:srgbClr val="242F41"/>
                          </a:solidFill>
                        </a:rPr>
                        <a:t>Zusammenhang zwischen PCK und Schülerleistung</a:t>
                      </a:r>
                    </a:p>
                  </a:txBody>
                  <a:tcPr>
                    <a:lnL w="12700" algn="ctr">
                      <a:solidFill>
                        <a:sysClr val="window" lastClr="FFFFFF"/>
                      </a:solidFill>
                    </a:lnL>
                    <a:lnR w="12700" algn="ctr">
                      <a:solidFill>
                        <a:sysClr val="window" lastClr="FFFFFF"/>
                      </a:solidFill>
                    </a:lnR>
                    <a:lnT w="38100" algn="ctr">
                      <a:solidFill>
                        <a:schemeClr val="bg1"/>
                      </a:solidFill>
                    </a:lnT>
                    <a:lnB w="38100" algn="ctr">
                      <a:solidFill>
                        <a:schemeClr val="bg1"/>
                      </a:solidFill>
                    </a:lnB>
                    <a:solidFill>
                      <a:sysClr val="window" lastClr="FFFFFF">
                        <a:lumMod val="95000"/>
                      </a:sysClr>
                    </a:solidFill>
                  </a:tcPr>
                </a:tc>
                <a:extLst>
                  <a:ext uri="{0D108BD9-81ED-4DB2-BD59-A6C34878D82A}">
                    <a16:rowId xmlns:a16="http://schemas.microsoft.com/office/drawing/2014/main" val="10007"/>
                  </a:ext>
                </a:extLst>
              </a:tr>
              <a:tr h="365219">
                <a:tc>
                  <a:txBody>
                    <a:bodyPr/>
                    <a:lstStyle/>
                    <a:p>
                      <a:pPr>
                        <a:defRPr/>
                      </a:pPr>
                      <a:r>
                        <a:rPr lang="de-DE" sz="1600" dirty="0">
                          <a:solidFill>
                            <a:srgbClr val="242F41"/>
                          </a:solidFill>
                        </a:rPr>
                        <a:t>Vogelsang &amp; Reinold, 2013</a:t>
                      </a:r>
                      <a:endParaRPr dirty="0"/>
                    </a:p>
                  </a:txBody>
                  <a:tcPr>
                    <a:lnL w="12700" algn="ctr">
                      <a:solidFill>
                        <a:sysClr val="window" lastClr="FFFFFF"/>
                      </a:solidFill>
                    </a:lnL>
                    <a:lnR w="12700" algn="ctr">
                      <a:solidFill>
                        <a:sysClr val="window" lastClr="FFFFFF"/>
                      </a:solidFill>
                    </a:lnR>
                    <a:lnT w="38100" algn="ctr">
                      <a:solidFill>
                        <a:schemeClr val="bg1"/>
                      </a:solidFill>
                    </a:lnT>
                    <a:lnB w="12700" algn="ctr">
                      <a:solidFill>
                        <a:sysClr val="window" lastClr="FFFFFF"/>
                      </a:solidFill>
                    </a:lnB>
                    <a:solidFill>
                      <a:sysClr val="window" lastClr="FFFFFF">
                        <a:lumMod val="95000"/>
                      </a:sysClr>
                    </a:solidFill>
                  </a:tcPr>
                </a:tc>
                <a:tc>
                  <a:txBody>
                    <a:bodyPr/>
                    <a:lstStyle/>
                    <a:p>
                      <a:pPr>
                        <a:defRPr/>
                      </a:pPr>
                      <a:r>
                        <a:rPr lang="de-DE" sz="1600">
                          <a:solidFill>
                            <a:srgbClr val="242F41"/>
                          </a:solidFill>
                        </a:rPr>
                        <a:t>Physik</a:t>
                      </a:r>
                      <a:endParaRPr/>
                    </a:p>
                  </a:txBody>
                  <a:tcPr>
                    <a:lnL w="12700" algn="ctr">
                      <a:solidFill>
                        <a:sysClr val="window" lastClr="FFFFFF"/>
                      </a:solidFill>
                    </a:lnL>
                    <a:lnR w="12700" algn="ctr">
                      <a:solidFill>
                        <a:sysClr val="window" lastClr="FFFFFF"/>
                      </a:solidFill>
                    </a:lnR>
                    <a:lnT w="38100" algn="ctr">
                      <a:solidFill>
                        <a:schemeClr val="bg1"/>
                      </a:solidFill>
                    </a:lnT>
                    <a:lnB w="12700" algn="ctr">
                      <a:solidFill>
                        <a:sysClr val="window" lastClr="FFFFFF"/>
                      </a:solidFill>
                    </a:lnB>
                    <a:solidFill>
                      <a:sysClr val="window" lastClr="FFFFFF">
                        <a:lumMod val="95000"/>
                      </a:sysClr>
                    </a:solidFill>
                  </a:tcPr>
                </a:tc>
                <a:tc>
                  <a:txBody>
                    <a:bodyPr/>
                    <a:lstStyle/>
                    <a:p>
                      <a:pPr>
                        <a:defRPr/>
                      </a:pPr>
                      <a:r>
                        <a:rPr lang="de-DE" sz="1600" dirty="0">
                          <a:solidFill>
                            <a:srgbClr val="242F41"/>
                          </a:solidFill>
                        </a:rPr>
                        <a:t>Zusammenhang zwischen PK und kognitiver Aktivierung</a:t>
                      </a:r>
                    </a:p>
                  </a:txBody>
                  <a:tcPr>
                    <a:lnL w="12700" algn="ctr">
                      <a:solidFill>
                        <a:sysClr val="window" lastClr="FFFFFF"/>
                      </a:solidFill>
                    </a:lnL>
                    <a:lnR w="12700" algn="ctr">
                      <a:solidFill>
                        <a:sysClr val="window" lastClr="FFFFFF"/>
                      </a:solidFill>
                    </a:lnR>
                    <a:lnT w="38100" algn="ctr">
                      <a:solidFill>
                        <a:schemeClr val="bg1"/>
                      </a:solidFill>
                    </a:lnT>
                    <a:lnB w="12700" algn="ctr">
                      <a:solidFill>
                        <a:sysClr val="window" lastClr="FFFFFF"/>
                      </a:solidFill>
                    </a:lnB>
                    <a:solidFill>
                      <a:sysClr val="window" lastClr="FFFFFF">
                        <a:lumMod val="95000"/>
                      </a:sysClr>
                    </a:solidFill>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5"/>
          <p:cNvSpPr/>
          <p:nvPr/>
        </p:nvSpPr>
        <p:spPr bwMode="auto">
          <a:xfrm>
            <a:off x="612552" y="1080170"/>
            <a:ext cx="9433048" cy="4826449"/>
          </a:xfrm>
          <a:prstGeom prst="rect">
            <a:avLst/>
          </a:prstGeom>
        </p:spPr>
        <p:txBody>
          <a:bodyPr wrap="square">
            <a:spAutoFit/>
          </a:bodyPr>
          <a:lstStyle/>
          <a:p>
            <a:pPr marL="215899" indent="-215899">
              <a:lnSpc>
                <a:spcPct val="107000"/>
              </a:lnSpc>
              <a:tabLst>
                <a:tab pos="215899" algn="l"/>
              </a:tabLst>
              <a:defRPr/>
            </a:pPr>
            <a:r>
              <a:rPr lang="en-US" sz="1200" dirty="0">
                <a:latin typeface="Calibri"/>
                <a:ea typeface="Calibri"/>
                <a:cs typeface="Times New Roman"/>
              </a:rPr>
              <a:t>Baumert, J., </a:t>
            </a:r>
            <a:r>
              <a:rPr lang="en-US" sz="1200" dirty="0" err="1">
                <a:latin typeface="Calibri"/>
                <a:ea typeface="Calibri"/>
                <a:cs typeface="Times New Roman"/>
              </a:rPr>
              <a:t>Kunter</a:t>
            </a:r>
            <a:r>
              <a:rPr lang="en-US" sz="1200" dirty="0">
                <a:latin typeface="Calibri"/>
                <a:ea typeface="Calibri"/>
                <a:cs typeface="Times New Roman"/>
              </a:rPr>
              <a:t>, M., Blum, W., Brunner, M., Voss, T., Jordan, A., . . . Tsai, Y.-M. (2010). Teachers' Mathematical Knowledge, Cognitive Activation in the Classroom, and Student Progress</a:t>
            </a:r>
            <a:r>
              <a:rPr lang="en-US" sz="1200" i="1" dirty="0">
                <a:latin typeface="Calibri"/>
                <a:ea typeface="Calibri"/>
                <a:cs typeface="Times New Roman"/>
              </a:rPr>
              <a:t>. American Educational Research Journal, 47</a:t>
            </a:r>
            <a:r>
              <a:rPr lang="en-US" sz="1200" dirty="0">
                <a:latin typeface="Calibri"/>
                <a:ea typeface="Calibri"/>
                <a:cs typeface="Times New Roman"/>
              </a:rPr>
              <a:t>(1), 133–180.</a:t>
            </a:r>
            <a:endParaRPr sz="1200" dirty="0"/>
          </a:p>
          <a:p>
            <a:pPr marL="215899" indent="-215899">
              <a:lnSpc>
                <a:spcPct val="107000"/>
              </a:lnSpc>
              <a:tabLst>
                <a:tab pos="215899" algn="l"/>
              </a:tabLst>
              <a:defRPr/>
            </a:pPr>
            <a:r>
              <a:rPr lang="de-DE" sz="1200" dirty="0" err="1">
                <a:latin typeface="Calibri"/>
                <a:ea typeface="Calibri"/>
                <a:cs typeface="Times New Roman"/>
              </a:rPr>
              <a:t>Ergönenc</a:t>
            </a:r>
            <a:r>
              <a:rPr lang="de-DE" sz="1200" dirty="0">
                <a:latin typeface="Calibri"/>
                <a:ea typeface="Calibri"/>
                <a:cs typeface="Times New Roman"/>
              </a:rPr>
              <a:t>, J., Neumann, K., &amp; Fischer, H.E. (2014). The </a:t>
            </a:r>
            <a:r>
              <a:rPr lang="de-DE" sz="1200" dirty="0" err="1">
                <a:latin typeface="Calibri"/>
                <a:ea typeface="Calibri"/>
                <a:cs typeface="Times New Roman"/>
              </a:rPr>
              <a:t>impact</a:t>
            </a:r>
            <a:r>
              <a:rPr lang="de-DE" sz="1200" dirty="0">
                <a:latin typeface="Calibri"/>
                <a:ea typeface="Calibri"/>
                <a:cs typeface="Times New Roman"/>
              </a:rPr>
              <a:t> </a:t>
            </a:r>
            <a:r>
              <a:rPr lang="de-DE" sz="1200" dirty="0" err="1">
                <a:latin typeface="Calibri"/>
                <a:ea typeface="Calibri"/>
                <a:cs typeface="Times New Roman"/>
              </a:rPr>
              <a:t>of</a:t>
            </a:r>
            <a:r>
              <a:rPr lang="de-DE" sz="1200" dirty="0">
                <a:latin typeface="Calibri"/>
                <a:ea typeface="Calibri"/>
                <a:cs typeface="Times New Roman"/>
              </a:rPr>
              <a:t> </a:t>
            </a:r>
            <a:r>
              <a:rPr lang="de-DE" sz="1200" dirty="0" err="1">
                <a:latin typeface="Calibri"/>
                <a:ea typeface="Calibri"/>
                <a:cs typeface="Times New Roman"/>
              </a:rPr>
              <a:t>pedagogical</a:t>
            </a:r>
            <a:r>
              <a:rPr lang="de-DE" sz="1200" dirty="0">
                <a:latin typeface="Calibri"/>
                <a:ea typeface="Calibri"/>
                <a:cs typeface="Times New Roman"/>
              </a:rPr>
              <a:t> </a:t>
            </a:r>
            <a:r>
              <a:rPr lang="de-DE" sz="1200" dirty="0" err="1">
                <a:latin typeface="Calibri"/>
                <a:ea typeface="Calibri"/>
                <a:cs typeface="Times New Roman"/>
              </a:rPr>
              <a:t>content</a:t>
            </a:r>
            <a:r>
              <a:rPr lang="de-DE" sz="1200" dirty="0">
                <a:latin typeface="Calibri"/>
                <a:ea typeface="Calibri"/>
                <a:cs typeface="Times New Roman"/>
              </a:rPr>
              <a:t> </a:t>
            </a:r>
            <a:r>
              <a:rPr lang="de-DE" sz="1200" dirty="0" err="1">
                <a:latin typeface="Calibri"/>
                <a:ea typeface="Calibri"/>
                <a:cs typeface="Times New Roman"/>
              </a:rPr>
              <a:t>knowledge</a:t>
            </a:r>
            <a:r>
              <a:rPr lang="de-DE" sz="1200" dirty="0">
                <a:latin typeface="Calibri"/>
                <a:ea typeface="Calibri"/>
                <a:cs typeface="Times New Roman"/>
              </a:rPr>
              <a:t> on </a:t>
            </a:r>
            <a:r>
              <a:rPr lang="de-DE" sz="1200" dirty="0" err="1">
                <a:latin typeface="Calibri"/>
                <a:ea typeface="Calibri"/>
                <a:cs typeface="Times New Roman"/>
              </a:rPr>
              <a:t>cognitive</a:t>
            </a:r>
            <a:r>
              <a:rPr lang="de-DE" sz="1200" dirty="0">
                <a:latin typeface="Calibri"/>
                <a:ea typeface="Calibri"/>
                <a:cs typeface="Times New Roman"/>
              </a:rPr>
              <a:t> </a:t>
            </a:r>
            <a:r>
              <a:rPr lang="de-DE" sz="1200" dirty="0" err="1">
                <a:latin typeface="Calibri"/>
                <a:ea typeface="Calibri"/>
                <a:cs typeface="Times New Roman"/>
              </a:rPr>
              <a:t>activation</a:t>
            </a:r>
            <a:r>
              <a:rPr lang="de-DE" sz="1200" dirty="0">
                <a:latin typeface="Calibri"/>
                <a:ea typeface="Calibri"/>
                <a:cs typeface="Times New Roman"/>
              </a:rPr>
              <a:t> and </a:t>
            </a:r>
            <a:r>
              <a:rPr lang="de-DE" sz="1200" dirty="0" err="1">
                <a:latin typeface="Calibri"/>
                <a:ea typeface="Calibri"/>
                <a:cs typeface="Times New Roman"/>
              </a:rPr>
              <a:t>students</a:t>
            </a:r>
            <a:r>
              <a:rPr lang="de-DE" sz="1200" dirty="0">
                <a:latin typeface="Calibri"/>
                <a:ea typeface="Calibri"/>
                <a:cs typeface="Times New Roman"/>
              </a:rPr>
              <a:t> </a:t>
            </a:r>
            <a:r>
              <a:rPr lang="de-DE" sz="1200" dirty="0" err="1">
                <a:latin typeface="Calibri"/>
                <a:ea typeface="Calibri"/>
                <a:cs typeface="Times New Roman"/>
              </a:rPr>
              <a:t>learning</a:t>
            </a:r>
            <a:r>
              <a:rPr lang="de-DE" sz="1200" dirty="0">
                <a:latin typeface="Calibri"/>
                <a:ea typeface="Calibri"/>
                <a:cs typeface="Times New Roman"/>
              </a:rPr>
              <a:t>. In H.E. Fischer, P. </a:t>
            </a:r>
            <a:r>
              <a:rPr lang="de-DE" sz="1200" dirty="0" err="1">
                <a:latin typeface="Calibri"/>
                <a:ea typeface="Calibri"/>
                <a:cs typeface="Times New Roman"/>
              </a:rPr>
              <a:t>Labudde</a:t>
            </a:r>
            <a:r>
              <a:rPr lang="de-DE" sz="1200" dirty="0">
                <a:latin typeface="Calibri"/>
                <a:ea typeface="Calibri"/>
                <a:cs typeface="Times New Roman"/>
              </a:rPr>
              <a:t>, K. Neumann, &amp; J. </a:t>
            </a:r>
            <a:r>
              <a:rPr lang="de-DE" sz="1200" dirty="0" err="1">
                <a:latin typeface="Calibri"/>
                <a:ea typeface="Calibri"/>
                <a:cs typeface="Times New Roman"/>
              </a:rPr>
              <a:t>Viiri</a:t>
            </a:r>
            <a:r>
              <a:rPr lang="de-DE" sz="1200" dirty="0">
                <a:latin typeface="Calibri"/>
                <a:ea typeface="Calibri"/>
                <a:cs typeface="Times New Roman"/>
              </a:rPr>
              <a:t> (Hrsg.), </a:t>
            </a:r>
            <a:r>
              <a:rPr lang="de-DE" sz="1200" i="1" dirty="0">
                <a:latin typeface="Calibri"/>
                <a:ea typeface="Calibri"/>
                <a:cs typeface="Times New Roman"/>
              </a:rPr>
              <a:t>Quality </a:t>
            </a:r>
            <a:r>
              <a:rPr lang="de-DE" sz="1200" i="1" dirty="0" err="1">
                <a:latin typeface="Calibri"/>
                <a:ea typeface="Calibri"/>
                <a:cs typeface="Times New Roman"/>
              </a:rPr>
              <a:t>of</a:t>
            </a:r>
            <a:r>
              <a:rPr lang="de-DE" sz="1200" i="1" dirty="0">
                <a:latin typeface="Calibri"/>
                <a:ea typeface="Calibri"/>
                <a:cs typeface="Times New Roman"/>
              </a:rPr>
              <a:t> </a:t>
            </a:r>
            <a:r>
              <a:rPr lang="de-DE" sz="1200" i="1" dirty="0" err="1">
                <a:latin typeface="Calibri"/>
                <a:ea typeface="Calibri"/>
                <a:cs typeface="Times New Roman"/>
              </a:rPr>
              <a:t>instruction</a:t>
            </a:r>
            <a:r>
              <a:rPr lang="de-DE" sz="1200" i="1" dirty="0">
                <a:latin typeface="Calibri"/>
                <a:ea typeface="Calibri"/>
                <a:cs typeface="Times New Roman"/>
              </a:rPr>
              <a:t> in </a:t>
            </a:r>
            <a:r>
              <a:rPr lang="de-DE" sz="1200" i="1" dirty="0" err="1">
                <a:latin typeface="Calibri"/>
                <a:ea typeface="Calibri"/>
                <a:cs typeface="Times New Roman"/>
              </a:rPr>
              <a:t>physics</a:t>
            </a:r>
            <a:r>
              <a:rPr lang="de-DE" sz="1200" dirty="0">
                <a:latin typeface="Calibri"/>
                <a:ea typeface="Calibri"/>
                <a:cs typeface="Times New Roman"/>
              </a:rPr>
              <a:t> (S. 145–160). Münster: Waxmann.</a:t>
            </a:r>
            <a:endParaRPr sz="1200" dirty="0"/>
          </a:p>
          <a:p>
            <a:pPr marL="215899" indent="-215899">
              <a:lnSpc>
                <a:spcPct val="107000"/>
              </a:lnSpc>
              <a:tabLst>
                <a:tab pos="215899" algn="l"/>
              </a:tabLst>
              <a:defRPr/>
            </a:pPr>
            <a:r>
              <a:rPr lang="de-DE" sz="1200" dirty="0">
                <a:latin typeface="Calibri"/>
                <a:ea typeface="Calibri"/>
                <a:cs typeface="Times New Roman"/>
              </a:rPr>
              <a:t>Förtsch, C., Werner, S., Dorfner, T., von Kotzebue, L., &amp; Neuhaus, B.J. (2017). </a:t>
            </a:r>
            <a:r>
              <a:rPr lang="de-DE" sz="1200" dirty="0" err="1">
                <a:latin typeface="Calibri"/>
                <a:ea typeface="Calibri"/>
                <a:cs typeface="Times New Roman"/>
              </a:rPr>
              <a:t>Effects</a:t>
            </a:r>
            <a:r>
              <a:rPr lang="de-DE" sz="1200" dirty="0">
                <a:latin typeface="Calibri"/>
                <a:ea typeface="Calibri"/>
                <a:cs typeface="Times New Roman"/>
              </a:rPr>
              <a:t> </a:t>
            </a:r>
            <a:r>
              <a:rPr lang="de-DE" sz="1200" dirty="0" err="1">
                <a:latin typeface="Calibri"/>
                <a:ea typeface="Calibri"/>
                <a:cs typeface="Times New Roman"/>
              </a:rPr>
              <a:t>of</a:t>
            </a:r>
            <a:r>
              <a:rPr lang="de-DE" sz="1200" dirty="0">
                <a:latin typeface="Calibri"/>
                <a:ea typeface="Calibri"/>
                <a:cs typeface="Times New Roman"/>
              </a:rPr>
              <a:t> </a:t>
            </a:r>
            <a:r>
              <a:rPr lang="de-DE" sz="1200" dirty="0" err="1">
                <a:latin typeface="Calibri"/>
                <a:ea typeface="Calibri"/>
                <a:cs typeface="Times New Roman"/>
              </a:rPr>
              <a:t>cognitive</a:t>
            </a:r>
            <a:r>
              <a:rPr lang="de-DE" sz="1200" dirty="0">
                <a:latin typeface="Calibri"/>
                <a:ea typeface="Calibri"/>
                <a:cs typeface="Times New Roman"/>
              </a:rPr>
              <a:t> </a:t>
            </a:r>
            <a:r>
              <a:rPr lang="de-DE" sz="1200" dirty="0" err="1">
                <a:latin typeface="Calibri"/>
                <a:ea typeface="Calibri"/>
                <a:cs typeface="Times New Roman"/>
              </a:rPr>
              <a:t>activation</a:t>
            </a:r>
            <a:r>
              <a:rPr lang="de-DE" sz="1200" dirty="0">
                <a:latin typeface="Calibri"/>
                <a:ea typeface="Calibri"/>
                <a:cs typeface="Times New Roman"/>
              </a:rPr>
              <a:t> in </a:t>
            </a:r>
            <a:r>
              <a:rPr lang="de-DE" sz="1200" dirty="0" err="1">
                <a:latin typeface="Calibri"/>
                <a:ea typeface="Calibri"/>
                <a:cs typeface="Times New Roman"/>
              </a:rPr>
              <a:t>biology</a:t>
            </a:r>
            <a:r>
              <a:rPr lang="de-DE" sz="1200" dirty="0">
                <a:latin typeface="Calibri"/>
                <a:ea typeface="Calibri"/>
                <a:cs typeface="Times New Roman"/>
              </a:rPr>
              <a:t> </a:t>
            </a:r>
            <a:r>
              <a:rPr lang="de-DE" sz="1200" dirty="0" err="1">
                <a:latin typeface="Calibri"/>
                <a:ea typeface="Calibri"/>
                <a:cs typeface="Times New Roman"/>
              </a:rPr>
              <a:t>lessons</a:t>
            </a:r>
            <a:r>
              <a:rPr lang="de-DE" sz="1200" dirty="0">
                <a:latin typeface="Calibri"/>
                <a:ea typeface="Calibri"/>
                <a:cs typeface="Times New Roman"/>
              </a:rPr>
              <a:t> on </a:t>
            </a:r>
            <a:r>
              <a:rPr lang="de-DE" sz="1200" dirty="0" err="1">
                <a:latin typeface="Calibri"/>
                <a:ea typeface="Calibri"/>
                <a:cs typeface="Times New Roman"/>
              </a:rPr>
              <a:t>students</a:t>
            </a:r>
            <a:r>
              <a:rPr lang="de-DE" sz="1200" dirty="0">
                <a:latin typeface="Calibri"/>
                <a:ea typeface="Calibri"/>
                <a:cs typeface="Times New Roman"/>
              </a:rPr>
              <a:t>’ situational </a:t>
            </a:r>
            <a:r>
              <a:rPr lang="de-DE" sz="1200" dirty="0" err="1">
                <a:latin typeface="Calibri"/>
                <a:ea typeface="Calibri"/>
                <a:cs typeface="Times New Roman"/>
              </a:rPr>
              <a:t>interest</a:t>
            </a:r>
            <a:r>
              <a:rPr lang="de-DE" sz="1200" dirty="0">
                <a:latin typeface="Calibri"/>
                <a:ea typeface="Calibri"/>
                <a:cs typeface="Times New Roman"/>
              </a:rPr>
              <a:t> and </a:t>
            </a:r>
            <a:r>
              <a:rPr lang="de-DE" sz="1200" dirty="0" err="1">
                <a:latin typeface="Calibri"/>
                <a:ea typeface="Calibri"/>
                <a:cs typeface="Times New Roman"/>
              </a:rPr>
              <a:t>achievement</a:t>
            </a:r>
            <a:r>
              <a:rPr lang="de-DE" sz="1200" dirty="0">
                <a:latin typeface="Calibri"/>
                <a:ea typeface="Calibri"/>
                <a:cs typeface="Times New Roman"/>
              </a:rPr>
              <a:t>. </a:t>
            </a:r>
            <a:r>
              <a:rPr lang="de-DE" sz="1200" i="1" dirty="0">
                <a:latin typeface="Calibri"/>
                <a:ea typeface="Calibri"/>
                <a:cs typeface="Times New Roman"/>
              </a:rPr>
              <a:t>Research in Science Education, 47</a:t>
            </a:r>
            <a:r>
              <a:rPr lang="de-DE" sz="1200" dirty="0">
                <a:latin typeface="Calibri"/>
                <a:ea typeface="Calibri"/>
                <a:cs typeface="Times New Roman"/>
              </a:rPr>
              <a:t>(3), 559–578.</a:t>
            </a:r>
            <a:endParaRPr sz="1200" dirty="0"/>
          </a:p>
          <a:p>
            <a:pPr marL="215899" indent="-215899">
              <a:lnSpc>
                <a:spcPct val="107000"/>
              </a:lnSpc>
              <a:tabLst>
                <a:tab pos="215899" algn="l"/>
              </a:tabLst>
              <a:defRPr/>
            </a:pPr>
            <a:r>
              <a:rPr lang="de-DE" sz="1200" dirty="0">
                <a:latin typeface="Calibri"/>
                <a:ea typeface="Calibri"/>
                <a:cs typeface="Times New Roman"/>
              </a:rPr>
              <a:t>Förtsch, C., Werner, S., von Kotzebue, L., &amp; Neuhaus, B. (2016). </a:t>
            </a:r>
            <a:r>
              <a:rPr lang="de-DE" sz="1200" dirty="0" err="1">
                <a:latin typeface="Calibri"/>
                <a:ea typeface="Calibri"/>
                <a:cs typeface="Times New Roman"/>
              </a:rPr>
              <a:t>Effects</a:t>
            </a:r>
            <a:r>
              <a:rPr lang="de-DE" sz="1200" dirty="0">
                <a:latin typeface="Calibri"/>
                <a:ea typeface="Calibri"/>
                <a:cs typeface="Times New Roman"/>
              </a:rPr>
              <a:t> </a:t>
            </a:r>
            <a:r>
              <a:rPr lang="de-DE" sz="1200" dirty="0" err="1">
                <a:latin typeface="Calibri"/>
                <a:ea typeface="Calibri"/>
                <a:cs typeface="Times New Roman"/>
              </a:rPr>
              <a:t>of</a:t>
            </a:r>
            <a:r>
              <a:rPr lang="de-DE" sz="1200" dirty="0">
                <a:latin typeface="Calibri"/>
                <a:ea typeface="Calibri"/>
                <a:cs typeface="Times New Roman"/>
              </a:rPr>
              <a:t> </a:t>
            </a:r>
            <a:r>
              <a:rPr lang="de-DE" sz="1200" dirty="0" err="1">
                <a:latin typeface="Calibri"/>
                <a:ea typeface="Calibri"/>
                <a:cs typeface="Times New Roman"/>
              </a:rPr>
              <a:t>biology</a:t>
            </a:r>
            <a:r>
              <a:rPr lang="de-DE" sz="1200" dirty="0">
                <a:latin typeface="Calibri"/>
                <a:ea typeface="Calibri"/>
                <a:cs typeface="Times New Roman"/>
              </a:rPr>
              <a:t> </a:t>
            </a:r>
            <a:r>
              <a:rPr lang="de-DE" sz="1200" dirty="0" err="1">
                <a:latin typeface="Calibri"/>
                <a:ea typeface="Calibri"/>
                <a:cs typeface="Times New Roman"/>
              </a:rPr>
              <a:t>teachers</a:t>
            </a:r>
            <a:r>
              <a:rPr lang="de-DE" sz="1200" dirty="0">
                <a:latin typeface="Calibri"/>
                <a:ea typeface="Calibri"/>
                <a:cs typeface="Times New Roman"/>
              </a:rPr>
              <a:t>’ professional </a:t>
            </a:r>
            <a:r>
              <a:rPr lang="de-DE" sz="1200" dirty="0" err="1">
                <a:latin typeface="Calibri"/>
                <a:ea typeface="Calibri"/>
                <a:cs typeface="Times New Roman"/>
              </a:rPr>
              <a:t>knowledge</a:t>
            </a:r>
            <a:r>
              <a:rPr lang="de-DE" sz="1200" dirty="0">
                <a:latin typeface="Calibri"/>
                <a:ea typeface="Calibri"/>
                <a:cs typeface="Times New Roman"/>
              </a:rPr>
              <a:t> and </a:t>
            </a:r>
            <a:r>
              <a:rPr lang="de-DE" sz="1200" dirty="0" err="1">
                <a:latin typeface="Calibri"/>
                <a:ea typeface="Calibri"/>
                <a:cs typeface="Times New Roman"/>
              </a:rPr>
              <a:t>cognitive</a:t>
            </a:r>
            <a:r>
              <a:rPr lang="de-DE" sz="1200" dirty="0">
                <a:latin typeface="Calibri"/>
                <a:ea typeface="Calibri"/>
                <a:cs typeface="Times New Roman"/>
              </a:rPr>
              <a:t> </a:t>
            </a:r>
            <a:r>
              <a:rPr lang="de-DE" sz="1200" dirty="0" err="1">
                <a:latin typeface="Calibri"/>
                <a:ea typeface="Calibri"/>
                <a:cs typeface="Times New Roman"/>
              </a:rPr>
              <a:t>activation</a:t>
            </a:r>
            <a:r>
              <a:rPr lang="de-DE" sz="1200" dirty="0">
                <a:latin typeface="Calibri"/>
                <a:ea typeface="Calibri"/>
                <a:cs typeface="Times New Roman"/>
              </a:rPr>
              <a:t> on </a:t>
            </a:r>
            <a:r>
              <a:rPr lang="de-DE" sz="1200" dirty="0" err="1">
                <a:latin typeface="Calibri"/>
                <a:ea typeface="Calibri"/>
                <a:cs typeface="Times New Roman"/>
              </a:rPr>
              <a:t>students</a:t>
            </a:r>
            <a:r>
              <a:rPr lang="de-DE" sz="1200" dirty="0">
                <a:latin typeface="Calibri"/>
                <a:ea typeface="Calibri"/>
                <a:cs typeface="Times New Roman"/>
              </a:rPr>
              <a:t>’ </a:t>
            </a:r>
            <a:r>
              <a:rPr lang="de-DE" sz="1200" dirty="0" err="1">
                <a:latin typeface="Calibri"/>
                <a:ea typeface="Calibri"/>
                <a:cs typeface="Times New Roman"/>
              </a:rPr>
              <a:t>achievement</a:t>
            </a:r>
            <a:r>
              <a:rPr lang="de-DE" sz="1200" dirty="0">
                <a:latin typeface="Calibri"/>
                <a:ea typeface="Calibri"/>
                <a:cs typeface="Times New Roman"/>
              </a:rPr>
              <a:t>. </a:t>
            </a:r>
            <a:r>
              <a:rPr lang="de-DE" sz="1200" i="1" dirty="0">
                <a:latin typeface="Calibri"/>
                <a:ea typeface="Calibri"/>
                <a:cs typeface="Times New Roman"/>
              </a:rPr>
              <a:t>International Journal </a:t>
            </a:r>
            <a:r>
              <a:rPr lang="de-DE" sz="1200" i="1" dirty="0" err="1">
                <a:latin typeface="Calibri"/>
                <a:ea typeface="Calibri"/>
                <a:cs typeface="Times New Roman"/>
              </a:rPr>
              <a:t>of</a:t>
            </a:r>
            <a:r>
              <a:rPr lang="de-DE" sz="1200" i="1" dirty="0">
                <a:latin typeface="Calibri"/>
                <a:ea typeface="Calibri"/>
                <a:cs typeface="Times New Roman"/>
              </a:rPr>
              <a:t> Science Education, 38</a:t>
            </a:r>
            <a:r>
              <a:rPr lang="de-DE" sz="1200" dirty="0">
                <a:latin typeface="Calibri"/>
                <a:ea typeface="Calibri"/>
                <a:cs typeface="Times New Roman"/>
              </a:rPr>
              <a:t>(17), 2642–2666.</a:t>
            </a:r>
            <a:endParaRPr sz="1200" dirty="0"/>
          </a:p>
          <a:p>
            <a:pPr marL="215899" indent="-215899">
              <a:lnSpc>
                <a:spcPct val="107000"/>
              </a:lnSpc>
              <a:tabLst>
                <a:tab pos="215899" algn="l"/>
              </a:tabLst>
              <a:defRPr/>
            </a:pPr>
            <a:r>
              <a:rPr lang="de-DE" sz="1200" dirty="0">
                <a:latin typeface="Calibri"/>
                <a:ea typeface="Calibri"/>
                <a:cs typeface="Times New Roman"/>
              </a:rPr>
              <a:t>Förtsch, C., Werner, S., von Kotzebue, L., &amp; Neuhaus, B.J. (2018). </a:t>
            </a:r>
            <a:r>
              <a:rPr lang="de-DE" sz="1200" dirty="0" err="1">
                <a:latin typeface="Calibri"/>
                <a:ea typeface="Calibri"/>
                <a:cs typeface="Times New Roman"/>
              </a:rPr>
              <a:t>Effects</a:t>
            </a:r>
            <a:r>
              <a:rPr lang="de-DE" sz="1200" dirty="0">
                <a:latin typeface="Calibri"/>
                <a:ea typeface="Calibri"/>
                <a:cs typeface="Times New Roman"/>
              </a:rPr>
              <a:t> </a:t>
            </a:r>
            <a:r>
              <a:rPr lang="de-DE" sz="1200" dirty="0" err="1">
                <a:latin typeface="Calibri"/>
                <a:ea typeface="Calibri"/>
                <a:cs typeface="Times New Roman"/>
              </a:rPr>
              <a:t>of</a:t>
            </a:r>
            <a:r>
              <a:rPr lang="de-DE" sz="1200" dirty="0">
                <a:latin typeface="Calibri"/>
                <a:ea typeface="Calibri"/>
                <a:cs typeface="Times New Roman"/>
              </a:rPr>
              <a:t> high-</a:t>
            </a:r>
            <a:r>
              <a:rPr lang="de-DE" sz="1200" dirty="0" err="1">
                <a:latin typeface="Calibri"/>
                <a:ea typeface="Calibri"/>
                <a:cs typeface="Times New Roman"/>
              </a:rPr>
              <a:t>complexity</a:t>
            </a:r>
            <a:r>
              <a:rPr lang="de-DE" sz="1200" dirty="0">
                <a:latin typeface="Calibri"/>
                <a:ea typeface="Calibri"/>
                <a:cs typeface="Times New Roman"/>
              </a:rPr>
              <a:t> and high-</a:t>
            </a:r>
            <a:r>
              <a:rPr lang="de-DE" sz="1200" dirty="0" err="1">
                <a:latin typeface="Calibri"/>
                <a:ea typeface="Calibri"/>
                <a:cs typeface="Times New Roman"/>
              </a:rPr>
              <a:t>cognitive</a:t>
            </a:r>
            <a:r>
              <a:rPr lang="de-DE" sz="1200" dirty="0">
                <a:latin typeface="Calibri"/>
                <a:ea typeface="Calibri"/>
                <a:cs typeface="Times New Roman"/>
              </a:rPr>
              <a:t>-level </a:t>
            </a:r>
            <a:r>
              <a:rPr lang="de-DE" sz="1200" dirty="0" err="1">
                <a:latin typeface="Calibri"/>
                <a:ea typeface="Calibri"/>
                <a:cs typeface="Times New Roman"/>
              </a:rPr>
              <a:t>instructional</a:t>
            </a:r>
            <a:r>
              <a:rPr lang="de-DE" sz="1200" dirty="0">
                <a:latin typeface="Calibri"/>
                <a:ea typeface="Calibri"/>
                <a:cs typeface="Times New Roman"/>
              </a:rPr>
              <a:t> </a:t>
            </a:r>
            <a:r>
              <a:rPr lang="de-DE" sz="1200" dirty="0" err="1">
                <a:latin typeface="Calibri"/>
                <a:ea typeface="Calibri"/>
                <a:cs typeface="Times New Roman"/>
              </a:rPr>
              <a:t>tasks</a:t>
            </a:r>
            <a:r>
              <a:rPr lang="de-DE" sz="1200" dirty="0">
                <a:latin typeface="Calibri"/>
                <a:ea typeface="Calibri"/>
                <a:cs typeface="Times New Roman"/>
              </a:rPr>
              <a:t> in </a:t>
            </a:r>
            <a:r>
              <a:rPr lang="de-DE" sz="1200" dirty="0" err="1">
                <a:latin typeface="Calibri"/>
                <a:ea typeface="Calibri"/>
                <a:cs typeface="Times New Roman"/>
              </a:rPr>
              <a:t>biology</a:t>
            </a:r>
            <a:r>
              <a:rPr lang="de-DE" sz="1200" dirty="0">
                <a:latin typeface="Calibri"/>
                <a:ea typeface="Calibri"/>
                <a:cs typeface="Times New Roman"/>
              </a:rPr>
              <a:t> </a:t>
            </a:r>
            <a:r>
              <a:rPr lang="de-DE" sz="1200" dirty="0" err="1">
                <a:latin typeface="Calibri"/>
                <a:ea typeface="Calibri"/>
                <a:cs typeface="Times New Roman"/>
              </a:rPr>
              <a:t>lessons</a:t>
            </a:r>
            <a:r>
              <a:rPr lang="de-DE" sz="1200" dirty="0">
                <a:latin typeface="Calibri"/>
                <a:ea typeface="Calibri"/>
                <a:cs typeface="Times New Roman"/>
              </a:rPr>
              <a:t> on </a:t>
            </a:r>
            <a:r>
              <a:rPr lang="de-DE" sz="1200" dirty="0" err="1">
                <a:latin typeface="Calibri"/>
                <a:ea typeface="Calibri"/>
                <a:cs typeface="Times New Roman"/>
              </a:rPr>
              <a:t>students</a:t>
            </a:r>
            <a:r>
              <a:rPr lang="de-DE" sz="1200" dirty="0">
                <a:latin typeface="Calibri"/>
                <a:ea typeface="Calibri"/>
                <a:cs typeface="Times New Roman"/>
              </a:rPr>
              <a:t>’ </a:t>
            </a:r>
            <a:r>
              <a:rPr lang="de-DE" sz="1200" dirty="0" err="1">
                <a:latin typeface="Calibri"/>
                <a:ea typeface="Calibri"/>
                <a:cs typeface="Times New Roman"/>
              </a:rPr>
              <a:t>factual</a:t>
            </a:r>
            <a:r>
              <a:rPr lang="de-DE" sz="1200" dirty="0">
                <a:latin typeface="Calibri"/>
                <a:ea typeface="Calibri"/>
                <a:cs typeface="Times New Roman"/>
              </a:rPr>
              <a:t> and </a:t>
            </a:r>
            <a:r>
              <a:rPr lang="de-DE" sz="1200" dirty="0" err="1">
                <a:latin typeface="Calibri"/>
                <a:ea typeface="Calibri"/>
                <a:cs typeface="Times New Roman"/>
              </a:rPr>
              <a:t>conceptual</a:t>
            </a:r>
            <a:r>
              <a:rPr lang="de-DE" sz="1200" dirty="0">
                <a:latin typeface="Calibri"/>
                <a:ea typeface="Calibri"/>
                <a:cs typeface="Times New Roman"/>
              </a:rPr>
              <a:t> </a:t>
            </a:r>
            <a:r>
              <a:rPr lang="de-DE" sz="1200" dirty="0" err="1">
                <a:latin typeface="Calibri"/>
                <a:ea typeface="Calibri"/>
                <a:cs typeface="Times New Roman"/>
              </a:rPr>
              <a:t>knowledge</a:t>
            </a:r>
            <a:r>
              <a:rPr lang="de-DE" sz="1200" dirty="0">
                <a:latin typeface="Calibri"/>
                <a:ea typeface="Calibri"/>
                <a:cs typeface="Times New Roman"/>
              </a:rPr>
              <a:t>. </a:t>
            </a:r>
            <a:r>
              <a:rPr lang="de-DE" sz="1200" i="1" dirty="0">
                <a:latin typeface="Calibri"/>
                <a:ea typeface="Calibri"/>
                <a:cs typeface="Times New Roman"/>
              </a:rPr>
              <a:t>Research in Science &amp; Technological Education, 36</a:t>
            </a:r>
            <a:r>
              <a:rPr lang="de-DE" sz="1200" dirty="0">
                <a:latin typeface="Calibri"/>
                <a:ea typeface="Calibri"/>
                <a:cs typeface="Times New Roman"/>
              </a:rPr>
              <a:t>(3), 353–374.</a:t>
            </a:r>
            <a:endParaRPr sz="1200" dirty="0"/>
          </a:p>
          <a:p>
            <a:pPr marL="215899" indent="-215899">
              <a:lnSpc>
                <a:spcPct val="107000"/>
              </a:lnSpc>
              <a:tabLst>
                <a:tab pos="215899" algn="l"/>
              </a:tabLst>
              <a:defRPr/>
            </a:pPr>
            <a:r>
              <a:rPr lang="de-DE" sz="1200" dirty="0" err="1">
                <a:latin typeface="Calibri"/>
                <a:ea typeface="Calibri"/>
                <a:cs typeface="Times New Roman"/>
              </a:rPr>
              <a:t>Hiebert</a:t>
            </a:r>
            <a:r>
              <a:rPr lang="de-DE" sz="1200" dirty="0">
                <a:latin typeface="Calibri"/>
                <a:ea typeface="Calibri"/>
                <a:cs typeface="Times New Roman"/>
              </a:rPr>
              <a:t>, J., </a:t>
            </a:r>
            <a:r>
              <a:rPr lang="de-DE" sz="1200" dirty="0" err="1">
                <a:latin typeface="Calibri"/>
                <a:ea typeface="Calibri"/>
                <a:cs typeface="Times New Roman"/>
              </a:rPr>
              <a:t>Gallimore</a:t>
            </a:r>
            <a:r>
              <a:rPr lang="de-DE" sz="1200" dirty="0">
                <a:latin typeface="Calibri"/>
                <a:ea typeface="Calibri"/>
                <a:cs typeface="Times New Roman"/>
              </a:rPr>
              <a:t>, R., Garnier, H., </a:t>
            </a:r>
            <a:r>
              <a:rPr lang="de-DE" sz="1200" dirty="0" err="1">
                <a:latin typeface="Calibri"/>
                <a:ea typeface="Calibri"/>
                <a:cs typeface="Times New Roman"/>
              </a:rPr>
              <a:t>Bogard</a:t>
            </a:r>
            <a:r>
              <a:rPr lang="de-DE" sz="1200" dirty="0">
                <a:latin typeface="Calibri"/>
                <a:ea typeface="Calibri"/>
                <a:cs typeface="Times New Roman"/>
              </a:rPr>
              <a:t> </a:t>
            </a:r>
            <a:r>
              <a:rPr lang="de-DE" sz="1200" dirty="0" err="1">
                <a:latin typeface="Calibri"/>
                <a:ea typeface="Calibri"/>
                <a:cs typeface="Times New Roman"/>
              </a:rPr>
              <a:t>Givvin</a:t>
            </a:r>
            <a:r>
              <a:rPr lang="de-DE" sz="1200" dirty="0">
                <a:latin typeface="Calibri"/>
                <a:ea typeface="Calibri"/>
                <a:cs typeface="Times New Roman"/>
              </a:rPr>
              <a:t>, K., Hollingsworth, H., Miu-Ying </a:t>
            </a:r>
            <a:r>
              <a:rPr lang="de-DE" sz="1200" dirty="0" err="1">
                <a:latin typeface="Calibri"/>
                <a:ea typeface="Calibri"/>
                <a:cs typeface="Times New Roman"/>
              </a:rPr>
              <a:t>Chui</a:t>
            </a:r>
            <a:r>
              <a:rPr lang="de-DE" sz="1200" dirty="0">
                <a:latin typeface="Calibri"/>
                <a:ea typeface="Calibri"/>
                <a:cs typeface="Times New Roman"/>
              </a:rPr>
              <a:t>, A., . . . Stigler, J. (2003). </a:t>
            </a:r>
            <a:r>
              <a:rPr lang="de-DE" sz="1200" i="1" dirty="0">
                <a:latin typeface="Calibri"/>
                <a:ea typeface="Calibri"/>
                <a:cs typeface="Times New Roman"/>
              </a:rPr>
              <a:t>Teaching </a:t>
            </a:r>
            <a:r>
              <a:rPr lang="de-DE" sz="1200" i="1" dirty="0" err="1">
                <a:latin typeface="Calibri"/>
                <a:ea typeface="Calibri"/>
                <a:cs typeface="Times New Roman"/>
              </a:rPr>
              <a:t>Mathematics</a:t>
            </a:r>
            <a:r>
              <a:rPr lang="de-DE" sz="1200" i="1" dirty="0">
                <a:latin typeface="Calibri"/>
                <a:ea typeface="Calibri"/>
                <a:cs typeface="Times New Roman"/>
              </a:rPr>
              <a:t> in Seven Countries: </a:t>
            </a:r>
            <a:r>
              <a:rPr lang="de-DE" sz="1200" i="1" dirty="0" err="1">
                <a:latin typeface="Calibri"/>
                <a:ea typeface="Calibri"/>
                <a:cs typeface="Times New Roman"/>
              </a:rPr>
              <a:t>Results</a:t>
            </a:r>
            <a:r>
              <a:rPr lang="de-DE" sz="1200" i="1" dirty="0">
                <a:latin typeface="Calibri"/>
                <a:ea typeface="Calibri"/>
                <a:cs typeface="Times New Roman"/>
              </a:rPr>
              <a:t> </a:t>
            </a:r>
            <a:r>
              <a:rPr lang="de-DE" sz="1200" i="1" dirty="0" err="1">
                <a:latin typeface="Calibri"/>
                <a:ea typeface="Calibri"/>
                <a:cs typeface="Times New Roman"/>
              </a:rPr>
              <a:t>From</a:t>
            </a:r>
            <a:r>
              <a:rPr lang="de-DE" sz="1200" i="1" dirty="0">
                <a:latin typeface="Calibri"/>
                <a:ea typeface="Calibri"/>
                <a:cs typeface="Times New Roman"/>
              </a:rPr>
              <a:t> </a:t>
            </a:r>
            <a:r>
              <a:rPr lang="de-DE" sz="1200" i="1" dirty="0" err="1">
                <a:latin typeface="Calibri"/>
                <a:ea typeface="Calibri"/>
                <a:cs typeface="Times New Roman"/>
              </a:rPr>
              <a:t>the</a:t>
            </a:r>
            <a:r>
              <a:rPr lang="de-DE" sz="1200" i="1" dirty="0">
                <a:latin typeface="Calibri"/>
                <a:ea typeface="Calibri"/>
                <a:cs typeface="Times New Roman"/>
              </a:rPr>
              <a:t> TIMSS 1999 Video Study</a:t>
            </a:r>
            <a:r>
              <a:rPr lang="de-DE" sz="1200" dirty="0">
                <a:latin typeface="Calibri"/>
                <a:ea typeface="Calibri"/>
                <a:cs typeface="Times New Roman"/>
              </a:rPr>
              <a:t>.</a:t>
            </a:r>
            <a:endParaRPr sz="1200" dirty="0"/>
          </a:p>
          <a:p>
            <a:pPr marL="215899" indent="-215899">
              <a:lnSpc>
                <a:spcPct val="107000"/>
              </a:lnSpc>
              <a:tabLst>
                <a:tab pos="215899" algn="l"/>
              </a:tabLst>
              <a:defRPr/>
            </a:pPr>
            <a:r>
              <a:rPr lang="de-DE" sz="1200" dirty="0" err="1">
                <a:latin typeface="Calibri"/>
                <a:ea typeface="Calibri"/>
                <a:cs typeface="Times New Roman"/>
              </a:rPr>
              <a:t>Jatzwauk</a:t>
            </a:r>
            <a:r>
              <a:rPr lang="de-DE" sz="1200" dirty="0">
                <a:latin typeface="Calibri"/>
                <a:ea typeface="Calibri"/>
                <a:cs typeface="Times New Roman"/>
              </a:rPr>
              <a:t>, P., Rumann, S., &amp; Sandmann, A. (2008). Der Einfluss des Aufgabeneinsatzes im Biologieunterricht auf die Lernleistung der Schüler - Ergebnisse einer Videostudie. </a:t>
            </a:r>
            <a:r>
              <a:rPr lang="de-DE" sz="1200" i="1" dirty="0">
                <a:latin typeface="Calibri"/>
                <a:ea typeface="Calibri"/>
                <a:cs typeface="Times New Roman"/>
              </a:rPr>
              <a:t>Zeitschrift für Didaktik der Naturwissenschaften, 14</a:t>
            </a:r>
            <a:r>
              <a:rPr lang="de-DE" sz="1200" dirty="0">
                <a:latin typeface="Calibri"/>
                <a:ea typeface="Calibri"/>
                <a:cs typeface="Times New Roman"/>
              </a:rPr>
              <a:t>, 263–283.</a:t>
            </a:r>
            <a:endParaRPr sz="1200" dirty="0"/>
          </a:p>
          <a:p>
            <a:pPr marL="215899" indent="-215899">
              <a:lnSpc>
                <a:spcPct val="107000"/>
              </a:lnSpc>
              <a:tabLst>
                <a:tab pos="215899" algn="l"/>
              </a:tabLst>
              <a:defRPr/>
            </a:pPr>
            <a:r>
              <a:rPr lang="de-DE" sz="1200" dirty="0">
                <a:latin typeface="Calibri"/>
                <a:ea typeface="Calibri"/>
                <a:cs typeface="Times New Roman"/>
              </a:rPr>
              <a:t>Jordan, A., Ross, N., Krauss, S., Baumert, J., Blum, W., Neubrand, M., Löwen, K., Brunner, M. &amp; Kunter, M. (2006). </a:t>
            </a:r>
            <a:r>
              <a:rPr lang="de-DE" sz="1200" i="1" dirty="0">
                <a:latin typeface="Calibri"/>
                <a:ea typeface="Calibri"/>
                <a:cs typeface="Times New Roman"/>
              </a:rPr>
              <a:t>Klassifikationsschema für Mathematikaufgaben. </a:t>
            </a:r>
            <a:r>
              <a:rPr lang="de-DE" sz="1200" dirty="0">
                <a:latin typeface="Calibri"/>
                <a:ea typeface="Calibri"/>
                <a:cs typeface="Times New Roman"/>
              </a:rPr>
              <a:t>Materialien aus der Bildungsforschung. Berlin: Max-Planck-Institut.</a:t>
            </a:r>
            <a:endParaRPr sz="1200" dirty="0"/>
          </a:p>
          <a:p>
            <a:pPr marL="215899" indent="-215899">
              <a:lnSpc>
                <a:spcPct val="107000"/>
              </a:lnSpc>
              <a:tabLst>
                <a:tab pos="215899" algn="l"/>
              </a:tabLst>
              <a:defRPr/>
            </a:pPr>
            <a:r>
              <a:rPr lang="en-US" sz="1200" dirty="0" err="1">
                <a:latin typeface="Calibri"/>
                <a:ea typeface="Calibri"/>
                <a:cs typeface="Times New Roman"/>
              </a:rPr>
              <a:t>Kunter</a:t>
            </a:r>
            <a:r>
              <a:rPr lang="en-US" sz="1200" dirty="0">
                <a:latin typeface="Calibri"/>
                <a:ea typeface="Calibri"/>
                <a:cs typeface="Times New Roman"/>
              </a:rPr>
              <a:t>, M., Baumert, J., Blum, W., </a:t>
            </a:r>
            <a:r>
              <a:rPr lang="en-US" sz="1200" dirty="0" err="1">
                <a:latin typeface="Calibri"/>
                <a:ea typeface="Calibri"/>
                <a:cs typeface="Times New Roman"/>
              </a:rPr>
              <a:t>Klusmann</a:t>
            </a:r>
            <a:r>
              <a:rPr lang="en-US" sz="1200" dirty="0">
                <a:latin typeface="Calibri"/>
                <a:ea typeface="Calibri"/>
                <a:cs typeface="Times New Roman"/>
              </a:rPr>
              <a:t>, U., Krauss, S., &amp; </a:t>
            </a:r>
            <a:r>
              <a:rPr lang="en-US" sz="1200" dirty="0" err="1">
                <a:latin typeface="Calibri"/>
                <a:ea typeface="Calibri"/>
                <a:cs typeface="Times New Roman"/>
              </a:rPr>
              <a:t>Neubrand</a:t>
            </a:r>
            <a:r>
              <a:rPr lang="en-US" sz="1200" dirty="0">
                <a:latin typeface="Calibri"/>
                <a:ea typeface="Calibri"/>
                <a:cs typeface="Times New Roman"/>
              </a:rPr>
              <a:t>, M. (</a:t>
            </a:r>
            <a:r>
              <a:rPr lang="en-US" sz="1200" dirty="0" err="1">
                <a:latin typeface="Calibri"/>
                <a:ea typeface="Calibri"/>
                <a:cs typeface="Times New Roman"/>
              </a:rPr>
              <a:t>Hrsg</a:t>
            </a:r>
            <a:r>
              <a:rPr lang="en-US" sz="1200" dirty="0">
                <a:latin typeface="Calibri"/>
                <a:ea typeface="Calibri"/>
                <a:cs typeface="Times New Roman"/>
              </a:rPr>
              <a:t>.) (2013). </a:t>
            </a:r>
            <a:r>
              <a:rPr lang="en-US" sz="1200" i="1" dirty="0">
                <a:latin typeface="Calibri"/>
                <a:ea typeface="Calibri"/>
                <a:cs typeface="Times New Roman"/>
              </a:rPr>
              <a:t>Cognitive activation in the mathematics classroom and professional competence of teachers: Results from the COACTIV project. </a:t>
            </a:r>
            <a:r>
              <a:rPr lang="en-US" sz="1200" dirty="0">
                <a:latin typeface="Calibri"/>
                <a:ea typeface="Calibri"/>
                <a:cs typeface="Times New Roman"/>
              </a:rPr>
              <a:t>New York: Springer.</a:t>
            </a:r>
          </a:p>
          <a:p>
            <a:pPr marL="215899" indent="-215899">
              <a:lnSpc>
                <a:spcPct val="107000"/>
              </a:lnSpc>
              <a:tabLst>
                <a:tab pos="215899" algn="l"/>
              </a:tabLst>
              <a:defRPr/>
            </a:pPr>
            <a:r>
              <a:rPr lang="en-US" sz="1200" dirty="0" err="1"/>
              <a:t>Lipowsky</a:t>
            </a:r>
            <a:r>
              <a:rPr lang="en-US" sz="1200" dirty="0"/>
              <a:t>, F., </a:t>
            </a:r>
            <a:r>
              <a:rPr lang="en-US" sz="1200" dirty="0" err="1"/>
              <a:t>Rakoczy</a:t>
            </a:r>
            <a:r>
              <a:rPr lang="en-US" sz="1200" dirty="0"/>
              <a:t>, K., Pauli, C., Drollinger-Vetter, B., </a:t>
            </a:r>
            <a:r>
              <a:rPr lang="en-US" sz="1200" dirty="0" err="1"/>
              <a:t>Klieme</a:t>
            </a:r>
            <a:r>
              <a:rPr lang="en-US" sz="1200" dirty="0"/>
              <a:t>, E., &amp; </a:t>
            </a:r>
            <a:r>
              <a:rPr lang="en-US" sz="1200" dirty="0" err="1"/>
              <a:t>Reusser</a:t>
            </a:r>
            <a:r>
              <a:rPr lang="en-US" sz="1200" dirty="0"/>
              <a:t>, K. (2009). Quality of geometry instruction and its short-term impact on students‘ understanding of the Pythagorean Theorem. Learning and Instruction, 19(6), 527–537.</a:t>
            </a:r>
          </a:p>
          <a:p>
            <a:pPr marL="215899" indent="-215899">
              <a:lnSpc>
                <a:spcPct val="107000"/>
              </a:lnSpc>
              <a:tabLst>
                <a:tab pos="215899" algn="l"/>
              </a:tabLst>
              <a:defRPr/>
            </a:pPr>
            <a:r>
              <a:rPr lang="en-US" sz="1200" dirty="0"/>
              <a:t>National Center for Education Statistics (2006). Teaching Science in Five Countries: Results From the TIMSS 1999 Video Study. http://timssvideo.com/sites/default/files/TIMSS%201999%20Science%20Report.pdf. </a:t>
            </a:r>
            <a:r>
              <a:rPr lang="en-US" sz="1200" dirty="0" err="1"/>
              <a:t>Zugegriffen</a:t>
            </a:r>
            <a:r>
              <a:rPr lang="en-US" sz="1200" dirty="0"/>
              <a:t>: 19. Mai 2015.</a:t>
            </a:r>
          </a:p>
          <a:p>
            <a:pPr marL="215899" indent="-215899">
              <a:lnSpc>
                <a:spcPct val="107000"/>
              </a:lnSpc>
              <a:tabLst>
                <a:tab pos="215899" algn="l"/>
              </a:tabLst>
              <a:defRPr/>
            </a:pPr>
            <a:r>
              <a:rPr lang="en-US" sz="1200" dirty="0"/>
              <a:t>Seidel, T., </a:t>
            </a:r>
            <a:r>
              <a:rPr lang="en-US" sz="1200" dirty="0" err="1"/>
              <a:t>Rimmele</a:t>
            </a:r>
            <a:r>
              <a:rPr lang="en-US" sz="1200" dirty="0"/>
              <a:t>, R., &amp; </a:t>
            </a:r>
            <a:r>
              <a:rPr lang="en-US" sz="1200" dirty="0" err="1"/>
              <a:t>Prenzel</a:t>
            </a:r>
            <a:r>
              <a:rPr lang="en-US" sz="1200" dirty="0"/>
              <a:t>, M. (2003). </a:t>
            </a:r>
            <a:r>
              <a:rPr lang="en-US" sz="1200" dirty="0" err="1"/>
              <a:t>Gelegenheitsstrukturen</a:t>
            </a:r>
            <a:r>
              <a:rPr lang="en-US" sz="1200" dirty="0"/>
              <a:t> </a:t>
            </a:r>
            <a:r>
              <a:rPr lang="en-US" sz="1200" dirty="0" err="1"/>
              <a:t>beim</a:t>
            </a:r>
            <a:r>
              <a:rPr lang="en-US" sz="1200" dirty="0"/>
              <a:t> </a:t>
            </a:r>
            <a:r>
              <a:rPr lang="en-US" sz="1200" dirty="0" err="1"/>
              <a:t>Klassengespräch</a:t>
            </a:r>
            <a:r>
              <a:rPr lang="en-US" sz="1200" dirty="0"/>
              <a:t> und </a:t>
            </a:r>
            <a:r>
              <a:rPr lang="en-US" sz="1200" dirty="0" err="1"/>
              <a:t>ihre</a:t>
            </a:r>
            <a:r>
              <a:rPr lang="en-US" sz="1200" dirty="0"/>
              <a:t> </a:t>
            </a:r>
            <a:r>
              <a:rPr lang="en-US" sz="1200" dirty="0" err="1"/>
              <a:t>Bedeutung</a:t>
            </a:r>
            <a:r>
              <a:rPr lang="en-US" sz="1200" dirty="0"/>
              <a:t> </a:t>
            </a:r>
            <a:r>
              <a:rPr lang="en-US" sz="1200" dirty="0" err="1"/>
              <a:t>für</a:t>
            </a:r>
            <a:r>
              <a:rPr lang="en-US" sz="1200" dirty="0"/>
              <a:t> die </a:t>
            </a:r>
            <a:r>
              <a:rPr lang="en-US" sz="1200" dirty="0" err="1"/>
              <a:t>Lernmotivation</a:t>
            </a:r>
            <a:r>
              <a:rPr lang="en-US" sz="1200" dirty="0"/>
              <a:t>. </a:t>
            </a:r>
            <a:r>
              <a:rPr lang="en-US" sz="1200" dirty="0" err="1"/>
              <a:t>Unterrichtswissenschaft</a:t>
            </a:r>
            <a:r>
              <a:rPr lang="en-US" sz="1200" dirty="0"/>
              <a:t>, 31(2), 142–165.</a:t>
            </a:r>
          </a:p>
        </p:txBody>
      </p:sp>
      <p:sp>
        <p:nvSpPr>
          <p:cNvPr id="5" name="Titel 2"/>
          <p:cNvSpPr>
            <a:spLocks noGrp="1"/>
          </p:cNvSpPr>
          <p:nvPr>
            <p:ph type="title"/>
          </p:nvPr>
        </p:nvSpPr>
        <p:spPr bwMode="auto"/>
        <p:txBody>
          <a:bodyPr>
            <a:normAutofit/>
          </a:bodyPr>
          <a:lstStyle/>
          <a:p>
            <a:pPr>
              <a:defRPr/>
            </a:pPr>
            <a:r>
              <a:rPr lang="de-DE"/>
              <a:t>Quellen und Literaturverzeichnis</a:t>
            </a:r>
            <a:endParaRPr/>
          </a:p>
        </p:txBody>
      </p:sp>
      <p:sp>
        <p:nvSpPr>
          <p:cNvPr id="6" name="Textplatzhalter 4"/>
          <p:cNvSpPr>
            <a:spLocks noGrp="1"/>
          </p:cNvSpPr>
          <p:nvPr>
            <p:ph type="body" sz="quarter" idx="11"/>
          </p:nvPr>
        </p:nvSpPr>
        <p:spPr bwMode="auto"/>
        <p:txBody>
          <a:bodyPr/>
          <a:lstStyle/>
          <a:p>
            <a:pPr>
              <a:defRPr/>
            </a:pPr>
            <a:r>
              <a:rPr lang="de-DE"/>
              <a:t>Literatur</a:t>
            </a:r>
            <a:endParaRPr/>
          </a:p>
        </p:txBody>
      </p:sp>
    </p:spTree>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hteck 5"/>
          <p:cNvSpPr/>
          <p:nvPr/>
        </p:nvSpPr>
        <p:spPr bwMode="auto">
          <a:xfrm>
            <a:off x="612552" y="1080170"/>
            <a:ext cx="9433048" cy="2257413"/>
          </a:xfrm>
          <a:prstGeom prst="rect">
            <a:avLst/>
          </a:prstGeom>
        </p:spPr>
        <p:txBody>
          <a:bodyPr wrap="square">
            <a:spAutoFit/>
          </a:bodyPr>
          <a:lstStyle/>
          <a:p>
            <a:pPr marL="215899" indent="-215899">
              <a:lnSpc>
                <a:spcPct val="107000"/>
              </a:lnSpc>
              <a:tabLst>
                <a:tab pos="215899" algn="l"/>
              </a:tabLst>
              <a:defRPr/>
            </a:pPr>
            <a:r>
              <a:rPr lang="en-US" sz="1200" dirty="0"/>
              <a:t>Stigler, J.W., &amp; Hiebert, J. (1997). Understanding and improving classroom mathematics instruction: An overview of the TIMSS Video Study. Phi-Delta-</a:t>
            </a:r>
            <a:r>
              <a:rPr lang="en-US" sz="1200" dirty="0" err="1"/>
              <a:t>Kappan</a:t>
            </a:r>
            <a:r>
              <a:rPr lang="en-US" sz="1200" dirty="0"/>
              <a:t>, 79(1), 14–21.</a:t>
            </a:r>
          </a:p>
          <a:p>
            <a:pPr marL="215899" indent="-215899">
              <a:lnSpc>
                <a:spcPct val="107000"/>
              </a:lnSpc>
              <a:tabLst>
                <a:tab pos="215899" algn="l"/>
              </a:tabLst>
              <a:defRPr/>
            </a:pPr>
            <a:r>
              <a:rPr lang="en-US" sz="1200" dirty="0"/>
              <a:t>Vogelsang, C., &amp; Reinhold, P. (2013). </a:t>
            </a:r>
            <a:r>
              <a:rPr lang="en-US" sz="1200" dirty="0" err="1"/>
              <a:t>Gemessene</a:t>
            </a:r>
            <a:r>
              <a:rPr lang="en-US" sz="1200" dirty="0"/>
              <a:t> </a:t>
            </a:r>
            <a:r>
              <a:rPr lang="en-US" sz="1200" dirty="0" err="1"/>
              <a:t>Kompetenz</a:t>
            </a:r>
            <a:r>
              <a:rPr lang="en-US" sz="1200" dirty="0"/>
              <a:t> und </a:t>
            </a:r>
            <a:r>
              <a:rPr lang="en-US" sz="1200" dirty="0" err="1"/>
              <a:t>Unterrichtsqualität</a:t>
            </a:r>
            <a:r>
              <a:rPr lang="en-US" sz="1200" dirty="0"/>
              <a:t>: </a:t>
            </a:r>
            <a:r>
              <a:rPr lang="en-US" sz="1200" dirty="0" err="1"/>
              <a:t>Überprüfung</a:t>
            </a:r>
            <a:r>
              <a:rPr lang="en-US" sz="1200" dirty="0"/>
              <a:t> der </a:t>
            </a:r>
            <a:r>
              <a:rPr lang="en-US" sz="1200" dirty="0" err="1"/>
              <a:t>Validität</a:t>
            </a:r>
            <a:r>
              <a:rPr lang="en-US" sz="1200" dirty="0"/>
              <a:t> </a:t>
            </a:r>
            <a:r>
              <a:rPr lang="en-US" sz="1200" dirty="0" err="1"/>
              <a:t>eine</a:t>
            </a:r>
            <a:r>
              <a:rPr lang="en-US" sz="1200" dirty="0"/>
              <a:t> </a:t>
            </a:r>
            <a:r>
              <a:rPr lang="en-US" sz="1200" dirty="0" err="1"/>
              <a:t>Kompetenztests</a:t>
            </a:r>
            <a:r>
              <a:rPr lang="en-US" sz="1200" dirty="0"/>
              <a:t> </a:t>
            </a:r>
            <a:r>
              <a:rPr lang="en-US" sz="1200" dirty="0" err="1"/>
              <a:t>mit</a:t>
            </a:r>
            <a:r>
              <a:rPr lang="en-US" sz="1200" dirty="0"/>
              <a:t> </a:t>
            </a:r>
            <a:r>
              <a:rPr lang="en-US" sz="1200" dirty="0" err="1"/>
              <a:t>Hilfe</a:t>
            </a:r>
            <a:r>
              <a:rPr lang="en-US" sz="1200" dirty="0"/>
              <a:t> der </a:t>
            </a:r>
            <a:r>
              <a:rPr lang="en-US" sz="1200" dirty="0" err="1"/>
              <a:t>Unterrichtsvideografie</a:t>
            </a:r>
            <a:r>
              <a:rPr lang="en-US" sz="1200" dirty="0"/>
              <a:t>. In U. Riegel &amp; K. Macha (</a:t>
            </a:r>
            <a:r>
              <a:rPr lang="en-US" sz="1200" dirty="0" err="1"/>
              <a:t>Hrsg</a:t>
            </a:r>
            <a:r>
              <a:rPr lang="en-US" sz="1200" dirty="0"/>
              <a:t>.), </a:t>
            </a:r>
            <a:r>
              <a:rPr lang="en-US" sz="1200" dirty="0" err="1"/>
              <a:t>Videobasierte</a:t>
            </a:r>
            <a:r>
              <a:rPr lang="en-US" sz="1200" dirty="0"/>
              <a:t> </a:t>
            </a:r>
            <a:r>
              <a:rPr lang="en-US" sz="1200" dirty="0" err="1"/>
              <a:t>Kompetenzforschung</a:t>
            </a:r>
            <a:r>
              <a:rPr lang="en-US" sz="1200" dirty="0"/>
              <a:t> in den </a:t>
            </a:r>
            <a:r>
              <a:rPr lang="en-US" sz="1200" dirty="0" err="1"/>
              <a:t>Fachdidaktiken</a:t>
            </a:r>
            <a:r>
              <a:rPr lang="en-US" sz="1200" dirty="0"/>
              <a:t> (S. 319–334). Münster: </a:t>
            </a:r>
            <a:r>
              <a:rPr lang="en-US" sz="1200" dirty="0" err="1"/>
              <a:t>Waxmann</a:t>
            </a:r>
            <a:r>
              <a:rPr lang="en-US" sz="1200"/>
              <a:t>.</a:t>
            </a:r>
          </a:p>
          <a:p>
            <a:pPr marL="215899" indent="-215899">
              <a:lnSpc>
                <a:spcPct val="107000"/>
              </a:lnSpc>
              <a:tabLst>
                <a:tab pos="215899" algn="l"/>
              </a:tabLst>
              <a:defRPr/>
            </a:pPr>
            <a:r>
              <a:rPr lang="de-DE" sz="1200">
                <a:latin typeface="Calibri"/>
                <a:ea typeface="Calibri"/>
                <a:cs typeface="Times New Roman"/>
              </a:rPr>
              <a:t>von </a:t>
            </a:r>
            <a:r>
              <a:rPr lang="de-DE" sz="1200" dirty="0">
                <a:latin typeface="Calibri"/>
                <a:ea typeface="Calibri"/>
                <a:cs typeface="Times New Roman"/>
              </a:rPr>
              <a:t>Kotzebue, L., Förtsch, C., Reinold, P., Werner, S., </a:t>
            </a:r>
            <a:r>
              <a:rPr lang="de-DE" sz="1200" dirty="0" err="1">
                <a:latin typeface="Calibri"/>
                <a:ea typeface="Calibri"/>
                <a:cs typeface="Times New Roman"/>
              </a:rPr>
              <a:t>Sczudlek</a:t>
            </a:r>
            <a:r>
              <a:rPr lang="de-DE" sz="1200" dirty="0">
                <a:latin typeface="Calibri"/>
                <a:ea typeface="Calibri"/>
                <a:cs typeface="Times New Roman"/>
              </a:rPr>
              <a:t>, M., &amp; Neuhaus, B.J. (2015). Quantitative Videostudien zum gymnasialen Biologieunterricht in Deutschland – Aktuelle Tendenzen und Entwicklungen. </a:t>
            </a:r>
            <a:r>
              <a:rPr lang="de-DE" sz="1200" i="1" dirty="0">
                <a:latin typeface="Calibri"/>
                <a:ea typeface="Calibri"/>
                <a:cs typeface="Times New Roman"/>
              </a:rPr>
              <a:t>Zeitschrift für Didaktik der Naturwissenschaften, 21</a:t>
            </a:r>
            <a:r>
              <a:rPr lang="de-DE" sz="1200" dirty="0">
                <a:latin typeface="Calibri"/>
                <a:ea typeface="Calibri"/>
                <a:cs typeface="Times New Roman"/>
              </a:rPr>
              <a:t>(1), 231–237.</a:t>
            </a:r>
            <a:endParaRPr dirty="0"/>
          </a:p>
          <a:p>
            <a:pPr marL="215899" indent="-215899">
              <a:lnSpc>
                <a:spcPct val="107000"/>
              </a:lnSpc>
              <a:tabLst>
                <a:tab pos="215899" algn="l"/>
              </a:tabLst>
              <a:defRPr/>
            </a:pPr>
            <a:r>
              <a:rPr lang="de-DE" sz="1200" dirty="0" err="1">
                <a:latin typeface="Calibri"/>
                <a:ea typeface="Calibri"/>
                <a:cs typeface="Times New Roman"/>
              </a:rPr>
              <a:t>Wadouh</a:t>
            </a:r>
            <a:r>
              <a:rPr lang="de-DE" sz="1200" dirty="0">
                <a:latin typeface="Calibri"/>
                <a:ea typeface="Calibri"/>
                <a:cs typeface="Times New Roman"/>
              </a:rPr>
              <a:t>, J., Liu, N., Sandmann, A., &amp; Neuhaus, B.J. (2014). The </a:t>
            </a:r>
            <a:r>
              <a:rPr lang="de-DE" sz="1200" dirty="0" err="1">
                <a:latin typeface="Calibri"/>
                <a:ea typeface="Calibri"/>
                <a:cs typeface="Times New Roman"/>
              </a:rPr>
              <a:t>effect</a:t>
            </a:r>
            <a:r>
              <a:rPr lang="de-DE" sz="1200" dirty="0">
                <a:latin typeface="Calibri"/>
                <a:ea typeface="Calibri"/>
                <a:cs typeface="Times New Roman"/>
              </a:rPr>
              <a:t> </a:t>
            </a:r>
            <a:r>
              <a:rPr lang="de-DE" sz="1200" dirty="0" err="1">
                <a:latin typeface="Calibri"/>
                <a:ea typeface="Calibri"/>
                <a:cs typeface="Times New Roman"/>
              </a:rPr>
              <a:t>of</a:t>
            </a:r>
            <a:r>
              <a:rPr lang="de-DE" sz="1200" dirty="0">
                <a:latin typeface="Calibri"/>
                <a:ea typeface="Calibri"/>
                <a:cs typeface="Times New Roman"/>
              </a:rPr>
              <a:t> </a:t>
            </a:r>
            <a:r>
              <a:rPr lang="de-DE" sz="1200" dirty="0" err="1">
                <a:latin typeface="Calibri"/>
                <a:ea typeface="Calibri"/>
                <a:cs typeface="Times New Roman"/>
              </a:rPr>
              <a:t>knowledge</a:t>
            </a:r>
            <a:r>
              <a:rPr lang="de-DE" sz="1200" dirty="0">
                <a:latin typeface="Calibri"/>
                <a:ea typeface="Calibri"/>
                <a:cs typeface="Times New Roman"/>
              </a:rPr>
              <a:t> </a:t>
            </a:r>
            <a:r>
              <a:rPr lang="de-DE" sz="1200" dirty="0" err="1">
                <a:latin typeface="Calibri"/>
                <a:ea typeface="Calibri"/>
                <a:cs typeface="Times New Roman"/>
              </a:rPr>
              <a:t>linking</a:t>
            </a:r>
            <a:r>
              <a:rPr lang="de-DE" sz="1200" dirty="0">
                <a:latin typeface="Calibri"/>
                <a:ea typeface="Calibri"/>
                <a:cs typeface="Times New Roman"/>
              </a:rPr>
              <a:t> </a:t>
            </a:r>
            <a:r>
              <a:rPr lang="de-DE" sz="1200" dirty="0" err="1">
                <a:latin typeface="Calibri"/>
                <a:ea typeface="Calibri"/>
                <a:cs typeface="Times New Roman"/>
              </a:rPr>
              <a:t>levels</a:t>
            </a:r>
            <a:r>
              <a:rPr lang="de-DE" sz="1200" dirty="0">
                <a:latin typeface="Calibri"/>
                <a:ea typeface="Calibri"/>
                <a:cs typeface="Times New Roman"/>
              </a:rPr>
              <a:t> in </a:t>
            </a:r>
            <a:r>
              <a:rPr lang="de-DE" sz="1200" dirty="0" err="1">
                <a:latin typeface="Calibri"/>
                <a:ea typeface="Calibri"/>
                <a:cs typeface="Times New Roman"/>
              </a:rPr>
              <a:t>biology</a:t>
            </a:r>
            <a:r>
              <a:rPr lang="de-DE" sz="1200" dirty="0">
                <a:latin typeface="Calibri"/>
                <a:ea typeface="Calibri"/>
                <a:cs typeface="Times New Roman"/>
              </a:rPr>
              <a:t> </a:t>
            </a:r>
            <a:r>
              <a:rPr lang="de-DE" sz="1200" dirty="0" err="1">
                <a:latin typeface="Calibri"/>
                <a:ea typeface="Calibri"/>
                <a:cs typeface="Times New Roman"/>
              </a:rPr>
              <a:t>lessons</a:t>
            </a:r>
            <a:r>
              <a:rPr lang="de-DE" sz="1200" dirty="0">
                <a:latin typeface="Calibri"/>
                <a:ea typeface="Calibri"/>
                <a:cs typeface="Times New Roman"/>
              </a:rPr>
              <a:t> upon </a:t>
            </a:r>
            <a:r>
              <a:rPr lang="de-DE" sz="1200" dirty="0" err="1">
                <a:latin typeface="Calibri"/>
                <a:ea typeface="Calibri"/>
                <a:cs typeface="Times New Roman"/>
              </a:rPr>
              <a:t>students</a:t>
            </a:r>
            <a:r>
              <a:rPr lang="de-DE" sz="1200" dirty="0">
                <a:latin typeface="Calibri"/>
                <a:ea typeface="Calibri"/>
                <a:cs typeface="Times New Roman"/>
              </a:rPr>
              <a:t>‘ </a:t>
            </a:r>
            <a:r>
              <a:rPr lang="de-DE" sz="1200" dirty="0" err="1">
                <a:latin typeface="Calibri"/>
                <a:ea typeface="Calibri"/>
                <a:cs typeface="Times New Roman"/>
              </a:rPr>
              <a:t>knowledge</a:t>
            </a:r>
            <a:r>
              <a:rPr lang="de-DE" sz="1200" dirty="0">
                <a:latin typeface="Calibri"/>
                <a:ea typeface="Calibri"/>
                <a:cs typeface="Times New Roman"/>
              </a:rPr>
              <a:t> </a:t>
            </a:r>
            <a:r>
              <a:rPr lang="de-DE" sz="1200" dirty="0" err="1">
                <a:latin typeface="Calibri"/>
                <a:ea typeface="Calibri"/>
                <a:cs typeface="Times New Roman"/>
              </a:rPr>
              <a:t>structure</a:t>
            </a:r>
            <a:r>
              <a:rPr lang="de-DE" sz="1200" dirty="0">
                <a:latin typeface="Calibri"/>
                <a:ea typeface="Calibri"/>
                <a:cs typeface="Times New Roman"/>
              </a:rPr>
              <a:t>. </a:t>
            </a:r>
            <a:r>
              <a:rPr lang="de-DE" sz="1200" i="1" dirty="0">
                <a:latin typeface="Calibri"/>
                <a:ea typeface="Calibri"/>
                <a:cs typeface="Times New Roman"/>
              </a:rPr>
              <a:t>International Journal </a:t>
            </a:r>
            <a:r>
              <a:rPr lang="de-DE" sz="1200" i="1" dirty="0" err="1">
                <a:latin typeface="Calibri"/>
                <a:ea typeface="Calibri"/>
                <a:cs typeface="Times New Roman"/>
              </a:rPr>
              <a:t>of</a:t>
            </a:r>
            <a:r>
              <a:rPr lang="de-DE" sz="1200" i="1" dirty="0">
                <a:latin typeface="Calibri"/>
                <a:ea typeface="Calibri"/>
                <a:cs typeface="Times New Roman"/>
              </a:rPr>
              <a:t> Science and </a:t>
            </a:r>
            <a:r>
              <a:rPr lang="de-DE" sz="1200" i="1" dirty="0" err="1">
                <a:latin typeface="Calibri"/>
                <a:ea typeface="Calibri"/>
                <a:cs typeface="Times New Roman"/>
              </a:rPr>
              <a:t>Mathematics</a:t>
            </a:r>
            <a:r>
              <a:rPr lang="de-DE" sz="1200" i="1" dirty="0">
                <a:latin typeface="Calibri"/>
                <a:ea typeface="Calibri"/>
                <a:cs typeface="Times New Roman"/>
              </a:rPr>
              <a:t> Education, 12</a:t>
            </a:r>
            <a:r>
              <a:rPr lang="de-DE" sz="1200" dirty="0">
                <a:latin typeface="Calibri"/>
                <a:ea typeface="Calibri"/>
                <a:cs typeface="Times New Roman"/>
              </a:rPr>
              <a:t>(1), 25–47.</a:t>
            </a:r>
            <a:endParaRPr dirty="0"/>
          </a:p>
          <a:p>
            <a:pPr marL="215899" indent="-215899">
              <a:lnSpc>
                <a:spcPct val="107000"/>
              </a:lnSpc>
              <a:tabLst>
                <a:tab pos="215899" algn="l"/>
              </a:tabLst>
              <a:defRPr/>
            </a:pPr>
            <a:r>
              <a:rPr lang="de-DE" sz="1200" dirty="0">
                <a:latin typeface="Calibri"/>
                <a:ea typeface="Calibri"/>
                <a:cs typeface="Times New Roman"/>
              </a:rPr>
              <a:t>Wüsten, S., </a:t>
            </a:r>
            <a:r>
              <a:rPr lang="de-DE" sz="1200" dirty="0" err="1">
                <a:latin typeface="Calibri"/>
                <a:ea typeface="Calibri"/>
                <a:cs typeface="Times New Roman"/>
              </a:rPr>
              <a:t>Schmelzing</a:t>
            </a:r>
            <a:r>
              <a:rPr lang="de-DE" sz="1200" dirty="0">
                <a:latin typeface="Calibri"/>
                <a:ea typeface="Calibri"/>
                <a:cs typeface="Times New Roman"/>
              </a:rPr>
              <a:t>, S., Sandmann, A., &amp; Neuhaus, B.J. (2010). Fachspezifische Qualitätsmerkmale von Biologieunterricht. In U. Harms &amp; I. Mackensen-Friedrichs (Hrsg.), </a:t>
            </a:r>
            <a:r>
              <a:rPr lang="de-DE" sz="1200" i="1" dirty="0">
                <a:latin typeface="Calibri"/>
                <a:ea typeface="Calibri"/>
                <a:cs typeface="Times New Roman"/>
              </a:rPr>
              <a:t>Lehr- und Lernforschung in der Biologiedidaktik</a:t>
            </a:r>
            <a:r>
              <a:rPr lang="de-DE" sz="1200" dirty="0">
                <a:latin typeface="Calibri"/>
                <a:ea typeface="Calibri"/>
                <a:cs typeface="Times New Roman"/>
              </a:rPr>
              <a:t>: </a:t>
            </a:r>
            <a:r>
              <a:rPr lang="de-DE" sz="1200" i="1" dirty="0">
                <a:latin typeface="Calibri"/>
                <a:ea typeface="Calibri"/>
                <a:cs typeface="Times New Roman"/>
              </a:rPr>
              <a:t>Band 4</a:t>
            </a:r>
            <a:r>
              <a:rPr lang="de-DE" sz="1200" dirty="0">
                <a:latin typeface="Calibri"/>
                <a:ea typeface="Calibri"/>
                <a:cs typeface="Times New Roman"/>
              </a:rPr>
              <a:t> (S. 119–134). Innsbruck, München [u.a.]: Studienverl.</a:t>
            </a:r>
            <a:endParaRPr dirty="0"/>
          </a:p>
        </p:txBody>
      </p:sp>
      <p:sp>
        <p:nvSpPr>
          <p:cNvPr id="5" name="Titel 2"/>
          <p:cNvSpPr>
            <a:spLocks noGrp="1"/>
          </p:cNvSpPr>
          <p:nvPr>
            <p:ph type="title"/>
          </p:nvPr>
        </p:nvSpPr>
        <p:spPr bwMode="auto"/>
        <p:txBody>
          <a:bodyPr>
            <a:normAutofit/>
          </a:bodyPr>
          <a:lstStyle/>
          <a:p>
            <a:pPr>
              <a:defRPr/>
            </a:pPr>
            <a:r>
              <a:rPr lang="de-DE"/>
              <a:t>Quellen und Literaturverzeichnis</a:t>
            </a:r>
            <a:endParaRPr/>
          </a:p>
        </p:txBody>
      </p:sp>
      <p:sp>
        <p:nvSpPr>
          <p:cNvPr id="6" name="Textplatzhalter 4"/>
          <p:cNvSpPr>
            <a:spLocks noGrp="1"/>
          </p:cNvSpPr>
          <p:nvPr>
            <p:ph type="body" sz="quarter" idx="11"/>
          </p:nvPr>
        </p:nvSpPr>
        <p:spPr bwMode="auto"/>
        <p:txBody>
          <a:bodyPr/>
          <a:lstStyle/>
          <a:p>
            <a:pPr>
              <a:defRPr/>
            </a:pPr>
            <a:r>
              <a:rPr lang="de-DE"/>
              <a:t>Literatur</a:t>
            </a:r>
            <a:endParaRPr/>
          </a:p>
        </p:txBody>
      </p:sp>
    </p:spTree>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1"/>
          <p:cNvSpPr>
            <a:spLocks noGrp="1"/>
          </p:cNvSpPr>
          <p:nvPr>
            <p:ph idx="1"/>
          </p:nvPr>
        </p:nvSpPr>
        <p:spPr bwMode="auto"/>
        <p:txBody>
          <a:bodyPr>
            <a:noAutofit/>
          </a:bodyPr>
          <a:lstStyle/>
          <a:p>
            <a:pPr>
              <a:defRPr/>
            </a:pPr>
            <a:r>
              <a:rPr lang="de-DE" sz="1800" b="0" u="sng" dirty="0">
                <a:hlinkClick r:id="rId3" action="ppaction://hlinksldjump" tooltip="ppaction://hlinksldjumpslide0"/>
              </a:rPr>
              <a:t>Titelbild</a:t>
            </a:r>
            <a:r>
              <a:rPr lang="de-DE" sz="1800" b="0" dirty="0"/>
              <a:t>: Bild von Gerd Altmann auf </a:t>
            </a:r>
            <a:r>
              <a:rPr lang="de-DE" sz="1800" b="0" dirty="0" err="1"/>
              <a:t>Pixabay</a:t>
            </a:r>
            <a:r>
              <a:rPr lang="de-DE" sz="1800" b="0" dirty="0"/>
              <a:t>: https://pixabay.com/images/id-5464441/</a:t>
            </a:r>
          </a:p>
          <a:p>
            <a:pPr>
              <a:defRPr/>
            </a:pPr>
            <a:r>
              <a:rPr lang="de-DE" sz="1800" b="0" u="sng" dirty="0">
                <a:hlinkClick r:id="rId4" action="ppaction://hlinksldjump" tooltip="ppaction://hlinksldjumpslide8"/>
              </a:rPr>
              <a:t>Folie 4</a:t>
            </a:r>
            <a:r>
              <a:rPr lang="de-DE" sz="1800" b="0" dirty="0"/>
              <a:t>: Bild von Gerd Altmann auf </a:t>
            </a:r>
            <a:r>
              <a:rPr lang="de-DE" sz="1800" b="0" dirty="0" err="1"/>
              <a:t>Pixabay</a:t>
            </a:r>
            <a:r>
              <a:rPr lang="de-DE" sz="1800" b="0" dirty="0"/>
              <a:t>: https://pixabay.com/images/id-596009/</a:t>
            </a:r>
          </a:p>
          <a:p>
            <a:pPr>
              <a:defRPr/>
            </a:pPr>
            <a:r>
              <a:rPr lang="de-DE" sz="1800" b="0" u="sng" dirty="0">
                <a:hlinkClick r:id="rId5" action="ppaction://hlinksldjump" tooltip="ppaction://hlinksldjumpslide9"/>
              </a:rPr>
              <a:t>Folie 5</a:t>
            </a:r>
            <a:r>
              <a:rPr lang="de-DE" sz="1800" b="0" dirty="0"/>
              <a:t>: </a:t>
            </a:r>
          </a:p>
          <a:p>
            <a:pPr lvl="1">
              <a:defRPr/>
            </a:pPr>
            <a:r>
              <a:rPr lang="de-DE" sz="1800" dirty="0"/>
              <a:t>B</a:t>
            </a:r>
            <a:r>
              <a:rPr lang="de-DE" sz="1800" b="0" dirty="0"/>
              <a:t>ild von Mohamed Hassan auf </a:t>
            </a:r>
            <a:r>
              <a:rPr lang="de-DE" sz="1800" b="0" dirty="0" err="1"/>
              <a:t>Pixabay</a:t>
            </a:r>
            <a:r>
              <a:rPr lang="de-DE" sz="1800" b="0" dirty="0"/>
              <a:t>: https://pixabay.com/images/id-4258658/</a:t>
            </a:r>
          </a:p>
          <a:p>
            <a:pPr lvl="1">
              <a:defRPr/>
            </a:pPr>
            <a:r>
              <a:rPr lang="de-DE" sz="1800" b="0" dirty="0"/>
              <a:t>Bild von Gerd Altmann auf </a:t>
            </a:r>
            <a:r>
              <a:rPr lang="de-DE" sz="1800" b="0" dirty="0" err="1"/>
              <a:t>Pixabay</a:t>
            </a:r>
            <a:r>
              <a:rPr lang="de-DE" sz="1800" b="0" dirty="0"/>
              <a:t>: https://pixabay.com/images/id-596009/</a:t>
            </a:r>
            <a:endParaRPr lang="de-DE" sz="1600" b="0" dirty="0"/>
          </a:p>
          <a:p>
            <a:pPr>
              <a:defRPr/>
            </a:pPr>
            <a:r>
              <a:rPr lang="de-DE" sz="1800" b="0" u="sng" dirty="0">
                <a:hlinkClick r:id="rId6" action="ppaction://hlinksldjump"/>
              </a:rPr>
              <a:t>Folie 11</a:t>
            </a:r>
            <a:r>
              <a:rPr lang="de-DE" sz="1800" b="0" dirty="0"/>
              <a:t>: Bild von Gerd Altmann auf </a:t>
            </a:r>
            <a:r>
              <a:rPr lang="de-DE" sz="1800" b="0" dirty="0" err="1"/>
              <a:t>Pixabay</a:t>
            </a:r>
            <a:r>
              <a:rPr lang="de-DE" sz="1800" b="0" dirty="0"/>
              <a:t>: https://pixabay.com/images/id-2300141/</a:t>
            </a:r>
          </a:p>
        </p:txBody>
      </p:sp>
      <p:sp>
        <p:nvSpPr>
          <p:cNvPr id="5" name="Titel 2"/>
          <p:cNvSpPr>
            <a:spLocks noGrp="1"/>
          </p:cNvSpPr>
          <p:nvPr>
            <p:ph type="title"/>
          </p:nvPr>
        </p:nvSpPr>
        <p:spPr bwMode="auto"/>
        <p:txBody>
          <a:bodyPr/>
          <a:lstStyle/>
          <a:p>
            <a:pPr>
              <a:defRPr/>
            </a:pPr>
            <a:r>
              <a:rPr lang="de-DE"/>
              <a:t>Quellen und Literaturverzeichniss</a:t>
            </a:r>
            <a:endParaRPr/>
          </a:p>
        </p:txBody>
      </p:sp>
      <p:sp>
        <p:nvSpPr>
          <p:cNvPr id="6" name="Inhaltsplatzhalter 3"/>
          <p:cNvSpPr>
            <a:spLocks noGrp="1"/>
          </p:cNvSpPr>
          <p:nvPr>
            <p:ph sz="quarter" idx="10"/>
          </p:nvPr>
        </p:nvSpPr>
        <p:spPr bwMode="auto"/>
        <p:txBody>
          <a:bodyPr>
            <a:normAutofit lnSpcReduction="10000"/>
          </a:bodyPr>
          <a:lstStyle/>
          <a:p>
            <a:pPr>
              <a:defRPr/>
            </a:pPr>
            <a:endParaRPr lang="de-DE"/>
          </a:p>
        </p:txBody>
      </p:sp>
      <p:sp>
        <p:nvSpPr>
          <p:cNvPr id="7" name="Textplatzhalter 4"/>
          <p:cNvSpPr>
            <a:spLocks noGrp="1"/>
          </p:cNvSpPr>
          <p:nvPr>
            <p:ph type="body" sz="quarter" idx="11"/>
          </p:nvPr>
        </p:nvSpPr>
        <p:spPr bwMode="auto">
          <a:xfrm>
            <a:off x="514915" y="674117"/>
            <a:ext cx="6912767" cy="406427"/>
          </a:xfrm>
        </p:spPr>
        <p:txBody>
          <a:bodyPr/>
          <a:lstStyle/>
          <a:p>
            <a:pPr>
              <a:defRPr/>
            </a:pPr>
            <a:r>
              <a:rPr lang="de-DE"/>
              <a:t>Bilder</a:t>
            </a:r>
            <a:endParaRPr/>
          </a:p>
        </p:txBody>
      </p:sp>
      <p:sp>
        <p:nvSpPr>
          <p:cNvPr id="8" name="Textfeld 7"/>
          <p:cNvSpPr>
            <a:spLocks/>
          </p:cNvSpPr>
          <p:nvPr/>
        </p:nvSpPr>
        <p:spPr bwMode="auto">
          <a:xfrm>
            <a:off x="443053" y="6432484"/>
            <a:ext cx="3995004" cy="630941"/>
          </a:xfrm>
          <a:prstGeom prst="rect">
            <a:avLst/>
          </a:prstGeom>
          <a:noFill/>
        </p:spPr>
        <p:txBody>
          <a:bodyPr wrap="none" rtlCol="0">
            <a:spAutoFit/>
          </a:bodyPr>
          <a:lstStyle/>
          <a:p>
            <a:pPr>
              <a:defRPr/>
            </a:pPr>
            <a:r>
              <a:rPr lang="de-DE" sz="1800">
                <a:solidFill>
                  <a:srgbClr val="000000"/>
                </a:solidFill>
                <a:ea typeface="Calibri"/>
                <a:cs typeface="Calibri"/>
              </a:rPr>
              <a:t>Alle Bilder lizensiert unter </a:t>
            </a:r>
            <a:r>
              <a:rPr lang="de-DE" sz="1800" u="sng">
                <a:ea typeface="Calibri"/>
                <a:cs typeface="Calibri"/>
                <a:hlinkClick r:id="rId7" tooltip="https://creativecommons.org/licenses/by-sa/4.0/legalcode.de"/>
              </a:rPr>
              <a:t>CC-BY-SA 4.0</a:t>
            </a:r>
            <a:endParaRPr lang="de-DE" sz="1800">
              <a:solidFill>
                <a:srgbClr val="000000"/>
              </a:solidFill>
              <a:ea typeface="Calibri"/>
              <a:cs typeface="Calibri"/>
            </a:endParaRPr>
          </a:p>
          <a:p>
            <a:pPr>
              <a:defRPr/>
            </a:pPr>
            <a:endParaRPr lang="de-D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EAA8889-C5FC-4910-A88B-C52037BE94DA}"/>
              </a:ext>
            </a:extLst>
          </p:cNvPr>
          <p:cNvSpPr>
            <a:spLocks noGrp="1"/>
          </p:cNvSpPr>
          <p:nvPr>
            <p:ph type="title"/>
          </p:nvPr>
        </p:nvSpPr>
        <p:spPr/>
        <p:txBody>
          <a:bodyPr/>
          <a:lstStyle/>
          <a:p>
            <a:r>
              <a:rPr lang="de-DE" dirty="0"/>
              <a:t>Fragen?</a:t>
            </a:r>
          </a:p>
        </p:txBody>
      </p:sp>
      <p:sp>
        <p:nvSpPr>
          <p:cNvPr id="5" name="Textplatzhalter 4">
            <a:extLst>
              <a:ext uri="{FF2B5EF4-FFF2-40B4-BE49-F238E27FC236}">
                <a16:creationId xmlns:a16="http://schemas.microsoft.com/office/drawing/2014/main" id="{2BB75EBC-C52C-4785-96C8-2C62B2202A75}"/>
              </a:ext>
            </a:extLst>
          </p:cNvPr>
          <p:cNvSpPr>
            <a:spLocks noGrp="1"/>
          </p:cNvSpPr>
          <p:nvPr>
            <p:ph type="body" sz="quarter" idx="11"/>
          </p:nvPr>
        </p:nvSpPr>
        <p:spPr/>
        <p:txBody>
          <a:bodyPr/>
          <a:lstStyle/>
          <a:p>
            <a:r>
              <a:rPr lang="de-DE" dirty="0"/>
              <a:t>Kontakt</a:t>
            </a:r>
          </a:p>
        </p:txBody>
      </p:sp>
      <p:sp>
        <p:nvSpPr>
          <p:cNvPr id="11" name="Inhaltsplatzhalter 1">
            <a:extLst>
              <a:ext uri="{FF2B5EF4-FFF2-40B4-BE49-F238E27FC236}">
                <a16:creationId xmlns:a16="http://schemas.microsoft.com/office/drawing/2014/main" id="{A67B8E04-588B-4AD9-8ECF-8E109C85EF89}"/>
              </a:ext>
            </a:extLst>
          </p:cNvPr>
          <p:cNvSpPr>
            <a:spLocks noGrp="1"/>
          </p:cNvSpPr>
          <p:nvPr>
            <p:ph idx="1"/>
          </p:nvPr>
        </p:nvSpPr>
        <p:spPr>
          <a:xfrm>
            <a:off x="252512" y="1280233"/>
            <a:ext cx="9505056" cy="4992275"/>
          </a:xfrm>
        </p:spPr>
        <p:txBody>
          <a:bodyPr/>
          <a:lstStyle/>
          <a:p>
            <a:pPr marL="0" indent="0">
              <a:buNone/>
              <a:defRPr/>
            </a:pPr>
            <a:r>
              <a:rPr lang="de-DE" sz="1800" dirty="0">
                <a:solidFill>
                  <a:srgbClr val="000000"/>
                </a:solidFill>
                <a:latin typeface="Corbel Light" panose="020B0303020204020204" pitchFamily="34" charset="0"/>
                <a:ea typeface="Arial" panose="020B0604020202020204" pitchFamily="34" charset="0"/>
                <a:cs typeface="Times New Roman" panose="02020603050405020304" pitchFamily="18" charset="0"/>
              </a:rPr>
              <a:t>Dieser Foliensatz </a:t>
            </a:r>
            <a:r>
              <a:rPr lang="de-DE" sz="1800" i="1" dirty="0">
                <a:solidFill>
                  <a:srgbClr val="000000"/>
                </a:solidFill>
                <a:latin typeface="Corbel Light" panose="020B0303020204020204" pitchFamily="34" charset="0"/>
                <a:ea typeface="Arial" panose="020B0604020202020204" pitchFamily="34" charset="0"/>
                <a:cs typeface="Times New Roman" panose="02020603050405020304" pitchFamily="18" charset="0"/>
              </a:rPr>
              <a:t>„</a:t>
            </a:r>
            <a:r>
              <a:rPr lang="de-DE" sz="1800" dirty="0"/>
              <a:t> </a:t>
            </a:r>
            <a:r>
              <a:rPr lang="de-DE" sz="1800" i="1" dirty="0">
                <a:latin typeface="Corbel Light" panose="020B0303020204020204" pitchFamily="34" charset="0"/>
              </a:rPr>
              <a:t>Bedeutung der kognitiven Aktivierung im Fachunterricht – Ergebnisse empirischer Studien</a:t>
            </a:r>
            <a:r>
              <a:rPr lang="de-DE" sz="1800" i="1" dirty="0">
                <a:solidFill>
                  <a:srgbClr val="000000"/>
                </a:solidFill>
                <a:latin typeface="Corbel Light" panose="020B0303020204020204" pitchFamily="34" charset="0"/>
                <a:ea typeface="Arial" panose="020B0604020202020204" pitchFamily="34" charset="0"/>
                <a:cs typeface="Times New Roman" panose="02020603050405020304" pitchFamily="18" charset="0"/>
              </a:rPr>
              <a:t>“</a:t>
            </a:r>
            <a:r>
              <a:rPr lang="de-DE" sz="1800" dirty="0">
                <a:solidFill>
                  <a:srgbClr val="000000"/>
                </a:solidFill>
                <a:latin typeface="Corbel Light" panose="020B0303020204020204" pitchFamily="34" charset="0"/>
                <a:ea typeface="Arial" panose="020B0604020202020204" pitchFamily="34" charset="0"/>
                <a:cs typeface="Times New Roman" panose="02020603050405020304" pitchFamily="18" charset="0"/>
              </a:rPr>
              <a:t> wurde im Rahmen des Projekts </a:t>
            </a:r>
            <a:r>
              <a:rPr lang="de-DE" sz="1800" dirty="0" err="1">
                <a:solidFill>
                  <a:srgbClr val="0563C1"/>
                </a:solidFill>
                <a:latin typeface="Corbel Light" panose="020B0303020204020204" pitchFamily="34" charset="0"/>
                <a:ea typeface="Arial" panose="020B0604020202020204" pitchFamily="34" charset="0"/>
                <a:cs typeface="Times New Roman" panose="02020603050405020304" pitchFamily="18" charset="0"/>
                <a:hlinkClick r:id="rId2"/>
              </a:rPr>
              <a:t>DigitUS</a:t>
            </a:r>
            <a:r>
              <a:rPr lang="de-DE" sz="1800" dirty="0">
                <a:solidFill>
                  <a:srgbClr val="000000"/>
                </a:solidFill>
                <a:latin typeface="Corbel Light" panose="020B0303020204020204" pitchFamily="34" charset="0"/>
                <a:ea typeface="Arial" panose="020B0604020202020204" pitchFamily="34" charset="0"/>
                <a:cs typeface="Times New Roman" panose="02020603050405020304" pitchFamily="18" charset="0"/>
              </a:rPr>
              <a:t> von </a:t>
            </a:r>
            <a:r>
              <a:rPr lang="de-DE" sz="1800" dirty="0">
                <a:solidFill>
                  <a:srgbClr val="0563C1"/>
                </a:solidFill>
                <a:latin typeface="Corbel Light" panose="020B0303020204020204" pitchFamily="34" charset="0"/>
                <a:ea typeface="Arial" panose="020B0604020202020204" pitchFamily="34" charset="0"/>
                <a:cs typeface="Times New Roman" panose="02020603050405020304" pitchFamily="18" charset="0"/>
              </a:rPr>
              <a:t> </a:t>
            </a:r>
            <a:r>
              <a:rPr lang="de-DE" sz="1800" dirty="0">
                <a:solidFill>
                  <a:srgbClr val="0563C1"/>
                </a:solidFill>
                <a:latin typeface="Corbel Light" panose="020B0303020204020204" pitchFamily="34" charset="0"/>
                <a:ea typeface="Arial" panose="020B0604020202020204" pitchFamily="34" charset="0"/>
                <a:cs typeface="Times New Roman" panose="02020603050405020304" pitchFamily="18" charset="0"/>
                <a:hlinkClick r:id="rId3"/>
              </a:rPr>
              <a:t>Christian Förtsch</a:t>
            </a:r>
            <a:r>
              <a:rPr lang="de-DE" sz="1800" dirty="0">
                <a:solidFill>
                  <a:srgbClr val="0563C1"/>
                </a:solidFill>
                <a:latin typeface="Corbel Light" panose="020B0303020204020204" pitchFamily="34" charset="0"/>
                <a:ea typeface="Arial" panose="020B0604020202020204" pitchFamily="34" charset="0"/>
                <a:cs typeface="Times New Roman" panose="02020603050405020304" pitchFamily="18" charset="0"/>
              </a:rPr>
              <a:t>, </a:t>
            </a:r>
            <a:r>
              <a:rPr lang="de-DE" sz="1800" dirty="0">
                <a:solidFill>
                  <a:srgbClr val="0563C1"/>
                </a:solidFill>
                <a:latin typeface="Corbel Light" panose="020B0303020204020204" pitchFamily="34" charset="0"/>
                <a:ea typeface="Arial" panose="020B0604020202020204" pitchFamily="34" charset="0"/>
                <a:cs typeface="Times New Roman" panose="02020603050405020304" pitchFamily="18" charset="0"/>
                <a:hlinkClick r:id="rId4"/>
              </a:rPr>
              <a:t>Stefan Ufer </a:t>
            </a:r>
            <a:r>
              <a:rPr lang="de-DE" sz="1800" dirty="0">
                <a:solidFill>
                  <a:srgbClr val="0563C1"/>
                </a:solidFill>
                <a:latin typeface="Corbel Light" panose="020B0303020204020204" pitchFamily="34" charset="0"/>
                <a:ea typeface="Arial" panose="020B0604020202020204" pitchFamily="34" charset="0"/>
                <a:cs typeface="Times New Roman" panose="02020603050405020304" pitchFamily="18" charset="0"/>
              </a:rPr>
              <a:t>, </a:t>
            </a:r>
            <a:r>
              <a:rPr lang="de-DE" sz="1800" dirty="0">
                <a:solidFill>
                  <a:srgbClr val="0563C1"/>
                </a:solidFill>
                <a:latin typeface="Corbel Light" panose="020B0303020204020204" pitchFamily="34" charset="0"/>
                <a:ea typeface="Arial" panose="020B0604020202020204" pitchFamily="34" charset="0"/>
                <a:cs typeface="Times New Roman" panose="02020603050405020304" pitchFamily="18" charset="0"/>
                <a:hlinkClick r:id="rId5"/>
              </a:rPr>
              <a:t>Timo </a:t>
            </a:r>
            <a:r>
              <a:rPr lang="de-DE" sz="1800" dirty="0" err="1">
                <a:solidFill>
                  <a:srgbClr val="0563C1"/>
                </a:solidFill>
                <a:latin typeface="Corbel Light" panose="020B0303020204020204" pitchFamily="34" charset="0"/>
                <a:ea typeface="Arial" panose="020B0604020202020204" pitchFamily="34" charset="0"/>
                <a:cs typeface="Times New Roman" panose="02020603050405020304" pitchFamily="18" charset="0"/>
                <a:hlinkClick r:id="rId5"/>
              </a:rPr>
              <a:t>Kosiol</a:t>
            </a:r>
            <a:r>
              <a:rPr lang="de-DE" sz="1800" dirty="0">
                <a:solidFill>
                  <a:srgbClr val="0563C1"/>
                </a:solidFill>
                <a:latin typeface="Corbel Light" panose="020B0303020204020204" pitchFamily="34" charset="0"/>
                <a:ea typeface="Arial" panose="020B0604020202020204" pitchFamily="34" charset="0"/>
                <a:cs typeface="Times New Roman" panose="02020603050405020304" pitchFamily="18" charset="0"/>
              </a:rPr>
              <a:t>,</a:t>
            </a:r>
            <a:r>
              <a:rPr lang="de-DE" sz="1800" dirty="0">
                <a:solidFill>
                  <a:srgbClr val="0563C1"/>
                </a:solidFill>
                <a:latin typeface="Corbel Light" panose="020B0303020204020204" pitchFamily="34" charset="0"/>
                <a:ea typeface="Arial" panose="020B0604020202020204" pitchFamily="34" charset="0"/>
                <a:cs typeface="Times New Roman" panose="02020603050405020304" pitchFamily="18" charset="0"/>
                <a:hlinkClick r:id="rId6"/>
              </a:rPr>
              <a:t> Dagmar Traub</a:t>
            </a:r>
            <a:r>
              <a:rPr lang="de-DE" sz="1800" dirty="0">
                <a:solidFill>
                  <a:srgbClr val="0563C1"/>
                </a:solidFill>
                <a:latin typeface="Corbel Light" panose="020B0303020204020204" pitchFamily="34" charset="0"/>
                <a:ea typeface="Arial" panose="020B0604020202020204" pitchFamily="34" charset="0"/>
                <a:cs typeface="Times New Roman" panose="02020603050405020304" pitchFamily="18" charset="0"/>
              </a:rPr>
              <a:t>, </a:t>
            </a:r>
            <a:r>
              <a:rPr lang="de-DE" sz="1800" dirty="0">
                <a:solidFill>
                  <a:srgbClr val="0563C1"/>
                </a:solidFill>
                <a:latin typeface="Corbel Light" panose="020B0303020204020204" pitchFamily="34" charset="0"/>
                <a:ea typeface="Arial" panose="020B0604020202020204" pitchFamily="34" charset="0"/>
                <a:cs typeface="Times New Roman" panose="02020603050405020304" pitchFamily="18" charset="0"/>
                <a:hlinkClick r:id="rId7"/>
              </a:rPr>
              <a:t>Matthias Mohr </a:t>
            </a:r>
            <a:r>
              <a:rPr lang="de-DE" sz="1800" dirty="0">
                <a:solidFill>
                  <a:srgbClr val="0563C1"/>
                </a:solidFill>
                <a:latin typeface="Corbel Light" panose="020B0303020204020204" pitchFamily="34" charset="0"/>
                <a:ea typeface="Arial" panose="020B0604020202020204" pitchFamily="34" charset="0"/>
                <a:cs typeface="Times New Roman" panose="02020603050405020304" pitchFamily="18" charset="0"/>
              </a:rPr>
              <a:t>, </a:t>
            </a:r>
            <a:r>
              <a:rPr lang="de-DE" sz="1800" dirty="0">
                <a:solidFill>
                  <a:srgbClr val="0563C1"/>
                </a:solidFill>
                <a:latin typeface="Corbel Light" panose="020B0303020204020204" pitchFamily="34" charset="0"/>
                <a:ea typeface="Arial" panose="020B0604020202020204" pitchFamily="34" charset="0"/>
                <a:cs typeface="Times New Roman" panose="02020603050405020304" pitchFamily="18" charset="0"/>
                <a:hlinkClick r:id="rId8"/>
              </a:rPr>
              <a:t>Monika Aufleger</a:t>
            </a:r>
            <a:r>
              <a:rPr lang="de-DE" sz="1800" dirty="0">
                <a:solidFill>
                  <a:srgbClr val="0563C1"/>
                </a:solidFill>
                <a:latin typeface="Corbel Light" panose="020B0303020204020204" pitchFamily="34" charset="0"/>
                <a:ea typeface="Arial" panose="020B0604020202020204" pitchFamily="34" charset="0"/>
                <a:cs typeface="Times New Roman" panose="02020603050405020304" pitchFamily="18" charset="0"/>
              </a:rPr>
              <a:t>, </a:t>
            </a:r>
            <a:r>
              <a:rPr lang="de-DE" sz="1800" dirty="0">
                <a:solidFill>
                  <a:srgbClr val="0563C1"/>
                </a:solidFill>
                <a:latin typeface="Corbel Light" panose="020B0303020204020204" pitchFamily="34" charset="0"/>
                <a:ea typeface="Arial" panose="020B0604020202020204" pitchFamily="34" charset="0"/>
                <a:cs typeface="Times New Roman" panose="02020603050405020304" pitchFamily="18" charset="0"/>
                <a:hlinkClick r:id="rId9"/>
              </a:rPr>
              <a:t>Annemarie Rutkowski </a:t>
            </a:r>
            <a:r>
              <a:rPr lang="de-DE" sz="1800" dirty="0">
                <a:solidFill>
                  <a:srgbClr val="0563C1"/>
                </a:solidFill>
                <a:latin typeface="Corbel Light" panose="020B0303020204020204" pitchFamily="34" charset="0"/>
                <a:ea typeface="Arial" panose="020B0604020202020204" pitchFamily="34" charset="0"/>
                <a:cs typeface="Times New Roman" panose="02020603050405020304" pitchFamily="18" charset="0"/>
              </a:rPr>
              <a:t>, </a:t>
            </a:r>
            <a:r>
              <a:rPr lang="de-DE" sz="1800" dirty="0">
                <a:solidFill>
                  <a:srgbClr val="0563C1"/>
                </a:solidFill>
                <a:latin typeface="Corbel Light" panose="020B0303020204020204" pitchFamily="34" charset="0"/>
                <a:ea typeface="Arial" panose="020B0604020202020204" pitchFamily="34" charset="0"/>
                <a:cs typeface="Times New Roman" panose="02020603050405020304" pitchFamily="18" charset="0"/>
                <a:hlinkClick r:id="rId10"/>
              </a:rPr>
              <a:t>Birgit Neuhaus , </a:t>
            </a:r>
            <a:r>
              <a:rPr lang="de-DE" sz="1800" dirty="0">
                <a:solidFill>
                  <a:srgbClr val="0563C1"/>
                </a:solidFill>
                <a:latin typeface="Corbel Light" panose="020B0303020204020204" pitchFamily="34" charset="0"/>
                <a:ea typeface="Arial" panose="020B0604020202020204" pitchFamily="34" charset="0"/>
                <a:cs typeface="Times New Roman" panose="02020603050405020304" pitchFamily="18" charset="0"/>
              </a:rPr>
              <a:t> </a:t>
            </a:r>
            <a:r>
              <a:rPr lang="de-DE" sz="1800" dirty="0">
                <a:solidFill>
                  <a:srgbClr val="0563C1"/>
                </a:solidFill>
                <a:latin typeface="Corbel Light" panose="020B0303020204020204" pitchFamily="34" charset="0"/>
                <a:ea typeface="Arial" panose="020B0604020202020204" pitchFamily="34" charset="0"/>
                <a:cs typeface="Times New Roman" panose="02020603050405020304" pitchFamily="18" charset="0"/>
                <a:hlinkClick r:id="rId11"/>
              </a:rPr>
              <a:t>Christian </a:t>
            </a:r>
            <a:r>
              <a:rPr lang="de-DE" sz="1800" dirty="0" err="1">
                <a:solidFill>
                  <a:srgbClr val="0563C1"/>
                </a:solidFill>
                <a:latin typeface="Corbel Light" panose="020B0303020204020204" pitchFamily="34" charset="0"/>
                <a:ea typeface="Arial" panose="020B0604020202020204" pitchFamily="34" charset="0"/>
                <a:cs typeface="Times New Roman" panose="02020603050405020304" pitchFamily="18" charset="0"/>
                <a:hlinkClick r:id="rId11"/>
              </a:rPr>
              <a:t>Lindermayer</a:t>
            </a:r>
            <a:r>
              <a:rPr lang="de-DE" sz="1800" dirty="0">
                <a:solidFill>
                  <a:srgbClr val="000000"/>
                </a:solidFill>
                <a:latin typeface="Corbel Light" panose="020B0303020204020204" pitchFamily="34" charset="0"/>
                <a:ea typeface="Arial" panose="020B0604020202020204" pitchFamily="34" charset="0"/>
                <a:cs typeface="Times New Roman" panose="02020603050405020304" pitchFamily="18" charset="0"/>
              </a:rPr>
              <a:t> und </a:t>
            </a:r>
            <a:r>
              <a:rPr lang="de-DE" sz="1800" dirty="0">
                <a:solidFill>
                  <a:srgbClr val="0563C1"/>
                </a:solidFill>
                <a:latin typeface="Corbel Light" panose="020B0303020204020204" pitchFamily="34" charset="0"/>
                <a:ea typeface="Arial" panose="020B0604020202020204" pitchFamily="34" charset="0"/>
                <a:cs typeface="Times New Roman" panose="02020603050405020304" pitchFamily="18" charset="0"/>
                <a:hlinkClick r:id="rId12"/>
              </a:rPr>
              <a:t>Michael Spangler</a:t>
            </a:r>
            <a:r>
              <a:rPr lang="de-DE" sz="1800" dirty="0">
                <a:solidFill>
                  <a:srgbClr val="0563C1"/>
                </a:solidFill>
                <a:latin typeface="Corbel Light" panose="020B0303020204020204" pitchFamily="34" charset="0"/>
                <a:ea typeface="Arial" panose="020B0604020202020204" pitchFamily="34" charset="0"/>
                <a:cs typeface="Times New Roman" panose="02020603050405020304" pitchFamily="18" charset="0"/>
              </a:rPr>
              <a:t> </a:t>
            </a:r>
            <a:r>
              <a:rPr lang="de-DE" sz="1800" dirty="0">
                <a:solidFill>
                  <a:srgbClr val="000000"/>
                </a:solidFill>
                <a:latin typeface="Corbel Light" panose="020B0303020204020204" pitchFamily="34" charset="0"/>
                <a:ea typeface="Arial" panose="020B0604020202020204" pitchFamily="34" charset="0"/>
                <a:cs typeface="Times New Roman" panose="02020603050405020304" pitchFamily="18" charset="0"/>
              </a:rPr>
              <a:t>erstellt und ist als </a:t>
            </a:r>
            <a:r>
              <a:rPr lang="de-DE" sz="1800" dirty="0">
                <a:solidFill>
                  <a:srgbClr val="0563C1"/>
                </a:solidFill>
                <a:latin typeface="Corbel Light" panose="020B0303020204020204" pitchFamily="34" charset="0"/>
                <a:ea typeface="Arial" panose="020B0604020202020204" pitchFamily="34" charset="0"/>
                <a:cs typeface="Times New Roman" panose="02020603050405020304" pitchFamily="18" charset="0"/>
                <a:hlinkClick r:id="rId13"/>
              </a:rPr>
              <a:t>CC-BY-SA4.0</a:t>
            </a:r>
            <a:r>
              <a:rPr lang="de-DE" sz="1800" dirty="0">
                <a:solidFill>
                  <a:srgbClr val="000000"/>
                </a:solidFill>
                <a:latin typeface="Corbel Light" panose="020B0303020204020204" pitchFamily="34" charset="0"/>
                <a:ea typeface="Arial" panose="020B0604020202020204" pitchFamily="34" charset="0"/>
                <a:cs typeface="Times New Roman" panose="02020603050405020304" pitchFamily="18" charset="0"/>
              </a:rPr>
              <a:t> lizensiert.</a:t>
            </a:r>
            <a:endParaRPr lang="de-DE" sz="1800" dirty="0">
              <a:solidFill>
                <a:srgbClr val="000000"/>
              </a:solidFill>
              <a:latin typeface="Corbel Light" panose="020B0303020204020204" pitchFamily="34" charset="0"/>
              <a:ea typeface="Calibri" panose="020F0502020204030204" pitchFamily="34" charset="0"/>
              <a:cs typeface="Times New Roman" panose="02020603050405020304" pitchFamily="18" charset="0"/>
            </a:endParaRPr>
          </a:p>
          <a:p>
            <a:pPr marL="0" indent="0">
              <a:buNone/>
              <a:defRPr/>
            </a:pPr>
            <a:endParaRPr lang="de-DE" sz="1800" dirty="0">
              <a:solidFill>
                <a:srgbClr val="000000"/>
              </a:solidFill>
              <a:latin typeface="Corbel Light" panose="020B0303020204020204" pitchFamily="34" charset="0"/>
              <a:ea typeface="Calibri" panose="020F0502020204030204" pitchFamily="34" charset="0"/>
              <a:cs typeface="Times New Roman" panose="02020603050405020304" pitchFamily="18" charset="0"/>
            </a:endParaRPr>
          </a:p>
          <a:p>
            <a:pPr marL="0" indent="0">
              <a:buNone/>
              <a:defRPr/>
            </a:pPr>
            <a:r>
              <a:rPr lang="de-DE" sz="1800" dirty="0">
                <a:solidFill>
                  <a:srgbClr val="000000"/>
                </a:solidFill>
                <a:latin typeface="Corbel Light" panose="020B0303020204020204" pitchFamily="34" charset="0"/>
                <a:ea typeface="Calibri" panose="020F0502020204030204" pitchFamily="34" charset="0"/>
                <a:cs typeface="Times New Roman" panose="02020603050405020304" pitchFamily="18" charset="0"/>
              </a:rPr>
              <a:t>Einen Überblick über alle Materialien im </a:t>
            </a:r>
            <a:r>
              <a:rPr lang="de-DE" sz="1800" dirty="0" err="1">
                <a:solidFill>
                  <a:srgbClr val="000000"/>
                </a:solidFill>
                <a:latin typeface="Corbel Light" panose="020B0303020204020204" pitchFamily="34" charset="0"/>
                <a:ea typeface="Calibri" panose="020F0502020204030204" pitchFamily="34" charset="0"/>
                <a:cs typeface="Times New Roman" panose="02020603050405020304" pitchFamily="18" charset="0"/>
              </a:rPr>
              <a:t>DigitUS</a:t>
            </a:r>
            <a:r>
              <a:rPr lang="de-DE" sz="1800" dirty="0">
                <a:solidFill>
                  <a:srgbClr val="000000"/>
                </a:solidFill>
                <a:latin typeface="Corbel Light" panose="020B0303020204020204" pitchFamily="34" charset="0"/>
                <a:ea typeface="Calibri" panose="020F0502020204030204" pitchFamily="34" charset="0"/>
                <a:cs typeface="Times New Roman" panose="02020603050405020304" pitchFamily="18" charset="0"/>
              </a:rPr>
              <a:t>-Projekt findet sich im </a:t>
            </a:r>
            <a:r>
              <a:rPr lang="de-DE" sz="1800" dirty="0">
                <a:solidFill>
                  <a:srgbClr val="000000"/>
                </a:solidFill>
                <a:latin typeface="Corbel Light" panose="020B0303020204020204" pitchFamily="34" charset="0"/>
                <a:ea typeface="Calibri" panose="020F0502020204030204" pitchFamily="34" charset="0"/>
                <a:cs typeface="Times New Roman" panose="02020603050405020304" pitchFamily="18" charset="0"/>
                <a:hlinkClick r:id="rId2"/>
              </a:rPr>
              <a:t>Einführungskapitel</a:t>
            </a:r>
            <a:r>
              <a:rPr lang="de-DE" sz="1800" dirty="0">
                <a:solidFill>
                  <a:srgbClr val="000000"/>
                </a:solidFill>
                <a:latin typeface="Corbel Light" panose="020B0303020204020204" pitchFamily="34" charset="0"/>
                <a:ea typeface="Calibri" panose="020F0502020204030204" pitchFamily="34" charset="0"/>
                <a:cs typeface="Times New Roman" panose="02020603050405020304" pitchFamily="18" charset="0"/>
              </a:rPr>
              <a:t>.</a:t>
            </a:r>
          </a:p>
          <a:p>
            <a:pPr marL="0" indent="0">
              <a:buNone/>
              <a:defRPr/>
            </a:pPr>
            <a:endParaRPr lang="de-DE" sz="1800" dirty="0">
              <a:solidFill>
                <a:srgbClr val="000000"/>
              </a:solidFill>
              <a:latin typeface="Corbel Light" panose="020B0303020204020204" pitchFamily="34" charset="0"/>
              <a:ea typeface="Calibri" panose="020F0502020204030204" pitchFamily="34" charset="0"/>
              <a:cs typeface="Times New Roman" panose="02020603050405020304" pitchFamily="18" charset="0"/>
            </a:endParaRPr>
          </a:p>
          <a:p>
            <a:pPr marL="0" indent="0">
              <a:buNone/>
              <a:defRPr/>
            </a:pPr>
            <a:r>
              <a:rPr lang="de-DE" sz="1800" dirty="0">
                <a:solidFill>
                  <a:srgbClr val="000000"/>
                </a:solidFill>
                <a:latin typeface="Corbel Light" panose="020B0303020204020204" pitchFamily="34" charset="0"/>
                <a:ea typeface="Calibri" panose="020F0502020204030204" pitchFamily="34" charset="0"/>
                <a:cs typeface="Times New Roman" panose="02020603050405020304" pitchFamily="18" charset="0"/>
              </a:rPr>
              <a:t>Eine ausführliche Darstellung der Inhalte der Präsentation findet sich in der </a:t>
            </a:r>
            <a:r>
              <a:rPr lang="de-DE" sz="1800" dirty="0">
                <a:solidFill>
                  <a:srgbClr val="000000"/>
                </a:solidFill>
                <a:latin typeface="Corbel Light" panose="020B0303020204020204" pitchFamily="34" charset="0"/>
                <a:ea typeface="Calibri" panose="020F0502020204030204" pitchFamily="34" charset="0"/>
                <a:cs typeface="Times New Roman" panose="02020603050405020304" pitchFamily="18" charset="0"/>
                <a:hlinkClick r:id="rId14"/>
              </a:rPr>
              <a:t>Handreichung für Mathematik-Lehrkräfte</a:t>
            </a:r>
            <a:r>
              <a:rPr lang="de-DE" sz="1800" dirty="0">
                <a:solidFill>
                  <a:srgbClr val="000000"/>
                </a:solidFill>
                <a:latin typeface="Corbel Light" panose="020B0303020204020204" pitchFamily="34" charset="0"/>
                <a:ea typeface="Calibri" panose="020F0502020204030204" pitchFamily="34" charset="0"/>
                <a:cs typeface="Times New Roman" panose="02020603050405020304" pitchFamily="18" charset="0"/>
              </a:rPr>
              <a:t>.</a:t>
            </a:r>
          </a:p>
          <a:p>
            <a:pPr marL="0" indent="0">
              <a:buNone/>
              <a:defRPr/>
            </a:pPr>
            <a:endParaRPr lang="de-DE" sz="1800" dirty="0">
              <a:solidFill>
                <a:srgbClr val="000000"/>
              </a:solidFill>
              <a:latin typeface="Corbel Light" panose="020B0303020204020204" pitchFamily="34" charset="0"/>
              <a:ea typeface="Calibri" panose="020F0502020204030204" pitchFamily="34" charset="0"/>
              <a:cs typeface="Times New Roman" panose="02020603050405020304" pitchFamily="18" charset="0"/>
            </a:endParaRPr>
          </a:p>
          <a:p>
            <a:pPr marL="0" indent="0">
              <a:buNone/>
            </a:pPr>
            <a:endParaRPr lang="de-DE" dirty="0"/>
          </a:p>
        </p:txBody>
      </p:sp>
      <p:pic>
        <p:nvPicPr>
          <p:cNvPr id="4" name="Grafik 3"/>
          <p:cNvPicPr>
            <a:picLocks noChangeAspect="1"/>
          </p:cNvPicPr>
          <p:nvPr/>
        </p:nvPicPr>
        <p:blipFill>
          <a:blip r:embed="rId15"/>
          <a:stretch>
            <a:fillRect/>
          </a:stretch>
        </p:blipFill>
        <p:spPr>
          <a:xfrm>
            <a:off x="6445200" y="3936346"/>
            <a:ext cx="3426191" cy="2612700"/>
          </a:xfrm>
          <a:prstGeom prst="rect">
            <a:avLst/>
          </a:prstGeom>
        </p:spPr>
      </p:pic>
    </p:spTree>
    <p:extLst>
      <p:ext uri="{BB962C8B-B14F-4D97-AF65-F5344CB8AC3E}">
        <p14:creationId xmlns:p14="http://schemas.microsoft.com/office/powerpoint/2010/main" val="379217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2"/>
          <p:cNvSpPr>
            <a:spLocks noGrp="1"/>
          </p:cNvSpPr>
          <p:nvPr>
            <p:ph type="title"/>
          </p:nvPr>
        </p:nvSpPr>
        <p:spPr bwMode="auto"/>
        <p:txBody>
          <a:bodyPr/>
          <a:lstStyle/>
          <a:p>
            <a:pPr>
              <a:defRPr/>
            </a:pPr>
            <a:r>
              <a:rPr lang="de-DE"/>
              <a:t>Allgemeine Einführung: Kognitive Aktivierung</a:t>
            </a:r>
            <a:endParaRPr/>
          </a:p>
        </p:txBody>
      </p:sp>
      <p:sp>
        <p:nvSpPr>
          <p:cNvPr id="5" name="Textplatzhalter 6"/>
          <p:cNvSpPr>
            <a:spLocks noGrp="1"/>
          </p:cNvSpPr>
          <p:nvPr>
            <p:ph type="body" sz="quarter" idx="11"/>
          </p:nvPr>
        </p:nvSpPr>
        <p:spPr bwMode="auto"/>
        <p:txBody>
          <a:bodyPr/>
          <a:lstStyle/>
          <a:p>
            <a:pPr>
              <a:defRPr/>
            </a:pPr>
            <a:r>
              <a:rPr lang="de-DE"/>
              <a:t>Wirksamkeitsstudien</a:t>
            </a:r>
            <a:endParaRPr/>
          </a:p>
          <a:p>
            <a:pPr>
              <a:defRPr/>
            </a:pPr>
            <a:endParaRPr lang="de-DE"/>
          </a:p>
        </p:txBody>
      </p:sp>
      <p:graphicFrame>
        <p:nvGraphicFramePr>
          <p:cNvPr id="6" name="Tabelle 1"/>
          <p:cNvGraphicFramePr>
            <a:graphicFrameLocks noGrp="1"/>
          </p:cNvGraphicFramePr>
          <p:nvPr>
            <p:extLst>
              <p:ext uri="{D42A27DB-BD31-4B8C-83A1-F6EECF244321}">
                <p14:modId xmlns:p14="http://schemas.microsoft.com/office/powerpoint/2010/main" val="2085793457"/>
              </p:ext>
            </p:extLst>
          </p:nvPr>
        </p:nvGraphicFramePr>
        <p:xfrm>
          <a:off x="252512" y="1300293"/>
          <a:ext cx="9649072" cy="4887461"/>
        </p:xfrm>
        <a:graphic>
          <a:graphicData uri="http://schemas.openxmlformats.org/drawingml/2006/table">
            <a:tbl>
              <a:tblPr firstCol="1" bandRow="1"/>
              <a:tblGrid>
                <a:gridCol w="1296144">
                  <a:extLst>
                    <a:ext uri="{9D8B030D-6E8A-4147-A177-3AD203B41FA5}">
                      <a16:colId xmlns:a16="http://schemas.microsoft.com/office/drawing/2014/main" val="20000"/>
                    </a:ext>
                  </a:extLst>
                </a:gridCol>
                <a:gridCol w="1612979">
                  <a:extLst>
                    <a:ext uri="{9D8B030D-6E8A-4147-A177-3AD203B41FA5}">
                      <a16:colId xmlns:a16="http://schemas.microsoft.com/office/drawing/2014/main" val="20001"/>
                    </a:ext>
                  </a:extLst>
                </a:gridCol>
                <a:gridCol w="1612979">
                  <a:extLst>
                    <a:ext uri="{9D8B030D-6E8A-4147-A177-3AD203B41FA5}">
                      <a16:colId xmlns:a16="http://schemas.microsoft.com/office/drawing/2014/main" val="20002"/>
                    </a:ext>
                  </a:extLst>
                </a:gridCol>
                <a:gridCol w="1612979">
                  <a:extLst>
                    <a:ext uri="{9D8B030D-6E8A-4147-A177-3AD203B41FA5}">
                      <a16:colId xmlns:a16="http://schemas.microsoft.com/office/drawing/2014/main" val="20003"/>
                    </a:ext>
                  </a:extLst>
                </a:gridCol>
                <a:gridCol w="1612979">
                  <a:extLst>
                    <a:ext uri="{9D8B030D-6E8A-4147-A177-3AD203B41FA5}">
                      <a16:colId xmlns:a16="http://schemas.microsoft.com/office/drawing/2014/main" val="20004"/>
                    </a:ext>
                  </a:extLst>
                </a:gridCol>
                <a:gridCol w="1901012">
                  <a:extLst>
                    <a:ext uri="{9D8B030D-6E8A-4147-A177-3AD203B41FA5}">
                      <a16:colId xmlns:a16="http://schemas.microsoft.com/office/drawing/2014/main" val="20005"/>
                    </a:ext>
                  </a:extLst>
                </a:gridCol>
              </a:tblGrid>
              <a:tr h="504056">
                <a:tc>
                  <a:txBody>
                    <a:bodyPr/>
                    <a:lstStyle/>
                    <a:p>
                      <a:pPr marL="0" marR="0" lvl="0" indent="0" algn="r" defTabSz="953617">
                        <a:lnSpc>
                          <a:spcPct val="107000"/>
                        </a:lnSpc>
                        <a:spcBef>
                          <a:spcPts val="0"/>
                        </a:spcBef>
                        <a:spcAft>
                          <a:spcPts val="800"/>
                        </a:spcAft>
                        <a:buClrTx/>
                        <a:buSzTx/>
                        <a:buFontTx/>
                        <a:buNone/>
                        <a:defRPr/>
                      </a:pPr>
                      <a:r>
                        <a:rPr lang="de-DE" sz="1800" b="0" dirty="0">
                          <a:solidFill>
                            <a:schemeClr val="bg1"/>
                          </a:solidFill>
                        </a:rPr>
                        <a:t>Studientyp</a:t>
                      </a:r>
                      <a:endParaRPr lang="de-DE" sz="1800" b="0" dirty="0">
                        <a:solidFill>
                          <a:schemeClr val="bg1"/>
                        </a:solidFill>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solidFill>
                      <a:schemeClr val="tx2"/>
                    </a:solidFill>
                  </a:tcPr>
                </a:tc>
                <a:tc gridSpan="4">
                  <a:txBody>
                    <a:bodyPr/>
                    <a:lstStyle/>
                    <a:p>
                      <a:pPr marL="0" marR="0" lvl="0" indent="0" algn="ctr" defTabSz="953617">
                        <a:lnSpc>
                          <a:spcPct val="100000"/>
                        </a:lnSpc>
                        <a:spcBef>
                          <a:spcPts val="0"/>
                        </a:spcBef>
                        <a:spcAft>
                          <a:spcPts val="0"/>
                        </a:spcAft>
                        <a:buClrTx/>
                        <a:buSzTx/>
                        <a:buFontTx/>
                        <a:buNone/>
                        <a:defRPr/>
                      </a:pPr>
                      <a:r>
                        <a:rPr lang="de-DE" sz="1600" b="1">
                          <a:solidFill>
                            <a:schemeClr val="tx1"/>
                          </a:solidFill>
                        </a:rPr>
                        <a:t>Korrelative Videostudien</a:t>
                      </a:r>
                      <a:endParaRPr lang="de-DE" sz="1600" b="1">
                        <a:solidFill>
                          <a:schemeClr val="tx1"/>
                        </a:solidFill>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tx2">
                        <a:lumMod val="20000"/>
                        <a:lumOff val="80000"/>
                      </a:schemeClr>
                    </a:solidFill>
                  </a:tcPr>
                </a:tc>
                <a:tc hMerge="1">
                  <a:txBody>
                    <a:bodyPr/>
                    <a:lstStyle/>
                    <a:p>
                      <a:endParaRPr/>
                    </a:p>
                  </a:txBody>
                  <a:tcPr/>
                </a:tc>
                <a:tc hMerge="1">
                  <a:txBody>
                    <a:bodyPr/>
                    <a:lstStyle/>
                    <a:p>
                      <a:endParaRPr/>
                    </a:p>
                  </a:txBody>
                  <a:tcPr/>
                </a:tc>
                <a:tc hMerge="1">
                  <a:txBody>
                    <a:bodyPr/>
                    <a:lstStyle/>
                    <a:p>
                      <a:endParaRPr/>
                    </a:p>
                  </a:txBody>
                  <a:tcPr/>
                </a:tc>
                <a:tc>
                  <a:txBody>
                    <a:bodyPr/>
                    <a:lstStyle/>
                    <a:p>
                      <a:pPr marL="0" marR="0" lvl="0" indent="0" algn="ctr" defTabSz="953617">
                        <a:lnSpc>
                          <a:spcPct val="100000"/>
                        </a:lnSpc>
                        <a:spcBef>
                          <a:spcPts val="0"/>
                        </a:spcBef>
                        <a:spcAft>
                          <a:spcPts val="0"/>
                        </a:spcAft>
                        <a:buClrTx/>
                        <a:buSzTx/>
                        <a:buFontTx/>
                        <a:buNone/>
                        <a:defRPr/>
                      </a:pPr>
                      <a:r>
                        <a:rPr lang="de-DE" sz="1600" b="1">
                          <a:solidFill>
                            <a:schemeClr val="tx1"/>
                          </a:solidFill>
                          <a:latin typeface="Calibri"/>
                          <a:ea typeface="Calibri"/>
                          <a:cs typeface="Times New Roman"/>
                        </a:rPr>
                        <a:t>Längsschnittstudie</a:t>
                      </a:r>
                      <a:endParaRPr/>
                    </a:p>
                  </a:txBody>
                  <a:tcPr marL="46990" marR="46990" marT="9525" marB="0" anchor="ctr">
                    <a:lnL w="12700" algn="ctr">
                      <a:solidFill>
                        <a:schemeClr val="tx2"/>
                      </a:solidFill>
                    </a:lnL>
                    <a:lnR w="12700" algn="ctr">
                      <a:solidFill>
                        <a:schemeClr val="tx1"/>
                      </a:solidFill>
                    </a:lnR>
                    <a:lnT w="12700" algn="ctr">
                      <a:solidFill>
                        <a:schemeClr val="tx2"/>
                      </a:solidFill>
                    </a:lnT>
                    <a:lnB w="12700" algn="ctr">
                      <a:solidFill>
                        <a:schemeClr val="tx2"/>
                      </a:solidFill>
                    </a:lnB>
                    <a:solidFill>
                      <a:schemeClr val="tx2">
                        <a:lumMod val="20000"/>
                        <a:lumOff val="80000"/>
                      </a:schemeClr>
                    </a:solidFill>
                  </a:tcPr>
                </a:tc>
                <a:extLst>
                  <a:ext uri="{0D108BD9-81ED-4DB2-BD59-A6C34878D82A}">
                    <a16:rowId xmlns:a16="http://schemas.microsoft.com/office/drawing/2014/main" val="10000"/>
                  </a:ext>
                </a:extLst>
              </a:tr>
              <a:tr h="493967">
                <a:tc>
                  <a:txBody>
                    <a:bodyPr/>
                    <a:lstStyle/>
                    <a:p>
                      <a:pPr algn="r">
                        <a:lnSpc>
                          <a:spcPct val="100000"/>
                        </a:lnSpc>
                        <a:spcAft>
                          <a:spcPts val="0"/>
                        </a:spcAft>
                        <a:defRPr/>
                      </a:pPr>
                      <a:r>
                        <a:rPr lang="de-DE" sz="1800" b="0" dirty="0">
                          <a:solidFill>
                            <a:schemeClr val="bg1"/>
                          </a:solidFill>
                          <a:latin typeface="Calibri"/>
                          <a:ea typeface="Calibri"/>
                          <a:cs typeface="Times New Roman"/>
                        </a:rPr>
                        <a:t>Studie</a:t>
                      </a:r>
                      <a:endParaRPr dirty="0">
                        <a:solidFill>
                          <a:schemeClr val="bg1"/>
                        </a:solidFill>
                      </a:endParaRPr>
                    </a:p>
                  </a:txBody>
                  <a:tcPr marL="46990" marR="46990" marT="9525" marB="0" anchor="ctr">
                    <a:lnL w="12700" algn="ctr">
                      <a:solidFill>
                        <a:schemeClr val="tx2"/>
                      </a:solidFill>
                    </a:lnL>
                    <a:lnR w="12700" algn="ctr">
                      <a:solidFill>
                        <a:schemeClr val="tx2"/>
                      </a:solidFill>
                    </a:lnR>
                    <a:solidFill>
                      <a:schemeClr val="tx2"/>
                    </a:solidFill>
                  </a:tcPr>
                </a:tc>
                <a:tc>
                  <a:txBody>
                    <a:bodyPr/>
                    <a:lstStyle/>
                    <a:p>
                      <a:pPr algn="ctr">
                        <a:lnSpc>
                          <a:spcPct val="100000"/>
                        </a:lnSpc>
                        <a:spcAft>
                          <a:spcPts val="0"/>
                        </a:spcAft>
                        <a:defRPr/>
                      </a:pPr>
                      <a:r>
                        <a:rPr lang="de-DE" sz="1800" dirty="0" err="1">
                          <a:solidFill>
                            <a:schemeClr val="tx1"/>
                          </a:solidFill>
                        </a:rPr>
                        <a:t>nwu</a:t>
                      </a:r>
                      <a:endParaRPr lang="de-DE" sz="1800" dirty="0">
                        <a:solidFill>
                          <a:schemeClr val="tx1"/>
                        </a:solidFill>
                      </a:endParaRPr>
                    </a:p>
                    <a:p>
                      <a:pPr algn="ctr">
                        <a:lnSpc>
                          <a:spcPct val="100000"/>
                        </a:lnSpc>
                        <a:spcAft>
                          <a:spcPts val="0"/>
                        </a:spcAft>
                        <a:defRPr/>
                      </a:pPr>
                      <a:r>
                        <a:rPr lang="de-DE" sz="1800" i="1" dirty="0">
                          <a:solidFill>
                            <a:schemeClr val="tx1"/>
                          </a:solidFill>
                          <a:latin typeface="Calibri"/>
                          <a:ea typeface="Calibri"/>
                          <a:cs typeface="Times New Roman"/>
                        </a:rPr>
                        <a:t>Biologie</a:t>
                      </a: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tx2">
                        <a:lumMod val="20000"/>
                        <a:lumOff val="80000"/>
                      </a:schemeClr>
                    </a:solidFill>
                  </a:tcPr>
                </a:tc>
                <a:tc>
                  <a:txBody>
                    <a:bodyPr/>
                    <a:lstStyle/>
                    <a:p>
                      <a:pPr algn="ctr">
                        <a:lnSpc>
                          <a:spcPct val="100000"/>
                        </a:lnSpc>
                        <a:spcAft>
                          <a:spcPts val="0"/>
                        </a:spcAft>
                        <a:defRPr/>
                      </a:pPr>
                      <a:r>
                        <a:rPr lang="de-DE" sz="1800" dirty="0" err="1">
                          <a:solidFill>
                            <a:schemeClr val="tx1"/>
                          </a:solidFill>
                        </a:rPr>
                        <a:t>LerNT</a:t>
                      </a:r>
                      <a:endParaRPr lang="de-DE" sz="1800" dirty="0">
                        <a:solidFill>
                          <a:schemeClr val="tx1"/>
                        </a:solidFill>
                      </a:endParaRPr>
                    </a:p>
                    <a:p>
                      <a:pPr algn="ctr">
                        <a:lnSpc>
                          <a:spcPct val="100000"/>
                        </a:lnSpc>
                        <a:spcAft>
                          <a:spcPts val="0"/>
                        </a:spcAft>
                        <a:defRPr/>
                      </a:pPr>
                      <a:r>
                        <a:rPr lang="de-DE" sz="1800" i="1" dirty="0">
                          <a:solidFill>
                            <a:schemeClr val="tx1"/>
                          </a:solidFill>
                          <a:latin typeface="Calibri"/>
                          <a:ea typeface="Calibri"/>
                          <a:cs typeface="Times New Roman"/>
                        </a:rPr>
                        <a:t>Biologie</a:t>
                      </a: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tx2">
                        <a:lumMod val="20000"/>
                        <a:lumOff val="80000"/>
                      </a:schemeClr>
                    </a:solidFill>
                  </a:tcPr>
                </a:tc>
                <a:tc>
                  <a:txBody>
                    <a:bodyPr/>
                    <a:lstStyle/>
                    <a:p>
                      <a:pPr algn="ctr">
                        <a:lnSpc>
                          <a:spcPct val="100000"/>
                        </a:lnSpc>
                        <a:spcAft>
                          <a:spcPts val="0"/>
                        </a:spcAft>
                        <a:defRPr/>
                      </a:pPr>
                      <a:r>
                        <a:rPr lang="de-DE" sz="1800" dirty="0">
                          <a:solidFill>
                            <a:schemeClr val="tx1"/>
                          </a:solidFill>
                        </a:rPr>
                        <a:t>ProwiN</a:t>
                      </a:r>
                    </a:p>
                    <a:p>
                      <a:pPr algn="ctr">
                        <a:lnSpc>
                          <a:spcPct val="100000"/>
                        </a:lnSpc>
                        <a:spcAft>
                          <a:spcPts val="0"/>
                        </a:spcAft>
                        <a:defRPr/>
                      </a:pPr>
                      <a:r>
                        <a:rPr lang="de-DE" sz="1800" i="1" dirty="0">
                          <a:solidFill>
                            <a:schemeClr val="tx1"/>
                          </a:solidFill>
                          <a:latin typeface="Calibri"/>
                          <a:ea typeface="Calibri"/>
                          <a:cs typeface="Times New Roman"/>
                        </a:rPr>
                        <a:t>Biologie</a:t>
                      </a: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tx2">
                        <a:lumMod val="20000"/>
                        <a:lumOff val="80000"/>
                      </a:schemeClr>
                    </a:solidFill>
                  </a:tcPr>
                </a:tc>
                <a:tc>
                  <a:txBody>
                    <a:bodyPr/>
                    <a:lstStyle/>
                    <a:p>
                      <a:pPr algn="ctr">
                        <a:lnSpc>
                          <a:spcPct val="100000"/>
                        </a:lnSpc>
                        <a:spcAft>
                          <a:spcPts val="0"/>
                        </a:spcAft>
                        <a:defRPr/>
                      </a:pPr>
                      <a:r>
                        <a:rPr lang="de-DE" sz="1800" dirty="0">
                          <a:solidFill>
                            <a:schemeClr val="tx1"/>
                          </a:solidFill>
                          <a:latin typeface="Calibri"/>
                          <a:ea typeface="Calibri"/>
                          <a:cs typeface="Times New Roman"/>
                        </a:rPr>
                        <a:t>Pythagoras</a:t>
                      </a:r>
                    </a:p>
                    <a:p>
                      <a:pPr algn="ctr">
                        <a:lnSpc>
                          <a:spcPct val="100000"/>
                        </a:lnSpc>
                        <a:spcAft>
                          <a:spcPts val="0"/>
                        </a:spcAft>
                        <a:defRPr/>
                      </a:pPr>
                      <a:r>
                        <a:rPr lang="de-DE" sz="1800" i="1" dirty="0">
                          <a:solidFill>
                            <a:schemeClr val="tx1"/>
                          </a:solidFill>
                          <a:latin typeface="Calibri"/>
                          <a:cs typeface="Times New Roman"/>
                        </a:rPr>
                        <a:t>Mathematik</a:t>
                      </a:r>
                      <a:endParaRPr i="1" dirty="0"/>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tx2">
                        <a:lumMod val="20000"/>
                        <a:lumOff val="80000"/>
                      </a:schemeClr>
                    </a:solidFill>
                  </a:tcPr>
                </a:tc>
                <a:tc>
                  <a:txBody>
                    <a:bodyPr/>
                    <a:lstStyle/>
                    <a:p>
                      <a:pPr algn="ctr">
                        <a:lnSpc>
                          <a:spcPct val="100000"/>
                        </a:lnSpc>
                        <a:spcAft>
                          <a:spcPts val="0"/>
                        </a:spcAft>
                        <a:defRPr/>
                      </a:pPr>
                      <a:r>
                        <a:rPr lang="de-DE" sz="1800" dirty="0">
                          <a:solidFill>
                            <a:schemeClr val="tx1"/>
                          </a:solidFill>
                          <a:latin typeface="Calibri"/>
                          <a:ea typeface="Calibri"/>
                          <a:cs typeface="Times New Roman"/>
                        </a:rPr>
                        <a:t>COACTIV</a:t>
                      </a:r>
                    </a:p>
                    <a:p>
                      <a:pPr algn="ctr">
                        <a:lnSpc>
                          <a:spcPct val="100000"/>
                        </a:lnSpc>
                        <a:spcAft>
                          <a:spcPts val="0"/>
                        </a:spcAft>
                        <a:defRPr/>
                      </a:pPr>
                      <a:r>
                        <a:rPr lang="de-DE" sz="1800" i="1" dirty="0">
                          <a:solidFill>
                            <a:schemeClr val="tx1"/>
                          </a:solidFill>
                          <a:latin typeface="Calibri"/>
                          <a:cs typeface="Times New Roman"/>
                        </a:rPr>
                        <a:t>Mathematik</a:t>
                      </a:r>
                      <a:endParaRPr i="1" dirty="0"/>
                    </a:p>
                  </a:txBody>
                  <a:tcPr marL="46990" marR="46990" marT="9525" marB="0" anchor="ctr">
                    <a:lnL w="12700" algn="ctr">
                      <a:solidFill>
                        <a:schemeClr val="tx2"/>
                      </a:solidFill>
                    </a:lnL>
                    <a:lnR w="12700" algn="ctr">
                      <a:solidFill>
                        <a:schemeClr val="tx1"/>
                      </a:solidFill>
                    </a:lnR>
                    <a:lnT w="12700" algn="ctr">
                      <a:solidFill>
                        <a:schemeClr val="tx2"/>
                      </a:solidFill>
                    </a:lnT>
                    <a:lnB w="12700" algn="ctr">
                      <a:solidFill>
                        <a:schemeClr val="tx2"/>
                      </a:solidFill>
                    </a:lnB>
                    <a:solidFill>
                      <a:schemeClr val="tx2">
                        <a:lumMod val="20000"/>
                        <a:lumOff val="80000"/>
                      </a:schemeClr>
                    </a:solidFill>
                  </a:tcPr>
                </a:tc>
                <a:extLst>
                  <a:ext uri="{0D108BD9-81ED-4DB2-BD59-A6C34878D82A}">
                    <a16:rowId xmlns:a16="http://schemas.microsoft.com/office/drawing/2014/main" val="10001"/>
                  </a:ext>
                </a:extLst>
              </a:tr>
              <a:tr h="58225">
                <a:tc>
                  <a:txBody>
                    <a:bodyPr/>
                    <a:lstStyle/>
                    <a:p>
                      <a:pPr algn="r">
                        <a:lnSpc>
                          <a:spcPct val="100000"/>
                        </a:lnSpc>
                        <a:spcAft>
                          <a:spcPts val="0"/>
                        </a:spcAft>
                        <a:defRPr/>
                      </a:pPr>
                      <a:r>
                        <a:rPr lang="de-DE" sz="1800" b="0" dirty="0">
                          <a:solidFill>
                            <a:schemeClr val="bg1"/>
                          </a:solidFill>
                        </a:rPr>
                        <a:t>Thema</a:t>
                      </a:r>
                      <a:endParaRPr lang="de-DE" sz="1800" b="0" dirty="0">
                        <a:solidFill>
                          <a:schemeClr val="bg1"/>
                        </a:solidFill>
                        <a:latin typeface="Calibri"/>
                        <a:ea typeface="Calibri"/>
                        <a:cs typeface="Times New Roman"/>
                      </a:endParaRPr>
                    </a:p>
                  </a:txBody>
                  <a:tcPr marL="46990" marR="46990" marT="9525" marB="0" anchor="ctr">
                    <a:lnL w="12700" algn="ctr">
                      <a:solidFill>
                        <a:schemeClr val="tx2"/>
                      </a:solidFill>
                    </a:lnL>
                    <a:lnR w="12700" algn="ctr">
                      <a:solidFill>
                        <a:schemeClr val="tx2"/>
                      </a:solidFill>
                    </a:lnR>
                    <a:solidFill>
                      <a:schemeClr val="tx2"/>
                    </a:solidFill>
                  </a:tcPr>
                </a:tc>
                <a:tc>
                  <a:txBody>
                    <a:bodyPr/>
                    <a:lstStyle/>
                    <a:p>
                      <a:pPr algn="ctr">
                        <a:lnSpc>
                          <a:spcPct val="100000"/>
                        </a:lnSpc>
                        <a:spcAft>
                          <a:spcPts val="0"/>
                        </a:spcAft>
                        <a:defRPr/>
                      </a:pPr>
                      <a:r>
                        <a:rPr lang="de-DE" sz="1800"/>
                        <a:t>Blut- und Blutkreislauf</a:t>
                      </a:r>
                      <a:endParaRPr lang="de-DE" sz="180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800"/>
                        <a:t>Botanik</a:t>
                      </a:r>
                      <a:endParaRPr lang="de-DE" sz="180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800"/>
                        <a:t>Neurobiologie</a:t>
                      </a:r>
                      <a:endParaRPr lang="de-DE" sz="180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800" dirty="0">
                          <a:latin typeface="Calibri"/>
                          <a:ea typeface="Calibri"/>
                          <a:cs typeface="Times New Roman"/>
                        </a:rPr>
                        <a:t>Satz von Pythagoras</a:t>
                      </a:r>
                      <a:endParaRPr dirty="0"/>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800">
                          <a:latin typeface="Calibri"/>
                          <a:ea typeface="Calibri"/>
                          <a:cs typeface="Times New Roman"/>
                        </a:rPr>
                        <a:t>Mathematik</a:t>
                      </a:r>
                      <a:endParaRPr/>
                    </a:p>
                  </a:txBody>
                  <a:tcPr marL="46990" marR="46990" marT="9525" marB="0" anchor="ctr">
                    <a:lnL w="12700" algn="ctr">
                      <a:solidFill>
                        <a:schemeClr val="tx2"/>
                      </a:solidFill>
                    </a:lnL>
                    <a:lnR w="12700" algn="ctr">
                      <a:solidFill>
                        <a:schemeClr val="tx1"/>
                      </a:solidFill>
                    </a:lnR>
                    <a:lnT w="12700" algn="ctr">
                      <a:solidFill>
                        <a:schemeClr val="tx2"/>
                      </a:solidFill>
                    </a:lnT>
                    <a:lnB w="12700" algn="ctr">
                      <a:solidFill>
                        <a:schemeClr val="tx2"/>
                      </a:solidFill>
                    </a:lnB>
                    <a:solidFill>
                      <a:schemeClr val="bg1"/>
                    </a:solidFill>
                  </a:tcPr>
                </a:tc>
                <a:extLst>
                  <a:ext uri="{0D108BD9-81ED-4DB2-BD59-A6C34878D82A}">
                    <a16:rowId xmlns:a16="http://schemas.microsoft.com/office/drawing/2014/main" val="10002"/>
                  </a:ext>
                </a:extLst>
              </a:tr>
              <a:tr h="326682">
                <a:tc>
                  <a:txBody>
                    <a:bodyPr/>
                    <a:lstStyle/>
                    <a:p>
                      <a:pPr algn="r">
                        <a:lnSpc>
                          <a:spcPct val="100000"/>
                        </a:lnSpc>
                        <a:spcAft>
                          <a:spcPts val="0"/>
                        </a:spcAft>
                        <a:defRPr/>
                      </a:pPr>
                      <a:r>
                        <a:rPr lang="de-DE" sz="1800" b="0" dirty="0">
                          <a:solidFill>
                            <a:schemeClr val="bg1"/>
                          </a:solidFill>
                        </a:rPr>
                        <a:t>Jahrgangs-stufe</a:t>
                      </a:r>
                      <a:endParaRPr lang="de-DE" sz="1800" b="0" dirty="0">
                        <a:solidFill>
                          <a:schemeClr val="bg1"/>
                        </a:solidFill>
                        <a:latin typeface="Calibri"/>
                        <a:ea typeface="Calibri"/>
                        <a:cs typeface="Times New Roman"/>
                      </a:endParaRPr>
                    </a:p>
                  </a:txBody>
                  <a:tcPr marL="46990" marR="46990" marT="9525" marB="0" anchor="ctr">
                    <a:lnL w="12700" algn="ctr">
                      <a:solidFill>
                        <a:schemeClr val="tx2"/>
                      </a:solidFill>
                    </a:lnL>
                    <a:lnR w="12700" algn="ctr">
                      <a:solidFill>
                        <a:schemeClr val="tx2"/>
                      </a:solidFill>
                    </a:lnR>
                    <a:solidFill>
                      <a:schemeClr val="tx2"/>
                    </a:solidFill>
                  </a:tcPr>
                </a:tc>
                <a:tc>
                  <a:txBody>
                    <a:bodyPr/>
                    <a:lstStyle/>
                    <a:p>
                      <a:pPr algn="ctr">
                        <a:lnSpc>
                          <a:spcPct val="100000"/>
                        </a:lnSpc>
                        <a:spcAft>
                          <a:spcPts val="0"/>
                        </a:spcAft>
                        <a:defRPr/>
                      </a:pPr>
                      <a:r>
                        <a:rPr lang="de-DE" sz="1800"/>
                        <a:t>9</a:t>
                      </a:r>
                      <a:endParaRPr lang="de-DE" sz="180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800"/>
                        <a:t>6</a:t>
                      </a:r>
                      <a:endParaRPr lang="de-DE" sz="180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800"/>
                        <a:t>9</a:t>
                      </a:r>
                      <a:endParaRPr lang="de-DE" sz="180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800">
                          <a:latin typeface="Calibri"/>
                          <a:ea typeface="Calibri"/>
                          <a:cs typeface="Times New Roman"/>
                        </a:rPr>
                        <a:t>9</a:t>
                      </a:r>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800">
                          <a:latin typeface="Calibri"/>
                          <a:ea typeface="Calibri"/>
                          <a:cs typeface="Times New Roman"/>
                        </a:rPr>
                        <a:t>9</a:t>
                      </a:r>
                      <a:endParaRPr/>
                    </a:p>
                  </a:txBody>
                  <a:tcPr marL="46990" marR="46990" marT="9525" marB="0" anchor="ctr">
                    <a:lnL w="12700" algn="ctr">
                      <a:solidFill>
                        <a:schemeClr val="tx2"/>
                      </a:solidFill>
                    </a:lnL>
                    <a:lnR w="12700" algn="ctr">
                      <a:solidFill>
                        <a:schemeClr val="tx1"/>
                      </a:solidFill>
                    </a:lnR>
                    <a:lnT w="12700" algn="ctr">
                      <a:solidFill>
                        <a:schemeClr val="tx2"/>
                      </a:solidFill>
                    </a:lnT>
                    <a:lnB w="12700" algn="ctr">
                      <a:solidFill>
                        <a:schemeClr val="tx2"/>
                      </a:solidFill>
                    </a:lnB>
                    <a:solidFill>
                      <a:schemeClr val="bg1"/>
                    </a:solidFill>
                  </a:tcPr>
                </a:tc>
                <a:extLst>
                  <a:ext uri="{0D108BD9-81ED-4DB2-BD59-A6C34878D82A}">
                    <a16:rowId xmlns:a16="http://schemas.microsoft.com/office/drawing/2014/main" val="10003"/>
                  </a:ext>
                </a:extLst>
              </a:tr>
              <a:tr h="58225">
                <a:tc>
                  <a:txBody>
                    <a:bodyPr/>
                    <a:lstStyle/>
                    <a:p>
                      <a:pPr algn="r">
                        <a:lnSpc>
                          <a:spcPct val="100000"/>
                        </a:lnSpc>
                        <a:spcAft>
                          <a:spcPts val="0"/>
                        </a:spcAft>
                        <a:defRPr/>
                      </a:pPr>
                      <a:r>
                        <a:rPr lang="de-DE" sz="1800" b="0" dirty="0">
                          <a:solidFill>
                            <a:schemeClr val="bg1"/>
                          </a:solidFill>
                        </a:rPr>
                        <a:t>Schulform</a:t>
                      </a:r>
                      <a:endParaRPr lang="de-DE" sz="1800" b="0" dirty="0">
                        <a:solidFill>
                          <a:schemeClr val="bg1"/>
                        </a:solidFill>
                        <a:latin typeface="Calibri"/>
                        <a:ea typeface="Calibri"/>
                        <a:cs typeface="Times New Roman"/>
                      </a:endParaRPr>
                    </a:p>
                  </a:txBody>
                  <a:tcPr marL="46990" marR="46990" marT="9525" marB="0" anchor="ctr">
                    <a:lnL w="12700" algn="ctr">
                      <a:solidFill>
                        <a:schemeClr val="tx2"/>
                      </a:solidFill>
                    </a:lnL>
                    <a:lnR w="12700" algn="ctr">
                      <a:solidFill>
                        <a:schemeClr val="tx2"/>
                      </a:solidFill>
                    </a:lnR>
                    <a:solidFill>
                      <a:schemeClr val="tx2"/>
                    </a:solidFill>
                  </a:tcPr>
                </a:tc>
                <a:tc>
                  <a:txBody>
                    <a:bodyPr/>
                    <a:lstStyle/>
                    <a:p>
                      <a:pPr algn="ctr">
                        <a:lnSpc>
                          <a:spcPct val="100000"/>
                        </a:lnSpc>
                        <a:spcAft>
                          <a:spcPts val="0"/>
                        </a:spcAft>
                        <a:defRPr/>
                      </a:pPr>
                      <a:r>
                        <a:rPr lang="de-DE" sz="1800"/>
                        <a:t>Gym</a:t>
                      </a:r>
                      <a:endParaRPr lang="de-DE" sz="180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800"/>
                        <a:t>Gym</a:t>
                      </a:r>
                      <a:endParaRPr lang="de-DE" sz="180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800"/>
                        <a:t>Gym</a:t>
                      </a:r>
                      <a:endParaRPr lang="de-DE" sz="180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800">
                          <a:latin typeface="Calibri"/>
                          <a:ea typeface="Calibri"/>
                          <a:cs typeface="Times New Roman"/>
                        </a:rPr>
                        <a:t>Gym</a:t>
                      </a: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800">
                          <a:latin typeface="Calibri"/>
                          <a:ea typeface="Calibri"/>
                          <a:cs typeface="Times New Roman"/>
                        </a:rPr>
                        <a:t>Gym, RS</a:t>
                      </a:r>
                      <a:endParaRPr/>
                    </a:p>
                  </a:txBody>
                  <a:tcPr marL="46990" marR="46990" marT="9525" marB="0" anchor="ctr">
                    <a:lnL w="12700" algn="ctr">
                      <a:solidFill>
                        <a:schemeClr val="tx2"/>
                      </a:solidFill>
                    </a:lnL>
                    <a:lnR w="12700" algn="ctr">
                      <a:solidFill>
                        <a:schemeClr val="tx1"/>
                      </a:solidFill>
                    </a:lnR>
                    <a:lnT w="12700" algn="ctr">
                      <a:solidFill>
                        <a:schemeClr val="tx2"/>
                      </a:solidFill>
                    </a:lnT>
                    <a:lnB w="12700" algn="ctr">
                      <a:solidFill>
                        <a:schemeClr val="tx2"/>
                      </a:solidFill>
                    </a:lnB>
                    <a:solidFill>
                      <a:schemeClr val="bg1"/>
                    </a:solidFill>
                  </a:tcPr>
                </a:tc>
                <a:extLst>
                  <a:ext uri="{0D108BD9-81ED-4DB2-BD59-A6C34878D82A}">
                    <a16:rowId xmlns:a16="http://schemas.microsoft.com/office/drawing/2014/main" val="10004"/>
                  </a:ext>
                </a:extLst>
              </a:tr>
              <a:tr h="58225">
                <a:tc>
                  <a:txBody>
                    <a:bodyPr/>
                    <a:lstStyle/>
                    <a:p>
                      <a:pPr algn="r">
                        <a:lnSpc>
                          <a:spcPct val="100000"/>
                        </a:lnSpc>
                        <a:spcAft>
                          <a:spcPts val="0"/>
                        </a:spcAft>
                        <a:defRPr/>
                      </a:pPr>
                      <a:r>
                        <a:rPr lang="de-DE" sz="1800" b="0" dirty="0">
                          <a:solidFill>
                            <a:schemeClr val="bg1"/>
                          </a:solidFill>
                        </a:rPr>
                        <a:t>Bundesland</a:t>
                      </a:r>
                      <a:endParaRPr lang="de-DE" sz="1800" b="0" dirty="0">
                        <a:solidFill>
                          <a:schemeClr val="bg1"/>
                        </a:solidFill>
                        <a:latin typeface="Calibri"/>
                        <a:ea typeface="Calibri"/>
                        <a:cs typeface="Times New Roman"/>
                      </a:endParaRPr>
                    </a:p>
                  </a:txBody>
                  <a:tcPr marL="46990" marR="46990" marT="9525" marB="0" anchor="ctr">
                    <a:lnL w="12700" algn="ctr">
                      <a:solidFill>
                        <a:schemeClr val="tx2"/>
                      </a:solidFill>
                    </a:lnL>
                    <a:lnR w="12700" algn="ctr">
                      <a:solidFill>
                        <a:schemeClr val="tx2"/>
                      </a:solidFill>
                    </a:lnR>
                    <a:solidFill>
                      <a:schemeClr val="tx2"/>
                    </a:solidFill>
                  </a:tcPr>
                </a:tc>
                <a:tc>
                  <a:txBody>
                    <a:bodyPr/>
                    <a:lstStyle/>
                    <a:p>
                      <a:pPr algn="ctr">
                        <a:lnSpc>
                          <a:spcPct val="100000"/>
                        </a:lnSpc>
                        <a:spcAft>
                          <a:spcPts val="0"/>
                        </a:spcAft>
                        <a:defRPr/>
                      </a:pPr>
                      <a:r>
                        <a:rPr lang="de-DE" sz="1800"/>
                        <a:t>NRW</a:t>
                      </a:r>
                      <a:endParaRPr lang="de-DE" sz="180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800"/>
                        <a:t>Bayern</a:t>
                      </a:r>
                      <a:endParaRPr lang="de-DE" sz="180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800"/>
                        <a:t>Bayern</a:t>
                      </a:r>
                      <a:endParaRPr lang="de-DE" sz="180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800">
                          <a:latin typeface="Calibri"/>
                          <a:ea typeface="Calibri"/>
                          <a:cs typeface="Times New Roman"/>
                        </a:rPr>
                        <a:t>Deutschland &amp; </a:t>
                      </a:r>
                      <a:br>
                        <a:rPr lang="de-DE" sz="1800">
                          <a:latin typeface="Calibri"/>
                          <a:ea typeface="Calibri"/>
                          <a:cs typeface="Times New Roman"/>
                        </a:rPr>
                      </a:br>
                      <a:r>
                        <a:rPr lang="de-DE" sz="1800">
                          <a:latin typeface="Calibri"/>
                          <a:ea typeface="Calibri"/>
                          <a:cs typeface="Times New Roman"/>
                        </a:rPr>
                        <a:t>Schweiz</a:t>
                      </a:r>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800">
                          <a:latin typeface="Calibri"/>
                          <a:ea typeface="Calibri"/>
                          <a:cs typeface="Times New Roman"/>
                        </a:rPr>
                        <a:t>Deutschland</a:t>
                      </a:r>
                      <a:endParaRPr/>
                    </a:p>
                  </a:txBody>
                  <a:tcPr marL="46990" marR="46990" marT="9525" marB="0" anchor="ctr">
                    <a:lnL w="12700" algn="ctr">
                      <a:solidFill>
                        <a:schemeClr val="tx2"/>
                      </a:solidFill>
                    </a:lnL>
                    <a:lnR w="12700" algn="ctr">
                      <a:solidFill>
                        <a:schemeClr val="tx1"/>
                      </a:solidFill>
                    </a:lnR>
                    <a:lnT w="12700" algn="ctr">
                      <a:solidFill>
                        <a:schemeClr val="tx2"/>
                      </a:solidFill>
                    </a:lnT>
                    <a:lnB w="12700" algn="ctr">
                      <a:solidFill>
                        <a:schemeClr val="tx2"/>
                      </a:solidFill>
                    </a:lnB>
                    <a:solidFill>
                      <a:schemeClr val="bg1"/>
                    </a:solidFill>
                  </a:tcPr>
                </a:tc>
                <a:extLst>
                  <a:ext uri="{0D108BD9-81ED-4DB2-BD59-A6C34878D82A}">
                    <a16:rowId xmlns:a16="http://schemas.microsoft.com/office/drawing/2014/main" val="10005"/>
                  </a:ext>
                </a:extLst>
              </a:tr>
              <a:tr h="58225">
                <a:tc>
                  <a:txBody>
                    <a:bodyPr/>
                    <a:lstStyle/>
                    <a:p>
                      <a:pPr algn="r">
                        <a:lnSpc>
                          <a:spcPct val="100000"/>
                        </a:lnSpc>
                        <a:spcAft>
                          <a:spcPts val="0"/>
                        </a:spcAft>
                        <a:defRPr/>
                      </a:pPr>
                      <a:r>
                        <a:rPr lang="de-DE" sz="1800" b="0" dirty="0">
                          <a:solidFill>
                            <a:schemeClr val="bg1"/>
                          </a:solidFill>
                        </a:rPr>
                        <a:t>Lehrkräfte</a:t>
                      </a:r>
                      <a:endParaRPr lang="de-DE" sz="1800" b="0" dirty="0">
                        <a:solidFill>
                          <a:schemeClr val="bg1"/>
                        </a:solidFill>
                        <a:latin typeface="Calibri"/>
                        <a:ea typeface="Calibri"/>
                        <a:cs typeface="Times New Roman"/>
                      </a:endParaRPr>
                    </a:p>
                  </a:txBody>
                  <a:tcPr marL="46990" marR="46990" marT="9525" marB="0" anchor="ctr">
                    <a:lnL w="12700" algn="ctr">
                      <a:solidFill>
                        <a:schemeClr val="tx2"/>
                      </a:solidFill>
                    </a:lnL>
                    <a:lnR w="12700" algn="ctr">
                      <a:solidFill>
                        <a:schemeClr val="tx2"/>
                      </a:solidFill>
                    </a:lnR>
                    <a:solidFill>
                      <a:schemeClr val="tx2"/>
                    </a:solidFill>
                  </a:tcPr>
                </a:tc>
                <a:tc>
                  <a:txBody>
                    <a:bodyPr/>
                    <a:lstStyle/>
                    <a:p>
                      <a:pPr algn="ctr">
                        <a:lnSpc>
                          <a:spcPct val="100000"/>
                        </a:lnSpc>
                        <a:spcAft>
                          <a:spcPts val="0"/>
                        </a:spcAft>
                        <a:defRPr/>
                      </a:pPr>
                      <a:r>
                        <a:rPr lang="de-DE" sz="1600" dirty="0"/>
                        <a:t>49</a:t>
                      </a:r>
                      <a:endParaRPr lang="de-DE" sz="1600" dirty="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600"/>
                        <a:t>28</a:t>
                      </a:r>
                      <a:endParaRPr lang="de-DE" sz="160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600" dirty="0">
                          <a:latin typeface="Calibri"/>
                          <a:ea typeface="Calibri"/>
                          <a:cs typeface="Times New Roman"/>
                        </a:rPr>
                        <a:t>39</a:t>
                      </a:r>
                      <a:endParaRPr dirty="0"/>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600">
                          <a:latin typeface="Calibri"/>
                          <a:ea typeface="Calibri"/>
                          <a:cs typeface="Times New Roman"/>
                        </a:rPr>
                        <a:t>38</a:t>
                      </a:r>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600">
                          <a:latin typeface="Calibri"/>
                          <a:ea typeface="Calibri"/>
                          <a:cs typeface="Times New Roman"/>
                        </a:rPr>
                        <a:t>181</a:t>
                      </a:r>
                      <a:endParaRPr/>
                    </a:p>
                  </a:txBody>
                  <a:tcPr marL="46990" marR="46990" marT="9525" marB="0" anchor="ctr">
                    <a:lnL w="12700" algn="ctr">
                      <a:solidFill>
                        <a:schemeClr val="tx2"/>
                      </a:solidFill>
                    </a:lnL>
                    <a:lnR w="12700" algn="ctr">
                      <a:solidFill>
                        <a:schemeClr val="tx1"/>
                      </a:solidFill>
                    </a:lnR>
                    <a:lnT w="12700" algn="ctr">
                      <a:solidFill>
                        <a:schemeClr val="tx2"/>
                      </a:solidFill>
                    </a:lnT>
                    <a:lnB w="12700" algn="ctr">
                      <a:solidFill>
                        <a:schemeClr val="tx2"/>
                      </a:solidFill>
                    </a:lnB>
                    <a:solidFill>
                      <a:schemeClr val="bg1"/>
                    </a:solidFill>
                  </a:tcPr>
                </a:tc>
                <a:extLst>
                  <a:ext uri="{0D108BD9-81ED-4DB2-BD59-A6C34878D82A}">
                    <a16:rowId xmlns:a16="http://schemas.microsoft.com/office/drawing/2014/main" val="10006"/>
                  </a:ext>
                </a:extLst>
              </a:tr>
              <a:tr h="58225">
                <a:tc>
                  <a:txBody>
                    <a:bodyPr/>
                    <a:lstStyle/>
                    <a:p>
                      <a:pPr algn="r">
                        <a:lnSpc>
                          <a:spcPct val="100000"/>
                        </a:lnSpc>
                        <a:spcAft>
                          <a:spcPts val="0"/>
                        </a:spcAft>
                        <a:defRPr/>
                      </a:pPr>
                      <a:r>
                        <a:rPr lang="de-DE" sz="1800" b="0" dirty="0">
                          <a:solidFill>
                            <a:schemeClr val="bg1"/>
                          </a:solidFill>
                        </a:rPr>
                        <a:t>Unterricht</a:t>
                      </a:r>
                      <a:endParaRPr dirty="0">
                        <a:solidFill>
                          <a:schemeClr val="bg1"/>
                        </a:solidFill>
                      </a:endParaRPr>
                    </a:p>
                  </a:txBody>
                  <a:tcPr marL="46990" marR="46990" marT="9525" marB="0" anchor="ctr">
                    <a:lnL w="12700" algn="ctr">
                      <a:solidFill>
                        <a:schemeClr val="tx2"/>
                      </a:solidFill>
                    </a:lnL>
                    <a:lnR w="12700" algn="ctr">
                      <a:solidFill>
                        <a:schemeClr val="tx2"/>
                      </a:solidFill>
                    </a:lnR>
                    <a:solidFill>
                      <a:schemeClr val="tx2"/>
                    </a:solidFill>
                  </a:tcPr>
                </a:tc>
                <a:tc>
                  <a:txBody>
                    <a:bodyPr/>
                    <a:lstStyle/>
                    <a:p>
                      <a:pPr algn="ctr">
                        <a:lnSpc>
                          <a:spcPct val="100000"/>
                        </a:lnSpc>
                        <a:spcAft>
                          <a:spcPts val="0"/>
                        </a:spcAft>
                        <a:defRPr/>
                      </a:pPr>
                      <a:r>
                        <a:rPr lang="de-DE" sz="1600" dirty="0"/>
                        <a:t>1 Stunde/ </a:t>
                      </a:r>
                      <a:br>
                        <a:rPr lang="de-DE" sz="1600" dirty="0"/>
                      </a:br>
                      <a:r>
                        <a:rPr lang="de-DE" sz="1600" dirty="0"/>
                        <a:t>Lehrkraft</a:t>
                      </a:r>
                      <a:br>
                        <a:rPr lang="de-DE" sz="1600" dirty="0"/>
                      </a:br>
                      <a:r>
                        <a:rPr lang="de-DE" sz="1600" dirty="0"/>
                        <a:t>(49 Stunden)</a:t>
                      </a:r>
                      <a:endParaRPr lang="de-DE" sz="1600" dirty="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600"/>
                        <a:t>3 Stunden/</a:t>
                      </a:r>
                      <a:br>
                        <a:rPr lang="de-DE" sz="1600"/>
                      </a:br>
                      <a:r>
                        <a:rPr lang="de-DE" sz="1600"/>
                        <a:t>Lehrkraft</a:t>
                      </a:r>
                      <a:br>
                        <a:rPr lang="de-DE" sz="1600"/>
                      </a:br>
                      <a:r>
                        <a:rPr lang="de-DE" sz="1600"/>
                        <a:t>(81 Stunden)</a:t>
                      </a:r>
                      <a:endParaRPr lang="de-DE" sz="160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600" dirty="0"/>
                        <a:t>2 Stunden/</a:t>
                      </a:r>
                      <a:br>
                        <a:rPr lang="de-DE" sz="1600" dirty="0"/>
                      </a:br>
                      <a:r>
                        <a:rPr lang="de-DE" sz="1600" dirty="0"/>
                        <a:t>Lehrkraft</a:t>
                      </a:r>
                      <a:br>
                        <a:rPr lang="de-DE" sz="1600" dirty="0"/>
                      </a:br>
                      <a:r>
                        <a:rPr lang="de-DE" sz="1600" dirty="0"/>
                        <a:t>(78 Stunden)</a:t>
                      </a:r>
                      <a:endParaRPr lang="de-DE" sz="1600" dirty="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600">
                          <a:latin typeface="Calibri"/>
                          <a:ea typeface="Calibri"/>
                          <a:cs typeface="Times New Roman"/>
                        </a:rPr>
                        <a:t>3 Stunden/</a:t>
                      </a:r>
                      <a:br>
                        <a:rPr lang="de-DE" sz="1600">
                          <a:latin typeface="Calibri"/>
                          <a:ea typeface="Calibri"/>
                          <a:cs typeface="Times New Roman"/>
                        </a:rPr>
                      </a:br>
                      <a:r>
                        <a:rPr lang="de-DE" sz="1600">
                          <a:latin typeface="Calibri"/>
                          <a:ea typeface="Calibri"/>
                          <a:cs typeface="Times New Roman"/>
                        </a:rPr>
                        <a:t>Lehrkraft</a:t>
                      </a:r>
                      <a:endParaRPr/>
                    </a:p>
                    <a:p>
                      <a:pPr algn="ctr">
                        <a:lnSpc>
                          <a:spcPct val="100000"/>
                        </a:lnSpc>
                        <a:spcAft>
                          <a:spcPts val="0"/>
                        </a:spcAft>
                        <a:defRPr/>
                      </a:pPr>
                      <a:r>
                        <a:rPr lang="de-DE" sz="1600">
                          <a:latin typeface="Calibri"/>
                          <a:ea typeface="Calibri"/>
                          <a:cs typeface="Times New Roman"/>
                        </a:rPr>
                        <a:t>(114 Stunden)</a:t>
                      </a:r>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600">
                          <a:latin typeface="Calibri"/>
                          <a:ea typeface="Calibri"/>
                          <a:cs typeface="Times New Roman"/>
                        </a:rPr>
                        <a:t>1 Schuljahr</a:t>
                      </a:r>
                      <a:br>
                        <a:rPr lang="de-DE" sz="1600">
                          <a:latin typeface="Calibri"/>
                          <a:ea typeface="Calibri"/>
                          <a:cs typeface="Times New Roman"/>
                        </a:rPr>
                      </a:br>
                      <a:r>
                        <a:rPr lang="de-DE" sz="1600">
                          <a:latin typeface="Calibri"/>
                          <a:ea typeface="Calibri"/>
                          <a:cs typeface="Times New Roman"/>
                        </a:rPr>
                        <a:t>(ca. 9500 Aufgaben)</a:t>
                      </a:r>
                      <a:endParaRPr/>
                    </a:p>
                  </a:txBody>
                  <a:tcPr marL="46990" marR="46990" marT="9525" marB="0" anchor="ctr">
                    <a:lnL w="12700" algn="ctr">
                      <a:solidFill>
                        <a:schemeClr val="tx2"/>
                      </a:solidFill>
                    </a:lnL>
                    <a:lnR w="12700" algn="ctr">
                      <a:solidFill>
                        <a:schemeClr val="tx1"/>
                      </a:solidFill>
                    </a:lnR>
                    <a:lnT w="12700" algn="ctr">
                      <a:solidFill>
                        <a:schemeClr val="tx2"/>
                      </a:solidFill>
                    </a:lnT>
                    <a:lnB w="12700" algn="ctr">
                      <a:solidFill>
                        <a:schemeClr val="tx2"/>
                      </a:solidFill>
                    </a:lnB>
                    <a:solidFill>
                      <a:schemeClr val="bg1"/>
                    </a:solidFill>
                  </a:tcPr>
                </a:tc>
                <a:extLst>
                  <a:ext uri="{0D108BD9-81ED-4DB2-BD59-A6C34878D82A}">
                    <a16:rowId xmlns:a16="http://schemas.microsoft.com/office/drawing/2014/main" val="10007"/>
                  </a:ext>
                </a:extLst>
              </a:tr>
              <a:tr h="58225">
                <a:tc>
                  <a:txBody>
                    <a:bodyPr/>
                    <a:lstStyle/>
                    <a:p>
                      <a:pPr algn="r">
                        <a:lnSpc>
                          <a:spcPct val="100000"/>
                        </a:lnSpc>
                        <a:spcAft>
                          <a:spcPts val="0"/>
                        </a:spcAft>
                        <a:defRPr/>
                      </a:pPr>
                      <a:r>
                        <a:rPr lang="de-DE" sz="1800" b="0" dirty="0">
                          <a:solidFill>
                            <a:schemeClr val="bg1"/>
                          </a:solidFill>
                        </a:rPr>
                        <a:t>Schüler</a:t>
                      </a:r>
                      <a:endParaRPr lang="de-DE" sz="1800" b="0" dirty="0">
                        <a:solidFill>
                          <a:schemeClr val="bg1"/>
                        </a:solidFill>
                        <a:latin typeface="Calibri"/>
                        <a:ea typeface="Calibri"/>
                        <a:cs typeface="Times New Roman"/>
                      </a:endParaRPr>
                    </a:p>
                  </a:txBody>
                  <a:tcPr marL="46990" marR="46990" marT="9525" marB="0" anchor="ctr">
                    <a:lnL w="12700" algn="ctr">
                      <a:solidFill>
                        <a:schemeClr val="tx2"/>
                      </a:solidFill>
                    </a:lnL>
                    <a:lnR w="12700" algn="ctr">
                      <a:solidFill>
                        <a:schemeClr val="tx2"/>
                      </a:solidFill>
                    </a:lnR>
                    <a:solidFill>
                      <a:schemeClr val="tx2"/>
                    </a:solidFill>
                  </a:tcPr>
                </a:tc>
                <a:tc>
                  <a:txBody>
                    <a:bodyPr/>
                    <a:lstStyle/>
                    <a:p>
                      <a:pPr algn="ctr">
                        <a:lnSpc>
                          <a:spcPct val="100000"/>
                        </a:lnSpc>
                        <a:spcAft>
                          <a:spcPts val="0"/>
                        </a:spcAft>
                        <a:defRPr/>
                      </a:pPr>
                      <a:r>
                        <a:rPr lang="de-DE" sz="1600" dirty="0"/>
                        <a:t>1271</a:t>
                      </a:r>
                      <a:endParaRPr lang="de-DE" sz="1600" dirty="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600" dirty="0">
                          <a:latin typeface="+mn-lt"/>
                          <a:ea typeface="+mn-ea"/>
                          <a:cs typeface="+mn-cs"/>
                        </a:rPr>
                        <a:t>640</a:t>
                      </a:r>
                      <a:endParaRPr lang="de-DE" sz="1600" dirty="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600" dirty="0"/>
                        <a:t>827</a:t>
                      </a:r>
                      <a:endParaRPr lang="de-DE" sz="1600" dirty="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600" dirty="0">
                          <a:latin typeface="Calibri"/>
                          <a:ea typeface="Calibri"/>
                          <a:cs typeface="Times New Roman"/>
                        </a:rPr>
                        <a:t>755</a:t>
                      </a:r>
                      <a:endParaRPr dirty="0"/>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600">
                          <a:latin typeface="Calibri"/>
                          <a:ea typeface="Calibri"/>
                          <a:cs typeface="Times New Roman"/>
                        </a:rPr>
                        <a:t>4353</a:t>
                      </a:r>
                      <a:endParaRPr/>
                    </a:p>
                  </a:txBody>
                  <a:tcPr marL="46990" marR="46990" marT="9525" marB="0" anchor="ctr">
                    <a:lnL w="12700" algn="ctr">
                      <a:solidFill>
                        <a:schemeClr val="tx2"/>
                      </a:solidFill>
                    </a:lnL>
                    <a:lnR w="12700" algn="ctr">
                      <a:solidFill>
                        <a:schemeClr val="tx1"/>
                      </a:solidFill>
                    </a:lnR>
                    <a:lnT w="12700" algn="ctr">
                      <a:solidFill>
                        <a:schemeClr val="tx2"/>
                      </a:solidFill>
                    </a:lnT>
                    <a:lnB w="12700" algn="ctr">
                      <a:solidFill>
                        <a:schemeClr val="tx2"/>
                      </a:solidFill>
                    </a:lnB>
                    <a:solidFill>
                      <a:schemeClr val="bg1"/>
                    </a:solidFill>
                  </a:tcPr>
                </a:tc>
                <a:extLst>
                  <a:ext uri="{0D108BD9-81ED-4DB2-BD59-A6C34878D82A}">
                    <a16:rowId xmlns:a16="http://schemas.microsoft.com/office/drawing/2014/main" val="10008"/>
                  </a:ext>
                </a:extLst>
              </a:tr>
              <a:tr h="295470">
                <a:tc>
                  <a:txBody>
                    <a:bodyPr/>
                    <a:lstStyle/>
                    <a:p>
                      <a:pPr algn="r">
                        <a:lnSpc>
                          <a:spcPct val="100000"/>
                        </a:lnSpc>
                        <a:spcAft>
                          <a:spcPts val="0"/>
                        </a:spcAft>
                        <a:defRPr/>
                      </a:pPr>
                      <a:r>
                        <a:rPr lang="de-DE" sz="1800" b="0" dirty="0">
                          <a:solidFill>
                            <a:schemeClr val="bg1"/>
                          </a:solidFill>
                        </a:rPr>
                        <a:t>Erhebungs-zeitraum</a:t>
                      </a:r>
                      <a:endParaRPr lang="de-DE" sz="1800" b="0" dirty="0">
                        <a:solidFill>
                          <a:schemeClr val="bg1"/>
                        </a:solidFill>
                        <a:latin typeface="Calibri"/>
                        <a:ea typeface="Calibri"/>
                        <a:cs typeface="Times New Roman"/>
                      </a:endParaRPr>
                    </a:p>
                  </a:txBody>
                  <a:tcPr marL="46990" marR="46990" marT="9525" marB="0" anchor="ctr">
                    <a:lnL w="12700" algn="ctr">
                      <a:solidFill>
                        <a:schemeClr val="tx2"/>
                      </a:solidFill>
                    </a:lnL>
                    <a:lnR w="12700" algn="ctr">
                      <a:solidFill>
                        <a:schemeClr val="tx2"/>
                      </a:solidFill>
                    </a:lnR>
                    <a:lnB w="12700" algn="ctr">
                      <a:solidFill>
                        <a:schemeClr val="tx2"/>
                      </a:solidFill>
                    </a:lnB>
                    <a:solidFill>
                      <a:schemeClr val="tx2"/>
                    </a:solidFill>
                  </a:tcPr>
                </a:tc>
                <a:tc>
                  <a:txBody>
                    <a:bodyPr/>
                    <a:lstStyle/>
                    <a:p>
                      <a:pPr algn="ctr">
                        <a:lnSpc>
                          <a:spcPct val="100000"/>
                        </a:lnSpc>
                        <a:spcAft>
                          <a:spcPts val="0"/>
                        </a:spcAft>
                        <a:defRPr/>
                      </a:pPr>
                      <a:r>
                        <a:rPr lang="de-DE" sz="1600"/>
                        <a:t>2005</a:t>
                      </a:r>
                      <a:endParaRPr lang="de-DE" sz="160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600"/>
                        <a:t>2012</a:t>
                      </a:r>
                      <a:endParaRPr lang="de-DE" sz="160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600" dirty="0"/>
                        <a:t>2013 – 2015</a:t>
                      </a:r>
                      <a:endParaRPr lang="de-DE" sz="1600" dirty="0">
                        <a:latin typeface="Calibri"/>
                        <a:ea typeface="Calibri"/>
                        <a:cs typeface="Times New Roman"/>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600">
                          <a:latin typeface="Calibri"/>
                          <a:ea typeface="Calibri"/>
                          <a:cs typeface="Times New Roman"/>
                        </a:rPr>
                        <a:t>2002-2003</a:t>
                      </a:r>
                      <a:endParaRPr/>
                    </a:p>
                  </a:txBody>
                  <a:tcPr marL="46990" marR="46990" marT="9525" marB="0" anchor="ctr">
                    <a:lnL w="12700" algn="ctr">
                      <a:solidFill>
                        <a:schemeClr val="tx2"/>
                      </a:solidFill>
                    </a:lnL>
                    <a:lnR w="12700" algn="ctr">
                      <a:solidFill>
                        <a:schemeClr val="tx2"/>
                      </a:solidFill>
                    </a:lnR>
                    <a:lnT w="12700" algn="ctr">
                      <a:solidFill>
                        <a:schemeClr val="tx2"/>
                      </a:solidFill>
                    </a:lnT>
                    <a:lnB w="12700" algn="ctr">
                      <a:solidFill>
                        <a:schemeClr val="tx2"/>
                      </a:solidFill>
                    </a:lnB>
                    <a:solidFill>
                      <a:schemeClr val="bg1"/>
                    </a:solidFill>
                  </a:tcPr>
                </a:tc>
                <a:tc>
                  <a:txBody>
                    <a:bodyPr/>
                    <a:lstStyle/>
                    <a:p>
                      <a:pPr algn="ctr">
                        <a:lnSpc>
                          <a:spcPct val="100000"/>
                        </a:lnSpc>
                        <a:spcAft>
                          <a:spcPts val="0"/>
                        </a:spcAft>
                        <a:defRPr/>
                      </a:pPr>
                      <a:r>
                        <a:rPr lang="de-DE" sz="1600" dirty="0">
                          <a:latin typeface="Calibri"/>
                          <a:ea typeface="Calibri"/>
                          <a:cs typeface="Times New Roman"/>
                        </a:rPr>
                        <a:t>2000-2001</a:t>
                      </a:r>
                      <a:endParaRPr dirty="0"/>
                    </a:p>
                  </a:txBody>
                  <a:tcPr marL="46990" marR="46990" marT="9525" marB="0" anchor="ctr">
                    <a:lnL w="12700" algn="ctr">
                      <a:solidFill>
                        <a:schemeClr val="tx2"/>
                      </a:solidFill>
                    </a:lnL>
                    <a:lnR w="12700" algn="ctr">
                      <a:solidFill>
                        <a:schemeClr val="tx1"/>
                      </a:solidFill>
                    </a:lnR>
                    <a:lnT w="12700" algn="ctr">
                      <a:solidFill>
                        <a:schemeClr val="tx2"/>
                      </a:solidFill>
                    </a:lnT>
                    <a:lnB w="12700" algn="ctr">
                      <a:solidFill>
                        <a:schemeClr val="tx2"/>
                      </a:solidFill>
                    </a:lnB>
                    <a:solidFill>
                      <a:schemeClr val="bg1"/>
                    </a:solidFill>
                  </a:tcPr>
                </a:tc>
                <a:extLst>
                  <a:ext uri="{0D108BD9-81ED-4DB2-BD59-A6C34878D82A}">
                    <a16:rowId xmlns:a16="http://schemas.microsoft.com/office/drawing/2014/main" val="10009"/>
                  </a:ext>
                </a:extLst>
              </a:tr>
            </a:tbl>
          </a:graphicData>
        </a:graphic>
      </p:graphicFrame>
      <p:sp>
        <p:nvSpPr>
          <p:cNvPr id="7" name="Inhaltsplatzhalter 3"/>
          <p:cNvSpPr>
            <a:spLocks/>
          </p:cNvSpPr>
          <p:nvPr/>
        </p:nvSpPr>
        <p:spPr bwMode="auto">
          <a:xfrm>
            <a:off x="2916808" y="6480770"/>
            <a:ext cx="6868369" cy="288032"/>
          </a:xfrm>
          <a:prstGeom prst="rect">
            <a:avLst/>
          </a:prstGeom>
        </p:spPr>
        <p:txBody>
          <a:bodyPr vert="horz" lIns="95361" tIns="47681" rIns="95361" bIns="47681" rtlCol="0" anchor="ctr">
            <a:normAutofit lnSpcReduction="10000"/>
          </a:bodyPr>
          <a:lstStyle>
            <a:lvl1pPr marL="357607" indent="-357607" algn="r" defTabSz="953617">
              <a:spcBef>
                <a:spcPts val="0"/>
              </a:spcBef>
              <a:buFont typeface="Arial"/>
              <a:buNone/>
              <a:defRPr sz="1300" b="0">
                <a:solidFill>
                  <a:schemeClr val="tx1"/>
                </a:solidFill>
                <a:latin typeface="Calibri"/>
                <a:ea typeface="+mn-ea"/>
                <a:cs typeface="Calibri"/>
              </a:defRPr>
            </a:lvl1pPr>
            <a:lvl2pPr marL="476806" indent="0" algn="l" defTabSz="953617">
              <a:spcBef>
                <a:spcPts val="0"/>
              </a:spcBef>
              <a:buFont typeface="Arial"/>
              <a:buNone/>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a:lstStyle>
          <a:p>
            <a:pPr>
              <a:defRPr/>
            </a:pPr>
            <a:r>
              <a:rPr lang="de-DE" dirty="0"/>
              <a:t>Baumert et al. (2010); Förtsch et al. (2016, 2017); </a:t>
            </a:r>
            <a:r>
              <a:rPr lang="de-DE" dirty="0" err="1"/>
              <a:t>Jatzwauk</a:t>
            </a:r>
            <a:r>
              <a:rPr lang="de-DE" dirty="0"/>
              <a:t> et al. (2008)</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18"/>
          <p:cNvPicPr>
            <a:picLocks noChangeAspect="1" noChangeArrowheads="1"/>
          </p:cNvPicPr>
          <p:nvPr/>
        </p:nvPicPr>
        <p:blipFill>
          <a:blip r:embed="rId3"/>
          <a:stretch/>
        </p:blipFill>
        <p:spPr bwMode="auto">
          <a:xfrm>
            <a:off x="-9588" y="0"/>
            <a:ext cx="10307701" cy="7200900"/>
          </a:xfrm>
          <a:prstGeom prst="rect">
            <a:avLst/>
          </a:prstGeom>
          <a:noFill/>
          <a:ln>
            <a:noFill/>
          </a:ln>
        </p:spPr>
      </p:pic>
      <p:sp>
        <p:nvSpPr>
          <p:cNvPr id="5" name="Rechteck 2"/>
          <p:cNvSpPr/>
          <p:nvPr/>
        </p:nvSpPr>
        <p:spPr bwMode="auto">
          <a:xfrm>
            <a:off x="0" y="0"/>
            <a:ext cx="7453312" cy="648128"/>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Titel 4"/>
          <p:cNvSpPr>
            <a:spLocks noGrp="1"/>
          </p:cNvSpPr>
          <p:nvPr>
            <p:ph type="title"/>
          </p:nvPr>
        </p:nvSpPr>
        <p:spPr bwMode="auto"/>
        <p:txBody>
          <a:bodyPr/>
          <a:lstStyle/>
          <a:p>
            <a:pPr>
              <a:defRPr/>
            </a:pPr>
            <a:r>
              <a:rPr lang="de-DE"/>
              <a:t>Videostudien aus der Biologie</a:t>
            </a:r>
            <a:endParaRPr/>
          </a:p>
        </p:txBody>
      </p:sp>
    </p:spTree>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461A9F23-1A71-436C-9EF5-842CDA143C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02" r="5142"/>
          <a:stretch/>
        </p:blipFill>
        <p:spPr>
          <a:xfrm>
            <a:off x="325120" y="1297372"/>
            <a:ext cx="4104456" cy="2518935"/>
          </a:xfrm>
          <a:prstGeom prst="rect">
            <a:avLst/>
          </a:prstGeom>
        </p:spPr>
      </p:pic>
      <p:sp>
        <p:nvSpPr>
          <p:cNvPr id="2" name="Titel 1">
            <a:extLst>
              <a:ext uri="{FF2B5EF4-FFF2-40B4-BE49-F238E27FC236}">
                <a16:creationId xmlns:a16="http://schemas.microsoft.com/office/drawing/2014/main" id="{B3321CF1-5BB3-4BEE-8DE8-FDBFCEF52977}"/>
              </a:ext>
            </a:extLst>
          </p:cNvPr>
          <p:cNvSpPr>
            <a:spLocks noGrp="1"/>
          </p:cNvSpPr>
          <p:nvPr>
            <p:ph type="title"/>
          </p:nvPr>
        </p:nvSpPr>
        <p:spPr/>
        <p:txBody>
          <a:bodyPr/>
          <a:lstStyle/>
          <a:p>
            <a:r>
              <a:rPr lang="de-DE" dirty="0"/>
              <a:t>Bedeutung von kognitiver Aktivierung</a:t>
            </a:r>
          </a:p>
        </p:txBody>
      </p:sp>
      <p:sp>
        <p:nvSpPr>
          <p:cNvPr id="4" name="Textplatzhalter 3">
            <a:extLst>
              <a:ext uri="{FF2B5EF4-FFF2-40B4-BE49-F238E27FC236}">
                <a16:creationId xmlns:a16="http://schemas.microsoft.com/office/drawing/2014/main" id="{840137C8-319C-4834-9E90-F6EEDB4085E0}"/>
              </a:ext>
            </a:extLst>
          </p:cNvPr>
          <p:cNvSpPr>
            <a:spLocks noGrp="1"/>
          </p:cNvSpPr>
          <p:nvPr>
            <p:ph type="body" sz="quarter" idx="11"/>
          </p:nvPr>
        </p:nvSpPr>
        <p:spPr/>
        <p:txBody>
          <a:bodyPr/>
          <a:lstStyle/>
          <a:p>
            <a:endParaRPr lang="de-DE"/>
          </a:p>
        </p:txBody>
      </p:sp>
      <p:sp>
        <p:nvSpPr>
          <p:cNvPr id="5" name="Textplatzhalter 4">
            <a:extLst>
              <a:ext uri="{FF2B5EF4-FFF2-40B4-BE49-F238E27FC236}">
                <a16:creationId xmlns:a16="http://schemas.microsoft.com/office/drawing/2014/main" id="{48E58C25-4BD0-449B-B220-1155CE2E0F80}"/>
              </a:ext>
            </a:extLst>
          </p:cNvPr>
          <p:cNvSpPr>
            <a:spLocks noGrp="1"/>
          </p:cNvSpPr>
          <p:nvPr>
            <p:ph type="body" sz="quarter" idx="14"/>
          </p:nvPr>
        </p:nvSpPr>
        <p:spPr/>
        <p:txBody>
          <a:bodyPr/>
          <a:lstStyle/>
          <a:p>
            <a:endParaRPr lang="de-DE"/>
          </a:p>
        </p:txBody>
      </p:sp>
      <p:pic>
        <p:nvPicPr>
          <p:cNvPr id="8" name="Grafik 7">
            <a:extLst>
              <a:ext uri="{FF2B5EF4-FFF2-40B4-BE49-F238E27FC236}">
                <a16:creationId xmlns:a16="http://schemas.microsoft.com/office/drawing/2014/main" id="{DC58DEF5-1180-478F-AD63-E62F04FC0FA7}"/>
              </a:ext>
            </a:extLst>
          </p:cNvPr>
          <p:cNvPicPr>
            <a:picLocks noChangeAspect="1"/>
          </p:cNvPicPr>
          <p:nvPr/>
        </p:nvPicPr>
        <p:blipFill>
          <a:blip r:embed="rId4"/>
          <a:stretch>
            <a:fillRect/>
          </a:stretch>
        </p:blipFill>
        <p:spPr>
          <a:xfrm>
            <a:off x="3421264" y="2487688"/>
            <a:ext cx="3600000" cy="2518935"/>
          </a:xfrm>
          <a:prstGeom prst="rect">
            <a:avLst/>
          </a:prstGeom>
          <a:ln>
            <a:solidFill>
              <a:schemeClr val="tx1"/>
            </a:solidFill>
          </a:ln>
        </p:spPr>
      </p:pic>
      <p:pic>
        <p:nvPicPr>
          <p:cNvPr id="9" name="Grafik 8">
            <a:extLst>
              <a:ext uri="{FF2B5EF4-FFF2-40B4-BE49-F238E27FC236}">
                <a16:creationId xmlns:a16="http://schemas.microsoft.com/office/drawing/2014/main" id="{B7295E77-10D7-401D-BE78-EFB888046BB1}"/>
              </a:ext>
            </a:extLst>
          </p:cNvPr>
          <p:cNvPicPr>
            <a:picLocks noChangeAspect="1"/>
          </p:cNvPicPr>
          <p:nvPr/>
        </p:nvPicPr>
        <p:blipFill>
          <a:blip r:embed="rId5"/>
          <a:stretch>
            <a:fillRect/>
          </a:stretch>
        </p:blipFill>
        <p:spPr>
          <a:xfrm>
            <a:off x="6517408" y="3961835"/>
            <a:ext cx="3600000" cy="2518935"/>
          </a:xfrm>
          <a:prstGeom prst="rect">
            <a:avLst/>
          </a:prstGeom>
          <a:ln>
            <a:solidFill>
              <a:schemeClr val="tx1"/>
            </a:solidFill>
          </a:ln>
        </p:spPr>
      </p:pic>
    </p:spTree>
    <p:extLst>
      <p:ext uri="{BB962C8B-B14F-4D97-AF65-F5344CB8AC3E}">
        <p14:creationId xmlns:p14="http://schemas.microsoft.com/office/powerpoint/2010/main" val="1366832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2"/>
          <p:cNvSpPr>
            <a:spLocks noGrp="1"/>
          </p:cNvSpPr>
          <p:nvPr>
            <p:ph idx="1"/>
          </p:nvPr>
        </p:nvSpPr>
        <p:spPr bwMode="auto">
          <a:xfrm>
            <a:off x="514915" y="1440209"/>
            <a:ext cx="9268300" cy="792089"/>
          </a:xfrm>
        </p:spPr>
        <p:txBody>
          <a:bodyPr/>
          <a:lstStyle/>
          <a:p>
            <a:pPr marL="357188" lvl="1" indent="-357188">
              <a:spcBef>
                <a:spcPts val="600"/>
              </a:spcBef>
              <a:buClr>
                <a:srgbClr val="C00000"/>
              </a:buClr>
              <a:buSzPct val="70000"/>
              <a:buFont typeface="Marlett"/>
              <a:buChar char="g"/>
              <a:defRPr/>
            </a:pPr>
            <a:r>
              <a:rPr lang="de-DE" sz="2200">
                <a:solidFill>
                  <a:srgbClr val="C00000"/>
                </a:solidFill>
                <a:cs typeface="Tahoma"/>
              </a:rPr>
              <a:t>nwu</a:t>
            </a:r>
            <a:r>
              <a:rPr lang="de-DE" sz="2200">
                <a:cs typeface="Tahoma"/>
              </a:rPr>
              <a:t>: kognitives Niveau (Aufgaben)</a:t>
            </a:r>
            <a:br>
              <a:rPr lang="de-DE" sz="2200">
                <a:cs typeface="Tahoma"/>
              </a:rPr>
            </a:br>
            <a:r>
              <a:rPr lang="de-DE" sz="2200">
                <a:cs typeface="Tahoma"/>
              </a:rPr>
              <a:t>(N = 45, Kohens Kappa = 0.85)</a:t>
            </a:r>
            <a:endParaRPr/>
          </a:p>
          <a:p>
            <a:pPr>
              <a:defRPr/>
            </a:pPr>
            <a:endParaRPr lang="de-DE"/>
          </a:p>
        </p:txBody>
      </p:sp>
      <p:sp>
        <p:nvSpPr>
          <p:cNvPr id="5" name="Titel 14"/>
          <p:cNvSpPr>
            <a:spLocks noGrp="1"/>
          </p:cNvSpPr>
          <p:nvPr>
            <p:ph type="title"/>
          </p:nvPr>
        </p:nvSpPr>
        <p:spPr bwMode="auto"/>
        <p:txBody>
          <a:bodyPr>
            <a:normAutofit/>
          </a:bodyPr>
          <a:lstStyle/>
          <a:p>
            <a:pPr>
              <a:defRPr/>
            </a:pPr>
            <a:r>
              <a:rPr lang="de-DE"/>
              <a:t>Bedeutung von kognitiver Aktivierung</a:t>
            </a:r>
            <a:endParaRPr lang="en-US"/>
          </a:p>
        </p:txBody>
      </p:sp>
      <p:sp>
        <p:nvSpPr>
          <p:cNvPr id="6" name="Textplatzhalter 1"/>
          <p:cNvSpPr>
            <a:spLocks noGrp="1"/>
          </p:cNvSpPr>
          <p:nvPr>
            <p:ph type="body" sz="quarter" idx="11"/>
          </p:nvPr>
        </p:nvSpPr>
        <p:spPr bwMode="auto"/>
        <p:txBody>
          <a:bodyPr/>
          <a:lstStyle/>
          <a:p>
            <a:pPr>
              <a:defRPr/>
            </a:pPr>
            <a:r>
              <a:rPr lang="de-DE"/>
              <a:t>Videostudien: Ergebnisse</a:t>
            </a:r>
            <a:endParaRPr/>
          </a:p>
        </p:txBody>
      </p:sp>
      <p:sp>
        <p:nvSpPr>
          <p:cNvPr id="7" name="Abgerundetes Rechteck 4"/>
          <p:cNvSpPr/>
          <p:nvPr/>
        </p:nvSpPr>
        <p:spPr bwMode="auto">
          <a:xfrm>
            <a:off x="2556768" y="5760690"/>
            <a:ext cx="8330129" cy="648072"/>
          </a:xfrm>
          <a:prstGeom prst="roundRect">
            <a:avLst>
              <a:gd name="adj" fmla="val 50000"/>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a:defRPr/>
            </a:pPr>
            <a:r>
              <a:rPr lang="de-DE" sz="1600" b="1">
                <a:solidFill>
                  <a:schemeClr val="tx1"/>
                </a:solidFill>
              </a:rPr>
              <a:t>Nur ca. 1/3 der Aufgaben zielen auf eine hohe kognitive Aktivität ab. </a:t>
            </a:r>
            <a:endParaRPr/>
          </a:p>
        </p:txBody>
      </p:sp>
      <p:graphicFrame>
        <p:nvGraphicFramePr>
          <p:cNvPr id="9" name="Diagramm 8"/>
          <p:cNvGraphicFramePr>
            <a:graphicFrameLocks/>
          </p:cNvGraphicFramePr>
          <p:nvPr/>
        </p:nvGraphicFramePr>
        <p:xfrm>
          <a:off x="3348856" y="1728242"/>
          <a:ext cx="6912767"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platzhalter 22"/>
          <p:cNvSpPr>
            <a:spLocks/>
          </p:cNvSpPr>
          <p:nvPr/>
        </p:nvSpPr>
        <p:spPr bwMode="auto">
          <a:xfrm>
            <a:off x="7453312" y="0"/>
            <a:ext cx="2844801" cy="560070"/>
          </a:xfrm>
          <a:prstGeom prst="rect">
            <a:avLst/>
          </a:prstGeom>
        </p:spPr>
        <p:txBody>
          <a:bodyPr>
            <a:normAutofit/>
          </a:bodyPr>
          <a:lstStyle>
            <a:lvl1pPr marL="357607" indent="-357607" algn="l" defTabSz="953617">
              <a:spcBef>
                <a:spcPts val="0"/>
              </a:spcBef>
              <a:buFont typeface="Arial"/>
              <a:buNone/>
              <a:defRPr sz="2400" b="1">
                <a:solidFill>
                  <a:schemeClr val="tx1"/>
                </a:solidFill>
                <a:latin typeface="Arial Bold"/>
                <a:ea typeface="+mn-ea"/>
                <a:cs typeface="+mn-cs"/>
              </a:defRPr>
            </a:lvl1pPr>
            <a:lvl2pPr marL="774811" indent="-298005" algn="l" defTabSz="953617">
              <a:spcBef>
                <a:spcPts val="0"/>
              </a:spcBef>
              <a:buFont typeface="Arial"/>
              <a:buChar char="–"/>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a:lstStyle>
          <a:p>
            <a:pPr algn="r">
              <a:defRPr/>
            </a:pPr>
            <a:r>
              <a:rPr lang="de-DE" sz="1300" b="0" dirty="0" err="1">
                <a:latin typeface="+mn-lt"/>
              </a:rPr>
              <a:t>Jatzwauk</a:t>
            </a:r>
            <a:r>
              <a:rPr lang="de-DE" sz="1300" b="0" dirty="0">
                <a:latin typeface="+mn-lt"/>
              </a:rPr>
              <a:t> et al. (2008)</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Inhaltsplatzhalter 1"/>
          <p:cNvSpPr>
            <a:spLocks noGrp="1"/>
          </p:cNvSpPr>
          <p:nvPr>
            <p:ph idx="1"/>
          </p:nvPr>
        </p:nvSpPr>
        <p:spPr bwMode="auto">
          <a:xfrm>
            <a:off x="514915" y="1440209"/>
            <a:ext cx="9268300" cy="792089"/>
          </a:xfrm>
        </p:spPr>
        <p:txBody>
          <a:bodyPr/>
          <a:lstStyle/>
          <a:p>
            <a:pPr marL="357188" lvl="1" indent="-357188">
              <a:spcBef>
                <a:spcPts val="600"/>
              </a:spcBef>
              <a:buClr>
                <a:srgbClr val="C00000"/>
              </a:buClr>
              <a:buSzPct val="70000"/>
              <a:buFont typeface="Marlett"/>
              <a:buChar char="g"/>
              <a:defRPr/>
            </a:pPr>
            <a:r>
              <a:rPr lang="de-DE" sz="2200">
                <a:solidFill>
                  <a:srgbClr val="C00000"/>
                </a:solidFill>
                <a:cs typeface="Tahoma"/>
              </a:rPr>
              <a:t>LerNT</a:t>
            </a:r>
            <a:r>
              <a:rPr lang="de-DE" sz="2200">
                <a:cs typeface="Tahoma"/>
              </a:rPr>
              <a:t>: Einfluss von Aufgaben zu hoher kognitiver Aktivität auf Schülerleistung</a:t>
            </a:r>
            <a:endParaRPr lang="de-DE"/>
          </a:p>
        </p:txBody>
      </p:sp>
      <p:sp>
        <p:nvSpPr>
          <p:cNvPr id="5" name="Titel 14"/>
          <p:cNvSpPr>
            <a:spLocks noGrp="1"/>
          </p:cNvSpPr>
          <p:nvPr>
            <p:ph type="title"/>
          </p:nvPr>
        </p:nvSpPr>
        <p:spPr bwMode="auto"/>
        <p:txBody>
          <a:bodyPr>
            <a:normAutofit/>
          </a:bodyPr>
          <a:lstStyle/>
          <a:p>
            <a:pPr>
              <a:defRPr/>
            </a:pPr>
            <a:r>
              <a:rPr lang="de-DE"/>
              <a:t>Bedeutung von kognitiver Aktivierung</a:t>
            </a:r>
            <a:endParaRPr lang="en-US"/>
          </a:p>
        </p:txBody>
      </p:sp>
      <p:sp>
        <p:nvSpPr>
          <p:cNvPr id="6" name="Textplatzhalter 5"/>
          <p:cNvSpPr>
            <a:spLocks noGrp="1"/>
          </p:cNvSpPr>
          <p:nvPr>
            <p:ph type="body" sz="quarter" idx="11"/>
          </p:nvPr>
        </p:nvSpPr>
        <p:spPr bwMode="auto"/>
        <p:txBody>
          <a:bodyPr/>
          <a:lstStyle/>
          <a:p>
            <a:pPr>
              <a:defRPr/>
            </a:pPr>
            <a:r>
              <a:rPr lang="de-DE"/>
              <a:t>Videostudien: Ergebnisse</a:t>
            </a:r>
            <a:endParaRPr/>
          </a:p>
        </p:txBody>
      </p:sp>
      <p:sp>
        <p:nvSpPr>
          <p:cNvPr id="7" name="Rechteck 2"/>
          <p:cNvSpPr/>
          <p:nvPr/>
        </p:nvSpPr>
        <p:spPr bwMode="auto">
          <a:xfrm>
            <a:off x="4068936" y="5904706"/>
            <a:ext cx="7200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Abgerundetes Rechteck 11"/>
          <p:cNvSpPr/>
          <p:nvPr/>
        </p:nvSpPr>
        <p:spPr bwMode="auto">
          <a:xfrm>
            <a:off x="2556768" y="5832698"/>
            <a:ext cx="8330129" cy="648072"/>
          </a:xfrm>
          <a:prstGeom prst="roundRect">
            <a:avLst>
              <a:gd name="adj" fmla="val 50000"/>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a:defRPr/>
            </a:pPr>
            <a:r>
              <a:rPr lang="de-DE" sz="1600" b="1">
                <a:solidFill>
                  <a:schemeClr val="tx1"/>
                </a:solidFill>
              </a:rPr>
              <a:t>In Klassen, in denen im Unterricht viele kognitiv aktivierende Aufgaben gestellt </a:t>
            </a:r>
            <a:br>
              <a:rPr lang="de-DE" sz="1600" b="1">
                <a:solidFill>
                  <a:schemeClr val="tx1"/>
                </a:solidFill>
              </a:rPr>
            </a:br>
            <a:r>
              <a:rPr lang="de-DE" sz="1600" b="1">
                <a:solidFill>
                  <a:schemeClr val="tx1"/>
                </a:solidFill>
              </a:rPr>
              <a:t>werden, schneiden die Schülerinnen und Schüler bei vernetztem Wissen besser ab.   </a:t>
            </a:r>
            <a:endParaRPr/>
          </a:p>
        </p:txBody>
      </p:sp>
      <p:sp>
        <p:nvSpPr>
          <p:cNvPr id="10" name="Textfeld 8"/>
          <p:cNvSpPr>
            <a:spLocks/>
          </p:cNvSpPr>
          <p:nvPr/>
        </p:nvSpPr>
        <p:spPr bwMode="auto">
          <a:xfrm>
            <a:off x="397642" y="2099491"/>
            <a:ext cx="1642533" cy="276999"/>
          </a:xfrm>
          <a:prstGeom prst="rect">
            <a:avLst/>
          </a:prstGeom>
          <a:noFill/>
        </p:spPr>
        <p:txBody>
          <a:bodyPr wrap="square" rtlCol="0">
            <a:spAutoFit/>
          </a:bodyPr>
          <a:lstStyle/>
          <a:p>
            <a:pPr>
              <a:defRPr/>
            </a:pPr>
            <a:r>
              <a:rPr lang="en-US" sz="1200" b="1" i="1">
                <a:cs typeface="Times New Roman"/>
              </a:rPr>
              <a:t>Klassenebene</a:t>
            </a:r>
          </a:p>
        </p:txBody>
      </p:sp>
      <p:sp>
        <p:nvSpPr>
          <p:cNvPr id="11" name="Rechteck 9"/>
          <p:cNvSpPr/>
          <p:nvPr/>
        </p:nvSpPr>
        <p:spPr bwMode="auto">
          <a:xfrm>
            <a:off x="1163149" y="2909462"/>
            <a:ext cx="1498600" cy="4910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kognitiv aktivierende Aufgaben</a:t>
            </a:r>
          </a:p>
        </p:txBody>
      </p:sp>
      <p:cxnSp>
        <p:nvCxnSpPr>
          <p:cNvPr id="12" name="Gerade Verbindung mit Pfeil 10"/>
          <p:cNvCxnSpPr>
            <a:cxnSpLocks/>
            <a:stCxn id="11" idx="3"/>
            <a:endCxn id="13" idx="2"/>
          </p:cNvCxnSpPr>
          <p:nvPr/>
        </p:nvCxnSpPr>
        <p:spPr bwMode="auto">
          <a:xfrm>
            <a:off x="2661749" y="3154996"/>
            <a:ext cx="3085690" cy="32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hteck 13"/>
          <p:cNvSpPr/>
          <p:nvPr/>
        </p:nvSpPr>
        <p:spPr bwMode="auto">
          <a:xfrm>
            <a:off x="6496739" y="2663164"/>
            <a:ext cx="778932"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200" i="1">
                <a:solidFill>
                  <a:sysClr val="windowText" lastClr="000000"/>
                </a:solidFill>
                <a:cs typeface="Times New Roman"/>
              </a:rPr>
              <a:t>R²</a:t>
            </a:r>
            <a:r>
              <a:rPr lang="en-US" sz="1200">
                <a:solidFill>
                  <a:sysClr val="windowText" lastClr="000000"/>
                </a:solidFill>
                <a:cs typeface="Times New Roman"/>
              </a:rPr>
              <a:t> = 0,16</a:t>
            </a:r>
            <a:endParaRPr/>
          </a:p>
        </p:txBody>
      </p:sp>
      <p:sp>
        <p:nvSpPr>
          <p:cNvPr id="15" name="Rechteck 15"/>
          <p:cNvSpPr/>
          <p:nvPr/>
        </p:nvSpPr>
        <p:spPr bwMode="auto">
          <a:xfrm>
            <a:off x="3905445" y="3215135"/>
            <a:ext cx="833973"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0,40* </a:t>
            </a:r>
            <a:br>
              <a:rPr lang="en-US" sz="1200">
                <a:solidFill>
                  <a:sysClr val="windowText" lastClr="000000"/>
                </a:solidFill>
                <a:cs typeface="Times New Roman"/>
              </a:rPr>
            </a:br>
            <a:r>
              <a:rPr lang="en-US" sz="1200" i="1">
                <a:solidFill>
                  <a:sysClr val="windowText" lastClr="000000"/>
                </a:solidFill>
                <a:cs typeface="Times New Roman"/>
              </a:rPr>
              <a:t>SE</a:t>
            </a:r>
            <a:r>
              <a:rPr lang="en-US" sz="1200">
                <a:solidFill>
                  <a:sysClr val="windowText" lastClr="000000"/>
                </a:solidFill>
                <a:cs typeface="Times New Roman"/>
              </a:rPr>
              <a:t> = 0,18</a:t>
            </a:r>
            <a:endParaRPr/>
          </a:p>
        </p:txBody>
      </p:sp>
      <p:sp>
        <p:nvSpPr>
          <p:cNvPr id="13" name="Ellipse 16"/>
          <p:cNvSpPr/>
          <p:nvPr/>
        </p:nvSpPr>
        <p:spPr bwMode="auto">
          <a:xfrm>
            <a:off x="5747439" y="2912738"/>
            <a:ext cx="1498600" cy="491067"/>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Vernetztes Wissen</a:t>
            </a:r>
            <a:endParaRPr/>
          </a:p>
        </p:txBody>
      </p:sp>
      <p:sp>
        <p:nvSpPr>
          <p:cNvPr id="16" name="Textfeld 17"/>
          <p:cNvSpPr>
            <a:spLocks/>
          </p:cNvSpPr>
          <p:nvPr/>
        </p:nvSpPr>
        <p:spPr bwMode="auto">
          <a:xfrm>
            <a:off x="766433" y="3660124"/>
            <a:ext cx="1642533" cy="276999"/>
          </a:xfrm>
          <a:prstGeom prst="rect">
            <a:avLst/>
          </a:prstGeom>
          <a:noFill/>
        </p:spPr>
        <p:txBody>
          <a:bodyPr wrap="square" rtlCol="0">
            <a:spAutoFit/>
          </a:bodyPr>
          <a:lstStyle/>
          <a:p>
            <a:pPr>
              <a:defRPr/>
            </a:pPr>
            <a:r>
              <a:rPr lang="en-US" sz="1200" b="1" i="1">
                <a:cs typeface="Times New Roman"/>
              </a:rPr>
              <a:t>Schülerebene</a:t>
            </a:r>
          </a:p>
        </p:txBody>
      </p:sp>
      <p:grpSp>
        <p:nvGrpSpPr>
          <p:cNvPr id="17" name="Gruppieren 18"/>
          <p:cNvGrpSpPr/>
          <p:nvPr/>
        </p:nvGrpSpPr>
        <p:grpSpPr bwMode="auto">
          <a:xfrm>
            <a:off x="1163149" y="4064460"/>
            <a:ext cx="1498600" cy="1242198"/>
            <a:chOff x="1430867" y="4867274"/>
            <a:chExt cx="1498600" cy="1242198"/>
          </a:xfrm>
        </p:grpSpPr>
        <p:sp>
          <p:nvSpPr>
            <p:cNvPr id="18" name="Rechteck 19"/>
            <p:cNvSpPr/>
            <p:nvPr/>
          </p:nvSpPr>
          <p:spPr bwMode="auto">
            <a:xfrm>
              <a:off x="1430867" y="4867274"/>
              <a:ext cx="1498600" cy="4910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Anstrengungs-bereitschaft</a:t>
              </a:r>
            </a:p>
          </p:txBody>
        </p:sp>
        <p:sp>
          <p:nvSpPr>
            <p:cNvPr id="19" name="Rechteck 20"/>
            <p:cNvSpPr/>
            <p:nvPr/>
          </p:nvSpPr>
          <p:spPr bwMode="auto">
            <a:xfrm>
              <a:off x="1430867" y="5618406"/>
              <a:ext cx="1498600" cy="4910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Selbstkonzept</a:t>
              </a:r>
            </a:p>
          </p:txBody>
        </p:sp>
      </p:grpSp>
      <p:cxnSp>
        <p:nvCxnSpPr>
          <p:cNvPr id="20" name="Gerade Verbindung mit Pfeil 22"/>
          <p:cNvCxnSpPr>
            <a:cxnSpLocks/>
            <a:stCxn id="18" idx="3"/>
            <a:endCxn id="21" idx="1"/>
          </p:cNvCxnSpPr>
          <p:nvPr/>
        </p:nvCxnSpPr>
        <p:spPr bwMode="auto">
          <a:xfrm flipV="1">
            <a:off x="2661749" y="4304814"/>
            <a:ext cx="3085690" cy="51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3"/>
          <p:cNvCxnSpPr>
            <a:cxnSpLocks/>
            <a:stCxn id="19" idx="3"/>
            <a:endCxn id="23" idx="1"/>
          </p:cNvCxnSpPr>
          <p:nvPr/>
        </p:nvCxnSpPr>
        <p:spPr bwMode="auto">
          <a:xfrm flipV="1">
            <a:off x="2661749" y="5055945"/>
            <a:ext cx="3085690" cy="51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r Verbinder 24"/>
          <p:cNvCxnSpPr>
            <a:cxnSpLocks/>
          </p:cNvCxnSpPr>
          <p:nvPr/>
        </p:nvCxnSpPr>
        <p:spPr bwMode="auto">
          <a:xfrm>
            <a:off x="522526" y="3649091"/>
            <a:ext cx="9388474"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5" name="Rechteck 25"/>
          <p:cNvSpPr/>
          <p:nvPr/>
        </p:nvSpPr>
        <p:spPr bwMode="auto">
          <a:xfrm>
            <a:off x="3905445" y="3962031"/>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0,08* </a:t>
            </a:r>
            <a:br>
              <a:rPr lang="en-US" sz="1200">
                <a:solidFill>
                  <a:sysClr val="windowText" lastClr="000000"/>
                </a:solidFill>
                <a:cs typeface="Times New Roman"/>
              </a:rPr>
            </a:br>
            <a:r>
              <a:rPr lang="en-US" sz="1200" i="1">
                <a:solidFill>
                  <a:sysClr val="windowText" lastClr="000000"/>
                </a:solidFill>
                <a:cs typeface="Times New Roman"/>
              </a:rPr>
              <a:t>SE</a:t>
            </a:r>
            <a:r>
              <a:rPr lang="en-US" sz="1200">
                <a:solidFill>
                  <a:sysClr val="windowText" lastClr="000000"/>
                </a:solidFill>
                <a:cs typeface="Times New Roman"/>
              </a:rPr>
              <a:t> = 0,04</a:t>
            </a:r>
            <a:endParaRPr/>
          </a:p>
        </p:txBody>
      </p:sp>
      <p:sp>
        <p:nvSpPr>
          <p:cNvPr id="26" name="Rechteck 26"/>
          <p:cNvSpPr/>
          <p:nvPr/>
        </p:nvSpPr>
        <p:spPr bwMode="auto">
          <a:xfrm>
            <a:off x="3905445" y="5231359"/>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0,17***</a:t>
            </a:r>
            <a:br>
              <a:rPr lang="en-US" sz="1200">
                <a:solidFill>
                  <a:sysClr val="windowText" lastClr="000000"/>
                </a:solidFill>
                <a:cs typeface="Times New Roman"/>
              </a:rPr>
            </a:br>
            <a:r>
              <a:rPr lang="en-US" sz="1200" i="1">
                <a:solidFill>
                  <a:sysClr val="windowText" lastClr="000000"/>
                </a:solidFill>
                <a:cs typeface="Times New Roman"/>
              </a:rPr>
              <a:t>SE</a:t>
            </a:r>
            <a:r>
              <a:rPr lang="en-US" sz="1200">
                <a:solidFill>
                  <a:sysClr val="windowText" lastClr="000000"/>
                </a:solidFill>
                <a:cs typeface="Times New Roman"/>
              </a:rPr>
              <a:t> = 0,04</a:t>
            </a:r>
            <a:endParaRPr/>
          </a:p>
        </p:txBody>
      </p:sp>
      <p:sp>
        <p:nvSpPr>
          <p:cNvPr id="27" name="Rechteck 27"/>
          <p:cNvSpPr/>
          <p:nvPr/>
        </p:nvSpPr>
        <p:spPr bwMode="auto">
          <a:xfrm>
            <a:off x="6467106" y="3836989"/>
            <a:ext cx="778932"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200" i="1">
                <a:solidFill>
                  <a:sysClr val="windowText" lastClr="000000"/>
                </a:solidFill>
                <a:cs typeface="Times New Roman"/>
              </a:rPr>
              <a:t>R²</a:t>
            </a:r>
            <a:r>
              <a:rPr lang="en-US" sz="1200">
                <a:solidFill>
                  <a:sysClr val="windowText" lastClr="000000"/>
                </a:solidFill>
                <a:cs typeface="Times New Roman"/>
              </a:rPr>
              <a:t> = 0,03</a:t>
            </a:r>
            <a:endParaRPr/>
          </a:p>
        </p:txBody>
      </p:sp>
      <p:sp>
        <p:nvSpPr>
          <p:cNvPr id="28" name="Rechteck 30"/>
          <p:cNvSpPr/>
          <p:nvPr/>
        </p:nvSpPr>
        <p:spPr bwMode="auto">
          <a:xfrm>
            <a:off x="7309296" y="4968602"/>
            <a:ext cx="2988818" cy="8640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000">
                <a:solidFill>
                  <a:sysClr val="windowText" lastClr="000000"/>
                </a:solidFill>
                <a:cs typeface="Times New Roman"/>
              </a:rPr>
              <a:t>Stichprobe:</a:t>
            </a:r>
            <a:endParaRPr/>
          </a:p>
          <a:p>
            <a:pPr>
              <a:defRPr/>
            </a:pPr>
            <a:r>
              <a:rPr lang="en-US" sz="1000" i="1">
                <a:solidFill>
                  <a:sysClr val="windowText" lastClr="000000"/>
                </a:solidFill>
                <a:cs typeface="Times New Roman"/>
              </a:rPr>
              <a:t>N</a:t>
            </a:r>
            <a:r>
              <a:rPr lang="en-US" sz="1000" baseline="-25000">
                <a:solidFill>
                  <a:sysClr val="windowText" lastClr="000000"/>
                </a:solidFill>
                <a:cs typeface="Times New Roman"/>
              </a:rPr>
              <a:t>Schüler</a:t>
            </a:r>
            <a:r>
              <a:rPr lang="en-US" sz="1000">
                <a:solidFill>
                  <a:sysClr val="windowText" lastClr="000000"/>
                </a:solidFill>
                <a:cs typeface="Times New Roman"/>
              </a:rPr>
              <a:t> = 701; </a:t>
            </a:r>
            <a:r>
              <a:rPr lang="en-US" sz="1000" i="1">
                <a:solidFill>
                  <a:sysClr val="windowText" lastClr="000000"/>
                </a:solidFill>
                <a:cs typeface="Times New Roman"/>
              </a:rPr>
              <a:t>N</a:t>
            </a:r>
            <a:r>
              <a:rPr lang="en-US" sz="1000" baseline="-25000">
                <a:solidFill>
                  <a:sysClr val="windowText" lastClr="000000"/>
                </a:solidFill>
                <a:cs typeface="Times New Roman"/>
              </a:rPr>
              <a:t>Lehrer</a:t>
            </a:r>
            <a:r>
              <a:rPr lang="en-US" sz="1000">
                <a:solidFill>
                  <a:sysClr val="windowText" lastClr="000000"/>
                </a:solidFill>
                <a:cs typeface="Times New Roman"/>
              </a:rPr>
              <a:t> = 28. </a:t>
            </a:r>
            <a:br>
              <a:rPr lang="en-US" sz="1000">
                <a:solidFill>
                  <a:sysClr val="windowText" lastClr="000000"/>
                </a:solidFill>
                <a:cs typeface="Times New Roman"/>
              </a:rPr>
            </a:br>
            <a:r>
              <a:rPr lang="nn-NO" sz="1000">
                <a:solidFill>
                  <a:sysClr val="windowText" lastClr="000000"/>
                </a:solidFill>
                <a:cs typeface="Times New Roman"/>
              </a:rPr>
              <a:t>*</a:t>
            </a:r>
            <a:r>
              <a:rPr lang="nn-NO" sz="1000" i="1">
                <a:solidFill>
                  <a:sysClr val="windowText" lastClr="000000"/>
                </a:solidFill>
                <a:cs typeface="Times New Roman"/>
              </a:rPr>
              <a:t>p</a:t>
            </a:r>
            <a:r>
              <a:rPr lang="nn-NO" sz="1000">
                <a:solidFill>
                  <a:sysClr val="windowText" lastClr="000000"/>
                </a:solidFill>
                <a:cs typeface="Times New Roman"/>
              </a:rPr>
              <a:t> &lt; 0,05. **</a:t>
            </a:r>
            <a:r>
              <a:rPr lang="nn-NO" sz="1000" i="1">
                <a:solidFill>
                  <a:sysClr val="windowText" lastClr="000000"/>
                </a:solidFill>
                <a:cs typeface="Times New Roman"/>
              </a:rPr>
              <a:t>p</a:t>
            </a:r>
            <a:r>
              <a:rPr lang="nn-NO" sz="1000">
                <a:solidFill>
                  <a:sysClr val="windowText" lastClr="000000"/>
                </a:solidFill>
                <a:cs typeface="Times New Roman"/>
              </a:rPr>
              <a:t> &lt; 0,01. ***</a:t>
            </a:r>
            <a:r>
              <a:rPr lang="nn-NO" sz="1000" i="1">
                <a:solidFill>
                  <a:sysClr val="windowText" lastClr="000000"/>
                </a:solidFill>
                <a:cs typeface="Times New Roman"/>
              </a:rPr>
              <a:t>p</a:t>
            </a:r>
            <a:r>
              <a:rPr lang="nn-NO" sz="1000">
                <a:solidFill>
                  <a:sysClr val="windowText" lastClr="000000"/>
                </a:solidFill>
                <a:cs typeface="Times New Roman"/>
              </a:rPr>
              <a:t> &lt; 0,001.</a:t>
            </a:r>
            <a:endParaRPr/>
          </a:p>
          <a:p>
            <a:pPr>
              <a:defRPr/>
            </a:pPr>
            <a:r>
              <a:rPr lang="en-US" sz="1000">
                <a:solidFill>
                  <a:sysClr val="windowText" lastClr="000000"/>
                </a:solidFill>
                <a:cs typeface="Times New Roman"/>
              </a:rPr>
              <a:t>(χ²(9) = 209,51, </a:t>
            </a:r>
            <a:r>
              <a:rPr lang="en-US" sz="1000" i="1">
                <a:solidFill>
                  <a:sysClr val="windowText" lastClr="000000"/>
                </a:solidFill>
                <a:cs typeface="Times New Roman"/>
              </a:rPr>
              <a:t>p</a:t>
            </a:r>
            <a:r>
              <a:rPr lang="en-US" sz="1000">
                <a:solidFill>
                  <a:sysClr val="windowText" lastClr="000000"/>
                </a:solidFill>
                <a:cs typeface="Times New Roman"/>
              </a:rPr>
              <a:t> &lt; 0,001, </a:t>
            </a:r>
            <a:r>
              <a:rPr lang="en-US" sz="1000" i="1">
                <a:solidFill>
                  <a:sysClr val="windowText" lastClr="000000"/>
                </a:solidFill>
                <a:cs typeface="Times New Roman"/>
              </a:rPr>
              <a:t>CFI</a:t>
            </a:r>
            <a:r>
              <a:rPr lang="en-US" sz="1000">
                <a:solidFill>
                  <a:sysClr val="windowText" lastClr="000000"/>
                </a:solidFill>
                <a:cs typeface="Times New Roman"/>
              </a:rPr>
              <a:t> = 1,000, </a:t>
            </a:r>
            <a:r>
              <a:rPr lang="en-US" sz="1000" i="1">
                <a:solidFill>
                  <a:sysClr val="windowText" lastClr="000000"/>
                </a:solidFill>
                <a:cs typeface="Times New Roman"/>
              </a:rPr>
              <a:t>RMSEA</a:t>
            </a:r>
            <a:r>
              <a:rPr lang="en-US" sz="1000">
                <a:solidFill>
                  <a:sysClr val="windowText" lastClr="000000"/>
                </a:solidFill>
                <a:cs typeface="Times New Roman"/>
              </a:rPr>
              <a:t> = 0,000, SRMR(within) = 0,000, SRMR(between) = 0,000)</a:t>
            </a:r>
            <a:endParaRPr/>
          </a:p>
        </p:txBody>
      </p:sp>
      <p:grpSp>
        <p:nvGrpSpPr>
          <p:cNvPr id="29" name="Gruppieren 31"/>
          <p:cNvGrpSpPr/>
          <p:nvPr/>
        </p:nvGrpSpPr>
        <p:grpSpPr bwMode="auto">
          <a:xfrm>
            <a:off x="5747439" y="4059280"/>
            <a:ext cx="1498600" cy="1242198"/>
            <a:chOff x="1430867" y="4867274"/>
            <a:chExt cx="1498600" cy="1242198"/>
          </a:xfrm>
        </p:grpSpPr>
        <p:sp>
          <p:nvSpPr>
            <p:cNvPr id="21" name="Rechteck 32"/>
            <p:cNvSpPr/>
            <p:nvPr/>
          </p:nvSpPr>
          <p:spPr bwMode="auto">
            <a:xfrm>
              <a:off x="1430867" y="4867274"/>
              <a:ext cx="1498600" cy="4910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Faktenwissen</a:t>
              </a:r>
            </a:p>
          </p:txBody>
        </p:sp>
        <p:sp>
          <p:nvSpPr>
            <p:cNvPr id="23" name="Rechteck 33"/>
            <p:cNvSpPr/>
            <p:nvPr/>
          </p:nvSpPr>
          <p:spPr bwMode="auto">
            <a:xfrm>
              <a:off x="1430867" y="5618406"/>
              <a:ext cx="1498600" cy="49106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Vernetztes Wissen</a:t>
              </a:r>
              <a:endParaRPr/>
            </a:p>
          </p:txBody>
        </p:sp>
      </p:grpSp>
      <p:cxnSp>
        <p:nvCxnSpPr>
          <p:cNvPr id="30" name="Gerade Verbindung mit Pfeil 37"/>
          <p:cNvCxnSpPr>
            <a:cxnSpLocks/>
            <a:stCxn id="19" idx="3"/>
            <a:endCxn id="21" idx="1"/>
          </p:cNvCxnSpPr>
          <p:nvPr/>
        </p:nvCxnSpPr>
        <p:spPr bwMode="auto">
          <a:xfrm flipV="1">
            <a:off x="2661749" y="4304814"/>
            <a:ext cx="3085690" cy="7563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40"/>
          <p:cNvCxnSpPr>
            <a:cxnSpLocks/>
            <a:stCxn id="18" idx="3"/>
            <a:endCxn id="23" idx="1"/>
          </p:cNvCxnSpPr>
          <p:nvPr/>
        </p:nvCxnSpPr>
        <p:spPr bwMode="auto">
          <a:xfrm>
            <a:off x="2661749" y="4309994"/>
            <a:ext cx="3085690" cy="745951"/>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Rechteck 43"/>
          <p:cNvSpPr/>
          <p:nvPr/>
        </p:nvSpPr>
        <p:spPr bwMode="auto">
          <a:xfrm>
            <a:off x="4823926" y="4531180"/>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l-GR" sz="1200">
                <a:solidFill>
                  <a:sysClr val="windowText" lastClr="000000"/>
                </a:solidFill>
                <a:cs typeface="Times New Roman"/>
              </a:rPr>
              <a:t>β</a:t>
            </a:r>
            <a:r>
              <a:rPr lang="de-DE" sz="1200">
                <a:solidFill>
                  <a:sysClr val="windowText" lastClr="000000"/>
                </a:solidFill>
                <a:cs typeface="Times New Roman"/>
              </a:rPr>
              <a:t> = </a:t>
            </a:r>
            <a:r>
              <a:rPr lang="en-US" sz="1200">
                <a:solidFill>
                  <a:sysClr val="windowText" lastClr="000000"/>
                </a:solidFill>
                <a:cs typeface="Times New Roman"/>
              </a:rPr>
              <a:t>0,14**** </a:t>
            </a:r>
            <a:br>
              <a:rPr lang="en-US" sz="1200">
                <a:solidFill>
                  <a:sysClr val="windowText" lastClr="000000"/>
                </a:solidFill>
                <a:cs typeface="Times New Roman"/>
              </a:rPr>
            </a:br>
            <a:r>
              <a:rPr lang="en-US" sz="1200" i="1">
                <a:solidFill>
                  <a:sysClr val="windowText" lastClr="000000"/>
                </a:solidFill>
                <a:cs typeface="Times New Roman"/>
              </a:rPr>
              <a:t>SE</a:t>
            </a:r>
            <a:r>
              <a:rPr lang="en-US" sz="1200">
                <a:solidFill>
                  <a:sysClr val="windowText" lastClr="000000"/>
                </a:solidFill>
                <a:cs typeface="Times New Roman"/>
              </a:rPr>
              <a:t> = 0,04</a:t>
            </a:r>
            <a:endParaRPr/>
          </a:p>
        </p:txBody>
      </p:sp>
      <p:sp>
        <p:nvSpPr>
          <p:cNvPr id="33" name="Rechteck 44"/>
          <p:cNvSpPr/>
          <p:nvPr/>
        </p:nvSpPr>
        <p:spPr bwMode="auto">
          <a:xfrm>
            <a:off x="6467106" y="4580090"/>
            <a:ext cx="778932"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200" i="1">
                <a:solidFill>
                  <a:sysClr val="windowText" lastClr="000000"/>
                </a:solidFill>
                <a:cs typeface="Times New Roman"/>
              </a:rPr>
              <a:t>R²</a:t>
            </a:r>
            <a:r>
              <a:rPr lang="en-US" sz="1200">
                <a:solidFill>
                  <a:sysClr val="windowText" lastClr="000000"/>
                </a:solidFill>
                <a:cs typeface="Times New Roman"/>
              </a:rPr>
              <a:t> = 0,03</a:t>
            </a:r>
            <a:endParaRPr/>
          </a:p>
        </p:txBody>
      </p:sp>
      <p:sp>
        <p:nvSpPr>
          <p:cNvPr id="34" name="Ellipse 48"/>
          <p:cNvSpPr/>
          <p:nvPr/>
        </p:nvSpPr>
        <p:spPr bwMode="auto">
          <a:xfrm>
            <a:off x="5747439" y="2158621"/>
            <a:ext cx="1498600" cy="491067"/>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a:solidFill>
                  <a:sysClr val="windowText" lastClr="000000"/>
                </a:solidFill>
                <a:cs typeface="Times New Roman"/>
              </a:rPr>
              <a:t>Faktenwissen</a:t>
            </a:r>
          </a:p>
        </p:txBody>
      </p:sp>
      <p:cxnSp>
        <p:nvCxnSpPr>
          <p:cNvPr id="35" name="Gerade Verbindung mit Pfeil 49"/>
          <p:cNvCxnSpPr>
            <a:cxnSpLocks/>
            <a:stCxn id="11" idx="3"/>
            <a:endCxn id="34" idx="2"/>
          </p:cNvCxnSpPr>
          <p:nvPr/>
        </p:nvCxnSpPr>
        <p:spPr bwMode="auto">
          <a:xfrm flipV="1">
            <a:off x="2661749" y="2404155"/>
            <a:ext cx="3085690" cy="750841"/>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6" name="Rechteck 53"/>
          <p:cNvSpPr/>
          <p:nvPr/>
        </p:nvSpPr>
        <p:spPr bwMode="auto">
          <a:xfrm>
            <a:off x="6461536" y="1911401"/>
            <a:ext cx="778932"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US" sz="1200" i="1">
                <a:solidFill>
                  <a:sysClr val="windowText" lastClr="000000"/>
                </a:solidFill>
                <a:cs typeface="Times New Roman"/>
              </a:rPr>
              <a:t>R²</a:t>
            </a:r>
            <a:r>
              <a:rPr lang="en-US" sz="1200">
                <a:solidFill>
                  <a:sysClr val="windowText" lastClr="000000"/>
                </a:solidFill>
                <a:cs typeface="Times New Roman"/>
              </a:rPr>
              <a:t> = 0,03</a:t>
            </a:r>
            <a:endParaRPr/>
          </a:p>
        </p:txBody>
      </p:sp>
      <p:cxnSp>
        <p:nvCxnSpPr>
          <p:cNvPr id="37" name="Verbinder: gekrümmt 55"/>
          <p:cNvCxnSpPr>
            <a:cxnSpLocks/>
            <a:stCxn id="34" idx="6"/>
            <a:endCxn id="13" idx="6"/>
          </p:cNvCxnSpPr>
          <p:nvPr/>
        </p:nvCxnSpPr>
        <p:spPr bwMode="auto">
          <a:xfrm>
            <a:off x="7246038" y="2404155"/>
            <a:ext cx="12700" cy="754117"/>
          </a:xfrm>
          <a:prstGeom prst="curvedConnector3">
            <a:avLst>
              <a:gd name="adj1" fmla="val 1800000"/>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Verbinder: gekrümmt 56"/>
          <p:cNvCxnSpPr>
            <a:cxnSpLocks/>
            <a:stCxn id="21" idx="3"/>
            <a:endCxn id="23" idx="3"/>
          </p:cNvCxnSpPr>
          <p:nvPr/>
        </p:nvCxnSpPr>
        <p:spPr bwMode="auto">
          <a:xfrm>
            <a:off x="7246038" y="4304814"/>
            <a:ext cx="12700" cy="751131"/>
          </a:xfrm>
          <a:prstGeom prst="curvedConnector3">
            <a:avLst>
              <a:gd name="adj1" fmla="val 1800000"/>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Verbinder: gekrümmt 59"/>
          <p:cNvCxnSpPr>
            <a:cxnSpLocks/>
            <a:stCxn id="18" idx="1"/>
            <a:endCxn id="19" idx="1"/>
          </p:cNvCxnSpPr>
          <p:nvPr/>
        </p:nvCxnSpPr>
        <p:spPr bwMode="auto">
          <a:xfrm rot="10800000" flipV="1">
            <a:off x="1163149" y="4309993"/>
            <a:ext cx="12700" cy="751131"/>
          </a:xfrm>
          <a:prstGeom prst="curvedConnector3">
            <a:avLst>
              <a:gd name="adj1" fmla="val 1800000"/>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echteck 62"/>
          <p:cNvSpPr/>
          <p:nvPr/>
        </p:nvSpPr>
        <p:spPr bwMode="auto">
          <a:xfrm>
            <a:off x="7479341" y="4588631"/>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200">
                <a:solidFill>
                  <a:sysClr val="windowText" lastClr="000000"/>
                </a:solidFill>
                <a:cs typeface="Times New Roman"/>
              </a:rPr>
              <a:t>r = </a:t>
            </a:r>
            <a:r>
              <a:rPr lang="en-US" sz="1200">
                <a:solidFill>
                  <a:sysClr val="windowText" lastClr="000000"/>
                </a:solidFill>
                <a:cs typeface="Times New Roman"/>
              </a:rPr>
              <a:t>0,32**** </a:t>
            </a:r>
            <a:br>
              <a:rPr lang="en-US" sz="1200">
                <a:solidFill>
                  <a:sysClr val="windowText" lastClr="000000"/>
                </a:solidFill>
                <a:cs typeface="Times New Roman"/>
              </a:rPr>
            </a:br>
            <a:r>
              <a:rPr lang="en-US" sz="1200" i="1">
                <a:solidFill>
                  <a:sysClr val="windowText" lastClr="000000"/>
                </a:solidFill>
                <a:cs typeface="Times New Roman"/>
              </a:rPr>
              <a:t>SE</a:t>
            </a:r>
            <a:r>
              <a:rPr lang="en-US" sz="1200">
                <a:solidFill>
                  <a:sysClr val="windowText" lastClr="000000"/>
                </a:solidFill>
                <a:cs typeface="Times New Roman"/>
              </a:rPr>
              <a:t> = 0,04</a:t>
            </a:r>
            <a:endParaRPr/>
          </a:p>
        </p:txBody>
      </p:sp>
      <p:sp>
        <p:nvSpPr>
          <p:cNvPr id="41" name="Rechteck 63"/>
          <p:cNvSpPr/>
          <p:nvPr/>
        </p:nvSpPr>
        <p:spPr bwMode="auto">
          <a:xfrm>
            <a:off x="7477278" y="2627387"/>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200">
                <a:solidFill>
                  <a:sysClr val="windowText" lastClr="000000"/>
                </a:solidFill>
                <a:cs typeface="Times New Roman"/>
              </a:rPr>
              <a:t>r = </a:t>
            </a:r>
            <a:r>
              <a:rPr lang="en-US" sz="1200">
                <a:solidFill>
                  <a:sysClr val="windowText" lastClr="000000"/>
                </a:solidFill>
                <a:cs typeface="Times New Roman"/>
              </a:rPr>
              <a:t>0,73**** </a:t>
            </a:r>
            <a:br>
              <a:rPr lang="en-US" sz="1200">
                <a:solidFill>
                  <a:sysClr val="windowText" lastClr="000000"/>
                </a:solidFill>
                <a:cs typeface="Times New Roman"/>
              </a:rPr>
            </a:br>
            <a:r>
              <a:rPr lang="en-US" sz="1200" i="1">
                <a:solidFill>
                  <a:sysClr val="windowText" lastClr="000000"/>
                </a:solidFill>
                <a:cs typeface="Times New Roman"/>
              </a:rPr>
              <a:t>SE</a:t>
            </a:r>
            <a:r>
              <a:rPr lang="en-US" sz="1200">
                <a:solidFill>
                  <a:sysClr val="windowText" lastClr="000000"/>
                </a:solidFill>
                <a:cs typeface="Times New Roman"/>
              </a:rPr>
              <a:t> = 0,12</a:t>
            </a:r>
            <a:endParaRPr/>
          </a:p>
        </p:txBody>
      </p:sp>
      <p:sp>
        <p:nvSpPr>
          <p:cNvPr id="42" name="Rechteck 64"/>
          <p:cNvSpPr/>
          <p:nvPr/>
        </p:nvSpPr>
        <p:spPr bwMode="auto">
          <a:xfrm>
            <a:off x="36488" y="4531179"/>
            <a:ext cx="1248834" cy="2412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200">
                <a:solidFill>
                  <a:sysClr val="windowText" lastClr="000000"/>
                </a:solidFill>
                <a:cs typeface="Times New Roman"/>
              </a:rPr>
              <a:t>r = </a:t>
            </a:r>
            <a:r>
              <a:rPr lang="en-US" sz="1200">
                <a:solidFill>
                  <a:sysClr val="windowText" lastClr="000000"/>
                </a:solidFill>
                <a:cs typeface="Times New Roman"/>
              </a:rPr>
              <a:t>0,32**** </a:t>
            </a:r>
            <a:br>
              <a:rPr lang="en-US" sz="1200">
                <a:solidFill>
                  <a:sysClr val="windowText" lastClr="000000"/>
                </a:solidFill>
                <a:cs typeface="Times New Roman"/>
              </a:rPr>
            </a:br>
            <a:r>
              <a:rPr lang="en-US" sz="1200" i="1">
                <a:solidFill>
                  <a:sysClr val="windowText" lastClr="000000"/>
                </a:solidFill>
                <a:cs typeface="Times New Roman"/>
              </a:rPr>
              <a:t>SE</a:t>
            </a:r>
            <a:r>
              <a:rPr lang="en-US" sz="1200">
                <a:solidFill>
                  <a:sysClr val="windowText" lastClr="000000"/>
                </a:solidFill>
                <a:cs typeface="Times New Roman"/>
              </a:rPr>
              <a:t> = 0,04</a:t>
            </a:r>
            <a:endParaRPr/>
          </a:p>
        </p:txBody>
      </p:sp>
      <p:sp>
        <p:nvSpPr>
          <p:cNvPr id="43" name="Ellipse 65"/>
          <p:cNvSpPr/>
          <p:nvPr/>
        </p:nvSpPr>
        <p:spPr bwMode="auto">
          <a:xfrm>
            <a:off x="3706682" y="3123321"/>
            <a:ext cx="1226350" cy="45460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4" name="Textplatzhalter 22"/>
          <p:cNvSpPr>
            <a:spLocks/>
          </p:cNvSpPr>
          <p:nvPr/>
        </p:nvSpPr>
        <p:spPr bwMode="auto">
          <a:xfrm>
            <a:off x="7453312" y="0"/>
            <a:ext cx="2844801" cy="560070"/>
          </a:xfrm>
          <a:prstGeom prst="rect">
            <a:avLst/>
          </a:prstGeom>
        </p:spPr>
        <p:txBody>
          <a:bodyPr>
            <a:normAutofit/>
          </a:bodyPr>
          <a:lstStyle>
            <a:lvl1pPr marL="357607" indent="-357607" algn="l" defTabSz="953617">
              <a:spcBef>
                <a:spcPts val="0"/>
              </a:spcBef>
              <a:buFont typeface="Arial"/>
              <a:buNone/>
              <a:defRPr sz="2400" b="1">
                <a:solidFill>
                  <a:schemeClr val="tx1"/>
                </a:solidFill>
                <a:latin typeface="Arial Bold"/>
                <a:ea typeface="+mn-ea"/>
                <a:cs typeface="+mn-cs"/>
              </a:defRPr>
            </a:lvl1pPr>
            <a:lvl2pPr marL="774811" indent="-298005" algn="l" defTabSz="953617">
              <a:spcBef>
                <a:spcPts val="0"/>
              </a:spcBef>
              <a:buFont typeface="Arial"/>
              <a:buChar char="–"/>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a:lstStyle>
          <a:p>
            <a:pPr algn="r">
              <a:defRPr/>
            </a:pPr>
            <a:r>
              <a:rPr lang="de-DE" sz="1300" b="0" dirty="0">
                <a:latin typeface="+mn-lt"/>
              </a:rPr>
              <a:t>Förtsch et al. (2018)</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Grafik 2">
            <a:extLst>
              <a:ext uri="{FF2B5EF4-FFF2-40B4-BE49-F238E27FC236}">
                <a16:creationId xmlns:a16="http://schemas.microsoft.com/office/drawing/2014/main" id="{09195341-D1CF-47CE-992C-8F50AE33AB12}"/>
              </a:ext>
            </a:extLst>
          </p:cNvPr>
          <p:cNvPicPr>
            <a:picLocks noChangeAspect="1"/>
          </p:cNvPicPr>
          <p:nvPr/>
        </p:nvPicPr>
        <p:blipFill rotWithShape="1">
          <a:blip r:embed="rId3">
            <a:extLst>
              <a:ext uri="{28A0092B-C50C-407E-A947-70E740481C1C}">
                <a14:useLocalDpi xmlns:a14="http://schemas.microsoft.com/office/drawing/2010/main" val="0"/>
              </a:ext>
            </a:extLst>
          </a:blip>
          <a:srcRect t="12057" b="5551"/>
          <a:stretch/>
        </p:blipFill>
        <p:spPr>
          <a:xfrm>
            <a:off x="349751" y="1872258"/>
            <a:ext cx="9387085" cy="3960440"/>
          </a:xfrm>
          <a:prstGeom prst="rect">
            <a:avLst/>
          </a:prstGeom>
        </p:spPr>
      </p:pic>
      <p:sp>
        <p:nvSpPr>
          <p:cNvPr id="4" name="Inhaltsplatzhalter 1"/>
          <p:cNvSpPr>
            <a:spLocks noGrp="1"/>
          </p:cNvSpPr>
          <p:nvPr>
            <p:ph idx="1"/>
          </p:nvPr>
        </p:nvSpPr>
        <p:spPr bwMode="auto">
          <a:xfrm>
            <a:off x="468536" y="1193671"/>
            <a:ext cx="9268300" cy="792089"/>
          </a:xfrm>
        </p:spPr>
        <p:txBody>
          <a:bodyPr/>
          <a:lstStyle/>
          <a:p>
            <a:pPr marL="357188" lvl="1" indent="-357188">
              <a:spcBef>
                <a:spcPts val="600"/>
              </a:spcBef>
              <a:buClr>
                <a:srgbClr val="C00000"/>
              </a:buClr>
              <a:buSzPct val="70000"/>
              <a:buFont typeface="Marlett"/>
              <a:buChar char="g"/>
              <a:defRPr/>
            </a:pPr>
            <a:r>
              <a:rPr lang="de-DE" sz="2200" dirty="0" err="1">
                <a:solidFill>
                  <a:srgbClr val="C00000"/>
                </a:solidFill>
                <a:cs typeface="Tahoma"/>
              </a:rPr>
              <a:t>LerNT</a:t>
            </a:r>
            <a:r>
              <a:rPr lang="de-DE" sz="2200" dirty="0">
                <a:cs typeface="Tahoma"/>
              </a:rPr>
              <a:t>: Einfluss von Aufgaben zu hoher kognitiver Aktivität auf Schülerleistung</a:t>
            </a:r>
            <a:endParaRPr lang="de-DE" dirty="0"/>
          </a:p>
        </p:txBody>
      </p:sp>
      <p:sp>
        <p:nvSpPr>
          <p:cNvPr id="5" name="Titel 14"/>
          <p:cNvSpPr>
            <a:spLocks noGrp="1"/>
          </p:cNvSpPr>
          <p:nvPr>
            <p:ph type="title"/>
          </p:nvPr>
        </p:nvSpPr>
        <p:spPr bwMode="auto"/>
        <p:txBody>
          <a:bodyPr>
            <a:normAutofit/>
          </a:bodyPr>
          <a:lstStyle/>
          <a:p>
            <a:pPr>
              <a:defRPr/>
            </a:pPr>
            <a:r>
              <a:rPr lang="de-DE"/>
              <a:t>Bedeutung von kognitiver Aktivierung</a:t>
            </a:r>
            <a:endParaRPr lang="en-US"/>
          </a:p>
        </p:txBody>
      </p:sp>
      <p:sp>
        <p:nvSpPr>
          <p:cNvPr id="6" name="Textplatzhalter 5"/>
          <p:cNvSpPr>
            <a:spLocks noGrp="1"/>
          </p:cNvSpPr>
          <p:nvPr>
            <p:ph type="body" sz="quarter" idx="11"/>
          </p:nvPr>
        </p:nvSpPr>
        <p:spPr bwMode="auto"/>
        <p:txBody>
          <a:bodyPr/>
          <a:lstStyle/>
          <a:p>
            <a:pPr>
              <a:defRPr/>
            </a:pPr>
            <a:r>
              <a:rPr lang="de-DE"/>
              <a:t>Videostudien: Ergebnisse</a:t>
            </a:r>
            <a:endParaRPr/>
          </a:p>
        </p:txBody>
      </p:sp>
      <p:sp>
        <p:nvSpPr>
          <p:cNvPr id="7" name="Rechteck 2"/>
          <p:cNvSpPr/>
          <p:nvPr/>
        </p:nvSpPr>
        <p:spPr bwMode="auto">
          <a:xfrm>
            <a:off x="4068936" y="5904706"/>
            <a:ext cx="7200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Abgerundetes Rechteck 11"/>
          <p:cNvSpPr/>
          <p:nvPr/>
        </p:nvSpPr>
        <p:spPr bwMode="auto">
          <a:xfrm>
            <a:off x="2556768" y="5832698"/>
            <a:ext cx="8330129" cy="648072"/>
          </a:xfrm>
          <a:prstGeom prst="roundRect">
            <a:avLst>
              <a:gd name="adj" fmla="val 50000"/>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a:defRPr/>
            </a:pPr>
            <a:r>
              <a:rPr lang="de-DE" sz="1600" b="1">
                <a:solidFill>
                  <a:schemeClr val="tx1"/>
                </a:solidFill>
              </a:rPr>
              <a:t>In Klassen, in denen im Unterricht viele kognitiv aktivierende Aufgaben gestellt </a:t>
            </a:r>
            <a:br>
              <a:rPr lang="de-DE" sz="1600" b="1">
                <a:solidFill>
                  <a:schemeClr val="tx1"/>
                </a:solidFill>
              </a:rPr>
            </a:br>
            <a:r>
              <a:rPr lang="de-DE" sz="1600" b="1">
                <a:solidFill>
                  <a:schemeClr val="tx1"/>
                </a:solidFill>
              </a:rPr>
              <a:t>werden, schneiden die Schülerinnen und Schüler bei vernetztem Wissen besser ab.   </a:t>
            </a:r>
            <a:endParaRPr/>
          </a:p>
        </p:txBody>
      </p:sp>
      <p:sp>
        <p:nvSpPr>
          <p:cNvPr id="44" name="Textplatzhalter 22"/>
          <p:cNvSpPr>
            <a:spLocks/>
          </p:cNvSpPr>
          <p:nvPr/>
        </p:nvSpPr>
        <p:spPr bwMode="auto">
          <a:xfrm>
            <a:off x="7453312" y="0"/>
            <a:ext cx="2844801" cy="560070"/>
          </a:xfrm>
          <a:prstGeom prst="rect">
            <a:avLst/>
          </a:prstGeom>
        </p:spPr>
        <p:txBody>
          <a:bodyPr>
            <a:normAutofit/>
          </a:bodyPr>
          <a:lstStyle>
            <a:lvl1pPr marL="357607" indent="-357607" algn="l" defTabSz="953617">
              <a:spcBef>
                <a:spcPts val="0"/>
              </a:spcBef>
              <a:buFont typeface="Arial"/>
              <a:buNone/>
              <a:defRPr sz="2400" b="1">
                <a:solidFill>
                  <a:schemeClr val="tx1"/>
                </a:solidFill>
                <a:latin typeface="Arial Bold"/>
                <a:ea typeface="+mn-ea"/>
                <a:cs typeface="+mn-cs"/>
              </a:defRPr>
            </a:lvl1pPr>
            <a:lvl2pPr marL="774811" indent="-298005" algn="l" defTabSz="953617">
              <a:spcBef>
                <a:spcPts val="0"/>
              </a:spcBef>
              <a:buFont typeface="Arial"/>
              <a:buChar char="–"/>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a:lstStyle>
          <a:p>
            <a:pPr algn="r">
              <a:defRPr/>
            </a:pPr>
            <a:r>
              <a:rPr lang="de-DE" sz="1300" b="0" dirty="0">
                <a:latin typeface="+mn-lt"/>
              </a:rPr>
              <a:t>Förtsch et al. (2018)</a:t>
            </a:r>
            <a:endParaRPr dirty="0"/>
          </a:p>
        </p:txBody>
      </p:sp>
    </p:spTree>
    <p:extLst>
      <p:ext uri="{BB962C8B-B14F-4D97-AF65-F5344CB8AC3E}">
        <p14:creationId xmlns:p14="http://schemas.microsoft.com/office/powerpoint/2010/main" val="2237745164"/>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Abgerundetes Rechteck 35"/>
          <p:cNvSpPr/>
          <p:nvPr/>
        </p:nvSpPr>
        <p:spPr bwMode="auto">
          <a:xfrm>
            <a:off x="2556768" y="5832698"/>
            <a:ext cx="8330129" cy="648072"/>
          </a:xfrm>
          <a:prstGeom prst="roundRect">
            <a:avLst>
              <a:gd name="adj" fmla="val 50000"/>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2438">
              <a:defRPr/>
            </a:pPr>
            <a:r>
              <a:rPr lang="de-DE" sz="1600" b="1" dirty="0">
                <a:solidFill>
                  <a:schemeClr val="tx1"/>
                </a:solidFill>
              </a:rPr>
              <a:t>In Klassen, in denen im Unterricht viel kognitiv aktiviert wird, </a:t>
            </a:r>
            <a:br>
              <a:rPr lang="de-DE" sz="1600" b="1" dirty="0">
                <a:solidFill>
                  <a:schemeClr val="tx1"/>
                </a:solidFill>
              </a:rPr>
            </a:br>
            <a:r>
              <a:rPr lang="de-DE" sz="1600" b="1" dirty="0">
                <a:solidFill>
                  <a:schemeClr val="tx1"/>
                </a:solidFill>
              </a:rPr>
              <a:t>zeigen die Schülerinnen und Schüler eine bessere Leistung im Posttest. </a:t>
            </a:r>
            <a:endParaRPr dirty="0"/>
          </a:p>
        </p:txBody>
      </p:sp>
      <p:sp>
        <p:nvSpPr>
          <p:cNvPr id="6" name="Titel 2"/>
          <p:cNvSpPr>
            <a:spLocks noGrp="1"/>
          </p:cNvSpPr>
          <p:nvPr>
            <p:ph type="title"/>
          </p:nvPr>
        </p:nvSpPr>
        <p:spPr bwMode="auto"/>
        <p:txBody>
          <a:bodyPr/>
          <a:lstStyle/>
          <a:p>
            <a:pPr>
              <a:defRPr/>
            </a:pPr>
            <a:r>
              <a:rPr lang="de-DE"/>
              <a:t>Bedeutung von kognitiver Aktivierung</a:t>
            </a:r>
            <a:endParaRPr/>
          </a:p>
        </p:txBody>
      </p:sp>
      <p:sp>
        <p:nvSpPr>
          <p:cNvPr id="7" name="Textplatzhalter 4"/>
          <p:cNvSpPr>
            <a:spLocks noGrp="1"/>
          </p:cNvSpPr>
          <p:nvPr>
            <p:ph type="body" sz="quarter" idx="11"/>
          </p:nvPr>
        </p:nvSpPr>
        <p:spPr bwMode="auto"/>
        <p:txBody>
          <a:bodyPr/>
          <a:lstStyle/>
          <a:p>
            <a:pPr>
              <a:defRPr/>
            </a:pPr>
            <a:r>
              <a:rPr lang="de-DE"/>
              <a:t>Videostudien: Ergebnisse</a:t>
            </a:r>
            <a:endParaRPr/>
          </a:p>
        </p:txBody>
      </p:sp>
      <p:graphicFrame>
        <p:nvGraphicFramePr>
          <p:cNvPr id="8" name="Tabelle 31"/>
          <p:cNvGraphicFramePr>
            <a:graphicFrameLocks noGrp="1"/>
          </p:cNvGraphicFramePr>
          <p:nvPr/>
        </p:nvGraphicFramePr>
        <p:xfrm>
          <a:off x="468536" y="2160290"/>
          <a:ext cx="9450459" cy="3567119"/>
        </p:xfrm>
        <a:graphic>
          <a:graphicData uri="http://schemas.openxmlformats.org/drawingml/2006/table">
            <a:tbl>
              <a:tblPr>
                <a:tableStyleId>{EBBF0279-4B55-3CAA-E47F-DA08BEEACA34}</a:tableStyleId>
              </a:tblPr>
              <a:tblGrid>
                <a:gridCol w="3705453">
                  <a:extLst>
                    <a:ext uri="{9D8B030D-6E8A-4147-A177-3AD203B41FA5}">
                      <a16:colId xmlns:a16="http://schemas.microsoft.com/office/drawing/2014/main" val="20000"/>
                    </a:ext>
                  </a:extLst>
                </a:gridCol>
                <a:gridCol w="280244">
                  <a:extLst>
                    <a:ext uri="{9D8B030D-6E8A-4147-A177-3AD203B41FA5}">
                      <a16:colId xmlns:a16="http://schemas.microsoft.com/office/drawing/2014/main" val="20001"/>
                    </a:ext>
                  </a:extLst>
                </a:gridCol>
                <a:gridCol w="817379">
                  <a:extLst>
                    <a:ext uri="{9D8B030D-6E8A-4147-A177-3AD203B41FA5}">
                      <a16:colId xmlns:a16="http://schemas.microsoft.com/office/drawing/2014/main" val="20002"/>
                    </a:ext>
                  </a:extLst>
                </a:gridCol>
                <a:gridCol w="817379">
                  <a:extLst>
                    <a:ext uri="{9D8B030D-6E8A-4147-A177-3AD203B41FA5}">
                      <a16:colId xmlns:a16="http://schemas.microsoft.com/office/drawing/2014/main" val="20003"/>
                    </a:ext>
                  </a:extLst>
                </a:gridCol>
                <a:gridCol w="280244">
                  <a:extLst>
                    <a:ext uri="{9D8B030D-6E8A-4147-A177-3AD203B41FA5}">
                      <a16:colId xmlns:a16="http://schemas.microsoft.com/office/drawing/2014/main" val="20004"/>
                    </a:ext>
                  </a:extLst>
                </a:gridCol>
                <a:gridCol w="817379">
                  <a:extLst>
                    <a:ext uri="{9D8B030D-6E8A-4147-A177-3AD203B41FA5}">
                      <a16:colId xmlns:a16="http://schemas.microsoft.com/office/drawing/2014/main" val="20005"/>
                    </a:ext>
                  </a:extLst>
                </a:gridCol>
                <a:gridCol w="817379">
                  <a:extLst>
                    <a:ext uri="{9D8B030D-6E8A-4147-A177-3AD203B41FA5}">
                      <a16:colId xmlns:a16="http://schemas.microsoft.com/office/drawing/2014/main" val="20006"/>
                    </a:ext>
                  </a:extLst>
                </a:gridCol>
                <a:gridCol w="280244">
                  <a:extLst>
                    <a:ext uri="{9D8B030D-6E8A-4147-A177-3AD203B41FA5}">
                      <a16:colId xmlns:a16="http://schemas.microsoft.com/office/drawing/2014/main" val="20007"/>
                    </a:ext>
                  </a:extLst>
                </a:gridCol>
                <a:gridCol w="817379">
                  <a:extLst>
                    <a:ext uri="{9D8B030D-6E8A-4147-A177-3AD203B41FA5}">
                      <a16:colId xmlns:a16="http://schemas.microsoft.com/office/drawing/2014/main" val="20008"/>
                    </a:ext>
                  </a:extLst>
                </a:gridCol>
                <a:gridCol w="817379">
                  <a:extLst>
                    <a:ext uri="{9D8B030D-6E8A-4147-A177-3AD203B41FA5}">
                      <a16:colId xmlns:a16="http://schemas.microsoft.com/office/drawing/2014/main" val="20009"/>
                    </a:ext>
                  </a:extLst>
                </a:gridCol>
              </a:tblGrid>
              <a:tr h="180975">
                <a:tc>
                  <a:txBody>
                    <a:bodyPr/>
                    <a:lstStyle/>
                    <a:p>
                      <a:pPr algn="l">
                        <a:defRPr/>
                      </a:pPr>
                      <a:r>
                        <a:rPr lang="de-DE" sz="1800" u="none" strike="noStrike">
                          <a:latin typeface="+mj-lt"/>
                        </a:rPr>
                        <a:t>Prädiktor</a:t>
                      </a:r>
                      <a:endParaRPr lang="de-DE" sz="1800" b="0" i="0" u="none" strike="noStrike">
                        <a:solidFill>
                          <a:srgbClr val="000000"/>
                        </a:solidFill>
                        <a:latin typeface="+mj-lt"/>
                      </a:endParaRPr>
                    </a:p>
                  </a:txBody>
                  <a:tcPr marL="4763" marR="4763" marT="4763" marB="0" anchor="b">
                    <a:lnT w="12700" algn="ctr">
                      <a:solidFill>
                        <a:schemeClr val="tx1"/>
                      </a:solidFill>
                    </a:lnT>
                    <a:noFill/>
                  </a:tcPr>
                </a:tc>
                <a:tc>
                  <a:txBody>
                    <a:bodyPr/>
                    <a:lstStyle/>
                    <a:p>
                      <a:pPr algn="l">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tc gridSpan="2">
                  <a:txBody>
                    <a:bodyPr/>
                    <a:lstStyle/>
                    <a:p>
                      <a:pPr algn="ctr">
                        <a:defRPr/>
                      </a:pPr>
                      <a:r>
                        <a:rPr lang="de-DE" sz="1800" u="none" strike="noStrike">
                          <a:latin typeface="+mj-lt"/>
                        </a:rPr>
                        <a:t>Modell 1</a:t>
                      </a:r>
                      <a:endParaRPr lang="de-DE" sz="1800" b="0" i="0" u="none" strike="noStrike">
                        <a:solidFill>
                          <a:srgbClr val="000000"/>
                        </a:solidFill>
                        <a:latin typeface="+mj-lt"/>
                      </a:endParaRPr>
                    </a:p>
                  </a:txBody>
                  <a:tcPr marL="4763" marR="4763" marT="4763" marB="0" anchor="b">
                    <a:lnT w="12700" algn="ctr">
                      <a:solidFill>
                        <a:schemeClr val="tx1"/>
                      </a:solidFill>
                    </a:lnT>
                    <a:lnB w="12700" algn="ctr">
                      <a:solidFill>
                        <a:schemeClr val="tx1"/>
                      </a:solidFill>
                    </a:lnB>
                    <a:noFill/>
                  </a:tcPr>
                </a:tc>
                <a:tc hMerge="1">
                  <a:txBody>
                    <a:bodyPr/>
                    <a:lstStyle/>
                    <a:p>
                      <a:endParaRPr/>
                    </a:p>
                  </a:txBody>
                  <a:tcPr/>
                </a:tc>
                <a:tc>
                  <a:txBody>
                    <a:bodyPr/>
                    <a:lstStyle/>
                    <a:p>
                      <a:pPr algn="ctr">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tc gridSpan="2">
                  <a:txBody>
                    <a:bodyPr/>
                    <a:lstStyle/>
                    <a:p>
                      <a:pPr algn="ctr">
                        <a:defRPr/>
                      </a:pPr>
                      <a:r>
                        <a:rPr lang="de-DE" sz="1800" u="none" strike="noStrike">
                          <a:latin typeface="+mj-lt"/>
                        </a:rPr>
                        <a:t>Modell 2</a:t>
                      </a:r>
                      <a:endParaRPr lang="de-DE" sz="1800" b="0" i="0" u="none" strike="noStrike">
                        <a:solidFill>
                          <a:srgbClr val="000000"/>
                        </a:solidFill>
                        <a:latin typeface="+mj-lt"/>
                      </a:endParaRPr>
                    </a:p>
                  </a:txBody>
                  <a:tcPr marL="4763" marR="4763" marT="4763" marB="0" anchor="b">
                    <a:lnT w="12700" algn="ctr">
                      <a:solidFill>
                        <a:schemeClr val="tx1"/>
                      </a:solidFill>
                    </a:lnT>
                    <a:lnB w="12700" algn="ctr">
                      <a:solidFill>
                        <a:schemeClr val="tx1"/>
                      </a:solidFill>
                    </a:lnB>
                    <a:noFill/>
                  </a:tcPr>
                </a:tc>
                <a:tc hMerge="1">
                  <a:txBody>
                    <a:bodyPr/>
                    <a:lstStyle/>
                    <a:p>
                      <a:endParaRPr/>
                    </a:p>
                  </a:txBody>
                  <a:tcPr/>
                </a:tc>
                <a:tc>
                  <a:txBody>
                    <a:bodyPr/>
                    <a:lstStyle/>
                    <a:p>
                      <a:pPr algn="ctr">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tc gridSpan="2">
                  <a:txBody>
                    <a:bodyPr/>
                    <a:lstStyle/>
                    <a:p>
                      <a:pPr algn="ctr">
                        <a:defRPr/>
                      </a:pPr>
                      <a:r>
                        <a:rPr lang="de-DE" sz="1800" u="none" strike="noStrike">
                          <a:latin typeface="+mj-lt"/>
                        </a:rPr>
                        <a:t>Modell 3</a:t>
                      </a:r>
                      <a:endParaRPr lang="de-DE" sz="1800" b="0" i="0" u="none" strike="noStrike">
                        <a:solidFill>
                          <a:srgbClr val="000000"/>
                        </a:solidFill>
                        <a:latin typeface="+mj-lt"/>
                      </a:endParaRPr>
                    </a:p>
                  </a:txBody>
                  <a:tcPr marL="4763" marR="4763" marT="4763" marB="0" anchor="b">
                    <a:lnT w="12700" algn="ctr">
                      <a:solidFill>
                        <a:schemeClr val="tx1"/>
                      </a:solidFill>
                    </a:lnT>
                    <a:lnB w="12700" algn="ctr">
                      <a:solidFill>
                        <a:schemeClr val="tx1"/>
                      </a:solidFill>
                    </a:lnB>
                    <a:noFill/>
                  </a:tcPr>
                </a:tc>
                <a:tc hMerge="1">
                  <a:txBody>
                    <a:bodyPr/>
                    <a:lstStyle/>
                    <a:p>
                      <a:endParaRPr/>
                    </a:p>
                  </a:txBody>
                  <a:tcPr/>
                </a:tc>
                <a:extLst>
                  <a:ext uri="{0D108BD9-81ED-4DB2-BD59-A6C34878D82A}">
                    <a16:rowId xmlns:a16="http://schemas.microsoft.com/office/drawing/2014/main" val="10000"/>
                  </a:ext>
                </a:extLst>
              </a:tr>
              <a:tr h="180975">
                <a:tc>
                  <a:txBody>
                    <a:bodyPr/>
                    <a:lstStyle/>
                    <a:p>
                      <a:pPr algn="l">
                        <a:defRPr/>
                      </a:pPr>
                      <a:endParaRPr lang="de-DE" sz="1800" b="0" i="0" u="none" strike="noStrike">
                        <a:solidFill>
                          <a:srgbClr val="000000"/>
                        </a:solidFill>
                        <a:latin typeface="+mj-lt"/>
                      </a:endParaRPr>
                    </a:p>
                  </a:txBody>
                  <a:tcPr marL="4763" marR="4763" marT="4763" marB="0" anchor="b">
                    <a:lnB w="12700" algn="ctr">
                      <a:solidFill>
                        <a:schemeClr val="tx1"/>
                      </a:solidFill>
                    </a:lnB>
                    <a:noFill/>
                  </a:tcPr>
                </a:tc>
                <a:tc>
                  <a:txBody>
                    <a:bodyPr/>
                    <a:lstStyle/>
                    <a:p>
                      <a:pPr algn="l">
                        <a:defRPr/>
                      </a:pPr>
                      <a:endParaRPr lang="de-DE" sz="1800" b="0" i="0" u="none" strike="noStrike">
                        <a:solidFill>
                          <a:srgbClr val="000000"/>
                        </a:solidFill>
                        <a:latin typeface="+mj-lt"/>
                      </a:endParaRPr>
                    </a:p>
                  </a:txBody>
                  <a:tcPr marL="4763" marR="4763" marT="4763" marB="0" anchor="b">
                    <a:lnB w="12700" algn="ctr">
                      <a:solidFill>
                        <a:schemeClr val="tx1"/>
                      </a:solidFill>
                    </a:lnB>
                    <a:noFill/>
                  </a:tcPr>
                </a:tc>
                <a:tc>
                  <a:txBody>
                    <a:bodyPr/>
                    <a:lstStyle/>
                    <a:p>
                      <a:pPr algn="l">
                        <a:defRPr/>
                      </a:pPr>
                      <a:r>
                        <a:rPr lang="el-GR" sz="1800" u="none" strike="noStrike">
                          <a:latin typeface="+mj-lt"/>
                        </a:rPr>
                        <a:t>β</a:t>
                      </a:r>
                      <a:endParaRPr lang="el-GR" sz="1800" b="0" i="0" u="none" strike="noStrike">
                        <a:solidFill>
                          <a:srgbClr val="000000"/>
                        </a:solidFill>
                        <a:latin typeface="+mj-lt"/>
                      </a:endParaRPr>
                    </a:p>
                  </a:txBody>
                  <a:tcPr marL="4763" marR="4763" marT="4763" marB="0" anchor="b">
                    <a:lnT w="12700" algn="ctr">
                      <a:solidFill>
                        <a:schemeClr val="tx1"/>
                      </a:solidFill>
                    </a:lnT>
                    <a:lnB w="12700" algn="ctr">
                      <a:solidFill>
                        <a:schemeClr val="tx1"/>
                      </a:solidFill>
                    </a:lnB>
                    <a:noFill/>
                  </a:tcPr>
                </a:tc>
                <a:tc>
                  <a:txBody>
                    <a:bodyPr/>
                    <a:lstStyle/>
                    <a:p>
                      <a:pPr algn="ctr">
                        <a:defRPr/>
                      </a:pPr>
                      <a:r>
                        <a:rPr lang="de-DE" sz="1800" u="none" strike="noStrike">
                          <a:latin typeface="+mj-lt"/>
                        </a:rPr>
                        <a:t>SE</a:t>
                      </a:r>
                      <a:endParaRPr lang="de-DE" sz="1800" b="0" i="0" u="none" strike="noStrike">
                        <a:solidFill>
                          <a:srgbClr val="000000"/>
                        </a:solidFill>
                        <a:latin typeface="+mj-lt"/>
                      </a:endParaRPr>
                    </a:p>
                  </a:txBody>
                  <a:tcPr marL="4763" marR="4763" marT="4763" marB="0" anchor="b">
                    <a:lnT w="12700" algn="ctr">
                      <a:solidFill>
                        <a:schemeClr val="tx1"/>
                      </a:solidFill>
                    </a:lnT>
                    <a:lnB w="12700" algn="ctr">
                      <a:solidFill>
                        <a:schemeClr val="tx1"/>
                      </a:solidFill>
                    </a:lnB>
                    <a:noFill/>
                  </a:tcPr>
                </a:tc>
                <a:tc>
                  <a:txBody>
                    <a:bodyPr/>
                    <a:lstStyle/>
                    <a:p>
                      <a:pPr algn="l">
                        <a:defRPr/>
                      </a:pPr>
                      <a:endParaRPr lang="de-DE" sz="1800" b="0" i="0" u="none" strike="noStrike">
                        <a:solidFill>
                          <a:srgbClr val="000000"/>
                        </a:solidFill>
                        <a:latin typeface="+mj-lt"/>
                      </a:endParaRPr>
                    </a:p>
                  </a:txBody>
                  <a:tcPr marL="4763" marR="4763" marT="4763" marB="0" anchor="b">
                    <a:lnB w="12700" algn="ctr">
                      <a:solidFill>
                        <a:schemeClr val="tx1"/>
                      </a:solidFill>
                    </a:lnB>
                    <a:noFill/>
                  </a:tcPr>
                </a:tc>
                <a:tc>
                  <a:txBody>
                    <a:bodyPr/>
                    <a:lstStyle/>
                    <a:p>
                      <a:pPr algn="l">
                        <a:defRPr/>
                      </a:pPr>
                      <a:r>
                        <a:rPr lang="el-GR" sz="1800" u="none" strike="noStrike">
                          <a:latin typeface="+mj-lt"/>
                        </a:rPr>
                        <a:t>β</a:t>
                      </a:r>
                      <a:endParaRPr lang="el-GR" sz="1800" b="0" i="0" u="none" strike="noStrike">
                        <a:solidFill>
                          <a:srgbClr val="000000"/>
                        </a:solidFill>
                        <a:latin typeface="+mj-lt"/>
                      </a:endParaRPr>
                    </a:p>
                  </a:txBody>
                  <a:tcPr marL="4763" marR="4763" marT="4763" marB="0" anchor="b">
                    <a:lnT w="12700" algn="ctr">
                      <a:solidFill>
                        <a:schemeClr val="tx1"/>
                      </a:solidFill>
                    </a:lnT>
                    <a:lnB w="12700" algn="ctr">
                      <a:solidFill>
                        <a:schemeClr val="tx1"/>
                      </a:solidFill>
                    </a:lnB>
                    <a:noFill/>
                  </a:tcPr>
                </a:tc>
                <a:tc>
                  <a:txBody>
                    <a:bodyPr/>
                    <a:lstStyle/>
                    <a:p>
                      <a:pPr algn="ctr">
                        <a:defRPr/>
                      </a:pPr>
                      <a:r>
                        <a:rPr lang="de-DE" sz="1800" u="none" strike="noStrike">
                          <a:latin typeface="+mj-lt"/>
                        </a:rPr>
                        <a:t>SE</a:t>
                      </a:r>
                      <a:endParaRPr lang="de-DE" sz="1800" b="0" i="0" u="none" strike="noStrike">
                        <a:solidFill>
                          <a:srgbClr val="000000"/>
                        </a:solidFill>
                        <a:latin typeface="+mj-lt"/>
                      </a:endParaRPr>
                    </a:p>
                  </a:txBody>
                  <a:tcPr marL="4763" marR="4763" marT="4763" marB="0" anchor="b">
                    <a:lnT w="12700" algn="ctr">
                      <a:solidFill>
                        <a:schemeClr val="tx1"/>
                      </a:solidFill>
                    </a:lnT>
                    <a:lnB w="12700" algn="ctr">
                      <a:solidFill>
                        <a:schemeClr val="tx1"/>
                      </a:solidFill>
                    </a:lnB>
                    <a:noFill/>
                  </a:tcPr>
                </a:tc>
                <a:tc>
                  <a:txBody>
                    <a:bodyPr/>
                    <a:lstStyle/>
                    <a:p>
                      <a:pPr algn="l">
                        <a:defRPr/>
                      </a:pPr>
                      <a:endParaRPr lang="de-DE" sz="1800" b="0" i="0" u="none" strike="noStrike">
                        <a:solidFill>
                          <a:srgbClr val="000000"/>
                        </a:solidFill>
                        <a:latin typeface="+mj-lt"/>
                      </a:endParaRPr>
                    </a:p>
                  </a:txBody>
                  <a:tcPr marL="4763" marR="4763" marT="4763" marB="0" anchor="b">
                    <a:lnB w="12700" algn="ctr">
                      <a:solidFill>
                        <a:schemeClr val="tx1"/>
                      </a:solidFill>
                    </a:lnB>
                    <a:noFill/>
                  </a:tcPr>
                </a:tc>
                <a:tc>
                  <a:txBody>
                    <a:bodyPr/>
                    <a:lstStyle/>
                    <a:p>
                      <a:pPr algn="l">
                        <a:defRPr/>
                      </a:pPr>
                      <a:r>
                        <a:rPr lang="el-GR" sz="1800" u="none" strike="noStrike">
                          <a:latin typeface="+mj-lt"/>
                        </a:rPr>
                        <a:t>β</a:t>
                      </a:r>
                      <a:endParaRPr lang="el-GR" sz="1800" b="0" i="0" u="none" strike="noStrike">
                        <a:solidFill>
                          <a:srgbClr val="000000"/>
                        </a:solidFill>
                        <a:latin typeface="+mj-lt"/>
                      </a:endParaRPr>
                    </a:p>
                  </a:txBody>
                  <a:tcPr marL="4763" marR="4763" marT="4763" marB="0" anchor="b">
                    <a:lnT w="12700" algn="ctr">
                      <a:solidFill>
                        <a:schemeClr val="tx1"/>
                      </a:solidFill>
                    </a:lnT>
                    <a:lnB w="12700" algn="ctr">
                      <a:solidFill>
                        <a:schemeClr val="tx1"/>
                      </a:solidFill>
                    </a:lnB>
                    <a:noFill/>
                  </a:tcPr>
                </a:tc>
                <a:tc>
                  <a:txBody>
                    <a:bodyPr/>
                    <a:lstStyle/>
                    <a:p>
                      <a:pPr algn="ctr">
                        <a:defRPr/>
                      </a:pPr>
                      <a:r>
                        <a:rPr lang="de-DE" sz="1800" u="none" strike="noStrike">
                          <a:latin typeface="+mj-lt"/>
                        </a:rPr>
                        <a:t>SE</a:t>
                      </a:r>
                      <a:endParaRPr lang="de-DE" sz="1800" b="0" i="0" u="none" strike="noStrike">
                        <a:solidFill>
                          <a:srgbClr val="000000"/>
                        </a:solidFill>
                        <a:latin typeface="+mj-lt"/>
                      </a:endParaRPr>
                    </a:p>
                  </a:txBody>
                  <a:tcPr marL="4763" marR="4763" marT="4763" marB="0" anchor="b">
                    <a:lnT w="12700" algn="ctr">
                      <a:solidFill>
                        <a:schemeClr val="tx1"/>
                      </a:solidFill>
                    </a:lnT>
                    <a:lnB w="12700" algn="ctr">
                      <a:solidFill>
                        <a:schemeClr val="tx1"/>
                      </a:solidFill>
                    </a:lnB>
                    <a:noFill/>
                  </a:tcPr>
                </a:tc>
                <a:extLst>
                  <a:ext uri="{0D108BD9-81ED-4DB2-BD59-A6C34878D82A}">
                    <a16:rowId xmlns:a16="http://schemas.microsoft.com/office/drawing/2014/main" val="10001"/>
                  </a:ext>
                </a:extLst>
              </a:tr>
              <a:tr h="180975">
                <a:tc>
                  <a:txBody>
                    <a:bodyPr/>
                    <a:lstStyle/>
                    <a:p>
                      <a:pPr algn="l">
                        <a:defRPr/>
                      </a:pPr>
                      <a:r>
                        <a:rPr lang="de-DE" sz="1800" b="1" u="none" strike="noStrike">
                          <a:latin typeface="+mj-lt"/>
                        </a:rPr>
                        <a:t>Klassenebene</a:t>
                      </a:r>
                      <a:endParaRPr lang="de-DE" sz="1800" b="1" i="0" u="none" strike="noStrike">
                        <a:solidFill>
                          <a:srgbClr val="000000"/>
                        </a:solidFill>
                        <a:latin typeface="+mj-lt"/>
                      </a:endParaRPr>
                    </a:p>
                  </a:txBody>
                  <a:tcPr marL="4763" marR="4763" marT="4763" marB="0" anchor="b">
                    <a:lnT w="12700" algn="ctr">
                      <a:solidFill>
                        <a:schemeClr val="tx1"/>
                      </a:solidFill>
                    </a:lnT>
                    <a:noFill/>
                  </a:tcPr>
                </a:tc>
                <a:tc>
                  <a:txBody>
                    <a:bodyPr/>
                    <a:lstStyle/>
                    <a:p>
                      <a:pPr algn="l">
                        <a:defRPr/>
                      </a:pPr>
                      <a:endParaRPr lang="de-DE" sz="1800" b="1" i="0" u="none" strike="noStrike">
                        <a:solidFill>
                          <a:srgbClr val="000000"/>
                        </a:solidFill>
                        <a:latin typeface="+mj-lt"/>
                      </a:endParaRPr>
                    </a:p>
                  </a:txBody>
                  <a:tcPr marL="4763" marR="4763" marT="4763" marB="0" anchor="b">
                    <a:lnT w="12700" algn="ctr">
                      <a:solidFill>
                        <a:schemeClr val="tx1"/>
                      </a:solidFill>
                    </a:lnT>
                    <a:noFill/>
                  </a:tcPr>
                </a:tc>
                <a:tc>
                  <a:txBody>
                    <a:bodyPr/>
                    <a:lstStyle/>
                    <a:p>
                      <a:pPr algn="l">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tc>
                  <a:txBody>
                    <a:bodyPr/>
                    <a:lstStyle/>
                    <a:p>
                      <a:pPr algn="ctr">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tc>
                  <a:txBody>
                    <a:bodyPr/>
                    <a:lstStyle/>
                    <a:p>
                      <a:pPr algn="l">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tc>
                  <a:txBody>
                    <a:bodyPr/>
                    <a:lstStyle/>
                    <a:p>
                      <a:pPr algn="l">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tc>
                  <a:txBody>
                    <a:bodyPr/>
                    <a:lstStyle/>
                    <a:p>
                      <a:pPr algn="ctr">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tc>
                  <a:txBody>
                    <a:bodyPr/>
                    <a:lstStyle/>
                    <a:p>
                      <a:pPr algn="l">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tc>
                  <a:txBody>
                    <a:bodyPr/>
                    <a:lstStyle/>
                    <a:p>
                      <a:pPr algn="l">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tc>
                  <a:txBody>
                    <a:bodyPr/>
                    <a:lstStyle/>
                    <a:p>
                      <a:pPr algn="ctr">
                        <a:defRPr/>
                      </a:pPr>
                      <a:endParaRPr lang="de-DE" sz="1800" b="0" i="0" u="none" strike="noStrike">
                        <a:solidFill>
                          <a:srgbClr val="000000"/>
                        </a:solidFill>
                        <a:latin typeface="+mj-lt"/>
                      </a:endParaRPr>
                    </a:p>
                  </a:txBody>
                  <a:tcPr marL="4763" marR="4763" marT="4763" marB="0" anchor="b">
                    <a:lnT w="12700" algn="ctr">
                      <a:solidFill>
                        <a:schemeClr val="tx1"/>
                      </a:solidFill>
                    </a:lnT>
                    <a:noFill/>
                  </a:tcPr>
                </a:tc>
                <a:extLst>
                  <a:ext uri="{0D108BD9-81ED-4DB2-BD59-A6C34878D82A}">
                    <a16:rowId xmlns:a16="http://schemas.microsoft.com/office/drawing/2014/main" val="10002"/>
                  </a:ext>
                </a:extLst>
              </a:tr>
              <a:tr h="180975">
                <a:tc>
                  <a:txBody>
                    <a:bodyPr/>
                    <a:lstStyle/>
                    <a:p>
                      <a:pPr algn="l">
                        <a:defRPr/>
                      </a:pPr>
                      <a:r>
                        <a:rPr lang="de-DE" sz="1800" u="none" strike="noStrike">
                          <a:latin typeface="+mj-lt"/>
                        </a:rPr>
                        <a:t>Kognitive Aktivierung</a:t>
                      </a: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ctr">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r>
                        <a:rPr lang="de-DE" sz="1800" u="none" strike="noStrike">
                          <a:latin typeface="+mj-lt"/>
                        </a:rPr>
                        <a:t>0,21</a:t>
                      </a:r>
                      <a:r>
                        <a:rPr lang="de-DE" sz="1800" u="none" strike="noStrike" baseline="30000">
                          <a:latin typeface="+mj-lt"/>
                        </a:rPr>
                        <a:t>+</a:t>
                      </a:r>
                      <a:endParaRPr lang="de-DE" sz="1800" b="0" i="0" u="none" strike="noStrike" baseline="30000">
                        <a:solidFill>
                          <a:srgbClr val="000000"/>
                        </a:solidFill>
                        <a:latin typeface="+mj-lt"/>
                      </a:endParaRPr>
                    </a:p>
                  </a:txBody>
                  <a:tcPr marL="4763" marR="4763" marT="4763" marB="0" anchor="b">
                    <a:noFill/>
                  </a:tcPr>
                </a:tc>
                <a:tc>
                  <a:txBody>
                    <a:bodyPr/>
                    <a:lstStyle/>
                    <a:p>
                      <a:pPr algn="ctr">
                        <a:defRPr/>
                      </a:pPr>
                      <a:r>
                        <a:rPr lang="de-DE" sz="1800" u="none" strike="noStrike">
                          <a:latin typeface="+mj-lt"/>
                        </a:rPr>
                        <a:t>0,11</a:t>
                      </a: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r>
                        <a:rPr lang="de-DE" sz="1800" u="none" strike="noStrike">
                          <a:latin typeface="+mj-lt"/>
                        </a:rPr>
                        <a:t>0,22</a:t>
                      </a:r>
                      <a:r>
                        <a:rPr lang="de-DE" sz="1800" u="none" strike="noStrike" baseline="30000">
                          <a:latin typeface="+mj-lt"/>
                        </a:rPr>
                        <a:t>+</a:t>
                      </a:r>
                      <a:endParaRPr lang="de-DE" sz="1800" b="0" i="0" u="none" strike="noStrike" baseline="30000">
                        <a:solidFill>
                          <a:srgbClr val="000000"/>
                        </a:solidFill>
                        <a:latin typeface="+mj-lt"/>
                      </a:endParaRPr>
                    </a:p>
                  </a:txBody>
                  <a:tcPr marL="4763" marR="4763" marT="4763" marB="0" anchor="b">
                    <a:noFill/>
                  </a:tcPr>
                </a:tc>
                <a:tc>
                  <a:txBody>
                    <a:bodyPr/>
                    <a:lstStyle/>
                    <a:p>
                      <a:pPr algn="ctr">
                        <a:defRPr/>
                      </a:pPr>
                      <a:r>
                        <a:rPr lang="de-DE" sz="1800" u="none" strike="noStrike">
                          <a:latin typeface="+mj-lt"/>
                        </a:rPr>
                        <a:t>0,11</a:t>
                      </a:r>
                      <a:endParaRPr lang="de-DE" sz="1800" b="0" i="0" u="none" strike="noStrike">
                        <a:solidFill>
                          <a:srgbClr val="000000"/>
                        </a:solidFill>
                        <a:latin typeface="+mj-lt"/>
                      </a:endParaRPr>
                    </a:p>
                  </a:txBody>
                  <a:tcPr marL="4763" marR="4763" marT="4763" marB="0" anchor="b">
                    <a:noFill/>
                  </a:tcPr>
                </a:tc>
                <a:extLst>
                  <a:ext uri="{0D108BD9-81ED-4DB2-BD59-A6C34878D82A}">
                    <a16:rowId xmlns:a16="http://schemas.microsoft.com/office/drawing/2014/main" val="10003"/>
                  </a:ext>
                </a:extLst>
              </a:tr>
              <a:tr h="180975">
                <a:tc>
                  <a:txBody>
                    <a:bodyPr/>
                    <a:lstStyle/>
                    <a:p>
                      <a:pPr algn="l">
                        <a:defRPr/>
                      </a:pPr>
                      <a:r>
                        <a:rPr lang="de-DE" sz="1800" b="1" u="none" strike="noStrike">
                          <a:latin typeface="+mj-lt"/>
                        </a:rPr>
                        <a:t>Schülerebene</a:t>
                      </a:r>
                      <a:endParaRPr lang="de-DE" sz="1800" b="1" i="0" u="none" strike="noStrike">
                        <a:solidFill>
                          <a:srgbClr val="000000"/>
                        </a:solidFill>
                        <a:latin typeface="+mj-lt"/>
                      </a:endParaRPr>
                    </a:p>
                  </a:txBody>
                  <a:tcPr marL="4763" marR="4763" marT="4763" marB="0" anchor="b">
                    <a:noFill/>
                  </a:tcPr>
                </a:tc>
                <a:tc>
                  <a:txBody>
                    <a:bodyPr/>
                    <a:lstStyle/>
                    <a:p>
                      <a:pPr algn="l">
                        <a:defRPr/>
                      </a:pPr>
                      <a:endParaRPr lang="de-DE" sz="1800" b="1"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ctr">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ctr">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ctr">
                        <a:defRPr/>
                      </a:pPr>
                      <a:endParaRPr lang="de-DE" sz="1800" b="0" i="0" u="none" strike="noStrike">
                        <a:solidFill>
                          <a:srgbClr val="000000"/>
                        </a:solidFill>
                        <a:latin typeface="+mj-lt"/>
                      </a:endParaRPr>
                    </a:p>
                  </a:txBody>
                  <a:tcPr marL="4763" marR="4763" marT="4763" marB="0" anchor="b">
                    <a:noFill/>
                  </a:tcPr>
                </a:tc>
                <a:extLst>
                  <a:ext uri="{0D108BD9-81ED-4DB2-BD59-A6C34878D82A}">
                    <a16:rowId xmlns:a16="http://schemas.microsoft.com/office/drawing/2014/main" val="10004"/>
                  </a:ext>
                </a:extLst>
              </a:tr>
              <a:tr h="180975">
                <a:tc>
                  <a:txBody>
                    <a:bodyPr/>
                    <a:lstStyle/>
                    <a:p>
                      <a:pPr algn="l">
                        <a:defRPr/>
                      </a:pPr>
                      <a:r>
                        <a:rPr lang="de-DE" sz="1800" u="none" strike="noStrike">
                          <a:latin typeface="+mj-lt"/>
                        </a:rPr>
                        <a:t>Fachinteresse</a:t>
                      </a: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r>
                        <a:rPr lang="de-DE" sz="1800" b="0" i="0" u="none" strike="noStrike">
                          <a:solidFill>
                            <a:srgbClr val="000000"/>
                          </a:solidFill>
                          <a:latin typeface="+mj-lt"/>
                        </a:rPr>
                        <a:t>- 0,05</a:t>
                      </a:r>
                      <a:endParaRPr/>
                    </a:p>
                  </a:txBody>
                  <a:tcPr marL="4763" marR="4763" marT="4763" marB="0" anchor="b">
                    <a:noFill/>
                  </a:tcPr>
                </a:tc>
                <a:tc>
                  <a:txBody>
                    <a:bodyPr/>
                    <a:lstStyle/>
                    <a:p>
                      <a:pPr algn="ctr">
                        <a:defRPr/>
                      </a:pPr>
                      <a:r>
                        <a:rPr lang="de-DE" sz="1800" b="0" i="0" u="none" strike="noStrike">
                          <a:solidFill>
                            <a:srgbClr val="000000"/>
                          </a:solidFill>
                          <a:latin typeface="+mj-lt"/>
                        </a:rPr>
                        <a:t>0,05</a:t>
                      </a:r>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ctr">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r>
                        <a:rPr lang="de-DE" sz="1800" b="0" i="0" u="none" strike="noStrike">
                          <a:solidFill>
                            <a:srgbClr val="000000"/>
                          </a:solidFill>
                          <a:latin typeface="+mj-lt"/>
                        </a:rPr>
                        <a:t>- 0,06</a:t>
                      </a:r>
                      <a:endParaRPr/>
                    </a:p>
                  </a:txBody>
                  <a:tcPr marL="4763" marR="4763" marT="4763" marB="0" anchor="b">
                    <a:noFill/>
                  </a:tcPr>
                </a:tc>
                <a:tc>
                  <a:txBody>
                    <a:bodyPr/>
                    <a:lstStyle/>
                    <a:p>
                      <a:pPr algn="ctr">
                        <a:defRPr/>
                      </a:pPr>
                      <a:r>
                        <a:rPr lang="de-DE" sz="1800" b="0" i="0" u="none" strike="noStrike">
                          <a:solidFill>
                            <a:srgbClr val="000000"/>
                          </a:solidFill>
                          <a:latin typeface="+mj-lt"/>
                        </a:rPr>
                        <a:t>0,05</a:t>
                      </a:r>
                      <a:endParaRPr/>
                    </a:p>
                  </a:txBody>
                  <a:tcPr marL="4763" marR="4763" marT="4763" marB="0" anchor="b">
                    <a:noFill/>
                  </a:tcPr>
                </a:tc>
                <a:extLst>
                  <a:ext uri="{0D108BD9-81ED-4DB2-BD59-A6C34878D82A}">
                    <a16:rowId xmlns:a16="http://schemas.microsoft.com/office/drawing/2014/main" val="10005"/>
                  </a:ext>
                </a:extLst>
              </a:tr>
              <a:tr h="180975">
                <a:tc>
                  <a:txBody>
                    <a:bodyPr/>
                    <a:lstStyle/>
                    <a:p>
                      <a:pPr algn="l">
                        <a:defRPr/>
                      </a:pPr>
                      <a:r>
                        <a:rPr lang="de-DE" sz="1800" u="none" strike="noStrike">
                          <a:latin typeface="+mj-lt"/>
                        </a:rPr>
                        <a:t>intrinsische Motivation</a:t>
                      </a: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r>
                        <a:rPr lang="de-DE" sz="1800" b="0" i="0" u="none" strike="noStrike">
                          <a:solidFill>
                            <a:srgbClr val="000000"/>
                          </a:solidFill>
                          <a:latin typeface="+mj-lt"/>
                        </a:rPr>
                        <a:t>- 0,06</a:t>
                      </a:r>
                      <a:endParaRPr/>
                    </a:p>
                  </a:txBody>
                  <a:tcPr marL="4763" marR="4763" marT="4763" marB="0" anchor="b">
                    <a:noFill/>
                  </a:tcPr>
                </a:tc>
                <a:tc>
                  <a:txBody>
                    <a:bodyPr/>
                    <a:lstStyle/>
                    <a:p>
                      <a:pPr algn="ctr">
                        <a:defRPr/>
                      </a:pPr>
                      <a:r>
                        <a:rPr lang="de-DE" sz="1800" b="0" i="0" u="none" strike="noStrike">
                          <a:solidFill>
                            <a:srgbClr val="000000"/>
                          </a:solidFill>
                          <a:latin typeface="+mj-lt"/>
                        </a:rPr>
                        <a:t>0,05</a:t>
                      </a:r>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ctr">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r>
                        <a:rPr lang="de-DE" sz="1800" b="0" i="0" u="none" strike="noStrike">
                          <a:solidFill>
                            <a:srgbClr val="000000"/>
                          </a:solidFill>
                          <a:latin typeface="+mj-lt"/>
                        </a:rPr>
                        <a:t>- 0,05</a:t>
                      </a:r>
                      <a:endParaRPr/>
                    </a:p>
                  </a:txBody>
                  <a:tcPr marL="4763" marR="4763" marT="4763" marB="0" anchor="b">
                    <a:noFill/>
                  </a:tcPr>
                </a:tc>
                <a:tc>
                  <a:txBody>
                    <a:bodyPr/>
                    <a:lstStyle/>
                    <a:p>
                      <a:pPr algn="ctr">
                        <a:defRPr/>
                      </a:pPr>
                      <a:r>
                        <a:rPr lang="de-DE" sz="1800" b="0" i="0" u="none" strike="noStrike">
                          <a:solidFill>
                            <a:srgbClr val="000000"/>
                          </a:solidFill>
                          <a:latin typeface="+mj-lt"/>
                        </a:rPr>
                        <a:t>0,05</a:t>
                      </a:r>
                      <a:endParaRPr/>
                    </a:p>
                  </a:txBody>
                  <a:tcPr marL="4763" marR="4763" marT="4763" marB="0" anchor="b">
                    <a:noFill/>
                  </a:tcPr>
                </a:tc>
                <a:extLst>
                  <a:ext uri="{0D108BD9-81ED-4DB2-BD59-A6C34878D82A}">
                    <a16:rowId xmlns:a16="http://schemas.microsoft.com/office/drawing/2014/main" val="10006"/>
                  </a:ext>
                </a:extLst>
              </a:tr>
              <a:tr h="180975">
                <a:tc>
                  <a:txBody>
                    <a:bodyPr/>
                    <a:lstStyle/>
                    <a:p>
                      <a:pPr algn="l">
                        <a:defRPr/>
                      </a:pPr>
                      <a:r>
                        <a:rPr lang="de-DE" sz="1800" u="none" strike="noStrike">
                          <a:latin typeface="+mj-lt"/>
                        </a:rPr>
                        <a:t>Anstengungsbereitschaft</a:t>
                      </a: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r>
                        <a:rPr lang="de-DE" sz="1800" b="0" i="0" u="none" strike="noStrike">
                          <a:solidFill>
                            <a:srgbClr val="000000"/>
                          </a:solidFill>
                          <a:latin typeface="+mj-lt"/>
                        </a:rPr>
                        <a:t>- 0,01</a:t>
                      </a:r>
                      <a:endParaRPr/>
                    </a:p>
                  </a:txBody>
                  <a:tcPr marL="4763" marR="4763" marT="4763" marB="0" anchor="b">
                    <a:noFill/>
                  </a:tcPr>
                </a:tc>
                <a:tc>
                  <a:txBody>
                    <a:bodyPr/>
                    <a:lstStyle/>
                    <a:p>
                      <a:pPr algn="ctr">
                        <a:defRPr/>
                      </a:pPr>
                      <a:r>
                        <a:rPr lang="de-DE" sz="1800" b="0" i="0" u="none" strike="noStrike">
                          <a:solidFill>
                            <a:srgbClr val="000000"/>
                          </a:solidFill>
                          <a:latin typeface="+mj-lt"/>
                        </a:rPr>
                        <a:t>0,05</a:t>
                      </a:r>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ctr">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r>
                        <a:rPr lang="de-DE" sz="1800" b="0" i="0" u="none" strike="noStrike">
                          <a:solidFill>
                            <a:srgbClr val="000000"/>
                          </a:solidFill>
                          <a:latin typeface="+mj-lt"/>
                        </a:rPr>
                        <a:t>- 0,01</a:t>
                      </a:r>
                      <a:endParaRPr/>
                    </a:p>
                  </a:txBody>
                  <a:tcPr marL="4763" marR="4763" marT="4763" marB="0" anchor="b">
                    <a:noFill/>
                  </a:tcPr>
                </a:tc>
                <a:tc>
                  <a:txBody>
                    <a:bodyPr/>
                    <a:lstStyle/>
                    <a:p>
                      <a:pPr algn="ctr">
                        <a:defRPr/>
                      </a:pPr>
                      <a:r>
                        <a:rPr lang="de-DE" sz="1800" b="0" i="0" u="none" strike="noStrike">
                          <a:solidFill>
                            <a:srgbClr val="000000"/>
                          </a:solidFill>
                          <a:latin typeface="+mj-lt"/>
                        </a:rPr>
                        <a:t>0,05</a:t>
                      </a:r>
                      <a:endParaRPr/>
                    </a:p>
                  </a:txBody>
                  <a:tcPr marL="4763" marR="4763" marT="4763" marB="0" anchor="b">
                    <a:noFill/>
                  </a:tcPr>
                </a:tc>
                <a:extLst>
                  <a:ext uri="{0D108BD9-81ED-4DB2-BD59-A6C34878D82A}">
                    <a16:rowId xmlns:a16="http://schemas.microsoft.com/office/drawing/2014/main" val="10007"/>
                  </a:ext>
                </a:extLst>
              </a:tr>
              <a:tr h="180975">
                <a:tc>
                  <a:txBody>
                    <a:bodyPr/>
                    <a:lstStyle/>
                    <a:p>
                      <a:pPr algn="l">
                        <a:defRPr/>
                      </a:pPr>
                      <a:r>
                        <a:rPr lang="de-DE" sz="1800" u="none" strike="noStrike">
                          <a:latin typeface="+mj-lt"/>
                        </a:rPr>
                        <a:t>Selbstkonzept</a:t>
                      </a: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r>
                        <a:rPr lang="de-DE" sz="1800" b="0" i="0" u="none" strike="noStrike">
                          <a:solidFill>
                            <a:srgbClr val="000000"/>
                          </a:solidFill>
                          <a:latin typeface="+mj-lt"/>
                        </a:rPr>
                        <a:t>0,22***</a:t>
                      </a:r>
                      <a:endParaRPr/>
                    </a:p>
                  </a:txBody>
                  <a:tcPr marL="4763" marR="4763" marT="4763" marB="0" anchor="b">
                    <a:noFill/>
                  </a:tcPr>
                </a:tc>
                <a:tc>
                  <a:txBody>
                    <a:bodyPr/>
                    <a:lstStyle/>
                    <a:p>
                      <a:pPr algn="ctr">
                        <a:defRPr/>
                      </a:pPr>
                      <a:r>
                        <a:rPr lang="de-DE" sz="1800" b="0" i="0" u="none" strike="noStrike">
                          <a:solidFill>
                            <a:srgbClr val="000000"/>
                          </a:solidFill>
                          <a:latin typeface="+mj-lt"/>
                        </a:rPr>
                        <a:t>0,05</a:t>
                      </a:r>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ctr">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r>
                        <a:rPr lang="de-DE" sz="1800" b="0" i="0" u="none" strike="noStrike">
                          <a:solidFill>
                            <a:srgbClr val="000000"/>
                          </a:solidFill>
                          <a:latin typeface="+mj-lt"/>
                        </a:rPr>
                        <a:t>0,22***</a:t>
                      </a:r>
                      <a:endParaRPr/>
                    </a:p>
                  </a:txBody>
                  <a:tcPr marL="4763" marR="4763" marT="4763" marB="0" anchor="b">
                    <a:noFill/>
                  </a:tcPr>
                </a:tc>
                <a:tc>
                  <a:txBody>
                    <a:bodyPr/>
                    <a:lstStyle/>
                    <a:p>
                      <a:pPr algn="ctr">
                        <a:defRPr/>
                      </a:pPr>
                      <a:r>
                        <a:rPr lang="de-DE" sz="1800" b="0" i="0" u="none" strike="noStrike">
                          <a:solidFill>
                            <a:srgbClr val="000000"/>
                          </a:solidFill>
                          <a:latin typeface="+mj-lt"/>
                        </a:rPr>
                        <a:t>0,05</a:t>
                      </a:r>
                      <a:endParaRPr/>
                    </a:p>
                  </a:txBody>
                  <a:tcPr marL="4763" marR="4763" marT="4763" marB="0" anchor="b">
                    <a:noFill/>
                  </a:tcPr>
                </a:tc>
                <a:extLst>
                  <a:ext uri="{0D108BD9-81ED-4DB2-BD59-A6C34878D82A}">
                    <a16:rowId xmlns:a16="http://schemas.microsoft.com/office/drawing/2014/main" val="10008"/>
                  </a:ext>
                </a:extLst>
              </a:tr>
              <a:tr h="63500">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ctr">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ctr">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extLst>
                  <a:ext uri="{0D108BD9-81ED-4DB2-BD59-A6C34878D82A}">
                    <a16:rowId xmlns:a16="http://schemas.microsoft.com/office/drawing/2014/main" val="10009"/>
                  </a:ext>
                </a:extLst>
              </a:tr>
              <a:tr h="180975">
                <a:tc>
                  <a:txBody>
                    <a:bodyPr/>
                    <a:lstStyle/>
                    <a:p>
                      <a:pPr algn="l">
                        <a:defRPr/>
                      </a:pPr>
                      <a:r>
                        <a:rPr lang="de-DE" sz="1800" u="none" strike="noStrike">
                          <a:latin typeface="+mj-lt"/>
                        </a:rPr>
                        <a:t>R²</a:t>
                      </a:r>
                      <a:endParaRPr lang="de-DE" sz="1800" b="0" i="0" u="none" strike="noStrike">
                        <a:solidFill>
                          <a:srgbClr val="000000"/>
                        </a:solidFill>
                        <a:latin typeface="+mj-lt"/>
                      </a:endParaRPr>
                    </a:p>
                  </a:txBody>
                  <a:tcPr marL="4763" marR="4763" marT="4763" marB="0" anchor="b">
                    <a:noFill/>
                  </a:tcPr>
                </a:tc>
                <a:tc>
                  <a:txBody>
                    <a:bodyPr/>
                    <a:lstStyle/>
                    <a:p>
                      <a:pPr algn="l">
                        <a:defRPr/>
                      </a:pPr>
                      <a:endParaRPr lang="de-DE" sz="1800" b="0" i="0" u="none" strike="noStrike">
                        <a:solidFill>
                          <a:srgbClr val="000000"/>
                        </a:solidFill>
                        <a:latin typeface="+mj-lt"/>
                      </a:endParaRPr>
                    </a:p>
                  </a:txBody>
                  <a:tcPr marL="4763" marR="4763" marT="4763" marB="0" anchor="b">
                    <a:noFill/>
                  </a:tcPr>
                </a:tc>
                <a:tc gridSpan="2">
                  <a:txBody>
                    <a:bodyPr/>
                    <a:lstStyle/>
                    <a:p>
                      <a:pPr algn="ctr">
                        <a:defRPr/>
                      </a:pPr>
                      <a:r>
                        <a:rPr lang="de-DE" sz="1800" u="none" strike="noStrike">
                          <a:latin typeface="+mj-lt"/>
                        </a:rPr>
                        <a:t>0,05</a:t>
                      </a:r>
                      <a:endParaRPr lang="de-DE" sz="1800" b="0" i="0" u="none" strike="noStrike">
                        <a:solidFill>
                          <a:srgbClr val="000000"/>
                        </a:solidFill>
                        <a:latin typeface="+mj-lt"/>
                      </a:endParaRPr>
                    </a:p>
                  </a:txBody>
                  <a:tcPr marL="4763" marR="4763" marT="4763" marB="0" anchor="b">
                    <a:noFill/>
                  </a:tcPr>
                </a:tc>
                <a:tc hMerge="1">
                  <a:txBody>
                    <a:bodyPr/>
                    <a:lstStyle/>
                    <a:p>
                      <a:endParaRPr/>
                    </a:p>
                  </a:txBody>
                  <a:tcPr/>
                </a:tc>
                <a:tc>
                  <a:txBody>
                    <a:bodyPr/>
                    <a:lstStyle/>
                    <a:p>
                      <a:pPr algn="ctr">
                        <a:defRPr/>
                      </a:pPr>
                      <a:endParaRPr lang="de-DE" sz="1800" b="0" i="0" u="none" strike="noStrike">
                        <a:solidFill>
                          <a:srgbClr val="000000"/>
                        </a:solidFill>
                        <a:latin typeface="+mj-lt"/>
                      </a:endParaRPr>
                    </a:p>
                  </a:txBody>
                  <a:tcPr marL="4763" marR="4763" marT="4763" marB="0" anchor="b">
                    <a:noFill/>
                  </a:tcPr>
                </a:tc>
                <a:tc gridSpan="2">
                  <a:txBody>
                    <a:bodyPr/>
                    <a:lstStyle/>
                    <a:p>
                      <a:pPr algn="ctr">
                        <a:defRPr/>
                      </a:pPr>
                      <a:r>
                        <a:rPr lang="de-DE" sz="1800" u="none" strike="noStrike">
                          <a:latin typeface="+mj-lt"/>
                        </a:rPr>
                        <a:t>0,10</a:t>
                      </a:r>
                      <a:endParaRPr lang="de-DE" sz="1800" b="0" i="0" u="none" strike="noStrike">
                        <a:solidFill>
                          <a:srgbClr val="000000"/>
                        </a:solidFill>
                        <a:latin typeface="+mj-lt"/>
                      </a:endParaRPr>
                    </a:p>
                  </a:txBody>
                  <a:tcPr marL="4763" marR="4763" marT="4763" marB="0" anchor="b">
                    <a:noFill/>
                  </a:tcPr>
                </a:tc>
                <a:tc hMerge="1">
                  <a:txBody>
                    <a:bodyPr/>
                    <a:lstStyle/>
                    <a:p>
                      <a:endParaRPr/>
                    </a:p>
                  </a:txBody>
                  <a:tcPr/>
                </a:tc>
                <a:tc>
                  <a:txBody>
                    <a:bodyPr/>
                    <a:lstStyle/>
                    <a:p>
                      <a:pPr algn="ctr">
                        <a:defRPr/>
                      </a:pPr>
                      <a:endParaRPr lang="de-DE" sz="1800" b="0" i="0" u="none" strike="noStrike">
                        <a:solidFill>
                          <a:srgbClr val="000000"/>
                        </a:solidFill>
                        <a:latin typeface="+mj-lt"/>
                      </a:endParaRPr>
                    </a:p>
                  </a:txBody>
                  <a:tcPr marL="4763" marR="4763" marT="4763" marB="0" anchor="b">
                    <a:noFill/>
                  </a:tcPr>
                </a:tc>
                <a:tc gridSpan="2">
                  <a:txBody>
                    <a:bodyPr/>
                    <a:lstStyle/>
                    <a:p>
                      <a:pPr algn="ctr">
                        <a:defRPr/>
                      </a:pPr>
                      <a:r>
                        <a:rPr lang="de-DE" sz="1800" u="none" strike="noStrike">
                          <a:latin typeface="+mj-lt"/>
                        </a:rPr>
                        <a:t>0,15</a:t>
                      </a:r>
                      <a:endParaRPr lang="de-DE" sz="1800" b="0" i="0" u="none" strike="noStrike">
                        <a:solidFill>
                          <a:srgbClr val="000000"/>
                        </a:solidFill>
                        <a:latin typeface="+mj-lt"/>
                      </a:endParaRPr>
                    </a:p>
                  </a:txBody>
                  <a:tcPr marL="4763" marR="4763" marT="4763" marB="0" anchor="b">
                    <a:noFill/>
                  </a:tcPr>
                </a:tc>
                <a:tc hMerge="1">
                  <a:txBody>
                    <a:bodyPr/>
                    <a:lstStyle/>
                    <a:p>
                      <a:endParaRPr/>
                    </a:p>
                  </a:txBody>
                  <a:tcPr/>
                </a:tc>
                <a:extLst>
                  <a:ext uri="{0D108BD9-81ED-4DB2-BD59-A6C34878D82A}">
                    <a16:rowId xmlns:a16="http://schemas.microsoft.com/office/drawing/2014/main" val="10010"/>
                  </a:ext>
                </a:extLst>
              </a:tr>
              <a:tr h="180975">
                <a:tc>
                  <a:txBody>
                    <a:bodyPr/>
                    <a:lstStyle/>
                    <a:p>
                      <a:pPr algn="l">
                        <a:defRPr/>
                      </a:pPr>
                      <a:r>
                        <a:rPr lang="de-DE" sz="1800" u="none" strike="noStrike">
                          <a:latin typeface="+mj-lt"/>
                        </a:rPr>
                        <a:t>Deviance</a:t>
                      </a:r>
                      <a:endParaRPr lang="de-DE" sz="1800" b="0" i="0" u="none" strike="noStrike">
                        <a:solidFill>
                          <a:srgbClr val="000000"/>
                        </a:solidFill>
                        <a:latin typeface="+mj-lt"/>
                      </a:endParaRPr>
                    </a:p>
                  </a:txBody>
                  <a:tcPr marL="4763" marR="4763" marT="4763" marB="0" anchor="b">
                    <a:lnB w="12700" algn="ctr">
                      <a:solidFill>
                        <a:schemeClr val="tx1"/>
                      </a:solidFill>
                    </a:lnB>
                    <a:noFill/>
                  </a:tcPr>
                </a:tc>
                <a:tc>
                  <a:txBody>
                    <a:bodyPr/>
                    <a:lstStyle/>
                    <a:p>
                      <a:pPr algn="l">
                        <a:defRPr/>
                      </a:pPr>
                      <a:endParaRPr lang="de-DE" sz="1800" b="0" i="0" u="none" strike="noStrike">
                        <a:solidFill>
                          <a:srgbClr val="000000"/>
                        </a:solidFill>
                        <a:latin typeface="+mj-lt"/>
                      </a:endParaRPr>
                    </a:p>
                  </a:txBody>
                  <a:tcPr marL="4763" marR="4763" marT="4763" marB="0" anchor="b">
                    <a:lnB w="12700" algn="ctr">
                      <a:solidFill>
                        <a:schemeClr val="tx1"/>
                      </a:solidFill>
                    </a:lnB>
                    <a:noFill/>
                  </a:tcPr>
                </a:tc>
                <a:tc gridSpan="2">
                  <a:txBody>
                    <a:bodyPr/>
                    <a:lstStyle/>
                    <a:p>
                      <a:pPr algn="ctr">
                        <a:defRPr/>
                      </a:pPr>
                      <a:r>
                        <a:rPr lang="de-DE" sz="1800" u="none" strike="noStrike">
                          <a:latin typeface="+mj-lt"/>
                        </a:rPr>
                        <a:t>1638,85</a:t>
                      </a:r>
                      <a:endParaRPr lang="de-DE" sz="1800" b="0" i="0" u="none" strike="noStrike">
                        <a:solidFill>
                          <a:srgbClr val="000000"/>
                        </a:solidFill>
                        <a:latin typeface="+mj-lt"/>
                      </a:endParaRPr>
                    </a:p>
                  </a:txBody>
                  <a:tcPr marL="4763" marR="4763" marT="4763" marB="0" anchor="b">
                    <a:lnB w="12700" algn="ctr">
                      <a:solidFill>
                        <a:schemeClr val="tx1"/>
                      </a:solidFill>
                    </a:lnB>
                    <a:noFill/>
                  </a:tcPr>
                </a:tc>
                <a:tc hMerge="1">
                  <a:txBody>
                    <a:bodyPr/>
                    <a:lstStyle/>
                    <a:p>
                      <a:endParaRPr/>
                    </a:p>
                  </a:txBody>
                  <a:tcPr/>
                </a:tc>
                <a:tc>
                  <a:txBody>
                    <a:bodyPr/>
                    <a:lstStyle/>
                    <a:p>
                      <a:pPr algn="ctr">
                        <a:defRPr/>
                      </a:pPr>
                      <a:endParaRPr lang="de-DE" sz="1800" b="0" i="0" u="none" strike="noStrike">
                        <a:solidFill>
                          <a:srgbClr val="000000"/>
                        </a:solidFill>
                        <a:latin typeface="+mj-lt"/>
                      </a:endParaRPr>
                    </a:p>
                  </a:txBody>
                  <a:tcPr marL="4763" marR="4763" marT="4763" marB="0" anchor="b">
                    <a:lnB w="12700" algn="ctr">
                      <a:solidFill>
                        <a:schemeClr val="tx1"/>
                      </a:solidFill>
                    </a:lnB>
                    <a:noFill/>
                  </a:tcPr>
                </a:tc>
                <a:tc gridSpan="2">
                  <a:txBody>
                    <a:bodyPr/>
                    <a:lstStyle/>
                    <a:p>
                      <a:pPr algn="ctr">
                        <a:defRPr/>
                      </a:pPr>
                      <a:r>
                        <a:rPr lang="de-DE" sz="1800" u="none" strike="noStrike">
                          <a:latin typeface="+mj-lt"/>
                        </a:rPr>
                        <a:t>1654,27</a:t>
                      </a:r>
                      <a:endParaRPr lang="de-DE" sz="1800" b="0" i="0" u="none" strike="noStrike">
                        <a:solidFill>
                          <a:srgbClr val="000000"/>
                        </a:solidFill>
                        <a:latin typeface="+mj-lt"/>
                      </a:endParaRPr>
                    </a:p>
                  </a:txBody>
                  <a:tcPr marL="4763" marR="4763" marT="4763" marB="0" anchor="b">
                    <a:lnB w="12700" algn="ctr">
                      <a:solidFill>
                        <a:schemeClr val="tx1"/>
                      </a:solidFill>
                    </a:lnB>
                    <a:noFill/>
                  </a:tcPr>
                </a:tc>
                <a:tc hMerge="1">
                  <a:txBody>
                    <a:bodyPr/>
                    <a:lstStyle/>
                    <a:p>
                      <a:endParaRPr/>
                    </a:p>
                  </a:txBody>
                  <a:tcPr/>
                </a:tc>
                <a:tc>
                  <a:txBody>
                    <a:bodyPr/>
                    <a:lstStyle/>
                    <a:p>
                      <a:pPr algn="ctr">
                        <a:defRPr/>
                      </a:pPr>
                      <a:endParaRPr lang="de-DE" sz="1800" b="0" i="0" u="none" strike="noStrike">
                        <a:solidFill>
                          <a:srgbClr val="000000"/>
                        </a:solidFill>
                        <a:latin typeface="+mj-lt"/>
                      </a:endParaRPr>
                    </a:p>
                  </a:txBody>
                  <a:tcPr marL="4763" marR="4763" marT="4763" marB="0" anchor="b">
                    <a:lnB w="12700" algn="ctr">
                      <a:solidFill>
                        <a:schemeClr val="tx1"/>
                      </a:solidFill>
                    </a:lnB>
                    <a:noFill/>
                  </a:tcPr>
                </a:tc>
                <a:tc gridSpan="2">
                  <a:txBody>
                    <a:bodyPr/>
                    <a:lstStyle/>
                    <a:p>
                      <a:pPr algn="ctr">
                        <a:defRPr/>
                      </a:pPr>
                      <a:r>
                        <a:rPr lang="de-DE" sz="1800" u="none" strike="noStrike">
                          <a:latin typeface="+mj-lt"/>
                        </a:rPr>
                        <a:t>1639,66</a:t>
                      </a:r>
                      <a:endParaRPr lang="de-DE" sz="1800" b="0" i="0" u="none" strike="noStrike">
                        <a:solidFill>
                          <a:srgbClr val="000000"/>
                        </a:solidFill>
                        <a:latin typeface="+mj-lt"/>
                      </a:endParaRPr>
                    </a:p>
                  </a:txBody>
                  <a:tcPr marL="4763" marR="4763" marT="4763" marB="0" anchor="b">
                    <a:lnB w="12700" algn="ctr">
                      <a:solidFill>
                        <a:schemeClr val="tx1"/>
                      </a:solidFill>
                    </a:lnB>
                    <a:noFill/>
                  </a:tcPr>
                </a:tc>
                <a:tc hMerge="1">
                  <a:txBody>
                    <a:bodyPr/>
                    <a:lstStyle/>
                    <a:p>
                      <a:endParaRPr/>
                    </a:p>
                  </a:txBody>
                  <a:tcPr/>
                </a:tc>
                <a:extLst>
                  <a:ext uri="{0D108BD9-81ED-4DB2-BD59-A6C34878D82A}">
                    <a16:rowId xmlns:a16="http://schemas.microsoft.com/office/drawing/2014/main" val="10011"/>
                  </a:ext>
                </a:extLst>
              </a:tr>
              <a:tr h="180975">
                <a:tc gridSpan="10">
                  <a:txBody>
                    <a:bodyPr/>
                    <a:lstStyle/>
                    <a:p>
                      <a:pPr algn="l">
                        <a:defRPr/>
                      </a:pPr>
                      <a:r>
                        <a:rPr lang="en-US" sz="1400" b="0" i="0" u="none" strike="noStrike">
                          <a:solidFill>
                            <a:srgbClr val="000000"/>
                          </a:solidFill>
                          <a:latin typeface="+mj-lt"/>
                        </a:rPr>
                        <a:t>β standardisierte HLM Regressionsgewichte, SE Standardfehler von </a:t>
                      </a:r>
                      <a:r>
                        <a:rPr lang="en-US" sz="1400" b="0" i="0" u="none" strike="noStrike">
                          <a:solidFill>
                            <a:srgbClr val="000000"/>
                          </a:solidFill>
                          <a:latin typeface="+mn-lt"/>
                          <a:ea typeface="+mn-ea"/>
                          <a:cs typeface="+mn-cs"/>
                        </a:rPr>
                        <a:t>β</a:t>
                      </a:r>
                      <a:r>
                        <a:rPr lang="en-US" sz="1400" b="0" i="0" u="none" strike="noStrike">
                          <a:solidFill>
                            <a:srgbClr val="000000"/>
                          </a:solidFill>
                          <a:latin typeface="+mj-lt"/>
                        </a:rPr>
                        <a:t>, ***p &lt; .001; **p &lt; .01, *p &lt; .05, </a:t>
                      </a:r>
                      <a:r>
                        <a:rPr lang="de-DE" sz="1400" b="0" i="0" u="none" strike="noStrike">
                          <a:solidFill>
                            <a:schemeClr val="dk1"/>
                          </a:solidFill>
                          <a:latin typeface="+mn-lt"/>
                          <a:ea typeface="+mn-ea"/>
                          <a:cs typeface="+mn-cs"/>
                        </a:rPr>
                        <a:t>+ p &lt; .10</a:t>
                      </a:r>
                      <a:endParaRPr lang="de-DE" sz="1400" b="0" i="0" u="none" strike="noStrike">
                        <a:solidFill>
                          <a:srgbClr val="000000"/>
                        </a:solidFill>
                        <a:latin typeface="+mj-lt"/>
                      </a:endParaRPr>
                    </a:p>
                  </a:txBody>
                  <a:tcPr marL="4763" marR="4763" marT="4763" marB="0" anchor="b">
                    <a:lnT w="12700" algn="ctr">
                      <a:solidFill>
                        <a:schemeClr val="tx1"/>
                      </a:solidFill>
                    </a:lnT>
                    <a:no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12"/>
                  </a:ext>
                </a:extLst>
              </a:tr>
            </a:tbl>
          </a:graphicData>
        </a:graphic>
      </p:graphicFrame>
      <p:sp>
        <p:nvSpPr>
          <p:cNvPr id="9" name="Inhaltsplatzhalter 3"/>
          <p:cNvSpPr>
            <a:spLocks noGrp="1"/>
          </p:cNvSpPr>
          <p:nvPr>
            <p:ph idx="1"/>
          </p:nvPr>
        </p:nvSpPr>
        <p:spPr bwMode="auto">
          <a:xfrm>
            <a:off x="514915" y="1296194"/>
            <a:ext cx="9268300" cy="773358"/>
          </a:xfrm>
        </p:spPr>
        <p:txBody>
          <a:bodyPr/>
          <a:lstStyle/>
          <a:p>
            <a:pPr marL="357188" lvl="1" indent="-357188">
              <a:spcBef>
                <a:spcPts val="600"/>
              </a:spcBef>
              <a:buClr>
                <a:srgbClr val="C00000"/>
              </a:buClr>
              <a:buSzPct val="70000"/>
              <a:buFont typeface="Marlett"/>
              <a:buChar char="g"/>
              <a:defRPr/>
            </a:pPr>
            <a:r>
              <a:rPr lang="de-DE" sz="2200">
                <a:solidFill>
                  <a:srgbClr val="C00000"/>
                </a:solidFill>
                <a:cs typeface="Tahoma"/>
              </a:rPr>
              <a:t>LerNT</a:t>
            </a:r>
            <a:r>
              <a:rPr lang="de-DE" sz="2200">
                <a:cs typeface="Tahoma"/>
              </a:rPr>
              <a:t>: Zusammenhang zwischen kognitiver Aktivierung im Unterricht und Leistung der Schülerinnen und Schüler</a:t>
            </a:r>
            <a:endParaRPr/>
          </a:p>
        </p:txBody>
      </p:sp>
      <p:sp>
        <p:nvSpPr>
          <p:cNvPr id="10" name="Ellipse 34"/>
          <p:cNvSpPr/>
          <p:nvPr/>
        </p:nvSpPr>
        <p:spPr bwMode="auto">
          <a:xfrm>
            <a:off x="8101384" y="2901150"/>
            <a:ext cx="1817616" cy="45460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 name="Textplatzhalter 22"/>
          <p:cNvSpPr>
            <a:spLocks/>
          </p:cNvSpPr>
          <p:nvPr/>
        </p:nvSpPr>
        <p:spPr bwMode="auto">
          <a:xfrm>
            <a:off x="7453312" y="0"/>
            <a:ext cx="2844801" cy="560070"/>
          </a:xfrm>
          <a:prstGeom prst="rect">
            <a:avLst/>
          </a:prstGeom>
        </p:spPr>
        <p:txBody>
          <a:bodyPr>
            <a:normAutofit/>
          </a:bodyPr>
          <a:lstStyle>
            <a:lvl1pPr marL="357607" indent="-357607" algn="l" defTabSz="953617">
              <a:spcBef>
                <a:spcPts val="0"/>
              </a:spcBef>
              <a:buFont typeface="Arial"/>
              <a:buNone/>
              <a:defRPr sz="2400" b="1">
                <a:solidFill>
                  <a:schemeClr val="tx1"/>
                </a:solidFill>
                <a:latin typeface="Arial Bold"/>
                <a:ea typeface="+mn-ea"/>
                <a:cs typeface="+mn-cs"/>
              </a:defRPr>
            </a:lvl1pPr>
            <a:lvl2pPr marL="774811" indent="-298005" algn="l" defTabSz="953617">
              <a:spcBef>
                <a:spcPts val="0"/>
              </a:spcBef>
              <a:buFont typeface="Arial"/>
              <a:buChar char="–"/>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a:lstStyle>
          <a:p>
            <a:pPr algn="r">
              <a:defRPr/>
            </a:pPr>
            <a:r>
              <a:rPr lang="de-DE" sz="1300" b="0">
                <a:latin typeface="+mn-lt"/>
              </a:rPr>
              <a:t>Förtsch et al. (2017)</a:t>
            </a:r>
            <a:endParaRPr/>
          </a:p>
        </p:txBody>
      </p:sp>
    </p:spTree>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xmlns:m="http://schemas.openxmlformats.org/officeDocument/2006/math" xmlns:w="http://schemas.openxmlformats.org/wordprocessingml/2006/main">
      <p:transition spd="slow" advClick="1">
        <p:wipe dir="r"/>
      </p:transition>
    </mc:Fallback>
  </mc:AlternateContent>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2735</Words>
  <Application>Microsoft Office PowerPoint</Application>
  <DocSecurity>0</DocSecurity>
  <PresentationFormat>Benutzerdefiniert</PresentationFormat>
  <Paragraphs>432</Paragraphs>
  <Slides>23</Slides>
  <Notes>20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23</vt:i4>
      </vt:variant>
    </vt:vector>
  </HeadingPairs>
  <TitlesOfParts>
    <vt:vector size="33" baseType="lpstr">
      <vt:lpstr>Arial</vt:lpstr>
      <vt:lpstr>Arial Bold</vt:lpstr>
      <vt:lpstr>Calibri</vt:lpstr>
      <vt:lpstr>Corbel Light</vt:lpstr>
      <vt:lpstr>Marlett</vt:lpstr>
      <vt:lpstr>Symbol</vt:lpstr>
      <vt:lpstr>Tahoma</vt:lpstr>
      <vt:lpstr>Times New Roman</vt:lpstr>
      <vt:lpstr>Wingdings</vt:lpstr>
      <vt:lpstr>Larissa-Design</vt:lpstr>
      <vt:lpstr>PowerPoint-Präsentation</vt:lpstr>
      <vt:lpstr>Bedeutung von kognitiver Aktivierung</vt:lpstr>
      <vt:lpstr>Allgemeine Einführung: Kognitive Aktivierung</vt:lpstr>
      <vt:lpstr>Videostudien aus der Biologie</vt:lpstr>
      <vt:lpstr>Bedeutung von kognitiver Aktivierung</vt:lpstr>
      <vt:lpstr>Bedeutung von kognitiver Aktivierung</vt:lpstr>
      <vt:lpstr>Bedeutung von kognitiver Aktivierung</vt:lpstr>
      <vt:lpstr>Bedeutung von kognitiver Aktivierung</vt:lpstr>
      <vt:lpstr>Bedeutung von kognitiver Aktivierung</vt:lpstr>
      <vt:lpstr>Bedeutung von kognitiver Aktivierung</vt:lpstr>
      <vt:lpstr>Bedeutung von kognitiver Aktivierung</vt:lpstr>
      <vt:lpstr>Bedeutung von kognitiver Aktivierung</vt:lpstr>
      <vt:lpstr>Empirische Studie aus der Mathematik</vt:lpstr>
      <vt:lpstr>Bedeutung von kognitiver Aktivierung</vt:lpstr>
      <vt:lpstr>Bedeutung von kognitiver Aktivierung</vt:lpstr>
      <vt:lpstr>Bedeutung von kognitiver Aktivierung</vt:lpstr>
      <vt:lpstr>Bedeutung von kognitiver Aktivierung</vt:lpstr>
      <vt:lpstr>Bedeutung von kognitiver Aktivierung</vt:lpstr>
      <vt:lpstr>Bedeutung von kognitiver Aktivierung</vt:lpstr>
      <vt:lpstr>Quellen und Literaturverzeichnis</vt:lpstr>
      <vt:lpstr>Quellen und Literaturverzeichnis</vt:lpstr>
      <vt:lpstr>Quellen und Literaturverzeichniss</vt:lpstr>
      <vt:lpstr>Fragen?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2</cp:revision>
  <dcterms:created xsi:type="dcterms:W3CDTF">2011-02-03T11:29:47Z</dcterms:created>
  <dcterms:modified xsi:type="dcterms:W3CDTF">2023-04-05T11:18:25Z</dcterms:modified>
  <cp:category/>
  <dc:identifier/>
  <cp:contentStatus/>
  <dc:language/>
  <cp:version/>
</cp:coreProperties>
</file>