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6"/>
  </p:notesMasterIdLst>
  <p:sldIdLst>
    <p:sldId id="1521" r:id="rId2"/>
    <p:sldId id="1522" r:id="rId3"/>
    <p:sldId id="263" r:id="rId4"/>
    <p:sldId id="1523" r:id="rId5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7807" autoAdjust="0"/>
  </p:normalViewPr>
  <p:slideViewPr>
    <p:cSldViewPr>
      <p:cViewPr varScale="1">
        <p:scale>
          <a:sx n="61" d="100"/>
          <a:sy n="61" d="100"/>
        </p:scale>
        <p:origin x="11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 Phase soll explizit auch für eigene Ziele und Ideen der Teilnehmenden offen sein; in diesem Fall ggf. Folien ergänzen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3E05D-3DF1-4E21-AB1B-DE220D2B111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gitus - Mathematikdidaktik -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 - mit Unter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6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296193"/>
            <a:ext cx="9268300" cy="5136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 – LMU München		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03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hyperlink" Target="https://pixabay.com/images/id-1560815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hyperlink" Target="https://pixabay.com/images/id-918449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051-73259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orcid.org/0000-0003-2828-693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rcid.org/0000-0001-6618-1084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2-8386-5151" TargetMode="External"/><Relationship Id="rId10" Type="http://schemas.openxmlformats.org/officeDocument/2006/relationships/hyperlink" Target="https://orcid.org/0000-0001-6031-9660" TargetMode="External"/><Relationship Id="rId4" Type="http://schemas.openxmlformats.org/officeDocument/2006/relationships/hyperlink" Target="https://orcid.org/0000-0002-3625-6791" TargetMode="External"/><Relationship Id="rId9" Type="http://schemas.openxmlformats.org/officeDocument/2006/relationships/hyperlink" Target="https://orcid.org/0000-0002-7235-5391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254D4D-B397-3A44-BE75-A3C3526A9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59510"/>
            <a:ext cx="11378541" cy="758569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5A907D5-5F98-114F-B37C-6C13347EEF3F}"/>
              </a:ext>
            </a:extLst>
          </p:cNvPr>
          <p:cNvSpPr/>
          <p:nvPr/>
        </p:nvSpPr>
        <p:spPr>
          <a:xfrm>
            <a:off x="2340744" y="5112714"/>
            <a:ext cx="7988489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/>
                </a:solidFill>
              </a:rPr>
              <a:t>Interimsziele &amp; nächste Schritte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057BBB2-643A-7941-93DD-DAE77DFA44ED}"/>
              </a:ext>
            </a:extLst>
          </p:cNvPr>
          <p:cNvSpPr/>
          <p:nvPr/>
        </p:nvSpPr>
        <p:spPr>
          <a:xfrm>
            <a:off x="2340744" y="5616722"/>
            <a:ext cx="7988489" cy="648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Auf dem Weg zum kognitiv aktivierenden Unterricht –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Umsetzung in der Praxis und Reflexion</a:t>
            </a:r>
          </a:p>
        </p:txBody>
      </p:sp>
    </p:spTree>
    <p:extLst>
      <p:ext uri="{BB962C8B-B14F-4D97-AF65-F5344CB8AC3E}">
        <p14:creationId xmlns:p14="http://schemas.microsoft.com/office/powerpoint/2010/main" val="28054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Interimsziele &amp; nächste Schritte</a:t>
            </a:r>
            <a:endParaRPr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„Stunde 3“ – gemeinsame Arbeit an der Stunde </a:t>
            </a:r>
            <a:endParaRPr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2369CCAE-55C2-434D-8AC6-783E8FA96C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D035821-B3F9-4B81-B9A4-A911FD104167}"/>
              </a:ext>
            </a:extLst>
          </p:cNvPr>
          <p:cNvSpPr/>
          <p:nvPr/>
        </p:nvSpPr>
        <p:spPr bwMode="auto">
          <a:xfrm>
            <a:off x="612552" y="4968602"/>
            <a:ext cx="9172623" cy="142794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In der Zeit nach dem heutigen Klausurtag </a:t>
            </a:r>
            <a:r>
              <a:rPr lang="de-DE" sz="1500" b="1" dirty="0">
                <a:solidFill>
                  <a:schemeClr val="tx1"/>
                </a:solidFill>
              </a:rPr>
              <a:t>halten</a:t>
            </a:r>
            <a:r>
              <a:rPr lang="de-DE" sz="1500" dirty="0">
                <a:solidFill>
                  <a:schemeClr val="tx1"/>
                </a:solidFill>
              </a:rPr>
              <a:t> Sie die „Stunde 3“ in Ihrer 8. Klasse. </a:t>
            </a:r>
          </a:p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Kollegiale Hospitationen können sowohl für die Vorbereitung als auch für die Reflexion hilfreich sein.  </a:t>
            </a:r>
          </a:p>
          <a:p>
            <a:pPr marL="357188" indent="-269875">
              <a:spcAft>
                <a:spcPts val="253"/>
              </a:spcAft>
              <a:buFont typeface="Arial" panose="020B0604020202020204" pitchFamily="34" charset="0"/>
              <a:buChar char="•"/>
            </a:pPr>
            <a:r>
              <a:rPr lang="de-DE" sz="1500" dirty="0">
                <a:solidFill>
                  <a:schemeClr val="tx1"/>
                </a:solidFill>
              </a:rPr>
              <a:t>Notieren Sie sich nach der Stunde ein paar Punkte zur </a:t>
            </a:r>
            <a:r>
              <a:rPr lang="de-DE" sz="1500" b="1" dirty="0">
                <a:solidFill>
                  <a:schemeClr val="tx1"/>
                </a:solidFill>
              </a:rPr>
              <a:t>Planung</a:t>
            </a:r>
            <a:r>
              <a:rPr lang="de-DE" sz="1500" dirty="0">
                <a:solidFill>
                  <a:schemeClr val="tx1"/>
                </a:solidFill>
              </a:rPr>
              <a:t> und zur </a:t>
            </a:r>
            <a:r>
              <a:rPr lang="de-DE" sz="1500" b="1" dirty="0">
                <a:solidFill>
                  <a:schemeClr val="tx1"/>
                </a:solidFill>
              </a:rPr>
              <a:t>Umsetzung im Unterricht</a:t>
            </a:r>
            <a:r>
              <a:rPr lang="de-DE" sz="1500" dirty="0">
                <a:solidFill>
                  <a:schemeClr val="tx1"/>
                </a:solidFill>
              </a:rPr>
              <a:t>: </a:t>
            </a:r>
          </a:p>
          <a:p>
            <a:pPr marL="87313">
              <a:spcAft>
                <a:spcPts val="253"/>
              </a:spcAft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	Was hat gut geklappt? Was könnte man vielleicht noch verbessern? </a:t>
            </a:r>
          </a:p>
          <a:p>
            <a:pPr marL="373063" indent="-285750">
              <a:spcAft>
                <a:spcPts val="253"/>
              </a:spcAft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de-DE" sz="1500" dirty="0">
                <a:solidFill>
                  <a:schemeClr val="tx1"/>
                </a:solidFill>
              </a:rPr>
              <a:t>Zu Beginn des nächsten Klausurtags erfolgt eine </a:t>
            </a:r>
            <a:r>
              <a:rPr lang="de-DE" sz="1500" b="1" dirty="0">
                <a:solidFill>
                  <a:schemeClr val="tx1"/>
                </a:solidFill>
              </a:rPr>
              <a:t>gemeinsame Reflexion </a:t>
            </a:r>
            <a:r>
              <a:rPr lang="de-DE" sz="1500" dirty="0">
                <a:solidFill>
                  <a:schemeClr val="tx1"/>
                </a:solidFill>
              </a:rPr>
              <a:t>innerhalb der Lerngemeinschaft. 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7A4198-F7F8-4668-81A1-1A0DA8752052}"/>
              </a:ext>
            </a:extLst>
          </p:cNvPr>
          <p:cNvSpPr/>
          <p:nvPr/>
        </p:nvSpPr>
        <p:spPr bwMode="auto">
          <a:xfrm>
            <a:off x="612552" y="3432165"/>
            <a:ext cx="9172623" cy="1050141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57188" indent="-269875">
              <a:spcAft>
                <a:spcPts val="253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Arbeiten Sie zusammen mit Ihrer </a:t>
            </a:r>
            <a:r>
              <a:rPr lang="de-DE" sz="1500" b="1" dirty="0">
                <a:solidFill>
                  <a:schemeClr val="tx1"/>
                </a:solidFill>
              </a:rPr>
              <a:t>Lerngemeinschaft</a:t>
            </a:r>
            <a:r>
              <a:rPr lang="de-DE" sz="1500" dirty="0">
                <a:solidFill>
                  <a:schemeClr val="tx1"/>
                </a:solidFill>
              </a:rPr>
              <a:t> auf Grundlage der im Vorfeld hochgeladenen Planungen gemeinsam an der Planung der </a:t>
            </a:r>
            <a:r>
              <a:rPr lang="de-DE" sz="1500" b="1" dirty="0">
                <a:solidFill>
                  <a:schemeClr val="tx1"/>
                </a:solidFill>
              </a:rPr>
              <a:t>„Stunde 3“ </a:t>
            </a:r>
            <a:r>
              <a:rPr lang="de-DE" sz="1500" dirty="0">
                <a:solidFill>
                  <a:schemeClr val="tx1"/>
                </a:solidFill>
              </a:rPr>
              <a:t>weiter.</a:t>
            </a:r>
          </a:p>
          <a:p>
            <a:pPr marL="357188" indent="-269875">
              <a:spcAft>
                <a:spcPts val="252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Berücksichtigen Sie dabei </a:t>
            </a:r>
            <a:r>
              <a:rPr lang="de-DE" sz="1500" b="1" dirty="0">
                <a:solidFill>
                  <a:schemeClr val="tx1"/>
                </a:solidFill>
              </a:rPr>
              <a:t>mindestens einen </a:t>
            </a:r>
            <a:r>
              <a:rPr lang="de-DE" sz="1500" dirty="0">
                <a:solidFill>
                  <a:schemeClr val="tx1"/>
                </a:solidFill>
              </a:rPr>
              <a:t>der heute behandelten Aspekte zum Thema </a:t>
            </a:r>
            <a:r>
              <a:rPr lang="de-DE" sz="1500" b="1" dirty="0">
                <a:solidFill>
                  <a:schemeClr val="tx1"/>
                </a:solidFill>
              </a:rPr>
              <a:t>kognitive Aktivierung</a:t>
            </a:r>
            <a:r>
              <a:rPr lang="de-DE" sz="1500" dirty="0">
                <a:solidFill>
                  <a:schemeClr val="tx1"/>
                </a:solidFill>
              </a:rPr>
              <a:t>.</a:t>
            </a:r>
          </a:p>
          <a:p>
            <a:pPr marL="357188" indent="-269875">
              <a:spcAft>
                <a:spcPts val="252"/>
              </a:spcAft>
              <a:buFont typeface="Arial"/>
              <a:buChar char="•"/>
              <a:defRPr/>
            </a:pPr>
            <a:r>
              <a:rPr lang="de-DE" sz="1500" dirty="0">
                <a:solidFill>
                  <a:schemeClr val="tx1"/>
                </a:solidFill>
              </a:rPr>
              <a:t>Je nach Größe der Lerngemeinschaft kann dabei auch in Teilgruppen gearbeitet werden. 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A57738E-1392-4396-8BEB-B455BBB19DCB}"/>
              </a:ext>
            </a:extLst>
          </p:cNvPr>
          <p:cNvSpPr/>
          <p:nvPr/>
        </p:nvSpPr>
        <p:spPr bwMode="auto">
          <a:xfrm>
            <a:off x="612552" y="3189949"/>
            <a:ext cx="2376264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für heute:</a:t>
            </a:r>
            <a:endParaRPr sz="12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CC8AE0E-162F-4101-A25F-34CFDF7943B2}"/>
              </a:ext>
            </a:extLst>
          </p:cNvPr>
          <p:cNvSpPr/>
          <p:nvPr/>
        </p:nvSpPr>
        <p:spPr bwMode="auto">
          <a:xfrm>
            <a:off x="612552" y="4726386"/>
            <a:ext cx="4104456" cy="2422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b="1" dirty="0">
                <a:solidFill>
                  <a:schemeClr val="bg1"/>
                </a:solidFill>
              </a:rPr>
              <a:t>Arbeitsauftrag bis zum nächsten Klausurtag: </a:t>
            </a:r>
            <a:endParaRPr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EF2190-9BF6-493D-B901-F915EE9E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06" y="1440860"/>
            <a:ext cx="67437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r>
              <a:rPr lang="de-DE" sz="1800" b="0" dirty="0">
                <a:hlinkClick r:id="" action="ppaction://hlinkshowjump?jump=firstslide"/>
              </a:rPr>
              <a:t>Titelbild: </a:t>
            </a:r>
            <a:r>
              <a:rPr lang="de-DE" sz="1800" b="0" dirty="0"/>
              <a:t>Bild von Gerhard G. auf </a:t>
            </a:r>
            <a:r>
              <a:rPr lang="de-DE" sz="1800" b="0" dirty="0" err="1"/>
              <a:t>Pixabay</a:t>
            </a:r>
            <a:r>
              <a:rPr lang="de-DE" sz="1800" b="0" dirty="0"/>
              <a:t>:  </a:t>
            </a:r>
            <a:r>
              <a:rPr lang="de-DE" sz="1800" b="0" dirty="0">
                <a:hlinkClick r:id="rId2"/>
              </a:rPr>
              <a:t>https://pixabay.com/images/id-1560815/</a:t>
            </a:r>
            <a:endParaRPr lang="de-DE" sz="1800" b="0" dirty="0"/>
          </a:p>
          <a:p>
            <a:r>
              <a:rPr lang="de-DE" sz="1800" b="0" dirty="0">
                <a:hlinkClick r:id="rId3" action="ppaction://hlinksldjump"/>
              </a:rPr>
              <a:t>Arbeitsaufträge: </a:t>
            </a:r>
            <a:r>
              <a:rPr lang="de-DE" sz="1800" b="0" dirty="0"/>
              <a:t>Bild von  Free-</a:t>
            </a:r>
            <a:r>
              <a:rPr lang="de-DE" sz="1800" b="0" dirty="0" err="1"/>
              <a:t>Photos</a:t>
            </a:r>
            <a:r>
              <a:rPr lang="de-DE" sz="1800" b="0" dirty="0"/>
              <a:t> auf </a:t>
            </a:r>
            <a:r>
              <a:rPr lang="de-DE" sz="1800" b="0" dirty="0" err="1"/>
              <a:t>Pixabay</a:t>
            </a:r>
            <a:r>
              <a:rPr lang="de-DE" sz="1800" b="0" dirty="0"/>
              <a:t>: </a:t>
            </a:r>
            <a:r>
              <a:rPr lang="de-DE" sz="1800" b="0" dirty="0">
                <a:hlinkClick r:id="rId4"/>
              </a:rPr>
              <a:t>https://pixabay.com/images/id-918449/</a:t>
            </a: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Quellen und Literaturverzeichnis</a:t>
            </a:r>
            <a:endParaRPr dirty="0"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1D7860-9D9C-44DD-891F-C340B33DA564}"/>
              </a:ext>
            </a:extLst>
          </p:cNvPr>
          <p:cNvSpPr txBox="1"/>
          <p:nvPr/>
        </p:nvSpPr>
        <p:spPr bwMode="auto">
          <a:xfrm>
            <a:off x="443053" y="6432484"/>
            <a:ext cx="39950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 dirty="0">
                <a:ea typeface="Calibri"/>
                <a:cs typeface="Calibri"/>
                <a:hlinkClick r:id="rId5"/>
              </a:rPr>
              <a:t>CC-BY-SA 4.0</a:t>
            </a:r>
            <a:endParaRPr lang="de-DE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2FA481B-DDFF-4800-8671-9B9754753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900" i="1" dirty="0">
                <a:latin typeface="Corbel Light" panose="020B0303020204020204" pitchFamily="34" charset="0"/>
              </a:rPr>
              <a:t>Interimsziele &amp; nächste Schritte </a:t>
            </a:r>
            <a:r>
              <a:rPr lang="de-DE" sz="1800" i="1" dirty="0">
                <a:latin typeface="Corbel Light" panose="020B0303020204020204" pitchFamily="34" charset="0"/>
              </a:rPr>
              <a:t>- Auf dem Weg zum kognitiv aktivierenden Unterricht – Umsetzung in der Praxis und Reflexion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Christian Förtsch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 Dagmar Traub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Monika Aufleger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Birgit Neuhaus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2D6C92-C8A4-4B06-B590-7D3F7857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1622FF1-3B0C-4BD3-8CD1-3D52510B6B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Lizenzhinweis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E2708E-531C-49CC-8577-00372609CF5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7208" y="3817569"/>
            <a:ext cx="3426249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23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DocSecurity>0</DocSecurity>
  <PresentationFormat>Benutzerdefiniert</PresentationFormat>
  <Paragraphs>27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Interimsziele &amp; nächste Schritte</vt:lpstr>
      <vt:lpstr>Quellen und Literaturverzeichnis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3</cp:revision>
  <dcterms:created xsi:type="dcterms:W3CDTF">2011-02-03T11:29:47Z</dcterms:created>
  <dcterms:modified xsi:type="dcterms:W3CDTF">2023-04-05T13:25:45Z</dcterms:modified>
  <cp:category/>
  <dc:identifier/>
  <cp:contentStatus/>
  <dc:language/>
  <cp:version/>
</cp:coreProperties>
</file>