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58" r:id="rId4"/>
    <p:sldId id="261" r:id="rId5"/>
    <p:sldId id="264" r:id="rId6"/>
    <p:sldId id="265" r:id="rId7"/>
  </p:sldIdLst>
  <p:sldSz cx="10298113" cy="7200900"/>
  <p:notesSz cx="7200900" cy="10298113"/>
  <p:defaultTextStyle>
    <a:defPPr>
      <a:defRPr lang="de-DE"/>
    </a:defPPr>
    <a:lvl1pPr marL="0" algn="l" defTabSz="953617">
      <a:defRPr sz="1700">
        <a:solidFill>
          <a:schemeClr val="tx1"/>
        </a:solidFill>
        <a:latin typeface="+mn-lt"/>
        <a:ea typeface="+mn-ea"/>
        <a:cs typeface="+mn-cs"/>
      </a:defRPr>
    </a:lvl1pPr>
    <a:lvl2pPr marL="476808" algn="l" defTabSz="953617">
      <a:defRPr sz="1700">
        <a:solidFill>
          <a:schemeClr val="tx1"/>
        </a:solidFill>
        <a:latin typeface="+mn-lt"/>
        <a:ea typeface="+mn-ea"/>
        <a:cs typeface="+mn-cs"/>
      </a:defRPr>
    </a:lvl2pPr>
    <a:lvl3pPr marL="953617" algn="l" defTabSz="953617">
      <a:defRPr sz="1700">
        <a:solidFill>
          <a:schemeClr val="tx1"/>
        </a:solidFill>
        <a:latin typeface="+mn-lt"/>
        <a:ea typeface="+mn-ea"/>
        <a:cs typeface="+mn-cs"/>
      </a:defRPr>
    </a:lvl3pPr>
    <a:lvl4pPr marL="1430423" algn="l" defTabSz="953617">
      <a:defRPr sz="1700">
        <a:solidFill>
          <a:schemeClr val="tx1"/>
        </a:solidFill>
        <a:latin typeface="+mn-lt"/>
        <a:ea typeface="+mn-ea"/>
        <a:cs typeface="+mn-cs"/>
      </a:defRPr>
    </a:lvl4pPr>
    <a:lvl5pPr marL="1907231" algn="l" defTabSz="953617">
      <a:defRPr sz="1700">
        <a:solidFill>
          <a:schemeClr val="tx1"/>
        </a:solidFill>
        <a:latin typeface="+mn-lt"/>
        <a:ea typeface="+mn-ea"/>
        <a:cs typeface="+mn-cs"/>
      </a:defRPr>
    </a:lvl5pPr>
    <a:lvl6pPr marL="2384039" algn="l" defTabSz="953617">
      <a:defRPr sz="1700">
        <a:solidFill>
          <a:schemeClr val="tx1"/>
        </a:solidFill>
        <a:latin typeface="+mn-lt"/>
        <a:ea typeface="+mn-ea"/>
        <a:cs typeface="+mn-cs"/>
      </a:defRPr>
    </a:lvl6pPr>
    <a:lvl7pPr marL="2860849" algn="l" defTabSz="953617">
      <a:defRPr sz="1700">
        <a:solidFill>
          <a:schemeClr val="tx1"/>
        </a:solidFill>
        <a:latin typeface="+mn-lt"/>
        <a:ea typeface="+mn-ea"/>
        <a:cs typeface="+mn-cs"/>
      </a:defRPr>
    </a:lvl7pPr>
    <a:lvl8pPr marL="3337656" algn="l" defTabSz="953617">
      <a:defRPr sz="1700">
        <a:solidFill>
          <a:schemeClr val="tx1"/>
        </a:solidFill>
        <a:latin typeface="+mn-lt"/>
        <a:ea typeface="+mn-ea"/>
        <a:cs typeface="+mn-cs"/>
      </a:defRPr>
    </a:lvl8pPr>
    <a:lvl9pPr marL="3814465" algn="l" defTabSz="953617">
      <a:defRPr sz="17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66" d="100"/>
          <a:sy n="66" d="100"/>
        </p:scale>
        <p:origin x="99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4" y="6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50448" y="6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pPr>
              <a:defRPr/>
            </a:pPr>
            <a:fld id="{3DBE2723-2822-419A-9BD4-4BAD25D3271D}" type="datetimeFigureOut">
              <a:rPr lang="en-US"/>
              <a:t>4/5/2023</a:t>
            </a:fld>
            <a:endParaRPr lang="en-US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750888" y="741363"/>
            <a:ext cx="5295899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79769" y="4690272"/>
            <a:ext cx="5438140" cy="4443412"/>
          </a:xfrm>
          <a:prstGeom prst="rect">
            <a:avLst/>
          </a:prstGeom>
        </p:spPr>
        <p:txBody>
          <a:bodyPr vert="horz" lIns="95500" tIns="47750" rIns="95500" bIns="47750" rtlCol="0">
            <a:normAutofit/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4" y="9378828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50448" y="9378828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pPr>
              <a:defRPr/>
            </a:pPr>
            <a:fld id="{5453E05D-3DF1-4E21-AB1B-DE220D2B1110}" type="slidenum">
              <a:rPr lang="en-US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53617">
      <a:defRPr sz="1200">
        <a:solidFill>
          <a:schemeClr val="tx1"/>
        </a:solidFill>
        <a:latin typeface="+mn-lt"/>
        <a:ea typeface="+mn-ea"/>
        <a:cs typeface="+mn-cs"/>
      </a:defRPr>
    </a:lvl1pPr>
    <a:lvl2pPr marL="476808" algn="l" defTabSz="953617">
      <a:defRPr sz="1200">
        <a:solidFill>
          <a:schemeClr val="tx1"/>
        </a:solidFill>
        <a:latin typeface="+mn-lt"/>
        <a:ea typeface="+mn-ea"/>
        <a:cs typeface="+mn-cs"/>
      </a:defRPr>
    </a:lvl2pPr>
    <a:lvl3pPr marL="953617" algn="l" defTabSz="953617">
      <a:defRPr sz="1200">
        <a:solidFill>
          <a:schemeClr val="tx1"/>
        </a:solidFill>
        <a:latin typeface="+mn-lt"/>
        <a:ea typeface="+mn-ea"/>
        <a:cs typeface="+mn-cs"/>
      </a:defRPr>
    </a:lvl3pPr>
    <a:lvl4pPr marL="1430423" algn="l" defTabSz="953617">
      <a:defRPr sz="1200">
        <a:solidFill>
          <a:schemeClr val="tx1"/>
        </a:solidFill>
        <a:latin typeface="+mn-lt"/>
        <a:ea typeface="+mn-ea"/>
        <a:cs typeface="+mn-cs"/>
      </a:defRPr>
    </a:lvl4pPr>
    <a:lvl5pPr marL="1907231" algn="l" defTabSz="953617">
      <a:defRPr sz="1200">
        <a:solidFill>
          <a:schemeClr val="tx1"/>
        </a:solidFill>
        <a:latin typeface="+mn-lt"/>
        <a:ea typeface="+mn-ea"/>
        <a:cs typeface="+mn-cs"/>
      </a:defRPr>
    </a:lvl5pPr>
    <a:lvl6pPr marL="2384039" algn="l" defTabSz="953617">
      <a:defRPr sz="1200">
        <a:solidFill>
          <a:schemeClr val="tx1"/>
        </a:solidFill>
        <a:latin typeface="+mn-lt"/>
        <a:ea typeface="+mn-ea"/>
        <a:cs typeface="+mn-cs"/>
      </a:defRPr>
    </a:lvl6pPr>
    <a:lvl7pPr marL="2860849" algn="l" defTabSz="953617">
      <a:defRPr sz="1200">
        <a:solidFill>
          <a:schemeClr val="tx1"/>
        </a:solidFill>
        <a:latin typeface="+mn-lt"/>
        <a:ea typeface="+mn-ea"/>
        <a:cs typeface="+mn-cs"/>
      </a:defRPr>
    </a:lvl7pPr>
    <a:lvl8pPr marL="3337656" algn="l" defTabSz="953617">
      <a:defRPr sz="1200">
        <a:solidFill>
          <a:schemeClr val="tx1"/>
        </a:solidFill>
        <a:latin typeface="+mn-lt"/>
        <a:ea typeface="+mn-ea"/>
        <a:cs typeface="+mn-cs"/>
      </a:defRPr>
    </a:lvl8pPr>
    <a:lvl9pPr marL="3814465" algn="l" defTabSz="953617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Bild: Ausschnitt aus https://pixabay.com/de/photos/technologie-klassenzimmer-bildung-1095751/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0"/>
              <a:t>In die Kästchen können noch die Symbolbilder vom vierten Klausurtag eingefügt werden.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3498228-4FD6-45EB-B0CA-EE52938E3D39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0888" y="741363"/>
            <a:ext cx="5295900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53E05D-3DF1-4E21-AB1B-DE220D2B11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1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gitus - Mathematikdidaktik -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igitus - Mathematikdidakt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6"/>
          <p:cNvSpPr/>
          <p:nvPr userDrawn="1"/>
        </p:nvSpPr>
        <p:spPr bwMode="auto">
          <a:xfrm>
            <a:off x="8" y="56"/>
            <a:ext cx="7453304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l">
              <a:defRPr/>
            </a:pP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514915" y="1008163"/>
            <a:ext cx="9268300" cy="5424322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20000"/>
              <a:buFont typeface="Wingdings"/>
              <a:buChar char="§"/>
              <a:defRPr sz="2200">
                <a:latin typeface="+mn-lt"/>
              </a:defRPr>
            </a:lvl1pPr>
            <a:lvl2pPr marL="715963" indent="-238125">
              <a:defRPr sz="1700"/>
            </a:lvl2pPr>
            <a:lvl3pPr marL="889000" indent="-173038">
              <a:buFont typeface="Arial"/>
              <a:buChar char="•"/>
              <a:defRPr sz="1700"/>
            </a:lvl3pPr>
            <a:lvl4pPr marL="889000" indent="0">
              <a:buFont typeface="Symbol"/>
              <a:buNone/>
              <a:defRPr sz="1700"/>
            </a:lvl4pPr>
            <a:lvl5pPr marL="889000" indent="0" algn="r">
              <a:buFont typeface="Symbol"/>
              <a:buNone/>
              <a:defRPr sz="120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468536" y="0"/>
            <a:ext cx="6912768" cy="6481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7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9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20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Biologie, Didaktik der Mathematik – LMU München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5536232" y="6480770"/>
            <a:ext cx="4248943" cy="288032"/>
          </a:xfrm>
          <a:prstGeom prst="rect">
            <a:avLst/>
          </a:prstGeom>
        </p:spPr>
        <p:txBody>
          <a:bodyPr vert="horz" anchor="ctr"/>
          <a:lstStyle>
            <a:lvl1pPr algn="r">
              <a:defRPr sz="1300" b="0">
                <a:latin typeface="Calibri"/>
                <a:cs typeface="Calibri"/>
              </a:defRPr>
            </a:lvl1pPr>
            <a:lvl2pPr marL="476806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 bwMode="auto">
          <a:xfrm>
            <a:off x="7453312" y="0"/>
            <a:ext cx="2844801" cy="560070"/>
          </a:xfrm>
        </p:spPr>
        <p:txBody>
          <a:bodyPr/>
          <a:lstStyle>
            <a:lvl1pPr algn="r">
              <a:defRPr sz="800" b="0"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 userDrawn="1"/>
        </p:nvSpPr>
        <p:spPr bwMode="auto">
          <a:xfrm>
            <a:off x="8" y="56"/>
            <a:ext cx="7453304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l">
              <a:defRPr/>
            </a:pP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514915" y="1440209"/>
            <a:ext cx="9268300" cy="4992275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20000"/>
              <a:buFont typeface="Wingdings"/>
              <a:buChar char="§"/>
              <a:defRPr sz="2200">
                <a:latin typeface="+mn-lt"/>
              </a:defRPr>
            </a:lvl1pPr>
            <a:lvl2pPr>
              <a:defRPr sz="1700"/>
            </a:lvl2pPr>
            <a:lvl3pPr marL="1191775" indent="-238356">
              <a:buFont typeface="Symbol"/>
              <a:buChar char="-"/>
              <a:defRPr sz="1700"/>
            </a:lvl3pPr>
            <a:lvl4pPr marL="1668482" indent="-238356">
              <a:buFont typeface="Symbol"/>
              <a:buChar char="-"/>
              <a:defRPr sz="1700"/>
            </a:lvl4pPr>
            <a:lvl5pPr marL="2145192" indent="-238356">
              <a:buFont typeface="Symbol"/>
              <a:buChar char="-"/>
              <a:defRPr sz="170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468536" y="0"/>
            <a:ext cx="6912768" cy="6481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7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2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13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Biologie, Didaktik der Mathematik – LMU München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hteck 15"/>
          <p:cNvSpPr/>
          <p:nvPr userDrawn="1"/>
        </p:nvSpPr>
        <p:spPr bwMode="auto">
          <a:xfrm>
            <a:off x="0" y="724003"/>
            <a:ext cx="7453312" cy="400110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pPr marL="452438">
              <a:defRPr/>
            </a:pP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1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68536" y="717686"/>
            <a:ext cx="6912767" cy="406427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3852913" y="6192737"/>
            <a:ext cx="5930286" cy="584176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r">
              <a:defRPr sz="1000" b="0"/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4"/>
          </p:nvPr>
        </p:nvSpPr>
        <p:spPr bwMode="auto">
          <a:xfrm>
            <a:off x="7453312" y="0"/>
            <a:ext cx="2844801" cy="560070"/>
          </a:xfrm>
        </p:spPr>
        <p:txBody>
          <a:bodyPr/>
          <a:lstStyle>
            <a:lvl1pPr algn="r">
              <a:defRPr sz="800" b="0"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 userDrawn="1"/>
        </p:nvSpPr>
        <p:spPr bwMode="auto">
          <a:xfrm>
            <a:off x="8" y="56"/>
            <a:ext cx="7453304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l">
              <a:defRPr/>
            </a:pP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514915" y="1440209"/>
            <a:ext cx="9268300" cy="4992275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20000"/>
              <a:buFont typeface="Wingdings"/>
              <a:buChar char="§"/>
              <a:defRPr sz="2200">
                <a:latin typeface="+mn-lt"/>
              </a:defRPr>
            </a:lvl1pPr>
            <a:lvl2pPr>
              <a:defRPr sz="1700"/>
            </a:lvl2pPr>
            <a:lvl3pPr marL="1191775" indent="-238356">
              <a:buFont typeface="Symbol"/>
              <a:buChar char="-"/>
              <a:defRPr sz="1700"/>
            </a:lvl3pPr>
            <a:lvl4pPr marL="1668482" indent="-238356">
              <a:buFont typeface="Symbol"/>
              <a:buChar char="-"/>
              <a:defRPr sz="1700"/>
            </a:lvl4pPr>
            <a:lvl5pPr marL="2145192" indent="-238356">
              <a:buFont typeface="Symbol"/>
              <a:buChar char="-"/>
              <a:defRPr sz="170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468536" y="0"/>
            <a:ext cx="6912768" cy="6481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7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2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13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Biologie, Didaktik der Mathematik – LMU München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5536232" y="6480770"/>
            <a:ext cx="4248943" cy="288032"/>
          </a:xfrm>
          <a:prstGeom prst="rect">
            <a:avLst/>
          </a:prstGeom>
        </p:spPr>
        <p:txBody>
          <a:bodyPr vert="horz" anchor="ctr"/>
          <a:lstStyle>
            <a:lvl1pPr algn="r">
              <a:defRPr sz="1300" b="0">
                <a:latin typeface="Calibri"/>
                <a:cs typeface="Calibri"/>
              </a:defRPr>
            </a:lvl1pPr>
            <a:lvl2pPr marL="476806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1" name="Rechteck 15"/>
          <p:cNvSpPr/>
          <p:nvPr userDrawn="1"/>
        </p:nvSpPr>
        <p:spPr bwMode="auto">
          <a:xfrm>
            <a:off x="0" y="724003"/>
            <a:ext cx="7453312" cy="400110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pPr marL="452438">
              <a:defRPr/>
            </a:pP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12" name="Textplatzhalter 20"/>
          <p:cNvSpPr>
            <a:spLocks noGrp="1"/>
          </p:cNvSpPr>
          <p:nvPr>
            <p:ph type="body" sz="quarter" idx="11"/>
          </p:nvPr>
        </p:nvSpPr>
        <p:spPr bwMode="auto">
          <a:xfrm>
            <a:off x="468536" y="717686"/>
            <a:ext cx="6912767" cy="406427"/>
          </a:xfrm>
        </p:spPr>
        <p:txBody>
          <a:bodyPr>
            <a:noAutofit/>
          </a:bodyPr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477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/>
          </p:nvPr>
        </p:nvSpPr>
        <p:spPr bwMode="auto">
          <a:xfrm>
            <a:off x="514915" y="288377"/>
            <a:ext cx="9268300" cy="1200151"/>
          </a:xfrm>
          <a:prstGeom prst="rect">
            <a:avLst/>
          </a:prstGeom>
        </p:spPr>
        <p:txBody>
          <a:bodyPr vert="horz" lIns="95361" tIns="47681" rIns="95361" bIns="47681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4915" y="1680223"/>
            <a:ext cx="9268300" cy="4752261"/>
          </a:xfrm>
          <a:prstGeom prst="rect">
            <a:avLst/>
          </a:prstGeom>
        </p:spPr>
        <p:txBody>
          <a:bodyPr vert="horz" lIns="95361" tIns="47681" rIns="95361" bIns="47681" rtlCol="0">
            <a:normAutofit/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Foliennummernplatzhalter 4"/>
          <p:cNvSpPr>
            <a:spLocks noAdjustHandles="1"/>
          </p:cNvSpPr>
          <p:nvPr userDrawn="1"/>
        </p:nvSpPr>
        <p:spPr bwMode="auto">
          <a:xfrm>
            <a:off x="9845788" y="6773532"/>
            <a:ext cx="470210" cy="53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61" tIns="47681" rIns="95361" bIns="47681" anchor="ctr"/>
          <a:lstStyle/>
          <a:p>
            <a:pPr algn="ctr">
              <a:defRPr/>
            </a:pPr>
            <a:fld id="{8BE7A362-220D-42D0-B4B4-4DB6B9E5BC20}" type="slidenum">
              <a:rPr lang="de-DE" sz="1200" b="1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‹Nr.›</a:t>
            </a:fld>
            <a:endParaRPr lang="de-DE" sz="1200" b="1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ctr" defTabSz="953617">
        <a:spcBef>
          <a:spcPts val="0"/>
        </a:spcBef>
        <a:buNone/>
        <a:defRPr sz="47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607" indent="-357607" algn="l" defTabSz="953617">
        <a:spcBef>
          <a:spcPts val="0"/>
        </a:spcBef>
        <a:buFont typeface="Arial"/>
        <a:buNone/>
        <a:defRPr sz="2400" b="1">
          <a:solidFill>
            <a:schemeClr val="tx1"/>
          </a:solidFill>
          <a:latin typeface="Arial Bold"/>
          <a:ea typeface="+mn-ea"/>
          <a:cs typeface="+mn-cs"/>
        </a:defRPr>
      </a:lvl1pPr>
      <a:lvl2pPr marL="774811" indent="-298005" algn="l" defTabSz="953617">
        <a:spcBef>
          <a:spcPts val="0"/>
        </a:spcBef>
        <a:buFont typeface="Arial"/>
        <a:buChar char="–"/>
        <a:defRPr sz="3000">
          <a:solidFill>
            <a:schemeClr val="tx1"/>
          </a:solidFill>
          <a:latin typeface="+mn-lt"/>
          <a:ea typeface="+mn-ea"/>
          <a:cs typeface="+mn-cs"/>
        </a:defRPr>
      </a:lvl2pPr>
      <a:lvl3pPr marL="1192021" indent="-238404" algn="l" defTabSz="953617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68828" indent="-238404" algn="l" defTabSz="953617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145636" indent="-238404" algn="l" defTabSz="953617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622444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099252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576061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052869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476808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2pPr>
      <a:lvl3pPr marL="953617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3pPr>
      <a:lvl4pPr marL="1430423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4pPr>
      <a:lvl5pPr marL="1907231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5pPr>
      <a:lvl6pPr marL="2384039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6pPr>
      <a:lvl7pPr marL="2860849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7pPr>
      <a:lvl8pPr marL="3337656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8pPr>
      <a:lvl9pPr marL="3814465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jpg"/><Relationship Id="rId4" Type="http://schemas.openxmlformats.org/officeDocument/2006/relationships/image" Target="../media/image3.tiff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images/id-1838658/" TargetMode="External"/><Relationship Id="rId13" Type="http://schemas.openxmlformats.org/officeDocument/2006/relationships/hyperlink" Target="https://pixabay.com/images/id-2557396/" TargetMode="External"/><Relationship Id="rId3" Type="http://schemas.openxmlformats.org/officeDocument/2006/relationships/hyperlink" Target="https://pixabay.com/images/id-1095751/" TargetMode="External"/><Relationship Id="rId7" Type="http://schemas.openxmlformats.org/officeDocument/2006/relationships/hyperlink" Target="https://pixabay.com/images/id-1654446/" TargetMode="External"/><Relationship Id="rId12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xabay.com/images/id-1209823/" TargetMode="External"/><Relationship Id="rId11" Type="http://schemas.openxmlformats.org/officeDocument/2006/relationships/hyperlink" Target="https://pixabay.com/de/illustrations/netzwerk-rechteck-ringe-vernetzen-1989138/" TargetMode="External"/><Relationship Id="rId5" Type="http://schemas.openxmlformats.org/officeDocument/2006/relationships/hyperlink" Target="https://pixabay.com/images/id-918752/" TargetMode="External"/><Relationship Id="rId10" Type="http://schemas.openxmlformats.org/officeDocument/2006/relationships/hyperlink" Target="https://pixabay.com/images/id-5464441/" TargetMode="External"/><Relationship Id="rId4" Type="http://schemas.openxmlformats.org/officeDocument/2006/relationships/slide" Target="slide2.xml"/><Relationship Id="rId9" Type="http://schemas.openxmlformats.org/officeDocument/2006/relationships/hyperlink" Target="https://pixabay.com/de/illustrations/gehirn-denken-menschliche-idee-20424/" TargetMode="External"/><Relationship Id="rId14" Type="http://schemas.openxmlformats.org/officeDocument/2006/relationships/hyperlink" Target="https://creativecommons.org/licenses/by-sa/4.0/legalcode.d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orcid.org/0000-0003-3051-73259" TargetMode="External"/><Relationship Id="rId13" Type="http://schemas.openxmlformats.org/officeDocument/2006/relationships/hyperlink" Target="https://creativecommons.org/licenses/by-sa/4.0/deed.de" TargetMode="External"/><Relationship Id="rId3" Type="http://schemas.openxmlformats.org/officeDocument/2006/relationships/hyperlink" Target="https://orcid.org/0000-0002-3187-3459" TargetMode="External"/><Relationship Id="rId7" Type="http://schemas.openxmlformats.org/officeDocument/2006/relationships/hyperlink" Target="https://orcid.org/0000-0003-2828-6939" TargetMode="External"/><Relationship Id="rId12" Type="http://schemas.openxmlformats.org/officeDocument/2006/relationships/hyperlink" Target="https://orcid.org/0000-0001-9345-8149" TargetMode="External"/><Relationship Id="rId2" Type="http://schemas.openxmlformats.org/officeDocument/2006/relationships/hyperlink" Target="https://nbn-resolving.org/urn:nbn:de:bvb:19-epub-93577-3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rcid.org/0000-0001-6618-1084" TargetMode="External"/><Relationship Id="rId11" Type="http://schemas.openxmlformats.org/officeDocument/2006/relationships/hyperlink" Target="https://orcid.org/0000-0002-4017-3534" TargetMode="External"/><Relationship Id="rId5" Type="http://schemas.openxmlformats.org/officeDocument/2006/relationships/hyperlink" Target="https://orcid.org/0000-0002-8386-5151" TargetMode="External"/><Relationship Id="rId10" Type="http://schemas.openxmlformats.org/officeDocument/2006/relationships/hyperlink" Target="https://orcid.org/0000-0001-6031-9660" TargetMode="External"/><Relationship Id="rId4" Type="http://schemas.openxmlformats.org/officeDocument/2006/relationships/hyperlink" Target="https://orcid.org/0000-0002-3625-6791" TargetMode="External"/><Relationship Id="rId9" Type="http://schemas.openxmlformats.org/officeDocument/2006/relationships/hyperlink" Target="https://orcid.org/0000-0002-7235-5391" TargetMode="Externa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1917808" cy="722618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2340744" y="5112714"/>
            <a:ext cx="7988489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>
                <a:solidFill>
                  <a:schemeClr val="tx1"/>
                </a:solidFill>
              </a:rPr>
              <a:t>Kognitiv aktivierender Unterricht – Wie geht es nun weiter?</a:t>
            </a:r>
            <a:endParaRPr sz="1600" dirty="0"/>
          </a:p>
        </p:txBody>
      </p:sp>
      <p:sp>
        <p:nvSpPr>
          <p:cNvPr id="6" name="Rechteck 5"/>
          <p:cNvSpPr/>
          <p:nvPr/>
        </p:nvSpPr>
        <p:spPr bwMode="auto">
          <a:xfrm>
            <a:off x="2340744" y="5616722"/>
            <a:ext cx="7988489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>
                <a:solidFill>
                  <a:schemeClr val="tx1"/>
                </a:solidFill>
              </a:rPr>
              <a:t>Zusammenfassung, offene Fragen</a:t>
            </a:r>
            <a:endParaRPr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94A671C3-A49D-4B0D-AE03-EB0E698F2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374" y="1292538"/>
            <a:ext cx="1866527" cy="124921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15A3FFC6-58B5-4200-A8AF-D4B7CE999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958" y="1317730"/>
            <a:ext cx="1872356" cy="1249212"/>
          </a:xfrm>
          <a:prstGeom prst="rect">
            <a:avLst/>
          </a:prstGeom>
        </p:spPr>
      </p:pic>
      <p:pic>
        <p:nvPicPr>
          <p:cNvPr id="33" name="Grafik 1">
            <a:extLst>
              <a:ext uri="{FF2B5EF4-FFF2-40B4-BE49-F238E27FC236}">
                <a16:creationId xmlns:a16="http://schemas.microsoft.com/office/drawing/2014/main" id="{BBDEB1AA-FAB0-416D-A84E-497BEC302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46507" y="1373919"/>
            <a:ext cx="1873819" cy="124921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8B9031A-172D-43A8-B5FB-5FF4F243D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809" y="1386251"/>
            <a:ext cx="1866533" cy="1372679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Zusammenfassung</a:t>
            </a:r>
            <a:endParaRPr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Unser Fokus im Folgenden</a:t>
            </a:r>
            <a:endParaRPr/>
          </a:p>
        </p:txBody>
      </p:sp>
      <p:sp>
        <p:nvSpPr>
          <p:cNvPr id="6" name="Rechteck 6"/>
          <p:cNvSpPr/>
          <p:nvPr/>
        </p:nvSpPr>
        <p:spPr bwMode="auto">
          <a:xfrm>
            <a:off x="1029811" y="2467307"/>
            <a:ext cx="1866534" cy="56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 dirty="0">
                <a:solidFill>
                  <a:schemeClr val="tx1"/>
                </a:solidFill>
              </a:rPr>
              <a:t>Tiefe Verarbeitung anregen</a:t>
            </a:r>
            <a:endParaRPr dirty="0"/>
          </a:p>
        </p:txBody>
      </p:sp>
      <p:sp>
        <p:nvSpPr>
          <p:cNvPr id="7" name="Rechteck 7"/>
          <p:cNvSpPr/>
          <p:nvPr/>
        </p:nvSpPr>
        <p:spPr bwMode="auto">
          <a:xfrm>
            <a:off x="5277782" y="2467303"/>
            <a:ext cx="1866533" cy="560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 dirty="0">
                <a:solidFill>
                  <a:schemeClr val="tx1"/>
                </a:solidFill>
              </a:rPr>
              <a:t>Fehler nutzen</a:t>
            </a:r>
            <a:endParaRPr dirty="0"/>
          </a:p>
        </p:txBody>
      </p:sp>
      <p:sp>
        <p:nvSpPr>
          <p:cNvPr id="8" name="Rechteck 8"/>
          <p:cNvSpPr/>
          <p:nvPr/>
        </p:nvSpPr>
        <p:spPr bwMode="auto">
          <a:xfrm>
            <a:off x="7401768" y="2467303"/>
            <a:ext cx="1866533" cy="560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 dirty="0">
                <a:solidFill>
                  <a:schemeClr val="tx1"/>
                </a:solidFill>
              </a:rPr>
              <a:t>Lernprozesse unterstützen</a:t>
            </a:r>
            <a:endParaRPr dirty="0"/>
          </a:p>
        </p:txBody>
      </p:sp>
      <p:sp>
        <p:nvSpPr>
          <p:cNvPr id="9" name="Rechteck 9"/>
          <p:cNvSpPr/>
          <p:nvPr/>
        </p:nvSpPr>
        <p:spPr bwMode="auto">
          <a:xfrm>
            <a:off x="3153797" y="2467303"/>
            <a:ext cx="1866533" cy="560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 dirty="0">
                <a:solidFill>
                  <a:schemeClr val="tx1"/>
                </a:solidFill>
              </a:rPr>
              <a:t>Anforderungen fokussieren</a:t>
            </a:r>
            <a:endParaRPr dirty="0"/>
          </a:p>
        </p:txBody>
      </p:sp>
      <p:sp>
        <p:nvSpPr>
          <p:cNvPr id="10" name="Rechteck 10"/>
          <p:cNvSpPr/>
          <p:nvPr/>
        </p:nvSpPr>
        <p:spPr bwMode="auto">
          <a:xfrm>
            <a:off x="3348855" y="3524607"/>
            <a:ext cx="3600400" cy="64892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2800" b="1">
                <a:solidFill>
                  <a:schemeClr val="bg1"/>
                </a:solidFill>
              </a:rPr>
              <a:t>Kognitive Aktivierung</a:t>
            </a:r>
            <a:endParaRPr/>
          </a:p>
        </p:txBody>
      </p:sp>
      <p:cxnSp>
        <p:nvCxnSpPr>
          <p:cNvPr id="11" name="Gerade Verbindung mit Pfeil 14"/>
          <p:cNvCxnSpPr>
            <a:cxnSpLocks/>
            <a:stCxn id="6" idx="2"/>
            <a:endCxn id="10" idx="0"/>
          </p:cNvCxnSpPr>
          <p:nvPr/>
        </p:nvCxnSpPr>
        <p:spPr bwMode="auto">
          <a:xfrm>
            <a:off x="1963078" y="3027372"/>
            <a:ext cx="3185977" cy="497234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5"/>
          <p:cNvCxnSpPr>
            <a:cxnSpLocks/>
            <a:stCxn id="9" idx="2"/>
            <a:endCxn id="10" idx="0"/>
          </p:cNvCxnSpPr>
          <p:nvPr/>
        </p:nvCxnSpPr>
        <p:spPr bwMode="auto">
          <a:xfrm>
            <a:off x="4087064" y="3027372"/>
            <a:ext cx="1061991" cy="497234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8"/>
          <p:cNvCxnSpPr>
            <a:cxnSpLocks/>
            <a:stCxn id="7" idx="2"/>
            <a:endCxn id="10" idx="0"/>
          </p:cNvCxnSpPr>
          <p:nvPr/>
        </p:nvCxnSpPr>
        <p:spPr bwMode="auto">
          <a:xfrm flipH="1">
            <a:off x="5149055" y="3027372"/>
            <a:ext cx="1061994" cy="497234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21"/>
          <p:cNvCxnSpPr>
            <a:cxnSpLocks/>
            <a:stCxn id="8" idx="2"/>
            <a:endCxn id="10" idx="0"/>
          </p:cNvCxnSpPr>
          <p:nvPr/>
        </p:nvCxnSpPr>
        <p:spPr bwMode="auto">
          <a:xfrm flipH="1">
            <a:off x="5149055" y="3027372"/>
            <a:ext cx="3185980" cy="497234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29"/>
          <p:cNvSpPr/>
          <p:nvPr/>
        </p:nvSpPr>
        <p:spPr bwMode="auto">
          <a:xfrm>
            <a:off x="1036761" y="1417377"/>
            <a:ext cx="1859582" cy="10499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16" name="Rechteck 31"/>
          <p:cNvSpPr/>
          <p:nvPr/>
        </p:nvSpPr>
        <p:spPr bwMode="auto">
          <a:xfrm>
            <a:off x="3153796" y="1417376"/>
            <a:ext cx="1866534" cy="10499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17" name="Rechteck 33"/>
          <p:cNvSpPr/>
          <p:nvPr/>
        </p:nvSpPr>
        <p:spPr bwMode="auto">
          <a:xfrm>
            <a:off x="5277780" y="1417375"/>
            <a:ext cx="1866534" cy="10499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0" y="4846552"/>
            <a:ext cx="2455223" cy="1610734"/>
          </a:xfrm>
          <a:prstGeom prst="rect">
            <a:avLst/>
          </a:prstGeom>
        </p:spPr>
      </p:pic>
      <p:sp>
        <p:nvSpPr>
          <p:cNvPr id="18" name="Rechteck 34"/>
          <p:cNvSpPr/>
          <p:nvPr/>
        </p:nvSpPr>
        <p:spPr bwMode="auto">
          <a:xfrm>
            <a:off x="7401765" y="1417374"/>
            <a:ext cx="1866534" cy="10499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19" name="Rechteck 22"/>
          <p:cNvSpPr/>
          <p:nvPr/>
        </p:nvSpPr>
        <p:spPr bwMode="auto">
          <a:xfrm>
            <a:off x="1029812" y="1008162"/>
            <a:ext cx="8238488" cy="40920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2200" b="1">
                <a:solidFill>
                  <a:schemeClr val="bg2"/>
                </a:solidFill>
              </a:rPr>
              <a:t>Mathematik</a:t>
            </a:r>
            <a:endParaRPr/>
          </a:p>
        </p:txBody>
      </p:sp>
      <p:pic>
        <p:nvPicPr>
          <p:cNvPr id="31" name="Inhaltsplatzhalter 7"/>
          <p:cNvPicPr>
            <a:picLocks noGrp="1" noChangeAspect="1"/>
          </p:cNvPicPr>
          <p:nvPr>
            <p:ph idx="429496729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28" y="5169142"/>
            <a:ext cx="2409478" cy="1383635"/>
          </a:xfrm>
          <a:solidFill>
            <a:schemeClr val="bg1"/>
          </a:solidFill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40" y="4934605"/>
            <a:ext cx="2456112" cy="1590541"/>
          </a:xfrm>
          <a:prstGeom prst="rect">
            <a:avLst/>
          </a:prstGeom>
        </p:spPr>
      </p:pic>
      <p:sp>
        <p:nvSpPr>
          <p:cNvPr id="20" name="Rechteck 59"/>
          <p:cNvSpPr/>
          <p:nvPr/>
        </p:nvSpPr>
        <p:spPr bwMode="auto">
          <a:xfrm>
            <a:off x="1029811" y="6276167"/>
            <a:ext cx="8238488" cy="40920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2200" b="1">
                <a:solidFill>
                  <a:schemeClr val="bg2"/>
                </a:solidFill>
              </a:rPr>
              <a:t>Biologie</a:t>
            </a:r>
            <a:endParaRPr/>
          </a:p>
        </p:txBody>
      </p:sp>
      <p:sp>
        <p:nvSpPr>
          <p:cNvPr id="21" name="Rechteck 60"/>
          <p:cNvSpPr/>
          <p:nvPr/>
        </p:nvSpPr>
        <p:spPr bwMode="auto">
          <a:xfrm>
            <a:off x="1036760" y="5226245"/>
            <a:ext cx="2448273" cy="104992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2" name="Rechteck 61"/>
          <p:cNvSpPr/>
          <p:nvPr/>
        </p:nvSpPr>
        <p:spPr bwMode="auto">
          <a:xfrm>
            <a:off x="3924920" y="5224473"/>
            <a:ext cx="2448272" cy="104992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3" name="Rechteck 62"/>
          <p:cNvSpPr/>
          <p:nvPr/>
        </p:nvSpPr>
        <p:spPr bwMode="auto">
          <a:xfrm>
            <a:off x="6813079" y="5224473"/>
            <a:ext cx="2448274" cy="104992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4" name="Rechteck 63"/>
          <p:cNvSpPr/>
          <p:nvPr/>
        </p:nvSpPr>
        <p:spPr bwMode="auto">
          <a:xfrm>
            <a:off x="1036760" y="4664405"/>
            <a:ext cx="2448272" cy="5600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Kognitives Niveau </a:t>
            </a:r>
            <a:br>
              <a:rPr lang="de-DE" sz="1450">
                <a:solidFill>
                  <a:schemeClr val="tx1"/>
                </a:solidFill>
              </a:rPr>
            </a:br>
            <a:r>
              <a:rPr lang="de-DE" sz="1450">
                <a:solidFill>
                  <a:schemeClr val="tx1"/>
                </a:solidFill>
              </a:rPr>
              <a:t>der Schüleraktivitäten</a:t>
            </a:r>
            <a:endParaRPr/>
          </a:p>
        </p:txBody>
      </p:sp>
      <p:sp>
        <p:nvSpPr>
          <p:cNvPr id="25" name="Rechteck 68"/>
          <p:cNvSpPr/>
          <p:nvPr/>
        </p:nvSpPr>
        <p:spPr bwMode="auto">
          <a:xfrm>
            <a:off x="3924920" y="4661599"/>
            <a:ext cx="2448272" cy="5646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Konzeptuelles Unterrichten</a:t>
            </a:r>
            <a:endParaRPr/>
          </a:p>
        </p:txBody>
      </p:sp>
      <p:sp>
        <p:nvSpPr>
          <p:cNvPr id="26" name="Rechteck 69"/>
          <p:cNvSpPr/>
          <p:nvPr/>
        </p:nvSpPr>
        <p:spPr bwMode="auto">
          <a:xfrm>
            <a:off x="6813080" y="4666160"/>
            <a:ext cx="2448272" cy="552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Angeregtes Unterrichtsgespräch</a:t>
            </a:r>
            <a:endParaRPr/>
          </a:p>
        </p:txBody>
      </p:sp>
      <p:cxnSp>
        <p:nvCxnSpPr>
          <p:cNvPr id="27" name="Gerade Verbindung mit Pfeil 70"/>
          <p:cNvCxnSpPr>
            <a:cxnSpLocks/>
            <a:stCxn id="26" idx="0"/>
            <a:endCxn id="10" idx="2"/>
          </p:cNvCxnSpPr>
          <p:nvPr/>
        </p:nvCxnSpPr>
        <p:spPr bwMode="auto">
          <a:xfrm flipH="1" flipV="1">
            <a:off x="5149055" y="4173528"/>
            <a:ext cx="2888161" cy="492632"/>
          </a:xfrm>
          <a:prstGeom prst="straightConnector1">
            <a:avLst/>
          </a:prstGeom>
          <a:ln w="15875">
            <a:solidFill>
              <a:schemeClr val="accent3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74"/>
          <p:cNvCxnSpPr>
            <a:cxnSpLocks/>
            <a:stCxn id="25" idx="0"/>
            <a:endCxn id="10" idx="2"/>
          </p:cNvCxnSpPr>
          <p:nvPr/>
        </p:nvCxnSpPr>
        <p:spPr bwMode="auto">
          <a:xfrm flipH="1" flipV="1">
            <a:off x="5149055" y="4173528"/>
            <a:ext cx="1" cy="488071"/>
          </a:xfrm>
          <a:prstGeom prst="straightConnector1">
            <a:avLst/>
          </a:prstGeom>
          <a:ln w="15875">
            <a:solidFill>
              <a:schemeClr val="accent3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77"/>
          <p:cNvCxnSpPr>
            <a:cxnSpLocks/>
            <a:stCxn id="24" idx="0"/>
            <a:endCxn id="10" idx="2"/>
          </p:cNvCxnSpPr>
          <p:nvPr/>
        </p:nvCxnSpPr>
        <p:spPr bwMode="auto">
          <a:xfrm flipV="1">
            <a:off x="2260896" y="4173528"/>
            <a:ext cx="2888159" cy="490877"/>
          </a:xfrm>
          <a:prstGeom prst="straightConnector1">
            <a:avLst/>
          </a:prstGeom>
          <a:ln w="15875">
            <a:solidFill>
              <a:schemeClr val="accent3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Offene Fragen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7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390" y="1573007"/>
            <a:ext cx="4881939" cy="3248531"/>
          </a:xfrm>
          <a:prstGeom prst="rect">
            <a:avLst/>
          </a:prstGeom>
        </p:spPr>
      </p:pic>
      <p:grpSp>
        <p:nvGrpSpPr>
          <p:cNvPr id="8" name="Gruppieren 10"/>
          <p:cNvGrpSpPr/>
          <p:nvPr/>
        </p:nvGrpSpPr>
        <p:grpSpPr bwMode="auto">
          <a:xfrm>
            <a:off x="3667968" y="2148923"/>
            <a:ext cx="6377632" cy="4043815"/>
            <a:chOff x="3879482" y="990600"/>
            <a:chExt cx="7550518" cy="4787496"/>
          </a:xfrm>
        </p:grpSpPr>
        <p:sp>
          <p:nvSpPr>
            <p:cNvPr id="9" name="Rechteck 11"/>
            <p:cNvSpPr/>
            <p:nvPr/>
          </p:nvSpPr>
          <p:spPr bwMode="auto">
            <a:xfrm>
              <a:off x="3879482" y="990600"/>
              <a:ext cx="7550518" cy="478749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428750">
                <a:spcAft>
                  <a:spcPts val="253"/>
                </a:spcAft>
                <a:defRPr/>
              </a:pPr>
              <a:r>
                <a:rPr lang="de-DE" sz="1500" dirty="0">
                  <a:solidFill>
                    <a:schemeClr val="tx1"/>
                  </a:solidFill>
                </a:rPr>
                <a:t>Welche Fragen sind offen geblieben…</a:t>
              </a:r>
              <a:endParaRPr dirty="0"/>
            </a:p>
            <a:p>
              <a:pPr marL="1601788" indent="-173038">
                <a:spcAft>
                  <a:spcPts val="253"/>
                </a:spcAft>
                <a:buFont typeface="Arial"/>
                <a:buChar char="•"/>
                <a:defRPr/>
              </a:pPr>
              <a:endParaRPr lang="de-DE" sz="1500" dirty="0">
                <a:solidFill>
                  <a:schemeClr val="tx1"/>
                </a:solidFill>
              </a:endParaRPr>
            </a:p>
            <a:p>
              <a:pPr marL="1601788" indent="-173038">
                <a:spcAft>
                  <a:spcPts val="253"/>
                </a:spcAft>
                <a:buFont typeface="Arial"/>
                <a:buChar char="•"/>
                <a:defRPr/>
              </a:pPr>
              <a:r>
                <a:rPr lang="de-DE" sz="1500" dirty="0">
                  <a:solidFill>
                    <a:schemeClr val="tx1"/>
                  </a:solidFill>
                </a:rPr>
                <a:t>…zur Bedeutung der kognitiven Aktivierung in den Fächern Mathematik und Biologie?</a:t>
              </a:r>
              <a:endParaRPr dirty="0">
                <a:solidFill>
                  <a:schemeClr val="tx1"/>
                </a:solidFill>
              </a:endParaRPr>
            </a:p>
            <a:p>
              <a:pPr marL="1601788" indent="-173038">
                <a:spcAft>
                  <a:spcPts val="253"/>
                </a:spcAft>
                <a:buFont typeface="Arial"/>
                <a:buChar char="•"/>
                <a:defRPr/>
              </a:pPr>
              <a:r>
                <a:rPr lang="de-DE" sz="1500" dirty="0">
                  <a:solidFill>
                    <a:schemeClr val="tx1"/>
                  </a:solidFill>
                </a:rPr>
                <a:t>…zu den behandelten Aspekten der kognitiven Aktivierung (Biologie: Kognitive Niveau von Schüleraktivitäten, Aktivieren durch Vernetzen, Angeregtes Unterrichtsgespräch; Mathematik: Tiefe Verarbeitung anregen; Anforderungen fokussieren; Fehler nutzen; Lernprozesse unterstützen)</a:t>
              </a:r>
            </a:p>
            <a:p>
              <a:pPr marL="1601788" indent="-173038">
                <a:spcAft>
                  <a:spcPts val="253"/>
                </a:spcAft>
                <a:buFont typeface="Arial"/>
                <a:buChar char="•"/>
                <a:defRPr/>
              </a:pPr>
              <a:r>
                <a:rPr lang="de-DE" sz="1500" dirty="0">
                  <a:solidFill>
                    <a:schemeClr val="tx1"/>
                  </a:solidFill>
                </a:rPr>
                <a:t>…zu der Arbeit in der Lerngemeinschaft, über die konkreten neuen Inhalte hinaus.</a:t>
              </a:r>
              <a:endParaRPr dirty="0"/>
            </a:p>
            <a:p>
              <a:pPr marL="1601788" indent="-173038">
                <a:spcAft>
                  <a:spcPts val="253"/>
                </a:spcAft>
                <a:buFont typeface="Arial"/>
                <a:buChar char="•"/>
                <a:defRPr/>
              </a:pPr>
              <a:endParaRPr lang="de-DE" sz="1500" dirty="0">
                <a:solidFill>
                  <a:schemeClr val="tx1"/>
                </a:solidFill>
              </a:endParaRPr>
            </a:p>
            <a:p>
              <a:pPr marL="1428750">
                <a:spcAft>
                  <a:spcPts val="253"/>
                </a:spcAft>
                <a:defRPr/>
              </a:pPr>
              <a:r>
                <a:rPr lang="de-DE" sz="1500" dirty="0">
                  <a:solidFill>
                    <a:schemeClr val="tx1"/>
                  </a:solidFill>
                </a:rPr>
                <a:t>Was wäre jetzt zu klären?</a:t>
              </a:r>
              <a:br>
                <a:rPr lang="de-DE" sz="1500" dirty="0">
                  <a:solidFill>
                    <a:schemeClr val="tx1"/>
                  </a:solidFill>
                </a:rPr>
              </a:br>
              <a:r>
                <a:rPr lang="de-DE" sz="1500" dirty="0">
                  <a:solidFill>
                    <a:schemeClr val="tx1"/>
                  </a:solidFill>
                </a:rPr>
                <a:t>Was sollten wir beim nächsten Mal noch einmal aufgreifen?</a:t>
              </a:r>
              <a:endParaRPr dirty="0"/>
            </a:p>
          </p:txBody>
        </p:sp>
        <p:sp>
          <p:nvSpPr>
            <p:cNvPr id="10" name="Rechteck 12"/>
            <p:cNvSpPr/>
            <p:nvPr/>
          </p:nvSpPr>
          <p:spPr bwMode="auto">
            <a:xfrm>
              <a:off x="3897509" y="990600"/>
              <a:ext cx="1651000" cy="4572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de-DE" sz="2100" b="1">
                  <a:solidFill>
                    <a:schemeClr val="bg1"/>
                  </a:solidFill>
                </a:rPr>
                <a:t>Fragen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40744" y="832080"/>
            <a:ext cx="5904656" cy="590465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Vielen Dank für Ihre Aufmerksamkeit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idx="1"/>
          </p:nvPr>
        </p:nvSpPr>
        <p:spPr bwMode="auto">
          <a:xfrm>
            <a:off x="514915" y="1440209"/>
            <a:ext cx="9268300" cy="4992275"/>
          </a:xfrm>
        </p:spPr>
        <p:txBody>
          <a:bodyPr>
            <a:noAutofit/>
          </a:bodyPr>
          <a:lstStyle/>
          <a:p>
            <a:r>
              <a:rPr lang="de-DE" sz="1800" b="0" dirty="0">
                <a:hlinkClick r:id="" action="ppaction://hlinkshowjump?jump=firstslide"/>
              </a:rPr>
              <a:t>Titelbild:</a:t>
            </a:r>
            <a:r>
              <a:rPr lang="de-DE" sz="1800" b="0" dirty="0"/>
              <a:t> Bild von </a:t>
            </a:r>
            <a:r>
              <a:rPr lang="de-DE" sz="1800" b="0" dirty="0" err="1"/>
              <a:t>LTDatEHU</a:t>
            </a:r>
            <a:r>
              <a:rPr lang="de-DE" sz="1800" b="0" dirty="0"/>
              <a:t> auf </a:t>
            </a:r>
            <a:r>
              <a:rPr lang="de-DE" sz="1800" b="0" dirty="0" err="1"/>
              <a:t>Pixabay</a:t>
            </a:r>
            <a:r>
              <a:rPr lang="de-DE" sz="1800" b="0" dirty="0"/>
              <a:t> </a:t>
            </a:r>
            <a:r>
              <a:rPr lang="de-DE" sz="1800" b="0" dirty="0">
                <a:hlinkClick r:id="rId3"/>
              </a:rPr>
              <a:t>https://pixabay.com/images/id-1095751/</a:t>
            </a:r>
            <a:endParaRPr lang="de-DE" sz="1800" b="0" dirty="0"/>
          </a:p>
          <a:p>
            <a:r>
              <a:rPr lang="de-DE" sz="1800" b="0" dirty="0">
                <a:hlinkClick r:id="rId4" action="ppaction://hlinksldjump"/>
              </a:rPr>
              <a:t>Zusammenfassung</a:t>
            </a:r>
            <a:endParaRPr lang="de-DE" sz="1800" b="0" dirty="0"/>
          </a:p>
          <a:p>
            <a:pPr lvl="1"/>
            <a:r>
              <a:rPr lang="de-DE" sz="1800" dirty="0"/>
              <a:t>Bild von Free-</a:t>
            </a:r>
            <a:r>
              <a:rPr lang="de-DE" sz="1800" dirty="0" err="1"/>
              <a:t>Photos</a:t>
            </a:r>
            <a:r>
              <a:rPr lang="de-DE" sz="1800" dirty="0"/>
              <a:t>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5"/>
              </a:rPr>
              <a:t>https://pixabay.com/images/id-918752/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Bild von Free-</a:t>
            </a:r>
            <a:r>
              <a:rPr lang="de-DE" sz="1800" dirty="0" err="1"/>
              <a:t>Photos</a:t>
            </a:r>
            <a:r>
              <a:rPr lang="de-DE" sz="1800" dirty="0"/>
              <a:t>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6"/>
              </a:rPr>
              <a:t>https://pixabay.com/images/id-1209823/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Bild von Falkenpost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7"/>
              </a:rPr>
              <a:t>https://pixabay.com/images/id-1654446/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Bild von </a:t>
            </a:r>
            <a:r>
              <a:rPr lang="de-DE" sz="1800" dirty="0" err="1"/>
              <a:t>Pexels</a:t>
            </a:r>
            <a:r>
              <a:rPr lang="de-DE" sz="1800" dirty="0"/>
              <a:t>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8"/>
              </a:rPr>
              <a:t>https://pixabay.com/images/id-1838658/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Bild von </a:t>
            </a:r>
            <a:r>
              <a:rPr lang="de-DE" sz="1800" dirty="0" err="1"/>
              <a:t>PublicDomainPictures</a:t>
            </a:r>
            <a:r>
              <a:rPr lang="de-DE" sz="1800" dirty="0"/>
              <a:t>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9"/>
              </a:rPr>
              <a:t>https://pixabay.com/de/illustrations/gehirn-denken-menschliche-idee-20424/</a:t>
            </a:r>
            <a:endParaRPr lang="de-DE" sz="1800" dirty="0"/>
          </a:p>
          <a:p>
            <a:pPr lvl="1"/>
            <a:r>
              <a:rPr lang="de-DE" sz="1800" dirty="0"/>
              <a:t>Bild von Gerd Altmann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10"/>
              </a:rPr>
              <a:t>https://pixabay.com/images/id-5464441/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Bild von Gerd Altmann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11"/>
              </a:rPr>
              <a:t>https://pixabay.com/de/illustrations/netzwerk-rechteck-ringe-vernetzen-1989138/</a:t>
            </a:r>
            <a:endParaRPr lang="de-DE" sz="1800" dirty="0"/>
          </a:p>
          <a:p>
            <a:r>
              <a:rPr lang="de-DE" sz="1800" b="0" dirty="0">
                <a:hlinkClick r:id="rId12" action="ppaction://hlinksldjump"/>
              </a:rPr>
              <a:t>Offene Fragen:</a:t>
            </a:r>
            <a:r>
              <a:rPr lang="de-DE" sz="1800" b="0" dirty="0"/>
              <a:t> Bild von StockSnap auf Pixabay: </a:t>
            </a:r>
            <a:r>
              <a:rPr lang="de-DE" sz="1800" b="0" dirty="0">
                <a:hlinkClick r:id="rId13"/>
              </a:rPr>
              <a:t>https://pixabay.com/images/id-2557396/</a:t>
            </a:r>
            <a:r>
              <a:rPr lang="de-DE" sz="1800" b="0" dirty="0"/>
              <a:t> </a:t>
            </a:r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Quellen und Literaturverzeichnis</a:t>
            </a:r>
            <a:endParaRPr dirty="0"/>
          </a:p>
        </p:txBody>
      </p:sp>
      <p:sp>
        <p:nvSpPr>
          <p:cNvPr id="6" name="Inhaltsplatzhalter 3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514915" y="674117"/>
            <a:ext cx="6912767" cy="406427"/>
          </a:xfrm>
        </p:spPr>
        <p:txBody>
          <a:bodyPr/>
          <a:lstStyle/>
          <a:p>
            <a:pPr>
              <a:defRPr/>
            </a:pPr>
            <a:r>
              <a:rPr lang="de-DE" dirty="0"/>
              <a:t>Bilder</a:t>
            </a:r>
            <a:endParaRPr dirty="0"/>
          </a:p>
        </p:txBody>
      </p:sp>
      <p:sp>
        <p:nvSpPr>
          <p:cNvPr id="2" name="Textfeld 1"/>
          <p:cNvSpPr txBox="1"/>
          <p:nvPr/>
        </p:nvSpPr>
        <p:spPr>
          <a:xfrm>
            <a:off x="443053" y="6432484"/>
            <a:ext cx="399500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  <a:ea typeface="Calibri"/>
                <a:cs typeface="Calibri"/>
              </a:rPr>
              <a:t>Alle Bilder lizensiert unter </a:t>
            </a:r>
            <a:r>
              <a:rPr lang="de-DE" sz="1800" u="sng" dirty="0">
                <a:ea typeface="Calibri"/>
                <a:cs typeface="Calibri"/>
                <a:hlinkClick r:id="rId14"/>
              </a:rPr>
              <a:t>CC-BY-SA 4.0</a:t>
            </a:r>
            <a:endParaRPr lang="de-DE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082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5BD1424-092E-4D95-A077-227D55C59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Dieser Foliensatz </a:t>
            </a:r>
            <a:r>
              <a:rPr lang="de-DE" sz="1800" i="1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„ </a:t>
            </a:r>
            <a:r>
              <a:rPr lang="de-DE" sz="1800" i="1" dirty="0">
                <a:latin typeface="Corbel Light" panose="020B0303020204020204" pitchFamily="34" charset="0"/>
              </a:rPr>
              <a:t>Kognitiv aktivierender Unterricht – Wie geht es nun weiter? - Zusammenfassung, offene Fragen </a:t>
            </a:r>
            <a:r>
              <a:rPr lang="de-DE" sz="1800" i="1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“ 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wurde im Rahmen des Projekts </a:t>
            </a:r>
            <a:r>
              <a:rPr lang="de-DE" sz="1800" dirty="0" err="1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2"/>
              </a:rPr>
              <a:t>DigitUS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von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Stefan Ufer 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Christian Förtsch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5"/>
              </a:rPr>
              <a:t>Timo </a:t>
            </a:r>
            <a:r>
              <a:rPr lang="de-DE" sz="1800" dirty="0" err="1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5"/>
              </a:rPr>
              <a:t>Kosiol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6"/>
              </a:rPr>
              <a:t> Dagmar Traub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7"/>
              </a:rPr>
              <a:t>Matthias Mohr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8"/>
              </a:rPr>
              <a:t>Monika Aufleger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9"/>
              </a:rPr>
              <a:t>Annemarie Rutkowski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0"/>
              </a:rPr>
              <a:t>Birgit Neuhaus 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1"/>
              </a:rPr>
              <a:t>Christian </a:t>
            </a:r>
            <a:r>
              <a:rPr lang="de-DE" sz="1800" dirty="0" err="1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1"/>
              </a:rPr>
              <a:t>Lindermayer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und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2"/>
              </a:rPr>
              <a:t>Michael Spangler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erstellt und ist als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3"/>
              </a:rPr>
              <a:t>CC-BY-SA4.0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lizensiert.</a:t>
            </a:r>
            <a:endParaRPr lang="de-DE" sz="1800" dirty="0">
              <a:solidFill>
                <a:srgbClr val="000000"/>
              </a:solidFill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de-DE" sz="1800" dirty="0">
              <a:solidFill>
                <a:srgbClr val="000000"/>
              </a:solidFill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Einen Überblick über alle Materialien im </a:t>
            </a:r>
            <a:r>
              <a:rPr lang="de-DE" sz="1800" dirty="0" err="1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DigitUS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-Projekt findet sich im 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Einführungskapitel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8033BD-8EC5-4E87-B73F-C811C959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DigitUS</a:t>
            </a:r>
            <a:r>
              <a:rPr lang="de-DE" dirty="0"/>
              <a:t>-Projekt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4D5AF0-0554-478B-8221-01884E7C11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Lizenzhinweis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50AD5D-4EF8-405B-9F17-EA476BD7FF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2877" y="3873900"/>
            <a:ext cx="3426249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2173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412</Words>
  <Application>Microsoft Office PowerPoint</Application>
  <DocSecurity>0</DocSecurity>
  <PresentationFormat>Benutzerdefiniert</PresentationFormat>
  <Paragraphs>48</Paragraphs>
  <Slides>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4" baseType="lpstr">
      <vt:lpstr>Arial</vt:lpstr>
      <vt:lpstr>Arial Bold</vt:lpstr>
      <vt:lpstr>Calibri</vt:lpstr>
      <vt:lpstr>Corbel Light</vt:lpstr>
      <vt:lpstr>Symbol</vt:lpstr>
      <vt:lpstr>Times New Roman</vt:lpstr>
      <vt:lpstr>Wingdings</vt:lpstr>
      <vt:lpstr>Larissa-Design</vt:lpstr>
      <vt:lpstr>PowerPoint-Präsentation</vt:lpstr>
      <vt:lpstr>Zusammenfassung</vt:lpstr>
      <vt:lpstr>Offene Fragen</vt:lpstr>
      <vt:lpstr>Vielen Dank für Ihre Aufmerksamkeit</vt:lpstr>
      <vt:lpstr>Quellen und Literaturverzeichnis</vt:lpstr>
      <vt:lpstr>DigitUS-Projekt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3</cp:revision>
  <dcterms:created xsi:type="dcterms:W3CDTF">2011-02-03T11:29:47Z</dcterms:created>
  <dcterms:modified xsi:type="dcterms:W3CDTF">2023-04-05T13:28:22Z</dcterms:modified>
  <cp:category/>
  <dc:identifier/>
  <cp:contentStatus/>
  <dc:language/>
  <cp:version/>
</cp:coreProperties>
</file>