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58" r:id="rId2"/>
    <p:sldId id="259" r:id="rId3"/>
    <p:sldId id="260" r:id="rId4"/>
    <p:sldId id="1576" r:id="rId5"/>
    <p:sldId id="1572" r:id="rId6"/>
    <p:sldId id="1573" r:id="rId7"/>
    <p:sldId id="1574" r:id="rId8"/>
    <p:sldId id="1575" r:id="rId9"/>
    <p:sldId id="262" r:id="rId10"/>
    <p:sldId id="263" r:id="rId11"/>
    <p:sldId id="1570" r:id="rId12"/>
    <p:sldId id="1571" r:id="rId13"/>
    <p:sldId id="1577" r:id="rId14"/>
    <p:sldId id="266" r:id="rId15"/>
    <p:sldId id="267" r:id="rId16"/>
    <p:sldId id="268" r:id="rId17"/>
    <p:sldId id="271" r:id="rId18"/>
    <p:sldId id="276" r:id="rId19"/>
    <p:sldId id="311" r:id="rId20"/>
    <p:sldId id="1563" r:id="rId21"/>
    <p:sldId id="1504" r:id="rId22"/>
  </p:sldIdLst>
  <p:sldSz cx="10298113" cy="7200900"/>
  <p:notesSz cx="7200900" cy="10298113"/>
  <p:defaultTextStyle>
    <a:defPPr>
      <a:defRPr lang="de-DE"/>
    </a:defPPr>
    <a:lvl1pPr marL="0" algn="l" defTabSz="953617">
      <a:defRPr sz="1700">
        <a:solidFill>
          <a:schemeClr val="tx1"/>
        </a:solidFill>
        <a:latin typeface="+mn-lt"/>
        <a:ea typeface="+mn-ea"/>
        <a:cs typeface="+mn-cs"/>
      </a:defRPr>
    </a:lvl1pPr>
    <a:lvl2pPr marL="476808" algn="l" defTabSz="953617">
      <a:defRPr sz="1700">
        <a:solidFill>
          <a:schemeClr val="tx1"/>
        </a:solidFill>
        <a:latin typeface="+mn-lt"/>
        <a:ea typeface="+mn-ea"/>
        <a:cs typeface="+mn-cs"/>
      </a:defRPr>
    </a:lvl2pPr>
    <a:lvl3pPr marL="953617" algn="l" defTabSz="953617">
      <a:defRPr sz="1700">
        <a:solidFill>
          <a:schemeClr val="tx1"/>
        </a:solidFill>
        <a:latin typeface="+mn-lt"/>
        <a:ea typeface="+mn-ea"/>
        <a:cs typeface="+mn-cs"/>
      </a:defRPr>
    </a:lvl3pPr>
    <a:lvl4pPr marL="1430423" algn="l" defTabSz="953617">
      <a:defRPr sz="1700">
        <a:solidFill>
          <a:schemeClr val="tx1"/>
        </a:solidFill>
        <a:latin typeface="+mn-lt"/>
        <a:ea typeface="+mn-ea"/>
        <a:cs typeface="+mn-cs"/>
      </a:defRPr>
    </a:lvl4pPr>
    <a:lvl5pPr marL="1907231" algn="l" defTabSz="953617">
      <a:defRPr sz="1700">
        <a:solidFill>
          <a:schemeClr val="tx1"/>
        </a:solidFill>
        <a:latin typeface="+mn-lt"/>
        <a:ea typeface="+mn-ea"/>
        <a:cs typeface="+mn-cs"/>
      </a:defRPr>
    </a:lvl5pPr>
    <a:lvl6pPr marL="2384039" algn="l" defTabSz="953617">
      <a:defRPr sz="1700">
        <a:solidFill>
          <a:schemeClr val="tx1"/>
        </a:solidFill>
        <a:latin typeface="+mn-lt"/>
        <a:ea typeface="+mn-ea"/>
        <a:cs typeface="+mn-cs"/>
      </a:defRPr>
    </a:lvl6pPr>
    <a:lvl7pPr marL="2860849" algn="l" defTabSz="953617">
      <a:defRPr sz="1700">
        <a:solidFill>
          <a:schemeClr val="tx1"/>
        </a:solidFill>
        <a:latin typeface="+mn-lt"/>
        <a:ea typeface="+mn-ea"/>
        <a:cs typeface="+mn-cs"/>
      </a:defRPr>
    </a:lvl7pPr>
    <a:lvl8pPr marL="3337656" algn="l" defTabSz="953617">
      <a:defRPr sz="1700">
        <a:solidFill>
          <a:schemeClr val="tx1"/>
        </a:solidFill>
        <a:latin typeface="+mn-lt"/>
        <a:ea typeface="+mn-ea"/>
        <a:cs typeface="+mn-cs"/>
      </a:defRPr>
    </a:lvl8pPr>
    <a:lvl9pPr marL="3814465" algn="l" defTabSz="953617">
      <a:defRPr sz="17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7C20265-ACAD-457B-A640-9E1DAF279D2D}">
          <p14:sldIdLst>
            <p14:sldId id="258"/>
            <p14:sldId id="259"/>
            <p14:sldId id="260"/>
            <p14:sldId id="1576"/>
          </p14:sldIdLst>
        </p14:section>
        <p14:section name="einzelne Aktivitäten ohne Animation" id="{B12B7674-8F68-4707-B3F2-2628324CC0D9}">
          <p14:sldIdLst>
            <p14:sldId id="1572"/>
            <p14:sldId id="1573"/>
            <p14:sldId id="1574"/>
            <p14:sldId id="1575"/>
          </p14:sldIdLst>
        </p14:section>
        <p14:section name="Abschnitt ohne Titel" id="{3BF6F35F-4454-4596-8213-F19C6E792AF6}">
          <p14:sldIdLst>
            <p14:sldId id="262"/>
            <p14:sldId id="263"/>
            <p14:sldId id="1570"/>
            <p14:sldId id="1571"/>
            <p14:sldId id="1577"/>
            <p14:sldId id="266"/>
            <p14:sldId id="267"/>
            <p14:sldId id="268"/>
            <p14:sldId id="271"/>
            <p14:sldId id="276"/>
            <p14:sldId id="311"/>
            <p14:sldId id="1563"/>
            <p14:sldId id="15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552"/>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35C7FC-2494-3273-664F-922804B2F6F8}">
  <a:tblStyle styleId="{BD35C7FC-2494-3273-664F-922804B2F6F8}" styleName="Helle Formatvorlage 2 - Akzent 1">
    <a:wholeTbl>
      <a:tcTxStyle>
        <a:fontRef idx="minor">
          <a:srgbClr val="00000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w="12700">
              <a:noFill/>
            </a:ln>
          </a:insideH>
          <a:insideV>
            <a:ln w="12700">
              <a:noFill/>
            </a:ln>
          </a:insideV>
        </a:tcBdr>
        <a:fill>
          <a:noFill/>
        </a:fill>
      </a:tcStyle>
    </a:wholeTbl>
    <a:band1H>
      <a:tcStyle>
        <a:tcBdr>
          <a:top>
            <a:lnRef idx="1">
              <a:schemeClr val="accent1"/>
            </a:lnRef>
          </a:top>
          <a:bottom>
            <a:lnRef idx="1">
              <a:schemeClr val="accent1"/>
            </a:lnRef>
          </a:bottom>
        </a:tcBdr>
      </a:tcStyle>
    </a:band1H>
    <a:band2H>
      <a:tcStyle>
        <a:tcBdr/>
      </a:tcStyle>
    </a:band2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Style>
        <a:tcBdr/>
      </a:tcStyle>
    </a:lastCol>
    <a:firstCol>
      <a:tcStyle>
        <a:tcBdr/>
      </a:tcStyle>
    </a:firstCol>
    <a:lastRow>
      <a:tcStyle>
        <a:tcBdr>
          <a:top>
            <a:ln w="50800">
              <a:solidFill>
                <a:schemeClr val="accent1"/>
              </a:solidFill>
              <a:round/>
            </a:ln>
          </a:top>
        </a:tcBdr>
      </a:tcStyle>
    </a:lastRow>
    <a:seCell>
      <a:tcStyle>
        <a:tcBdr/>
      </a:tcStyle>
    </a:seCell>
    <a:swCell>
      <a:tcStyle>
        <a:tcBdr/>
      </a:tcStyle>
    </a:swCell>
    <a:firstRow>
      <a:tcTxStyle b="on">
        <a:fontRef idx="minor">
          <a:srgbClr val="000000"/>
        </a:fontRef>
        <a:schemeClr val="bg1"/>
      </a:tcTxStyle>
      <a:tcStyle>
        <a:tcBdr/>
        <a:fillRef idx="1">
          <a:schemeClr val="accent1"/>
        </a:fillRef>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277" autoAdjust="0"/>
  </p:normalViewPr>
  <p:slideViewPr>
    <p:cSldViewPr>
      <p:cViewPr>
        <p:scale>
          <a:sx n="66" d="100"/>
          <a:sy n="66" d="100"/>
        </p:scale>
        <p:origin x="883" y="-6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Kopfzeilenplatzhalter 1"/>
          <p:cNvSpPr>
            <a:spLocks noGrp="1"/>
          </p:cNvSpPr>
          <p:nvPr>
            <p:ph type="hdr" sz="quarter"/>
          </p:nvPr>
        </p:nvSpPr>
        <p:spPr bwMode="auto">
          <a:xfrm>
            <a:off x="4" y="6"/>
            <a:ext cx="2945659" cy="493711"/>
          </a:xfrm>
          <a:prstGeom prst="rect">
            <a:avLst/>
          </a:prstGeom>
        </p:spPr>
        <p:txBody>
          <a:bodyPr vert="horz" lIns="95500" tIns="47750" rIns="95500" bIns="47750" rtlCol="0"/>
          <a:lstStyle>
            <a:lvl1pPr algn="l">
              <a:defRPr sz="1300"/>
            </a:lvl1pPr>
          </a:lstStyle>
          <a:p>
            <a:pPr>
              <a:defRPr/>
            </a:pPr>
            <a:endParaRPr lang="en-US"/>
          </a:p>
        </p:txBody>
      </p:sp>
      <p:sp>
        <p:nvSpPr>
          <p:cNvPr id="5" name="Datumsplatzhalter 2"/>
          <p:cNvSpPr>
            <a:spLocks noGrp="1"/>
          </p:cNvSpPr>
          <p:nvPr>
            <p:ph type="dt" idx="1"/>
          </p:nvPr>
        </p:nvSpPr>
        <p:spPr bwMode="auto">
          <a:xfrm>
            <a:off x="3850448" y="6"/>
            <a:ext cx="2945659" cy="493711"/>
          </a:xfrm>
          <a:prstGeom prst="rect">
            <a:avLst/>
          </a:prstGeom>
        </p:spPr>
        <p:txBody>
          <a:bodyPr vert="horz" lIns="95500" tIns="47750" rIns="95500" bIns="47750" rtlCol="0"/>
          <a:lstStyle>
            <a:lvl1pPr algn="r">
              <a:defRPr sz="1300"/>
            </a:lvl1pPr>
          </a:lstStyle>
          <a:p>
            <a:pPr>
              <a:defRPr/>
            </a:pPr>
            <a:fld id="{3DBE2723-2822-419A-9BD4-4BAD25D3271D}" type="datetimeFigureOut">
              <a:rPr lang="en-US"/>
              <a:t>6/20/2023</a:t>
            </a:fld>
            <a:endParaRPr lang="en-US"/>
          </a:p>
        </p:txBody>
      </p:sp>
      <p:sp>
        <p:nvSpPr>
          <p:cNvPr id="6" name="Folienbildplatzhalter 3"/>
          <p:cNvSpPr>
            <a:spLocks noGrp="1" noRot="1" noChangeAspect="1"/>
          </p:cNvSpPr>
          <p:nvPr>
            <p:ph type="sldImg" idx="2"/>
          </p:nvPr>
        </p:nvSpPr>
        <p:spPr bwMode="auto">
          <a:xfrm>
            <a:off x="750888" y="741363"/>
            <a:ext cx="5295899" cy="3702050"/>
          </a:xfrm>
          <a:prstGeom prst="rect">
            <a:avLst/>
          </a:prstGeom>
          <a:noFill/>
          <a:ln w="12700">
            <a:solidFill>
              <a:prstClr val="black"/>
            </a:solidFill>
          </a:ln>
        </p:spPr>
        <p:txBody>
          <a:bodyPr vert="horz" lIns="95500" tIns="47750" rIns="95500" bIns="47750" rtlCol="0" anchor="ctr"/>
          <a:lstStyle/>
          <a:p>
            <a:pPr>
              <a:defRPr/>
            </a:pPr>
            <a:endParaRPr lang="en-US"/>
          </a:p>
        </p:txBody>
      </p:sp>
      <p:sp>
        <p:nvSpPr>
          <p:cNvPr id="7" name="Notizenplatzhalter 4"/>
          <p:cNvSpPr>
            <a:spLocks noGrp="1"/>
          </p:cNvSpPr>
          <p:nvPr>
            <p:ph type="body" sz="quarter" idx="3"/>
          </p:nvPr>
        </p:nvSpPr>
        <p:spPr bwMode="auto">
          <a:xfrm>
            <a:off x="679769" y="4690272"/>
            <a:ext cx="5438140" cy="4443412"/>
          </a:xfrm>
          <a:prstGeom prst="rect">
            <a:avLst/>
          </a:prstGeom>
        </p:spPr>
        <p:txBody>
          <a:bodyPr vert="horz" lIns="95500" tIns="47750" rIns="95500" bIns="47750"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8" name="Fußzeilenplatzhalter 5"/>
          <p:cNvSpPr>
            <a:spLocks noGrp="1"/>
          </p:cNvSpPr>
          <p:nvPr>
            <p:ph type="ftr" sz="quarter" idx="4"/>
          </p:nvPr>
        </p:nvSpPr>
        <p:spPr bwMode="auto">
          <a:xfrm>
            <a:off x="4" y="9378828"/>
            <a:ext cx="2945659" cy="493711"/>
          </a:xfrm>
          <a:prstGeom prst="rect">
            <a:avLst/>
          </a:prstGeom>
        </p:spPr>
        <p:txBody>
          <a:bodyPr vert="horz" lIns="95500" tIns="47750" rIns="95500" bIns="47750" rtlCol="0" anchor="b"/>
          <a:lstStyle>
            <a:lvl1pPr algn="l">
              <a:defRPr sz="1300"/>
            </a:lvl1pPr>
          </a:lstStyle>
          <a:p>
            <a:pPr>
              <a:defRPr/>
            </a:pPr>
            <a:endParaRPr lang="en-US"/>
          </a:p>
        </p:txBody>
      </p:sp>
      <p:sp>
        <p:nvSpPr>
          <p:cNvPr id="9" name="Foliennummernplatzhalter 6"/>
          <p:cNvSpPr>
            <a:spLocks noGrp="1"/>
          </p:cNvSpPr>
          <p:nvPr>
            <p:ph type="sldNum" sz="quarter" idx="5"/>
          </p:nvPr>
        </p:nvSpPr>
        <p:spPr bwMode="auto">
          <a:xfrm>
            <a:off x="3850448" y="9378828"/>
            <a:ext cx="2945659" cy="493711"/>
          </a:xfrm>
          <a:prstGeom prst="rect">
            <a:avLst/>
          </a:prstGeom>
        </p:spPr>
        <p:txBody>
          <a:bodyPr vert="horz" lIns="95500" tIns="47750" rIns="95500" bIns="47750" rtlCol="0" anchor="b"/>
          <a:lstStyle>
            <a:lvl1pPr algn="r">
              <a:defRPr sz="1300"/>
            </a:lvl1pPr>
          </a:lstStyle>
          <a:p>
            <a:pPr>
              <a:defRPr/>
            </a:pPr>
            <a:fld id="{5453E05D-3DF1-4E21-AB1B-DE220D2B1110}" type="slidenum">
              <a:rPr lang="en-US"/>
              <a:t>‹Nr.›</a:t>
            </a:fld>
            <a:endParaRPr lang="en-US"/>
          </a:p>
        </p:txBody>
      </p:sp>
    </p:spTree>
  </p:cSld>
  <p:clrMap bg1="lt1" tx1="dk1" bg2="lt2" tx2="dk2" accent1="accent1" accent2="accent2" accent3="accent3" accent4="accent4" accent5="accent5" accent6="accent6" hlink="hlink" folHlink="folHlink"/>
  <p:notesStyle>
    <a:lvl1pPr marL="0" algn="l" defTabSz="953617">
      <a:defRPr sz="1200">
        <a:solidFill>
          <a:schemeClr val="tx1"/>
        </a:solidFill>
        <a:latin typeface="+mn-lt"/>
        <a:ea typeface="+mn-ea"/>
        <a:cs typeface="+mn-cs"/>
      </a:defRPr>
    </a:lvl1pPr>
    <a:lvl2pPr marL="476808" algn="l" defTabSz="953617">
      <a:defRPr sz="1200">
        <a:solidFill>
          <a:schemeClr val="tx1"/>
        </a:solidFill>
        <a:latin typeface="+mn-lt"/>
        <a:ea typeface="+mn-ea"/>
        <a:cs typeface="+mn-cs"/>
      </a:defRPr>
    </a:lvl2pPr>
    <a:lvl3pPr marL="953617" algn="l" defTabSz="953617">
      <a:defRPr sz="1200">
        <a:solidFill>
          <a:schemeClr val="tx1"/>
        </a:solidFill>
        <a:latin typeface="+mn-lt"/>
        <a:ea typeface="+mn-ea"/>
        <a:cs typeface="+mn-cs"/>
      </a:defRPr>
    </a:lvl3pPr>
    <a:lvl4pPr marL="1430423" algn="l" defTabSz="953617">
      <a:defRPr sz="1200">
        <a:solidFill>
          <a:schemeClr val="tx1"/>
        </a:solidFill>
        <a:latin typeface="+mn-lt"/>
        <a:ea typeface="+mn-ea"/>
        <a:cs typeface="+mn-cs"/>
      </a:defRPr>
    </a:lvl4pPr>
    <a:lvl5pPr marL="1907231" algn="l" defTabSz="953617">
      <a:defRPr sz="1200">
        <a:solidFill>
          <a:schemeClr val="tx1"/>
        </a:solidFill>
        <a:latin typeface="+mn-lt"/>
        <a:ea typeface="+mn-ea"/>
        <a:cs typeface="+mn-cs"/>
      </a:defRPr>
    </a:lvl5pPr>
    <a:lvl6pPr marL="2384039" algn="l" defTabSz="953617">
      <a:defRPr sz="1200">
        <a:solidFill>
          <a:schemeClr val="tx1"/>
        </a:solidFill>
        <a:latin typeface="+mn-lt"/>
        <a:ea typeface="+mn-ea"/>
        <a:cs typeface="+mn-cs"/>
      </a:defRPr>
    </a:lvl6pPr>
    <a:lvl7pPr marL="2860849" algn="l" defTabSz="953617">
      <a:defRPr sz="1200">
        <a:solidFill>
          <a:schemeClr val="tx1"/>
        </a:solidFill>
        <a:latin typeface="+mn-lt"/>
        <a:ea typeface="+mn-ea"/>
        <a:cs typeface="+mn-cs"/>
      </a:defRPr>
    </a:lvl7pPr>
    <a:lvl8pPr marL="3337656" algn="l" defTabSz="953617">
      <a:defRPr sz="1200">
        <a:solidFill>
          <a:schemeClr val="tx1"/>
        </a:solidFill>
        <a:latin typeface="+mn-lt"/>
        <a:ea typeface="+mn-ea"/>
        <a:cs typeface="+mn-cs"/>
      </a:defRPr>
    </a:lvl8pPr>
    <a:lvl9pPr marL="3814465" algn="l" defTabSz="953617">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1</a:t>
            </a:fld>
            <a:endParaRPr lang="en-US"/>
          </a:p>
        </p:txBody>
      </p:sp>
    </p:spTree>
    <p:extLst>
      <p:ext uri="{BB962C8B-B14F-4D97-AF65-F5344CB8AC3E}">
        <p14:creationId xmlns:p14="http://schemas.microsoft.com/office/powerpoint/2010/main" val="1358959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750888" y="741363"/>
            <a:ext cx="5295900" cy="3702050"/>
          </a:xfrm>
        </p:spPr>
      </p:sp>
      <p:sp>
        <p:nvSpPr>
          <p:cNvPr id="5" name="Notizenplatzhalter 2"/>
          <p:cNvSpPr>
            <a:spLocks noGrp="1"/>
          </p:cNvSpPr>
          <p:nvPr>
            <p:ph type="body" idx="1"/>
          </p:nvPr>
        </p:nvSpPr>
        <p:spPr bwMode="auto"/>
        <p:txBody>
          <a:bodyPr/>
          <a:lstStyle/>
          <a:p>
            <a:pPr>
              <a:defRPr/>
            </a:pPr>
            <a:endParaRPr lang="de-DE" dirty="0"/>
          </a:p>
        </p:txBody>
      </p:sp>
      <p:sp>
        <p:nvSpPr>
          <p:cNvPr id="6" name="Foliennummernplatzhalter 3"/>
          <p:cNvSpPr>
            <a:spLocks noGrp="1"/>
          </p:cNvSpPr>
          <p:nvPr>
            <p:ph type="sldNum" sz="quarter" idx="10"/>
          </p:nvPr>
        </p:nvSpPr>
        <p:spPr bwMode="auto"/>
        <p:txBody>
          <a:bodyPr/>
          <a:lstStyle/>
          <a:p>
            <a:pPr>
              <a:defRPr/>
            </a:pPr>
            <a:fld id="{5453E05D-3DF1-4E21-AB1B-DE220D2B1110}"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11</a:t>
            </a:fld>
            <a:endParaRPr lang="en-US"/>
          </a:p>
        </p:txBody>
      </p:sp>
    </p:spTree>
    <p:extLst>
      <p:ext uri="{BB962C8B-B14F-4D97-AF65-F5344CB8AC3E}">
        <p14:creationId xmlns:p14="http://schemas.microsoft.com/office/powerpoint/2010/main" val="3660268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12</a:t>
            </a:fld>
            <a:endParaRPr lang="en-US"/>
          </a:p>
        </p:txBody>
      </p:sp>
    </p:spTree>
    <p:extLst>
      <p:ext uri="{BB962C8B-B14F-4D97-AF65-F5344CB8AC3E}">
        <p14:creationId xmlns:p14="http://schemas.microsoft.com/office/powerpoint/2010/main" val="3442564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13</a:t>
            </a:fld>
            <a:endParaRPr lang="en-US"/>
          </a:p>
        </p:txBody>
      </p:sp>
    </p:spTree>
    <p:extLst>
      <p:ext uri="{BB962C8B-B14F-4D97-AF65-F5344CB8AC3E}">
        <p14:creationId xmlns:p14="http://schemas.microsoft.com/office/powerpoint/2010/main" val="3650550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pPr marL="0" marR="0" lvl="0" indent="0" algn="l" defTabSz="953617" eaLnBrk="1" fontAlgn="auto" latinLnBrk="0" hangingPunct="1">
              <a:lnSpc>
                <a:spcPct val="100000"/>
              </a:lnSpc>
              <a:spcBef>
                <a:spcPts val="0"/>
              </a:spcBef>
              <a:spcAft>
                <a:spcPts val="0"/>
              </a:spcAft>
              <a:buClrTx/>
              <a:buSzTx/>
              <a:buFontTx/>
              <a:buNone/>
              <a:tabLst/>
              <a:defRPr/>
            </a:pPr>
            <a:endParaRPr lang="de-DE" b="1"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14</a:t>
            </a:fld>
            <a:endParaRPr lang="en-US"/>
          </a:p>
        </p:txBody>
      </p:sp>
    </p:spTree>
    <p:extLst>
      <p:ext uri="{BB962C8B-B14F-4D97-AF65-F5344CB8AC3E}">
        <p14:creationId xmlns:p14="http://schemas.microsoft.com/office/powerpoint/2010/main" val="452966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750888" y="741363"/>
            <a:ext cx="5295900" cy="3702050"/>
          </a:xfrm>
        </p:spPr>
      </p:sp>
      <p:sp>
        <p:nvSpPr>
          <p:cNvPr id="5" name="Notizenplatzhalter 2"/>
          <p:cNvSpPr>
            <a:spLocks noGrp="1"/>
          </p:cNvSpPr>
          <p:nvPr>
            <p:ph type="body" idx="1"/>
          </p:nvPr>
        </p:nvSpPr>
        <p:spPr bwMode="auto"/>
        <p:txBody>
          <a:bodyPr/>
          <a:lstStyle/>
          <a:p>
            <a:pPr marL="0" marR="0" lvl="0" indent="0" algn="l" defTabSz="953617" eaLnBrk="1" fontAlgn="auto" latinLnBrk="0" hangingPunct="1">
              <a:lnSpc>
                <a:spcPct val="100000"/>
              </a:lnSpc>
              <a:spcBef>
                <a:spcPts val="0"/>
              </a:spcBef>
              <a:spcAft>
                <a:spcPts val="0"/>
              </a:spcAft>
              <a:buClrTx/>
              <a:buSzTx/>
              <a:buFontTx/>
              <a:buNone/>
              <a:tabLst/>
              <a:defRPr/>
            </a:pPr>
            <a:endParaRPr lang="de-DE" b="1" dirty="0"/>
          </a:p>
        </p:txBody>
      </p:sp>
      <p:sp>
        <p:nvSpPr>
          <p:cNvPr id="6" name="Foliennummernplatzhalter 3"/>
          <p:cNvSpPr>
            <a:spLocks noGrp="1"/>
          </p:cNvSpPr>
          <p:nvPr>
            <p:ph type="sldNum" sz="quarter" idx="10"/>
          </p:nvPr>
        </p:nvSpPr>
        <p:spPr bwMode="auto"/>
        <p:txBody>
          <a:bodyPr/>
          <a:lstStyle/>
          <a:p>
            <a:pPr>
              <a:defRPr/>
            </a:pPr>
            <a:fld id="{5453E05D-3DF1-4E21-AB1B-DE220D2B1110}"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16</a:t>
            </a:fld>
            <a:endParaRPr lang="en-US"/>
          </a:p>
        </p:txBody>
      </p:sp>
    </p:spTree>
    <p:extLst>
      <p:ext uri="{BB962C8B-B14F-4D97-AF65-F5344CB8AC3E}">
        <p14:creationId xmlns:p14="http://schemas.microsoft.com/office/powerpoint/2010/main" val="2950044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17</a:t>
            </a:fld>
            <a:endParaRPr lang="en-US"/>
          </a:p>
        </p:txBody>
      </p:sp>
    </p:spTree>
    <p:extLst>
      <p:ext uri="{BB962C8B-B14F-4D97-AF65-F5344CB8AC3E}">
        <p14:creationId xmlns:p14="http://schemas.microsoft.com/office/powerpoint/2010/main" val="350949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18</a:t>
            </a:fld>
            <a:endParaRPr lang="en-US"/>
          </a:p>
        </p:txBody>
      </p:sp>
    </p:spTree>
    <p:extLst>
      <p:ext uri="{BB962C8B-B14F-4D97-AF65-F5344CB8AC3E}">
        <p14:creationId xmlns:p14="http://schemas.microsoft.com/office/powerpoint/2010/main" val="92018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453E05D-3DF1-4E21-AB1B-DE220D2B1110}" type="slidenum">
              <a:rPr lang="en-US" smtClean="0"/>
              <a:t>19</a:t>
            </a:fld>
            <a:endParaRPr lang="en-US"/>
          </a:p>
        </p:txBody>
      </p:sp>
    </p:spTree>
    <p:extLst>
      <p:ext uri="{BB962C8B-B14F-4D97-AF65-F5344CB8AC3E}">
        <p14:creationId xmlns:p14="http://schemas.microsoft.com/office/powerpoint/2010/main" val="311893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750888" y="741363"/>
            <a:ext cx="5295900" cy="3702050"/>
          </a:xfrm>
        </p:spPr>
      </p:sp>
      <p:sp>
        <p:nvSpPr>
          <p:cNvPr id="5" name="Notizenplatzhalter 2"/>
          <p:cNvSpPr>
            <a:spLocks noGrp="1"/>
          </p:cNvSpPr>
          <p:nvPr>
            <p:ph type="body" idx="1"/>
          </p:nvPr>
        </p:nvSpPr>
        <p:spPr bwMode="auto"/>
        <p:txBody>
          <a:bodyPr>
            <a:normAutofit/>
          </a:bodyPr>
          <a:lstStyle/>
          <a:p>
            <a:pPr>
              <a:defRPr/>
            </a:pPr>
            <a:endParaRPr lang="de-DE" b="0" dirty="0"/>
          </a:p>
        </p:txBody>
      </p:sp>
      <p:sp>
        <p:nvSpPr>
          <p:cNvPr id="6" name="Foliennummernplatzhalter 3"/>
          <p:cNvSpPr>
            <a:spLocks noGrp="1"/>
          </p:cNvSpPr>
          <p:nvPr>
            <p:ph type="sldNum" sz="quarter" idx="10"/>
          </p:nvPr>
        </p:nvSpPr>
        <p:spPr bwMode="auto"/>
        <p:txBody>
          <a:bodyPr/>
          <a:lstStyle/>
          <a:p>
            <a:pPr>
              <a:defRPr/>
            </a:pPr>
            <a:fld id="{5453E05D-3DF1-4E21-AB1B-DE220D2B1110}"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53E05D-3DF1-4E21-AB1B-DE220D2B1110}" type="slidenum">
              <a:rPr lang="en-US" smtClean="0"/>
              <a:pPr/>
              <a:t>20</a:t>
            </a:fld>
            <a:endParaRPr lang="en-US"/>
          </a:p>
        </p:txBody>
      </p:sp>
    </p:spTree>
    <p:extLst>
      <p:ext uri="{BB962C8B-B14F-4D97-AF65-F5344CB8AC3E}">
        <p14:creationId xmlns:p14="http://schemas.microsoft.com/office/powerpoint/2010/main" val="2124255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21</a:t>
            </a:fld>
            <a:endParaRPr lang="en-US"/>
          </a:p>
        </p:txBody>
      </p:sp>
    </p:spTree>
    <p:extLst>
      <p:ext uri="{BB962C8B-B14F-4D97-AF65-F5344CB8AC3E}">
        <p14:creationId xmlns:p14="http://schemas.microsoft.com/office/powerpoint/2010/main" val="234821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pPr marL="0" marR="0" lvl="0" indent="0" algn="l" defTabSz="953617"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3</a:t>
            </a:fld>
            <a:endParaRPr lang="en-US"/>
          </a:p>
        </p:txBody>
      </p:sp>
    </p:spTree>
    <p:extLst>
      <p:ext uri="{BB962C8B-B14F-4D97-AF65-F5344CB8AC3E}">
        <p14:creationId xmlns:p14="http://schemas.microsoft.com/office/powerpoint/2010/main" val="272860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normAutofit/>
          </a:bodyPr>
          <a:lstStyle/>
          <a:p>
            <a:pPr marL="0" marR="0" lvl="0" indent="0" algn="l" defTabSz="953617" rtl="0" eaLnBrk="1" fontAlgn="auto" latinLnBrk="0" hangingPunct="1">
              <a:lnSpc>
                <a:spcPct val="100000"/>
              </a:lnSpc>
              <a:spcBef>
                <a:spcPts val="0"/>
              </a:spcBef>
              <a:spcAft>
                <a:spcPts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5453E05D-3DF1-4E21-AB1B-DE220D2B1110}" type="slidenum">
              <a:rPr lang="en-US" smtClean="0"/>
              <a:pPr/>
              <a:t>4</a:t>
            </a:fld>
            <a:endParaRPr lang="en-US"/>
          </a:p>
        </p:txBody>
      </p:sp>
    </p:spTree>
    <p:extLst>
      <p:ext uri="{BB962C8B-B14F-4D97-AF65-F5344CB8AC3E}">
        <p14:creationId xmlns:p14="http://schemas.microsoft.com/office/powerpoint/2010/main" val="162324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pPr marL="0" marR="0" lvl="0" indent="0" algn="l" defTabSz="953617"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453E05D-3DF1-4E21-AB1B-DE220D2B1110}" type="slidenum">
              <a:rPr lang="en-US" smtClean="0"/>
              <a:pPr/>
              <a:t>5</a:t>
            </a:fld>
            <a:endParaRPr lang="en-US"/>
          </a:p>
        </p:txBody>
      </p:sp>
    </p:spTree>
    <p:extLst>
      <p:ext uri="{BB962C8B-B14F-4D97-AF65-F5344CB8AC3E}">
        <p14:creationId xmlns:p14="http://schemas.microsoft.com/office/powerpoint/2010/main" val="51580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pPr marL="0" marR="0" lvl="0" indent="0" algn="l" defTabSz="953617"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453E05D-3DF1-4E21-AB1B-DE220D2B1110}" type="slidenum">
              <a:rPr lang="en-US" smtClean="0"/>
              <a:pPr/>
              <a:t>6</a:t>
            </a:fld>
            <a:endParaRPr lang="en-US"/>
          </a:p>
        </p:txBody>
      </p:sp>
    </p:spTree>
    <p:extLst>
      <p:ext uri="{BB962C8B-B14F-4D97-AF65-F5344CB8AC3E}">
        <p14:creationId xmlns:p14="http://schemas.microsoft.com/office/powerpoint/2010/main" val="63165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pPr marL="0" marR="0" lvl="0" indent="0" algn="l" defTabSz="953617"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453E05D-3DF1-4E21-AB1B-DE220D2B1110}" type="slidenum">
              <a:rPr lang="en-US" smtClean="0"/>
              <a:pPr/>
              <a:t>7</a:t>
            </a:fld>
            <a:endParaRPr lang="en-US"/>
          </a:p>
        </p:txBody>
      </p:sp>
    </p:spTree>
    <p:extLst>
      <p:ext uri="{BB962C8B-B14F-4D97-AF65-F5344CB8AC3E}">
        <p14:creationId xmlns:p14="http://schemas.microsoft.com/office/powerpoint/2010/main" val="175353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pPr marL="0" marR="0" lvl="0" indent="0" algn="l" defTabSz="953617"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453E05D-3DF1-4E21-AB1B-DE220D2B1110}" type="slidenum">
              <a:rPr lang="en-US" smtClean="0"/>
              <a:pPr/>
              <a:t>8</a:t>
            </a:fld>
            <a:endParaRPr lang="en-US"/>
          </a:p>
        </p:txBody>
      </p:sp>
    </p:spTree>
    <p:extLst>
      <p:ext uri="{BB962C8B-B14F-4D97-AF65-F5344CB8AC3E}">
        <p14:creationId xmlns:p14="http://schemas.microsoft.com/office/powerpoint/2010/main" val="276269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9</a:t>
            </a:fld>
            <a:endParaRPr lang="en-US"/>
          </a:p>
        </p:txBody>
      </p:sp>
    </p:spTree>
    <p:extLst>
      <p:ext uri="{BB962C8B-B14F-4D97-AF65-F5344CB8AC3E}">
        <p14:creationId xmlns:p14="http://schemas.microsoft.com/office/powerpoint/2010/main" val="124540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1_Benutzerdefiniertes Layout">
    <p:spTree>
      <p:nvGrpSpPr>
        <p:cNvPr id="1" name=""/>
        <p:cNvGrpSpPr/>
        <p:nvPr/>
      </p:nvGrpSpPr>
      <p:grpSpPr bwMode="auto">
        <a:xfrm>
          <a:off x="0" y="0"/>
          <a:ext cx="0" cy="0"/>
          <a:chOff x="0" y="0"/>
          <a:chExt cx="0" cy="0"/>
        </a:xfrm>
      </p:grpSpPr>
      <p:sp>
        <p:nvSpPr>
          <p:cNvPr id="4" name="Rechteck 8"/>
          <p:cNvSpPr/>
          <p:nvPr userDrawn="1"/>
        </p:nvSpPr>
        <p:spPr bwMode="auto">
          <a:xfrm>
            <a:off x="8" y="56"/>
            <a:ext cx="7453304"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l">
              <a:defRPr/>
            </a:pPr>
            <a:endParaRPr lang="de-DE" sz="2400" b="1">
              <a:solidFill>
                <a:schemeClr val="bg1"/>
              </a:solidFill>
            </a:endParaRPr>
          </a:p>
        </p:txBody>
      </p:sp>
      <p:sp>
        <p:nvSpPr>
          <p:cNvPr id="5" name="Inhaltsplatzhalter 2"/>
          <p:cNvSpPr>
            <a:spLocks noGrp="1"/>
          </p:cNvSpPr>
          <p:nvPr>
            <p:ph idx="1"/>
          </p:nvPr>
        </p:nvSpPr>
        <p:spPr bwMode="auto">
          <a:xfrm>
            <a:off x="514915" y="1440209"/>
            <a:ext cx="9268300" cy="4992275"/>
          </a:xfrm>
          <a:prstGeom prst="rect">
            <a:avLst/>
          </a:prstGeom>
        </p:spPr>
        <p:txBody>
          <a:bodyPr/>
          <a:lstStyle>
            <a:lvl1pPr>
              <a:buClr>
                <a:srgbClr val="C00000"/>
              </a:buClr>
              <a:buSzPct val="120000"/>
              <a:buFont typeface="Wingdings"/>
              <a:buChar char="§"/>
              <a:defRPr sz="2200">
                <a:latin typeface="+mn-lt"/>
              </a:defRPr>
            </a:lvl1pPr>
            <a:lvl2pPr>
              <a:defRPr sz="1700"/>
            </a:lvl2pPr>
            <a:lvl3pPr marL="1191775" indent="-238356">
              <a:buFont typeface="Symbol"/>
              <a:buChar char="-"/>
              <a:defRPr sz="1700"/>
            </a:lvl3pPr>
            <a:lvl4pPr marL="1668482" indent="-238356">
              <a:buFont typeface="Symbol"/>
              <a:buChar char="-"/>
              <a:defRPr sz="1700"/>
            </a:lvl4pPr>
            <a:lvl5pPr marL="2145192" indent="-238356">
              <a:buFont typeface="Symbol"/>
              <a:buChar char="-"/>
              <a:defRPr sz="1700"/>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itel 1"/>
          <p:cNvSpPr>
            <a:spLocks noGrp="1"/>
          </p:cNvSpPr>
          <p:nvPr>
            <p:ph type="title"/>
          </p:nvPr>
        </p:nvSpPr>
        <p:spPr bwMode="auto">
          <a:xfrm>
            <a:off x="468536" y="0"/>
            <a:ext cx="6912768" cy="648128"/>
          </a:xfrm>
          <a:prstGeom prst="rect">
            <a:avLst/>
          </a:prstGeom>
        </p:spPr>
        <p:txBody>
          <a:bodyPr>
            <a:normAutofit/>
          </a:bodyPr>
          <a:lstStyle>
            <a:lvl1pPr algn="l">
              <a:defRPr sz="2800" b="0">
                <a:solidFill>
                  <a:schemeClr val="bg1"/>
                </a:solidFill>
              </a:defRPr>
            </a:lvl1pPr>
          </a:lstStyle>
          <a:p>
            <a:pPr>
              <a:defRPr/>
            </a:pPr>
            <a:endParaRPr lang="de-DE"/>
          </a:p>
        </p:txBody>
      </p:sp>
      <p:cxnSp>
        <p:nvCxnSpPr>
          <p:cNvPr id="7" name="Gerade Verbindung 18"/>
          <p:cNvCxnSpPr>
            <a:cxnSpLocks/>
          </p:cNvCxnSpPr>
          <p:nvPr userDrawn="1"/>
        </p:nvCxnSpPr>
        <p:spPr bwMode="auto">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hteck 12"/>
          <p:cNvSpPr/>
          <p:nvPr userDrawn="1"/>
        </p:nvSpPr>
        <p:spPr bwMode="auto">
          <a:xfrm>
            <a:off x="3852920" y="6840866"/>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defRPr/>
            </a:pPr>
            <a:endParaRPr lang="de-DE"/>
          </a:p>
        </p:txBody>
      </p:sp>
      <p:sp>
        <p:nvSpPr>
          <p:cNvPr id="9" name="Textfeld 13"/>
          <p:cNvSpPr>
            <a:spLocks noAdjustHandles="1"/>
          </p:cNvSpPr>
          <p:nvPr userDrawn="1"/>
        </p:nvSpPr>
        <p:spPr bwMode="auto">
          <a:xfrm>
            <a:off x="3852912" y="6851612"/>
            <a:ext cx="6445202" cy="280959"/>
          </a:xfrm>
          <a:prstGeom prst="rect">
            <a:avLst/>
          </a:prstGeom>
          <a:noFill/>
          <a:ln>
            <a:noFill/>
          </a:ln>
        </p:spPr>
        <p:txBody>
          <a:bodyPr wrap="square" lIns="95361" tIns="47681" rIns="95361" bIns="47681" rtlCol="0">
            <a:spAutoFit/>
          </a:bodyPr>
          <a:lstStyle/>
          <a:p>
            <a:pPr>
              <a:defRPr/>
            </a:pPr>
            <a:r>
              <a:rPr lang="de-DE" sz="1200" b="1">
                <a:solidFill>
                  <a:schemeClr val="tx2"/>
                </a:solidFill>
                <a:latin typeface="+mn-lt"/>
                <a:ea typeface="+mn-ea"/>
                <a:cs typeface="+mn-cs"/>
              </a:rPr>
              <a:t> Didaktik der Biologie – LMU München				</a:t>
            </a:r>
            <a:fld id="{8BE7A362-220D-42D0-B4B4-4DB6B9E5BC20}" type="slidenum">
              <a:rPr lang="de-DE" sz="1200" b="1">
                <a:solidFill>
                  <a:schemeClr val="tx2"/>
                </a:solidFill>
                <a:latin typeface="+mn-lt"/>
                <a:ea typeface="+mn-ea"/>
                <a:cs typeface="+mn-cs"/>
              </a:rPr>
              <a:t>‹Nr.›</a:t>
            </a:fld>
            <a:endParaRPr lang="de-DE" sz="1200" b="1">
              <a:solidFill>
                <a:schemeClr val="tx2"/>
              </a:solidFill>
              <a:latin typeface="+mn-lt"/>
              <a:ea typeface="+mn-ea"/>
              <a:cs typeface="+mn-cs"/>
            </a:endParaRPr>
          </a:p>
        </p:txBody>
      </p:sp>
      <p:sp>
        <p:nvSpPr>
          <p:cNvPr id="10" name="Inhaltsplatzhalter 2"/>
          <p:cNvSpPr>
            <a:spLocks noGrp="1"/>
          </p:cNvSpPr>
          <p:nvPr>
            <p:ph sz="quarter" idx="10"/>
          </p:nvPr>
        </p:nvSpPr>
        <p:spPr bwMode="auto">
          <a:xfrm>
            <a:off x="5536232" y="6480770"/>
            <a:ext cx="4248943" cy="288032"/>
          </a:xfrm>
          <a:prstGeom prst="rect">
            <a:avLst/>
          </a:prstGeom>
        </p:spPr>
        <p:txBody>
          <a:bodyPr vert="horz" anchor="ctr"/>
          <a:lstStyle>
            <a:lvl1pPr algn="r">
              <a:defRPr sz="1300" b="0">
                <a:latin typeface="Calibri"/>
                <a:cs typeface="Calibri"/>
              </a:defRPr>
            </a:lvl1pPr>
            <a:lvl2pPr marL="476806" indent="0">
              <a:buNone/>
              <a:defRPr/>
            </a:lvl2pPr>
          </a:lstStyle>
          <a:p>
            <a:pPr lvl="0">
              <a:defRPr/>
            </a:pPr>
            <a:r>
              <a:rPr lang="de-DE"/>
              <a:t>Mastertextformat bearbeiten</a:t>
            </a:r>
            <a:endParaRPr/>
          </a:p>
        </p:txBody>
      </p:sp>
      <p:sp>
        <p:nvSpPr>
          <p:cNvPr id="11" name="Rechteck 15"/>
          <p:cNvSpPr/>
          <p:nvPr userDrawn="1"/>
        </p:nvSpPr>
        <p:spPr bwMode="auto">
          <a:xfrm>
            <a:off x="0" y="724003"/>
            <a:ext cx="7453312" cy="400110"/>
          </a:xfrm>
          <a:prstGeom prst="rect">
            <a:avLst/>
          </a:prstGeom>
          <a:solidFill>
            <a:srgbClr val="1F497D"/>
          </a:solidFill>
        </p:spPr>
        <p:txBody>
          <a:bodyPr wrap="square">
            <a:spAutoFit/>
          </a:bodyPr>
          <a:lstStyle/>
          <a:p>
            <a:pPr marL="452438">
              <a:defRPr/>
            </a:pPr>
            <a:endParaRPr lang="de-DE" sz="2000">
              <a:solidFill>
                <a:schemeClr val="bg1"/>
              </a:solidFill>
            </a:endParaRPr>
          </a:p>
        </p:txBody>
      </p:sp>
      <p:sp>
        <p:nvSpPr>
          <p:cNvPr id="12" name="Textplatzhalter 20"/>
          <p:cNvSpPr>
            <a:spLocks noGrp="1"/>
          </p:cNvSpPr>
          <p:nvPr>
            <p:ph type="body" sz="quarter" idx="11"/>
          </p:nvPr>
        </p:nvSpPr>
        <p:spPr bwMode="auto">
          <a:xfrm>
            <a:off x="468536" y="717686"/>
            <a:ext cx="6912767" cy="406427"/>
          </a:xfrm>
        </p:spPr>
        <p:txBody>
          <a:bodyPr>
            <a:noAutofit/>
          </a:bodyPr>
          <a:lstStyle>
            <a:lvl1pPr>
              <a:defRPr sz="2000" b="0">
                <a:solidFill>
                  <a:schemeClr val="bg1"/>
                </a:solidFill>
                <a:latin typeface="+mn-lt"/>
              </a:defRPr>
            </a:lvl1pPr>
          </a:lstStyle>
          <a:p>
            <a:pPr lvl="0">
              <a:defRPr/>
            </a:pPr>
            <a:r>
              <a:rPr lang="de-DE"/>
              <a:t>Textmasterformat bearbeiten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3_Benutzerdefiniertes Layout">
    <p:spTree>
      <p:nvGrpSpPr>
        <p:cNvPr id="1" name=""/>
        <p:cNvGrpSpPr/>
        <p:nvPr/>
      </p:nvGrpSpPr>
      <p:grpSpPr bwMode="auto">
        <a:xfrm>
          <a:off x="0" y="0"/>
          <a:ext cx="0" cy="0"/>
          <a:chOff x="0" y="0"/>
          <a:chExt cx="0" cy="0"/>
        </a:xfrm>
      </p:grpSpPr>
      <p:sp>
        <p:nvSpPr>
          <p:cNvPr id="4" name="Inhaltsplatzhalter 2"/>
          <p:cNvSpPr>
            <a:spLocks noGrp="1"/>
          </p:cNvSpPr>
          <p:nvPr>
            <p:ph idx="1"/>
          </p:nvPr>
        </p:nvSpPr>
        <p:spPr bwMode="auto">
          <a:xfrm>
            <a:off x="6229175" y="821404"/>
            <a:ext cx="3556001" cy="5424322"/>
          </a:xfrm>
          <a:prstGeom prst="rect">
            <a:avLst/>
          </a:prstGeom>
        </p:spPr>
        <p:txBody>
          <a:bodyPr/>
          <a:lstStyle>
            <a:lvl1pPr>
              <a:buClr>
                <a:srgbClr val="C00000"/>
              </a:buClr>
              <a:buSzPct val="120000"/>
              <a:buFont typeface="Wingdings"/>
              <a:buChar char="§"/>
              <a:defRPr sz="2200">
                <a:latin typeface="+mn-lt"/>
              </a:defRPr>
            </a:lvl1pPr>
            <a:lvl2pPr>
              <a:defRPr sz="1700"/>
            </a:lvl2pPr>
            <a:lvl3pPr marL="1191775" indent="-238356">
              <a:buFont typeface="Symbol"/>
              <a:buChar char="-"/>
              <a:defRPr sz="1700"/>
            </a:lvl3pPr>
            <a:lvl4pPr marL="1668482" indent="-238356">
              <a:buFont typeface="Symbol"/>
              <a:buChar char="-"/>
              <a:defRPr sz="1700"/>
            </a:lvl4pPr>
            <a:lvl5pPr marL="2145192" indent="-238356">
              <a:buFont typeface="Symbol"/>
              <a:buChar char="-"/>
              <a:defRPr sz="1700"/>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cxnSp>
        <p:nvCxnSpPr>
          <p:cNvPr id="5" name="Gerade Verbindung 18"/>
          <p:cNvCxnSpPr>
            <a:cxnSpLocks/>
          </p:cNvCxnSpPr>
          <p:nvPr userDrawn="1"/>
        </p:nvCxnSpPr>
        <p:spPr bwMode="auto">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hteck 6"/>
          <p:cNvSpPr/>
          <p:nvPr userDrawn="1"/>
        </p:nvSpPr>
        <p:spPr bwMode="auto">
          <a:xfrm>
            <a:off x="3852920" y="6840866"/>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defRPr/>
            </a:pPr>
            <a:endParaRPr lang="de-DE"/>
          </a:p>
        </p:txBody>
      </p:sp>
      <p:sp>
        <p:nvSpPr>
          <p:cNvPr id="7" name="Textfeld 7"/>
          <p:cNvSpPr>
            <a:spLocks noAdjustHandles="1"/>
          </p:cNvSpPr>
          <p:nvPr userDrawn="1"/>
        </p:nvSpPr>
        <p:spPr bwMode="auto">
          <a:xfrm>
            <a:off x="3852912" y="6851612"/>
            <a:ext cx="6445202" cy="280959"/>
          </a:xfrm>
          <a:prstGeom prst="rect">
            <a:avLst/>
          </a:prstGeom>
          <a:noFill/>
          <a:ln>
            <a:noFill/>
          </a:ln>
        </p:spPr>
        <p:txBody>
          <a:bodyPr wrap="square" lIns="95361" tIns="47681" rIns="95361" bIns="47681" rtlCol="0">
            <a:spAutoFit/>
          </a:bodyPr>
          <a:lstStyle/>
          <a:p>
            <a:pPr>
              <a:defRPr/>
            </a:pPr>
            <a:r>
              <a:rPr lang="de-DE" sz="1200" b="1">
                <a:solidFill>
                  <a:schemeClr val="tx2"/>
                </a:solidFill>
                <a:latin typeface="+mn-lt"/>
                <a:ea typeface="+mn-ea"/>
                <a:cs typeface="+mn-cs"/>
              </a:rPr>
              <a:t> Didaktik der Biologie – LMU München				</a:t>
            </a:r>
            <a:fld id="{8BE7A362-220D-42D0-B4B4-4DB6B9E5BC20}" type="slidenum">
              <a:rPr lang="de-DE" sz="1200" b="1">
                <a:solidFill>
                  <a:schemeClr val="tx2"/>
                </a:solidFill>
                <a:latin typeface="+mn-lt"/>
                <a:ea typeface="+mn-ea"/>
                <a:cs typeface="+mn-cs"/>
              </a:rPr>
              <a:t>‹Nr.›</a:t>
            </a:fld>
            <a:endParaRPr lang="de-DE" sz="1200" b="1">
              <a:solidFill>
                <a:schemeClr val="tx2"/>
              </a:solidFill>
              <a:latin typeface="+mn-lt"/>
              <a:ea typeface="+mn-ea"/>
              <a:cs typeface="+mn-cs"/>
            </a:endParaRPr>
          </a:p>
        </p:txBody>
      </p:sp>
      <p:sp>
        <p:nvSpPr>
          <p:cNvPr id="8" name="Inhaltsplatzhalter 2"/>
          <p:cNvSpPr>
            <a:spLocks noGrp="1"/>
          </p:cNvSpPr>
          <p:nvPr>
            <p:ph sz="quarter" idx="10"/>
          </p:nvPr>
        </p:nvSpPr>
        <p:spPr bwMode="auto">
          <a:xfrm>
            <a:off x="5536232" y="6480770"/>
            <a:ext cx="4248943" cy="288032"/>
          </a:xfrm>
          <a:prstGeom prst="rect">
            <a:avLst/>
          </a:prstGeom>
        </p:spPr>
        <p:txBody>
          <a:bodyPr vert="horz" anchor="ctr"/>
          <a:lstStyle>
            <a:lvl1pPr algn="r">
              <a:defRPr sz="1300" b="0">
                <a:latin typeface="Calibri"/>
                <a:cs typeface="Calibri"/>
              </a:defRPr>
            </a:lvl1pPr>
            <a:lvl2pPr marL="476806" indent="0">
              <a:buNone/>
              <a:defRPr/>
            </a:lvl2pPr>
          </a:lstStyle>
          <a:p>
            <a:pPr lvl="0">
              <a:defRPr/>
            </a:pPr>
            <a:r>
              <a:rPr lang="de-DE"/>
              <a:t>Mastertextformat bearbeiten</a:t>
            </a:r>
            <a:endParaRPr/>
          </a:p>
        </p:txBody>
      </p:sp>
      <p:grpSp>
        <p:nvGrpSpPr>
          <p:cNvPr id="9" name="Diagramm 9"/>
          <p:cNvGrpSpPr/>
          <p:nvPr userDrawn="1"/>
        </p:nvGrpSpPr>
        <p:grpSpPr bwMode="auto">
          <a:xfrm>
            <a:off x="1871" y="360090"/>
            <a:ext cx="7309297" cy="4872865"/>
            <a:chOff x="0" y="0"/>
            <a:chExt cx="7309297" cy="4872865"/>
          </a:xfrm>
        </p:grpSpPr>
        <p:sp>
          <p:nvSpPr>
            <p:cNvPr id="10" name="Rechteck 9"/>
            <p:cNvSpPr/>
            <p:nvPr/>
          </p:nvSpPr>
          <p:spPr bwMode="auto">
            <a:xfrm>
              <a:off x="0" y="438557"/>
              <a:ext cx="6000445" cy="4434307"/>
            </a:xfrm>
            <a:prstGeom prst="rect">
              <a:avLst/>
            </a:prstGeom>
            <a:blipFill>
              <a:blip r:embed="rId2"/>
              <a:srcRect l="4545" r="4545"/>
              <a:stretch/>
            </a:blipFill>
            <a:ln>
              <a:noFill/>
            </a:ln>
          </p:spPr>
          <p:style>
            <a:lnRef idx="0">
              <a:srgbClr val="000000"/>
            </a:lnRef>
            <a:fillRef idx="1">
              <a:srgbClr val="000000"/>
            </a:fillRef>
            <a:effectRef idx="0">
              <a:srgbClr val="000000"/>
            </a:effectRef>
            <a:fontRef idx="minor"/>
          </p:style>
        </p:sp>
        <p:sp>
          <p:nvSpPr>
            <p:cNvPr id="11" name="Rechteck 10"/>
            <p:cNvSpPr/>
            <p:nvPr/>
          </p:nvSpPr>
          <p:spPr bwMode="auto">
            <a:xfrm>
              <a:off x="0" y="4146676"/>
              <a:ext cx="5170597" cy="726188"/>
            </a:xfrm>
            <a:prstGeom prst="rect">
              <a:avLst/>
            </a:prstGeom>
            <a:solidFill>
              <a:schemeClr val="tx2"/>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76200" tIns="76200" rIns="76200" bIns="76200" numCol="1" spcCol="1270" anchor="ctr" anchorCtr="0">
              <a:noAutofit/>
            </a:bodyPr>
            <a:lstStyle/>
            <a:p>
              <a:pPr marL="0" lvl="0" indent="0" algn="ctr" defTabSz="1778000">
                <a:lnSpc>
                  <a:spcPct val="90000"/>
                </a:lnSpc>
                <a:spcBef>
                  <a:spcPts val="0"/>
                </a:spcBef>
                <a:spcAft>
                  <a:spcPts val="0"/>
                </a:spcAft>
                <a:buNone/>
                <a:defRPr/>
              </a:pPr>
              <a:endParaRPr lang="de-DE" sz="4000"/>
            </a:p>
          </p:txBody>
        </p:sp>
      </p:grpSp>
      <p:sp>
        <p:nvSpPr>
          <p:cNvPr id="12" name="Titel 1"/>
          <p:cNvSpPr>
            <a:spLocks noGrp="1"/>
          </p:cNvSpPr>
          <p:nvPr>
            <p:ph type="title"/>
          </p:nvPr>
        </p:nvSpPr>
        <p:spPr bwMode="auto">
          <a:xfrm>
            <a:off x="1" y="4536554"/>
            <a:ext cx="5149055" cy="648128"/>
          </a:xfrm>
          <a:prstGeom prst="rect">
            <a:avLst/>
          </a:prstGeom>
        </p:spPr>
        <p:txBody>
          <a:bodyPr>
            <a:normAutofit/>
          </a:bodyPr>
          <a:lstStyle>
            <a:lvl1pPr algn="ctr">
              <a:defRPr sz="2800" b="0">
                <a:solidFill>
                  <a:schemeClr val="bg1"/>
                </a:solidFill>
              </a:defRPr>
            </a:lvl1pPr>
          </a:lstStyle>
          <a:p>
            <a:pPr>
              <a:defRPr/>
            </a:pP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0_Titel und Inhalt">
    <p:spTree>
      <p:nvGrpSpPr>
        <p:cNvPr id="1" name=""/>
        <p:cNvGrpSpPr/>
        <p:nvPr/>
      </p:nvGrpSpPr>
      <p:grpSpPr bwMode="auto">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userDrawn="1">
  <p:cSld name="2_Benutzerdefiniertes Layout">
    <p:spTree>
      <p:nvGrpSpPr>
        <p:cNvPr id="1" name=""/>
        <p:cNvGrpSpPr/>
        <p:nvPr/>
      </p:nvGrpSpPr>
      <p:grpSpPr bwMode="auto">
        <a:xfrm>
          <a:off x="0" y="0"/>
          <a:ext cx="0" cy="0"/>
          <a:chOff x="0" y="0"/>
          <a:chExt cx="0" cy="0"/>
        </a:xfrm>
      </p:grpSpPr>
      <p:sp>
        <p:nvSpPr>
          <p:cNvPr id="4" name="Inhaltsplatzhalter 2"/>
          <p:cNvSpPr>
            <a:spLocks noGrp="1"/>
          </p:cNvSpPr>
          <p:nvPr>
            <p:ph idx="1"/>
          </p:nvPr>
        </p:nvSpPr>
        <p:spPr bwMode="auto">
          <a:xfrm>
            <a:off x="6229175" y="821404"/>
            <a:ext cx="3556001" cy="5424322"/>
          </a:xfrm>
          <a:prstGeom prst="rect">
            <a:avLst/>
          </a:prstGeom>
        </p:spPr>
        <p:txBody>
          <a:bodyPr/>
          <a:lstStyle>
            <a:lvl1pPr>
              <a:buClr>
                <a:srgbClr val="C00000"/>
              </a:buClr>
              <a:buSzPct val="120000"/>
              <a:buFont typeface="Wingdings"/>
              <a:buChar char="§"/>
              <a:defRPr sz="2200">
                <a:latin typeface="+mn-lt"/>
              </a:defRPr>
            </a:lvl1pPr>
            <a:lvl2pPr>
              <a:defRPr sz="1700"/>
            </a:lvl2pPr>
            <a:lvl3pPr marL="1191775" indent="-238356">
              <a:buFont typeface="Symbol"/>
              <a:buChar char="-"/>
              <a:defRPr sz="1700"/>
            </a:lvl3pPr>
            <a:lvl4pPr marL="1668482" indent="-238356">
              <a:buFont typeface="Symbol"/>
              <a:buChar char="-"/>
              <a:defRPr sz="1700"/>
            </a:lvl4pPr>
            <a:lvl5pPr marL="2145192" indent="-238356">
              <a:buFont typeface="Symbol"/>
              <a:buChar char="-"/>
              <a:defRPr sz="1700"/>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cxnSp>
        <p:nvCxnSpPr>
          <p:cNvPr id="5" name="Gerade Verbindung 18"/>
          <p:cNvCxnSpPr>
            <a:cxnSpLocks/>
          </p:cNvCxnSpPr>
          <p:nvPr userDrawn="1"/>
        </p:nvCxnSpPr>
        <p:spPr bwMode="auto">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hteck 6"/>
          <p:cNvSpPr/>
          <p:nvPr userDrawn="1"/>
        </p:nvSpPr>
        <p:spPr bwMode="auto">
          <a:xfrm>
            <a:off x="3852920" y="6840866"/>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defRPr/>
            </a:pPr>
            <a:endParaRPr lang="de-DE"/>
          </a:p>
        </p:txBody>
      </p:sp>
      <p:sp>
        <p:nvSpPr>
          <p:cNvPr id="7" name="Rechteck 11"/>
          <p:cNvSpPr/>
          <p:nvPr userDrawn="1"/>
        </p:nvSpPr>
        <p:spPr bwMode="auto">
          <a:xfrm>
            <a:off x="-1428" y="4536554"/>
            <a:ext cx="5150484" cy="2016224"/>
          </a:xfrm>
          <a:prstGeom prst="rect">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Textfeld 7"/>
          <p:cNvSpPr>
            <a:spLocks noAdjustHandles="1"/>
          </p:cNvSpPr>
          <p:nvPr userDrawn="1"/>
        </p:nvSpPr>
        <p:spPr bwMode="auto">
          <a:xfrm>
            <a:off x="3852912" y="6851612"/>
            <a:ext cx="6445202" cy="280959"/>
          </a:xfrm>
          <a:prstGeom prst="rect">
            <a:avLst/>
          </a:prstGeom>
          <a:noFill/>
          <a:ln>
            <a:noFill/>
          </a:ln>
        </p:spPr>
        <p:txBody>
          <a:bodyPr wrap="square" lIns="95361" tIns="47681" rIns="95361" bIns="47681" rtlCol="0">
            <a:spAutoFit/>
          </a:bodyPr>
          <a:lstStyle/>
          <a:p>
            <a:pPr>
              <a:defRPr/>
            </a:pPr>
            <a:r>
              <a:rPr lang="de-DE" sz="1200" b="1">
                <a:solidFill>
                  <a:schemeClr val="tx2"/>
                </a:solidFill>
                <a:latin typeface="+mn-lt"/>
                <a:ea typeface="+mn-ea"/>
                <a:cs typeface="+mn-cs"/>
              </a:rPr>
              <a:t> Didaktik der Biologie – LMU München				</a:t>
            </a:r>
            <a:fld id="{8BE7A362-220D-42D0-B4B4-4DB6B9E5BC20}" type="slidenum">
              <a:rPr lang="de-DE" sz="1200" b="1">
                <a:solidFill>
                  <a:schemeClr val="tx2"/>
                </a:solidFill>
                <a:latin typeface="+mn-lt"/>
                <a:ea typeface="+mn-ea"/>
                <a:cs typeface="+mn-cs"/>
              </a:rPr>
              <a:t>‹Nr.›</a:t>
            </a:fld>
            <a:endParaRPr lang="de-DE" sz="1200" b="1">
              <a:solidFill>
                <a:schemeClr val="tx2"/>
              </a:solidFill>
              <a:latin typeface="+mn-lt"/>
              <a:ea typeface="+mn-ea"/>
              <a:cs typeface="+mn-cs"/>
            </a:endParaRPr>
          </a:p>
        </p:txBody>
      </p:sp>
      <p:sp>
        <p:nvSpPr>
          <p:cNvPr id="9" name="Inhaltsplatzhalter 2"/>
          <p:cNvSpPr>
            <a:spLocks noGrp="1"/>
          </p:cNvSpPr>
          <p:nvPr>
            <p:ph sz="quarter" idx="10"/>
          </p:nvPr>
        </p:nvSpPr>
        <p:spPr bwMode="auto">
          <a:xfrm>
            <a:off x="5536232" y="6480770"/>
            <a:ext cx="4248943" cy="288032"/>
          </a:xfrm>
          <a:prstGeom prst="rect">
            <a:avLst/>
          </a:prstGeom>
        </p:spPr>
        <p:txBody>
          <a:bodyPr vert="horz" anchor="ctr"/>
          <a:lstStyle>
            <a:lvl1pPr algn="r">
              <a:defRPr sz="1300" b="0">
                <a:latin typeface="Calibri"/>
                <a:cs typeface="Calibri"/>
              </a:defRPr>
            </a:lvl1pPr>
            <a:lvl2pPr marL="476806" indent="0">
              <a:buNone/>
              <a:defRPr/>
            </a:lvl2pPr>
          </a:lstStyle>
          <a:p>
            <a:pPr lvl="0">
              <a:defRPr/>
            </a:pPr>
            <a:r>
              <a:rPr lang="de-DE"/>
              <a:t>Mastertextformat bearbeiten</a:t>
            </a:r>
            <a:endParaRPr/>
          </a:p>
        </p:txBody>
      </p:sp>
      <p:grpSp>
        <p:nvGrpSpPr>
          <p:cNvPr id="10" name="Diagramm 9"/>
          <p:cNvGrpSpPr/>
          <p:nvPr userDrawn="1"/>
        </p:nvGrpSpPr>
        <p:grpSpPr bwMode="auto">
          <a:xfrm>
            <a:off x="1871" y="360090"/>
            <a:ext cx="7309297" cy="4872865"/>
            <a:chOff x="0" y="0"/>
            <a:chExt cx="7309297" cy="4872865"/>
          </a:xfrm>
        </p:grpSpPr>
        <p:sp>
          <p:nvSpPr>
            <p:cNvPr id="11" name="Rechteck 10"/>
            <p:cNvSpPr/>
            <p:nvPr/>
          </p:nvSpPr>
          <p:spPr bwMode="auto">
            <a:xfrm>
              <a:off x="0" y="438557"/>
              <a:ext cx="6000445" cy="4434307"/>
            </a:xfrm>
            <a:prstGeom prst="rect">
              <a:avLst/>
            </a:prstGeom>
            <a:blipFill>
              <a:blip r:embed="rId2"/>
              <a:srcRect l="4545" r="4545"/>
              <a:stretch/>
            </a:blipFill>
            <a:ln>
              <a:noFill/>
            </a:ln>
          </p:spPr>
          <p:style>
            <a:lnRef idx="0">
              <a:srgbClr val="000000"/>
            </a:lnRef>
            <a:fillRef idx="1">
              <a:srgbClr val="000000"/>
            </a:fillRef>
            <a:effectRef idx="0">
              <a:srgbClr val="000000"/>
            </a:effectRef>
            <a:fontRef idx="minor"/>
          </p:style>
        </p:sp>
        <p:sp>
          <p:nvSpPr>
            <p:cNvPr id="12" name="Rechteck 11"/>
            <p:cNvSpPr/>
            <p:nvPr/>
          </p:nvSpPr>
          <p:spPr bwMode="auto">
            <a:xfrm>
              <a:off x="0" y="4146676"/>
              <a:ext cx="5170597" cy="726188"/>
            </a:xfrm>
            <a:prstGeom prst="rect">
              <a:avLst/>
            </a:prstGeom>
            <a:solidFill>
              <a:schemeClr val="tx2"/>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76200" tIns="76200" rIns="76200" bIns="76200" numCol="1" spcCol="1270" anchor="ctr" anchorCtr="0">
              <a:noAutofit/>
            </a:bodyPr>
            <a:lstStyle/>
            <a:p>
              <a:pPr marL="0" lvl="0" indent="0" algn="ctr" defTabSz="1778000">
                <a:lnSpc>
                  <a:spcPct val="90000"/>
                </a:lnSpc>
                <a:spcBef>
                  <a:spcPts val="0"/>
                </a:spcBef>
                <a:spcAft>
                  <a:spcPts val="0"/>
                </a:spcAft>
                <a:buNone/>
                <a:defRPr/>
              </a:pPr>
              <a:endParaRPr lang="de-DE" sz="4000"/>
            </a:p>
          </p:txBody>
        </p:sp>
      </p:grpSp>
      <p:sp>
        <p:nvSpPr>
          <p:cNvPr id="13" name="Titel 1"/>
          <p:cNvSpPr>
            <a:spLocks noGrp="1"/>
          </p:cNvSpPr>
          <p:nvPr>
            <p:ph type="title"/>
          </p:nvPr>
        </p:nvSpPr>
        <p:spPr bwMode="auto">
          <a:xfrm>
            <a:off x="1" y="4536554"/>
            <a:ext cx="5149055" cy="648128"/>
          </a:xfrm>
          <a:prstGeom prst="rect">
            <a:avLst/>
          </a:prstGeom>
        </p:spPr>
        <p:txBody>
          <a:bodyPr>
            <a:normAutofit/>
          </a:bodyPr>
          <a:lstStyle>
            <a:lvl1pPr marL="266700" indent="0" algn="l">
              <a:defRPr sz="2800" b="0">
                <a:solidFill>
                  <a:schemeClr val="bg1"/>
                </a:solidFill>
              </a:defRPr>
            </a:lvl1pPr>
          </a:lstStyle>
          <a:p>
            <a:pPr>
              <a:defRPr/>
            </a:pPr>
            <a:endParaRPr lang="de-DE"/>
          </a:p>
        </p:txBody>
      </p:sp>
      <p:sp>
        <p:nvSpPr>
          <p:cNvPr id="14" name="Textplatzhalter 2"/>
          <p:cNvSpPr>
            <a:spLocks noGrp="1"/>
          </p:cNvSpPr>
          <p:nvPr>
            <p:ph type="body" sz="quarter" idx="11"/>
          </p:nvPr>
        </p:nvSpPr>
        <p:spPr bwMode="auto">
          <a:xfrm>
            <a:off x="324520" y="5400650"/>
            <a:ext cx="4680520" cy="1056268"/>
          </a:xfrm>
        </p:spPr>
        <p:txBody>
          <a:bodyPr/>
          <a:lstStyle>
            <a:lvl1pPr>
              <a:defRPr sz="1400"/>
            </a:lvl1pPr>
          </a:lstStyle>
          <a:p>
            <a:pPr lvl="0">
              <a:defRPr/>
            </a:pPr>
            <a:r>
              <a:rPr lang="de-DE"/>
              <a:t>Textmasterformat bearbeiten</a:t>
            </a:r>
            <a:endParaRPr/>
          </a:p>
        </p:txBody>
      </p:sp>
    </p:spTree>
    <p:extLst>
      <p:ext uri="{BB962C8B-B14F-4D97-AF65-F5344CB8AC3E}">
        <p14:creationId xmlns:p14="http://schemas.microsoft.com/office/powerpoint/2010/main" val="4966767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14915" y="288377"/>
            <a:ext cx="9268300" cy="1200151"/>
          </a:xfrm>
          <a:prstGeom prst="rect">
            <a:avLst/>
          </a:prstGeom>
        </p:spPr>
        <p:txBody>
          <a:bodyPr vert="horz" lIns="95361" tIns="47681" rIns="95361" bIns="47681" rtlCol="0" anchor="ctr">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514915" y="1680223"/>
            <a:ext cx="9268300" cy="4752261"/>
          </a:xfrm>
          <a:prstGeom prst="rect">
            <a:avLst/>
          </a:prstGeom>
        </p:spPr>
        <p:txBody>
          <a:bodyPr vert="horz" lIns="95361" tIns="47681" rIns="95361" bIns="47681"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953617">
        <a:spcBef>
          <a:spcPts val="0"/>
        </a:spcBef>
        <a:buNone/>
        <a:defRPr sz="4700">
          <a:solidFill>
            <a:schemeClr val="tx1"/>
          </a:solidFill>
          <a:latin typeface="+mj-lt"/>
          <a:ea typeface="+mj-ea"/>
          <a:cs typeface="+mj-cs"/>
        </a:defRPr>
      </a:lvl1pPr>
    </p:titleStyle>
    <p:bodyStyle>
      <a:lvl1pPr marL="357607" indent="-357607" algn="l" defTabSz="953617">
        <a:spcBef>
          <a:spcPts val="0"/>
        </a:spcBef>
        <a:buFont typeface="Arial"/>
        <a:buNone/>
        <a:defRPr sz="2400" b="1">
          <a:solidFill>
            <a:schemeClr val="tx1"/>
          </a:solidFill>
          <a:latin typeface="Arial Bold"/>
          <a:ea typeface="+mn-ea"/>
          <a:cs typeface="+mn-cs"/>
        </a:defRPr>
      </a:lvl1pPr>
      <a:lvl2pPr marL="774811" indent="-298005" algn="l" defTabSz="953617">
        <a:spcBef>
          <a:spcPts val="0"/>
        </a:spcBef>
        <a:buFont typeface="Arial"/>
        <a:buChar char="–"/>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p:bodyStyle>
    <p:otherStyle>
      <a:defPPr>
        <a:defRPr lang="de-DE"/>
      </a:defPPr>
      <a:lvl1pPr marL="0" algn="l" defTabSz="953617">
        <a:defRPr sz="1700">
          <a:solidFill>
            <a:schemeClr val="tx1"/>
          </a:solidFill>
          <a:latin typeface="+mn-lt"/>
          <a:ea typeface="+mn-ea"/>
          <a:cs typeface="+mn-cs"/>
        </a:defRPr>
      </a:lvl1pPr>
      <a:lvl2pPr marL="476808" algn="l" defTabSz="953617">
        <a:defRPr sz="1700">
          <a:solidFill>
            <a:schemeClr val="tx1"/>
          </a:solidFill>
          <a:latin typeface="+mn-lt"/>
          <a:ea typeface="+mn-ea"/>
          <a:cs typeface="+mn-cs"/>
        </a:defRPr>
      </a:lvl2pPr>
      <a:lvl3pPr marL="953617" algn="l" defTabSz="953617">
        <a:defRPr sz="1700">
          <a:solidFill>
            <a:schemeClr val="tx1"/>
          </a:solidFill>
          <a:latin typeface="+mn-lt"/>
          <a:ea typeface="+mn-ea"/>
          <a:cs typeface="+mn-cs"/>
        </a:defRPr>
      </a:lvl3pPr>
      <a:lvl4pPr marL="1430423" algn="l" defTabSz="953617">
        <a:defRPr sz="1700">
          <a:solidFill>
            <a:schemeClr val="tx1"/>
          </a:solidFill>
          <a:latin typeface="+mn-lt"/>
          <a:ea typeface="+mn-ea"/>
          <a:cs typeface="+mn-cs"/>
        </a:defRPr>
      </a:lvl4pPr>
      <a:lvl5pPr marL="1907231" algn="l" defTabSz="953617">
        <a:defRPr sz="1700">
          <a:solidFill>
            <a:schemeClr val="tx1"/>
          </a:solidFill>
          <a:latin typeface="+mn-lt"/>
          <a:ea typeface="+mn-ea"/>
          <a:cs typeface="+mn-cs"/>
        </a:defRPr>
      </a:lvl5pPr>
      <a:lvl6pPr marL="2384039" algn="l" defTabSz="953617">
        <a:defRPr sz="1700">
          <a:solidFill>
            <a:schemeClr val="tx1"/>
          </a:solidFill>
          <a:latin typeface="+mn-lt"/>
          <a:ea typeface="+mn-ea"/>
          <a:cs typeface="+mn-cs"/>
        </a:defRPr>
      </a:lvl6pPr>
      <a:lvl7pPr marL="2860849" algn="l" defTabSz="953617">
        <a:defRPr sz="1700">
          <a:solidFill>
            <a:schemeClr val="tx1"/>
          </a:solidFill>
          <a:latin typeface="+mn-lt"/>
          <a:ea typeface="+mn-ea"/>
          <a:cs typeface="+mn-cs"/>
        </a:defRPr>
      </a:lvl7pPr>
      <a:lvl8pPr marL="3337656" algn="l" defTabSz="953617">
        <a:defRPr sz="1700">
          <a:solidFill>
            <a:schemeClr val="tx1"/>
          </a:solidFill>
          <a:latin typeface="+mn-lt"/>
          <a:ea typeface="+mn-ea"/>
          <a:cs typeface="+mn-cs"/>
        </a:defRPr>
      </a:lvl8pPr>
      <a:lvl9pPr marL="3814465" algn="l" defTabSz="953617">
        <a:defRPr sz="17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creativecommons.org/licenses/by-sa/4.0/legalcode.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digitus@bio.lmu.de" TargetMode="External"/><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a:blip r:embed="rId3">
            <a:lum/>
          </a:blip>
          <a:srcRect l="1923" r="1923"/>
          <a:stretch/>
        </a:blipFill>
        <a:effectLst/>
      </p:bgPr>
    </p:bg>
    <p:spTree>
      <p:nvGrpSpPr>
        <p:cNvPr id="1" name=""/>
        <p:cNvGrpSpPr/>
        <p:nvPr/>
      </p:nvGrpSpPr>
      <p:grpSpPr bwMode="auto">
        <a:xfrm>
          <a:off x="0" y="0"/>
          <a:ext cx="0" cy="0"/>
          <a:chOff x="0" y="0"/>
          <a:chExt cx="0" cy="0"/>
        </a:xfrm>
      </p:grpSpPr>
      <p:sp>
        <p:nvSpPr>
          <p:cNvPr id="4" name="Rechteck 8"/>
          <p:cNvSpPr/>
          <p:nvPr/>
        </p:nvSpPr>
        <p:spPr bwMode="auto">
          <a:xfrm>
            <a:off x="4854068" y="3888482"/>
            <a:ext cx="6127635" cy="39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2800" dirty="0">
                <a:solidFill>
                  <a:sysClr val="windowText" lastClr="000000"/>
                </a:solidFill>
              </a:rPr>
              <a:t>K</a:t>
            </a:r>
            <a:r>
              <a:rPr lang="de-DE" sz="2800">
                <a:solidFill>
                  <a:sysClr val="windowText" lastClr="000000"/>
                </a:solidFill>
              </a:rPr>
              <a:t>ognitives </a:t>
            </a:r>
            <a:r>
              <a:rPr lang="de-DE" sz="2800" dirty="0">
                <a:solidFill>
                  <a:sysClr val="windowText" lastClr="000000"/>
                </a:solidFill>
              </a:rPr>
              <a:t>Niveau</a:t>
            </a:r>
            <a:endParaRPr dirty="0"/>
          </a:p>
        </p:txBody>
      </p:sp>
      <p:sp>
        <p:nvSpPr>
          <p:cNvPr id="5" name="Rechteck 9"/>
          <p:cNvSpPr/>
          <p:nvPr/>
        </p:nvSpPr>
        <p:spPr bwMode="auto">
          <a:xfrm>
            <a:off x="4854069" y="4358626"/>
            <a:ext cx="612763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2800">
                <a:solidFill>
                  <a:sysClr val="windowText" lastClr="000000"/>
                </a:solidFill>
              </a:rPr>
              <a:t>von Schüleraktivitäten</a:t>
            </a:r>
            <a:endParaRPr/>
          </a:p>
        </p:txBody>
      </p:sp>
      <p:sp>
        <p:nvSpPr>
          <p:cNvPr id="6" name="Textfeld 10">
            <a:extLst>
              <a:ext uri="{FF2B5EF4-FFF2-40B4-BE49-F238E27FC236}">
                <a16:creationId xmlns:a16="http://schemas.microsoft.com/office/drawing/2014/main" id="{685605B9-CF25-4FE8-87EC-982EA3CD9907}"/>
              </a:ext>
            </a:extLst>
          </p:cNvPr>
          <p:cNvSpPr>
            <a:spLocks/>
          </p:cNvSpPr>
          <p:nvPr/>
        </p:nvSpPr>
        <p:spPr bwMode="auto">
          <a:xfrm>
            <a:off x="6661736" y="4860618"/>
            <a:ext cx="3679793" cy="877163"/>
          </a:xfrm>
          <a:prstGeom prst="rect">
            <a:avLst/>
          </a:prstGeom>
          <a:solidFill>
            <a:schemeClr val="bg1"/>
          </a:solidFill>
        </p:spPr>
        <p:txBody>
          <a:bodyPr wrap="square" rtlCol="0">
            <a:spAutoFit/>
          </a:bodyPr>
          <a:lstStyle/>
          <a:p>
            <a:pPr marL="180975" lvl="2">
              <a:defRPr/>
            </a:pPr>
            <a:r>
              <a:rPr lang="de-DE" dirty="0"/>
              <a:t>Beschreibung</a:t>
            </a:r>
            <a:endParaRPr dirty="0"/>
          </a:p>
          <a:p>
            <a:pPr marL="180975" lvl="2">
              <a:defRPr/>
            </a:pPr>
            <a:r>
              <a:rPr lang="de-DE" dirty="0"/>
              <a:t>Beispiel</a:t>
            </a:r>
            <a:endParaRPr dirty="0"/>
          </a:p>
          <a:p>
            <a:pPr marL="180975" lvl="2">
              <a:defRPr/>
            </a:pPr>
            <a:r>
              <a:rPr lang="de-DE" dirty="0"/>
              <a:t>Umsetzung im Schalenmodell</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2"/>
          <p:cNvSpPr>
            <a:spLocks noGrp="1"/>
          </p:cNvSpPr>
          <p:nvPr>
            <p:ph type="title"/>
          </p:nvPr>
        </p:nvSpPr>
        <p:spPr bwMode="auto"/>
        <p:txBody>
          <a:bodyPr>
            <a:normAutofit/>
          </a:bodyPr>
          <a:lstStyle/>
          <a:p>
            <a:pPr>
              <a:defRPr/>
            </a:pPr>
            <a:r>
              <a:rPr lang="de-DE"/>
              <a:t>Kognitives Niveau von Schüleraktivitäten</a:t>
            </a:r>
            <a:endParaRPr/>
          </a:p>
        </p:txBody>
      </p:sp>
      <p:sp>
        <p:nvSpPr>
          <p:cNvPr id="6" name="Textplatzhalter 16"/>
          <p:cNvSpPr>
            <a:spLocks noGrp="1"/>
          </p:cNvSpPr>
          <p:nvPr>
            <p:ph type="body" sz="quarter" idx="11"/>
          </p:nvPr>
        </p:nvSpPr>
        <p:spPr bwMode="auto"/>
        <p:txBody>
          <a:bodyPr/>
          <a:lstStyle/>
          <a:p>
            <a:pPr>
              <a:defRPr/>
            </a:pPr>
            <a:r>
              <a:rPr lang="de-DE"/>
              <a:t>Beispiel</a:t>
            </a:r>
            <a:endParaRPr/>
          </a:p>
        </p:txBody>
      </p:sp>
      <p:sp>
        <p:nvSpPr>
          <p:cNvPr id="7" name="Inhaltsplatzhalter 1"/>
          <p:cNvSpPr>
            <a:spLocks noGrp="1"/>
          </p:cNvSpPr>
          <p:nvPr>
            <p:ph idx="1"/>
          </p:nvPr>
        </p:nvSpPr>
        <p:spPr bwMode="auto">
          <a:xfrm>
            <a:off x="514915" y="1008163"/>
            <a:ext cx="9268300" cy="5184575"/>
          </a:xfrm>
        </p:spPr>
        <p:txBody>
          <a:bodyPr>
            <a:noAutofit/>
          </a:bodyPr>
          <a:lstStyle/>
          <a:p>
            <a:pPr marL="0" marR="0" lvl="0" indent="0" algn="l" defTabSz="953617">
              <a:lnSpc>
                <a:spcPct val="100000"/>
              </a:lnSpc>
              <a:spcBef>
                <a:spcPts val="0"/>
              </a:spcBef>
              <a:spcAft>
                <a:spcPts val="0"/>
              </a:spcAft>
              <a:buClr>
                <a:srgbClr val="C00000"/>
              </a:buClr>
              <a:buSzPct val="120000"/>
              <a:buFont typeface="Wingdings"/>
              <a:buNone/>
              <a:defRPr/>
            </a:pPr>
            <a:endParaRPr lang="de-DE" sz="2400" b="1" i="0" u="none" strike="noStrike" cap="none" spc="0" dirty="0">
              <a:ln>
                <a:noFill/>
              </a:ln>
              <a:solidFill>
                <a:prstClr val="black"/>
              </a:solidFill>
              <a:latin typeface="Calibri"/>
              <a:ea typeface="+mn-ea"/>
              <a:cs typeface="+mn-cs"/>
            </a:endParaRPr>
          </a:p>
          <a:p>
            <a:pPr marL="0" marR="0" lvl="0" indent="0" algn="l" defTabSz="953617">
              <a:lnSpc>
                <a:spcPct val="100000"/>
              </a:lnSpc>
              <a:spcBef>
                <a:spcPts val="0"/>
              </a:spcBef>
              <a:spcAft>
                <a:spcPts val="1200"/>
              </a:spcAft>
              <a:buClr>
                <a:srgbClr val="C00000"/>
              </a:buClr>
              <a:buSzPct val="120000"/>
              <a:buFont typeface="Wingdings"/>
              <a:buNone/>
              <a:defRPr/>
            </a:pPr>
            <a:r>
              <a:rPr lang="de-DE" sz="2400" b="1" i="0" u="none" strike="noStrike" cap="none" spc="0" dirty="0">
                <a:ln>
                  <a:noFill/>
                </a:ln>
                <a:solidFill>
                  <a:prstClr val="black"/>
                </a:solidFill>
                <a:latin typeface="Calibri"/>
                <a:ea typeface="+mn-ea"/>
                <a:cs typeface="+mn-cs"/>
              </a:rPr>
              <a:t>Thema: Samenkeimung/Photosynthese (6. Jahrgangsstufe)</a:t>
            </a:r>
            <a:endParaRPr dirty="0"/>
          </a:p>
          <a:p>
            <a:pPr marL="228600" marR="0" lvl="0" indent="-228600" algn="l" defTabSz="914400">
              <a:lnSpc>
                <a:spcPct val="90000"/>
              </a:lnSpc>
              <a:spcBef>
                <a:spcPts val="1000"/>
              </a:spcBef>
              <a:spcAft>
                <a:spcPts val="0"/>
              </a:spcAft>
              <a:buClr>
                <a:srgbClr val="C00000"/>
              </a:buClr>
              <a:buSzPct val="120000"/>
              <a:buFont typeface="Wingdings"/>
              <a:buChar char="§"/>
              <a:defRPr/>
            </a:pPr>
            <a:r>
              <a:rPr lang="de-DE" sz="2100" b="0" i="0" u="none" strike="noStrike" cap="none" spc="0" dirty="0">
                <a:ln>
                  <a:noFill/>
                </a:ln>
                <a:solidFill>
                  <a:srgbClr val="2F3552"/>
                </a:solidFill>
                <a:latin typeface="Calibri"/>
                <a:ea typeface="+mn-ea"/>
                <a:cs typeface="+mn-cs"/>
              </a:rPr>
              <a:t>Mehr kognitive Aktivierung / weitere Aufgaben</a:t>
            </a:r>
            <a:br>
              <a:rPr lang="de-DE" sz="2100" b="0" i="0" u="none" strike="noStrike" cap="none" spc="0" dirty="0">
                <a:ln>
                  <a:noFill/>
                </a:ln>
                <a:solidFill>
                  <a:srgbClr val="2F3552"/>
                </a:solidFill>
                <a:latin typeface="Calibri"/>
                <a:ea typeface="+mn-ea"/>
                <a:cs typeface="+mn-cs"/>
              </a:rPr>
            </a:br>
            <a:br>
              <a:rPr lang="de-DE" sz="1700" b="0" i="0" u="none" strike="noStrike" cap="none" spc="0" dirty="0">
                <a:ln>
                  <a:noFill/>
                </a:ln>
                <a:solidFill>
                  <a:srgbClr val="2F3552"/>
                </a:solidFill>
                <a:latin typeface="Calibri"/>
                <a:ea typeface="+mn-ea"/>
                <a:cs typeface="+mn-cs"/>
              </a:rPr>
            </a:br>
            <a:r>
              <a:rPr lang="de-DE" sz="1700" b="0" i="0" u="none" strike="noStrike" cap="none" spc="0" dirty="0">
                <a:ln>
                  <a:noFill/>
                </a:ln>
                <a:solidFill>
                  <a:srgbClr val="2F3552"/>
                </a:solidFill>
                <a:latin typeface="Calibri"/>
                <a:ea typeface="+mn-ea"/>
                <a:cs typeface="+mn-cs"/>
              </a:rPr>
              <a:t>„Vergleicht man einen Kaktus mit einem Baum. Ein Kaktus hat ja keine Blätter. Betreibt er dennoch Photosynthese?“</a:t>
            </a:r>
            <a:br>
              <a:rPr lang="de-DE" sz="1700" b="0" i="0" u="none" strike="noStrike" cap="none" spc="0" dirty="0">
                <a:ln>
                  <a:noFill/>
                </a:ln>
                <a:solidFill>
                  <a:srgbClr val="2F3552"/>
                </a:solidFill>
                <a:latin typeface="Calibri"/>
                <a:ea typeface="+mn-ea"/>
                <a:cs typeface="+mn-cs"/>
              </a:rPr>
            </a:br>
            <a:br>
              <a:rPr lang="de-DE" sz="1700" b="0" i="0" u="none" strike="noStrike" cap="none" spc="0" dirty="0">
                <a:ln>
                  <a:noFill/>
                </a:ln>
                <a:solidFill>
                  <a:srgbClr val="2F3552"/>
                </a:solidFill>
                <a:latin typeface="Calibri"/>
                <a:ea typeface="+mn-ea"/>
                <a:cs typeface="+mn-cs"/>
              </a:rPr>
            </a:br>
            <a:r>
              <a:rPr lang="de-DE" sz="1700" b="0" i="0" u="none" strike="noStrike" cap="none" spc="0" dirty="0">
                <a:ln>
                  <a:noFill/>
                </a:ln>
                <a:solidFill>
                  <a:srgbClr val="2F3552"/>
                </a:solidFill>
                <a:latin typeface="Calibri"/>
                <a:ea typeface="+mn-ea"/>
                <a:cs typeface="+mn-cs"/>
              </a:rPr>
              <a:t>„Ordnet den einzelnen Strukturen die jeweiligen Funktionen zu.“</a:t>
            </a:r>
            <a:br>
              <a:rPr lang="de-DE" sz="1700" b="0" i="0" u="none" strike="noStrike" cap="none" spc="0" dirty="0">
                <a:ln>
                  <a:noFill/>
                </a:ln>
                <a:solidFill>
                  <a:srgbClr val="2F3552"/>
                </a:solidFill>
                <a:latin typeface="Calibri"/>
                <a:ea typeface="+mn-ea"/>
                <a:cs typeface="+mn-cs"/>
              </a:rPr>
            </a:br>
            <a:br>
              <a:rPr lang="de-DE" sz="1700" b="0" i="0" u="none" strike="noStrike" cap="none" spc="0" dirty="0">
                <a:ln>
                  <a:noFill/>
                </a:ln>
                <a:solidFill>
                  <a:srgbClr val="2F3552"/>
                </a:solidFill>
                <a:latin typeface="Calibri"/>
                <a:ea typeface="+mn-ea"/>
                <a:cs typeface="+mn-cs"/>
              </a:rPr>
            </a:br>
            <a:r>
              <a:rPr lang="de-DE" sz="1700" b="0" i="0" u="none" strike="noStrike" cap="none" spc="0" dirty="0">
                <a:ln>
                  <a:noFill/>
                </a:ln>
                <a:solidFill>
                  <a:srgbClr val="2F3552"/>
                </a:solidFill>
                <a:latin typeface="Calibri"/>
                <a:ea typeface="+mn-ea"/>
                <a:cs typeface="+mn-cs"/>
              </a:rPr>
              <a:t>„Schlüpft aus jedem Hühnerei ein Küken? Begründe deine Antwort.“</a:t>
            </a:r>
            <a:br>
              <a:rPr lang="de-DE" sz="1700" b="0" i="0" u="none" strike="noStrike" cap="none" spc="0" dirty="0">
                <a:ln>
                  <a:noFill/>
                </a:ln>
                <a:solidFill>
                  <a:srgbClr val="2F3552"/>
                </a:solidFill>
                <a:latin typeface="Calibri"/>
                <a:ea typeface="+mn-ea"/>
                <a:cs typeface="+mn-cs"/>
              </a:rPr>
            </a:br>
            <a:endParaRPr lang="de-DE" sz="1700" b="0" i="0" u="none" strike="noStrike" cap="none" spc="0" dirty="0">
              <a:ln>
                <a:noFill/>
              </a:ln>
              <a:solidFill>
                <a:srgbClr val="2F3552"/>
              </a:solidFill>
              <a:latin typeface="Calibri"/>
              <a:ea typeface="+mn-ea"/>
              <a:cs typeface="+mn-cs"/>
            </a:endParaRPr>
          </a:p>
          <a:p>
            <a:pPr marL="228600" marR="0" lvl="0" indent="-228600" algn="l" defTabSz="914400">
              <a:lnSpc>
                <a:spcPct val="90000"/>
              </a:lnSpc>
              <a:spcBef>
                <a:spcPts val="1000"/>
              </a:spcBef>
              <a:spcAft>
                <a:spcPts val="0"/>
              </a:spcAft>
              <a:buClr>
                <a:srgbClr val="C00000"/>
              </a:buClr>
              <a:buSzPct val="120000"/>
              <a:buFont typeface="Wingdings"/>
              <a:buChar char="§"/>
              <a:defRPr/>
            </a:pPr>
            <a:r>
              <a:rPr lang="de-DE" sz="2100" b="0" i="0" u="none" strike="noStrike" cap="none" spc="0" dirty="0">
                <a:ln>
                  <a:noFill/>
                </a:ln>
                <a:solidFill>
                  <a:srgbClr val="2F3552"/>
                </a:solidFill>
                <a:latin typeface="Calibri"/>
                <a:ea typeface="+mn-ea"/>
                <a:cs typeface="+mn-cs"/>
              </a:rPr>
              <a:t>Weniger kognitive Aktivierung / engere Aufgaben</a:t>
            </a:r>
            <a:br>
              <a:rPr lang="de-DE" sz="2100" b="0" i="0" u="none" strike="noStrike" cap="none" spc="0" dirty="0">
                <a:ln>
                  <a:noFill/>
                </a:ln>
                <a:solidFill>
                  <a:srgbClr val="2F3552"/>
                </a:solidFill>
                <a:latin typeface="Calibri"/>
                <a:ea typeface="+mn-ea"/>
                <a:cs typeface="+mn-cs"/>
              </a:rPr>
            </a:br>
            <a:br>
              <a:rPr lang="de-DE" sz="1700" b="0" i="0" u="none" strike="noStrike" cap="none" spc="0" dirty="0">
                <a:ln>
                  <a:noFill/>
                </a:ln>
                <a:solidFill>
                  <a:srgbClr val="2F3552"/>
                </a:solidFill>
                <a:latin typeface="Calibri"/>
                <a:ea typeface="+mn-ea"/>
                <a:cs typeface="+mn-cs"/>
              </a:rPr>
            </a:br>
            <a:r>
              <a:rPr lang="de-DE" sz="1700" b="0" i="0" u="none" strike="noStrike" cap="none" spc="0" dirty="0">
                <a:ln>
                  <a:noFill/>
                </a:ln>
                <a:solidFill>
                  <a:srgbClr val="2F3552"/>
                </a:solidFill>
                <a:latin typeface="Calibri"/>
                <a:ea typeface="+mn-ea"/>
                <a:cs typeface="+mn-cs"/>
              </a:rPr>
              <a:t>„Nennt mir Organismen, die Photosynthese betreiben.“</a:t>
            </a:r>
            <a:br>
              <a:rPr lang="de-DE" sz="1700" b="0" i="0" u="none" strike="noStrike" cap="none" spc="0" dirty="0">
                <a:ln>
                  <a:noFill/>
                </a:ln>
                <a:solidFill>
                  <a:srgbClr val="2F3552"/>
                </a:solidFill>
                <a:latin typeface="Calibri"/>
                <a:ea typeface="+mn-ea"/>
                <a:cs typeface="+mn-cs"/>
              </a:rPr>
            </a:br>
            <a:br>
              <a:rPr lang="de-DE" sz="1700" b="0" i="0" u="none" strike="noStrike" cap="none" spc="0" dirty="0">
                <a:ln>
                  <a:noFill/>
                </a:ln>
                <a:solidFill>
                  <a:srgbClr val="2F3552"/>
                </a:solidFill>
                <a:latin typeface="Calibri"/>
                <a:ea typeface="+mn-ea"/>
                <a:cs typeface="+mn-cs"/>
              </a:rPr>
            </a:br>
            <a:r>
              <a:rPr lang="de-DE" sz="1700" b="0" i="0" u="none" strike="noStrike" cap="none" spc="0" dirty="0">
                <a:ln>
                  <a:noFill/>
                </a:ln>
                <a:solidFill>
                  <a:srgbClr val="2F3552"/>
                </a:solidFill>
                <a:latin typeface="Calibri"/>
                <a:ea typeface="+mn-ea"/>
                <a:cs typeface="+mn-cs"/>
              </a:rPr>
              <a:t>„Benennt die gekennzeichnete Struktur im Samen. Nennt den Fachbegriff für den grünen Farbstoff in Pflanzen.“</a:t>
            </a:r>
            <a:br>
              <a:rPr lang="de-DE" sz="1700" b="0" i="0" u="none" strike="noStrike" cap="none" spc="0" dirty="0">
                <a:ln>
                  <a:noFill/>
                </a:ln>
                <a:solidFill>
                  <a:srgbClr val="2F3552"/>
                </a:solidFill>
                <a:latin typeface="Calibri"/>
                <a:ea typeface="+mn-ea"/>
                <a:cs typeface="+mn-cs"/>
              </a:rPr>
            </a:br>
            <a:br>
              <a:rPr lang="de-DE" sz="1700" b="0" i="0" u="none" strike="noStrike" cap="none" spc="0" dirty="0">
                <a:ln>
                  <a:noFill/>
                </a:ln>
                <a:solidFill>
                  <a:srgbClr val="2F3552"/>
                </a:solidFill>
                <a:latin typeface="Calibri"/>
                <a:ea typeface="+mn-ea"/>
                <a:cs typeface="+mn-cs"/>
              </a:rPr>
            </a:br>
            <a:r>
              <a:rPr lang="de-DE" sz="1700" b="0" i="0" u="none" strike="noStrike" cap="none" spc="0" dirty="0">
                <a:ln>
                  <a:noFill/>
                </a:ln>
                <a:solidFill>
                  <a:srgbClr val="2F3552"/>
                </a:solidFill>
                <a:latin typeface="Calibri"/>
                <a:ea typeface="+mn-ea"/>
                <a:cs typeface="+mn-cs"/>
              </a:rPr>
              <a:t>„Nennt die Gleichung der Photosynthese.“</a:t>
            </a:r>
            <a:endParaRPr lang="de-DE" sz="2200" b="1" i="0" u="none" strike="noStrike" cap="none" spc="0" dirty="0">
              <a:ln>
                <a:noFill/>
              </a:ln>
              <a:solidFill>
                <a:prstClr val="black"/>
              </a:solidFill>
              <a:latin typeface="Calibri"/>
              <a:ea typeface="+mn-ea"/>
              <a:cs typeface="+mn-cs"/>
            </a:endParaRPr>
          </a:p>
        </p:txBody>
      </p:sp>
      <p:sp>
        <p:nvSpPr>
          <p:cNvPr id="8" name="Textplatzhalter 3">
            <a:extLst>
              <a:ext uri="{FF2B5EF4-FFF2-40B4-BE49-F238E27FC236}">
                <a16:creationId xmlns:a16="http://schemas.microsoft.com/office/drawing/2014/main" id="{CA9C508F-CFDF-4345-925F-6E911ED04F74}"/>
              </a:ext>
            </a:extLst>
          </p:cNvPr>
          <p:cNvSpPr txBox="1">
            <a:spLocks/>
          </p:cNvSpPr>
          <p:nvPr/>
        </p:nvSpPr>
        <p:spPr>
          <a:xfrm>
            <a:off x="7453312" y="0"/>
            <a:ext cx="2844801" cy="144021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Fauth &amp; </a:t>
            </a:r>
            <a:r>
              <a:rPr lang="de-DE" sz="1300" b="0" dirty="0" err="1">
                <a:latin typeface="+mn-lt"/>
              </a:rPr>
              <a:t>Leuders</a:t>
            </a:r>
            <a:r>
              <a:rPr lang="de-DE" sz="1300" b="0" dirty="0">
                <a:latin typeface="+mn-lt"/>
              </a:rPr>
              <a:t> (2018)</a:t>
            </a:r>
            <a:br>
              <a:rPr lang="de-DE" sz="1300" b="0" dirty="0">
                <a:latin typeface="+mn-lt"/>
              </a:rPr>
            </a:br>
            <a:r>
              <a:rPr lang="de-DE" sz="1300" b="0" dirty="0" err="1">
                <a:latin typeface="+mn-lt"/>
              </a:rPr>
              <a:t>Förtsch</a:t>
            </a:r>
            <a:r>
              <a:rPr lang="de-DE" sz="1300" b="0" dirty="0">
                <a:latin typeface="+mn-lt"/>
              </a:rPr>
              <a:t> et al. (2016)</a:t>
            </a:r>
            <a:br>
              <a:rPr lang="de-DE" sz="1300" b="0" dirty="0">
                <a:latin typeface="+mn-lt"/>
              </a:rPr>
            </a:br>
            <a:r>
              <a:rPr lang="de-DE" sz="1300" b="0" dirty="0" err="1">
                <a:latin typeface="+mn-lt"/>
              </a:rPr>
              <a:t>Klieme</a:t>
            </a:r>
            <a:r>
              <a:rPr lang="de-DE" sz="1300" b="0" dirty="0">
                <a:latin typeface="+mn-lt"/>
              </a:rPr>
              <a:t> et al. (2006)</a:t>
            </a:r>
            <a:br>
              <a:rPr lang="de-DE" sz="1300" b="0" dirty="0">
                <a:latin typeface="+mn-lt"/>
              </a:rPr>
            </a:br>
            <a:r>
              <a:rPr lang="de-DE" sz="1300" b="0" dirty="0" err="1">
                <a:latin typeface="+mn-lt"/>
              </a:rPr>
              <a:t>Lipowsky</a:t>
            </a:r>
            <a:r>
              <a:rPr lang="de-DE" sz="1300" b="0" dirty="0">
                <a:latin typeface="+mn-lt"/>
              </a:rPr>
              <a:t> et al. (2009)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9"/>
          <p:cNvPicPr>
            <a:picLocks noChangeAspect="1"/>
          </p:cNvPicPr>
          <p:nvPr/>
        </p:nvPicPr>
        <p:blipFill>
          <a:blip r:embed="rId3"/>
          <a:stretch/>
        </p:blipFill>
        <p:spPr bwMode="auto">
          <a:xfrm>
            <a:off x="129751" y="691552"/>
            <a:ext cx="8321711" cy="4470517"/>
          </a:xfrm>
          <a:prstGeom prst="rect">
            <a:avLst/>
          </a:prstGeom>
        </p:spPr>
      </p:pic>
      <p:sp>
        <p:nvSpPr>
          <p:cNvPr id="5" name="Titel 2"/>
          <p:cNvSpPr>
            <a:spLocks noGrp="1"/>
          </p:cNvSpPr>
          <p:nvPr>
            <p:ph type="title"/>
          </p:nvPr>
        </p:nvSpPr>
        <p:spPr bwMode="auto"/>
        <p:txBody>
          <a:bodyPr>
            <a:normAutofit/>
          </a:bodyPr>
          <a:lstStyle/>
          <a:p>
            <a:pPr>
              <a:defRPr/>
            </a:pPr>
            <a:r>
              <a:rPr lang="de-DE"/>
              <a:t>Kognitives Niveau von Schüleraktivitäten</a:t>
            </a:r>
            <a:endParaRPr/>
          </a:p>
        </p:txBody>
      </p:sp>
      <p:sp>
        <p:nvSpPr>
          <p:cNvPr id="7" name="Textplatzhalter 16"/>
          <p:cNvSpPr>
            <a:spLocks noGrp="1"/>
          </p:cNvSpPr>
          <p:nvPr>
            <p:ph type="body" sz="quarter" idx="11"/>
          </p:nvPr>
        </p:nvSpPr>
        <p:spPr bwMode="auto"/>
        <p:txBody>
          <a:bodyPr/>
          <a:lstStyle/>
          <a:p>
            <a:pPr>
              <a:defRPr/>
            </a:pPr>
            <a:r>
              <a:rPr lang="de-DE"/>
              <a:t>Schalenmodell</a:t>
            </a:r>
            <a:endParaRPr/>
          </a:p>
        </p:txBody>
      </p:sp>
      <p:sp>
        <p:nvSpPr>
          <p:cNvPr id="8" name="Textplatzhalter 3">
            <a:extLst>
              <a:ext uri="{FF2B5EF4-FFF2-40B4-BE49-F238E27FC236}">
                <a16:creationId xmlns:a16="http://schemas.microsoft.com/office/drawing/2014/main" id="{019FDBAF-5BC2-4324-8513-1D0E60B902BE}"/>
              </a:ext>
            </a:extLst>
          </p:cNvPr>
          <p:cNvSpPr txBox="1">
            <a:spLocks/>
          </p:cNvSpPr>
          <p:nvPr/>
        </p:nvSpPr>
        <p:spPr>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et al. (2019)</a:t>
            </a:r>
          </a:p>
        </p:txBody>
      </p:sp>
    </p:spTree>
    <p:extLst>
      <p:ext uri="{BB962C8B-B14F-4D97-AF65-F5344CB8AC3E}">
        <p14:creationId xmlns:p14="http://schemas.microsoft.com/office/powerpoint/2010/main" val="397752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15"/>
          <p:cNvPicPr>
            <a:picLocks noChangeAspect="1"/>
          </p:cNvPicPr>
          <p:nvPr/>
        </p:nvPicPr>
        <p:blipFill>
          <a:blip r:embed="rId3">
            <a:alphaModFix amt="50000"/>
          </a:blip>
          <a:stretch/>
        </p:blipFill>
        <p:spPr bwMode="auto">
          <a:xfrm>
            <a:off x="129751" y="691552"/>
            <a:ext cx="8321711" cy="4470517"/>
          </a:xfrm>
          <a:prstGeom prst="rect">
            <a:avLst/>
          </a:prstGeom>
        </p:spPr>
      </p:pic>
      <p:sp>
        <p:nvSpPr>
          <p:cNvPr id="5" name="Titel 2"/>
          <p:cNvSpPr>
            <a:spLocks noGrp="1"/>
          </p:cNvSpPr>
          <p:nvPr>
            <p:ph type="title"/>
          </p:nvPr>
        </p:nvSpPr>
        <p:spPr bwMode="auto"/>
        <p:txBody>
          <a:bodyPr>
            <a:normAutofit/>
          </a:bodyPr>
          <a:lstStyle/>
          <a:p>
            <a:pPr>
              <a:defRPr/>
            </a:pPr>
            <a:r>
              <a:rPr lang="de-DE"/>
              <a:t>Kognitives Niveau von Schüleraktivitäten</a:t>
            </a:r>
            <a:endParaRPr/>
          </a:p>
        </p:txBody>
      </p:sp>
      <p:sp>
        <p:nvSpPr>
          <p:cNvPr id="6" name="Inhaltsplatzhalter 12"/>
          <p:cNvSpPr>
            <a:spLocks noGrp="1"/>
          </p:cNvSpPr>
          <p:nvPr>
            <p:ph sz="quarter" idx="10"/>
          </p:nvPr>
        </p:nvSpPr>
        <p:spPr bwMode="auto">
          <a:xfrm>
            <a:off x="3276849" y="6480770"/>
            <a:ext cx="6508328" cy="288032"/>
          </a:xfrm>
        </p:spPr>
        <p:txBody>
          <a:bodyPr>
            <a:noAutofit/>
          </a:bodyPr>
          <a:lstStyle/>
          <a:p>
            <a:pPr>
              <a:defRPr/>
            </a:pPr>
            <a:endParaRPr dirty="0"/>
          </a:p>
        </p:txBody>
      </p:sp>
      <p:sp>
        <p:nvSpPr>
          <p:cNvPr id="7" name="Textplatzhalter 16"/>
          <p:cNvSpPr>
            <a:spLocks noGrp="1"/>
          </p:cNvSpPr>
          <p:nvPr>
            <p:ph type="body" sz="quarter" idx="11"/>
          </p:nvPr>
        </p:nvSpPr>
        <p:spPr bwMode="auto"/>
        <p:txBody>
          <a:bodyPr/>
          <a:lstStyle/>
          <a:p>
            <a:pPr>
              <a:defRPr/>
            </a:pPr>
            <a:r>
              <a:rPr lang="de-DE"/>
              <a:t>Schalenmodell</a:t>
            </a:r>
            <a:endParaRPr/>
          </a:p>
        </p:txBody>
      </p:sp>
      <p:cxnSp>
        <p:nvCxnSpPr>
          <p:cNvPr id="9" name="Gerade Verbindung mit Pfeil 7"/>
          <p:cNvCxnSpPr>
            <a:cxnSpLocks/>
          </p:cNvCxnSpPr>
          <p:nvPr/>
        </p:nvCxnSpPr>
        <p:spPr bwMode="auto">
          <a:xfrm>
            <a:off x="8498116" y="2700350"/>
            <a:ext cx="0" cy="1800200"/>
          </a:xfrm>
          <a:prstGeom prst="straightConnector1">
            <a:avLst/>
          </a:prstGeom>
          <a:ln w="31750">
            <a:solidFill>
              <a:srgbClr val="1F497D"/>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Textfeld 8"/>
          <p:cNvSpPr>
            <a:spLocks/>
          </p:cNvSpPr>
          <p:nvPr/>
        </p:nvSpPr>
        <p:spPr bwMode="auto">
          <a:xfrm>
            <a:off x="8498116" y="3292673"/>
            <a:ext cx="1799997" cy="615553"/>
          </a:xfrm>
          <a:prstGeom prst="rect">
            <a:avLst/>
          </a:prstGeom>
          <a:noFill/>
        </p:spPr>
        <p:txBody>
          <a:bodyPr wrap="square" rtlCol="0" anchor="ctr">
            <a:spAutoFit/>
          </a:bodyPr>
          <a:lstStyle/>
          <a:p>
            <a:pPr>
              <a:defRPr/>
            </a:pPr>
            <a:r>
              <a:rPr lang="de-DE" b="1" dirty="0"/>
              <a:t>Offenheit der Aufgabenstellung</a:t>
            </a:r>
            <a:endParaRPr dirty="0"/>
          </a:p>
        </p:txBody>
      </p:sp>
      <p:sp>
        <p:nvSpPr>
          <p:cNvPr id="12" name="Textplatzhalter 3">
            <a:extLst>
              <a:ext uri="{FF2B5EF4-FFF2-40B4-BE49-F238E27FC236}">
                <a16:creationId xmlns:a16="http://schemas.microsoft.com/office/drawing/2014/main" id="{7B1B17D9-B1C5-443E-A6EE-BB67EDE6884E}"/>
              </a:ext>
            </a:extLst>
          </p:cNvPr>
          <p:cNvSpPr txBox="1">
            <a:spLocks/>
          </p:cNvSpPr>
          <p:nvPr/>
        </p:nvSpPr>
        <p:spPr>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et al. (2019)</a:t>
            </a:r>
          </a:p>
        </p:txBody>
      </p:sp>
    </p:spTree>
    <p:extLst>
      <p:ext uri="{BB962C8B-B14F-4D97-AF65-F5344CB8AC3E}">
        <p14:creationId xmlns:p14="http://schemas.microsoft.com/office/powerpoint/2010/main" val="113820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15"/>
          <p:cNvPicPr>
            <a:picLocks noChangeAspect="1"/>
          </p:cNvPicPr>
          <p:nvPr/>
        </p:nvPicPr>
        <p:blipFill>
          <a:blip r:embed="rId3">
            <a:alphaModFix amt="50000"/>
          </a:blip>
          <a:stretch/>
        </p:blipFill>
        <p:spPr bwMode="auto">
          <a:xfrm>
            <a:off x="129751" y="691552"/>
            <a:ext cx="8321711" cy="4470517"/>
          </a:xfrm>
          <a:prstGeom prst="rect">
            <a:avLst/>
          </a:prstGeom>
        </p:spPr>
      </p:pic>
      <p:sp>
        <p:nvSpPr>
          <p:cNvPr id="5" name="Titel 2"/>
          <p:cNvSpPr>
            <a:spLocks noGrp="1"/>
          </p:cNvSpPr>
          <p:nvPr>
            <p:ph type="title"/>
          </p:nvPr>
        </p:nvSpPr>
        <p:spPr bwMode="auto"/>
        <p:txBody>
          <a:bodyPr>
            <a:normAutofit/>
          </a:bodyPr>
          <a:lstStyle/>
          <a:p>
            <a:pPr>
              <a:defRPr/>
            </a:pPr>
            <a:r>
              <a:rPr lang="de-DE"/>
              <a:t>Kognitives Niveau von Schüleraktivitäten</a:t>
            </a:r>
            <a:endParaRPr/>
          </a:p>
        </p:txBody>
      </p:sp>
      <p:sp>
        <p:nvSpPr>
          <p:cNvPr id="7" name="Textplatzhalter 16"/>
          <p:cNvSpPr>
            <a:spLocks noGrp="1"/>
          </p:cNvSpPr>
          <p:nvPr>
            <p:ph type="body" sz="quarter" idx="11"/>
          </p:nvPr>
        </p:nvSpPr>
        <p:spPr bwMode="auto"/>
        <p:txBody>
          <a:bodyPr/>
          <a:lstStyle/>
          <a:p>
            <a:pPr>
              <a:defRPr/>
            </a:pPr>
            <a:r>
              <a:rPr lang="de-DE"/>
              <a:t>Schalenmodell</a:t>
            </a:r>
            <a:endParaRPr/>
          </a:p>
        </p:txBody>
      </p:sp>
      <p:sp>
        <p:nvSpPr>
          <p:cNvPr id="8" name="Trapezoid 1"/>
          <p:cNvSpPr/>
          <p:nvPr/>
        </p:nvSpPr>
        <p:spPr bwMode="auto">
          <a:xfrm rot="5400000">
            <a:off x="2412752" y="3240410"/>
            <a:ext cx="1800200" cy="648072"/>
          </a:xfrm>
          <a:prstGeom prst="trapezoid">
            <a:avLst>
              <a:gd name="adj" fmla="val 69201"/>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9" name="Gerade Verbindung mit Pfeil 7"/>
          <p:cNvCxnSpPr>
            <a:cxnSpLocks/>
          </p:cNvCxnSpPr>
          <p:nvPr/>
        </p:nvCxnSpPr>
        <p:spPr bwMode="auto">
          <a:xfrm>
            <a:off x="8498116" y="2700350"/>
            <a:ext cx="0" cy="1800200"/>
          </a:xfrm>
          <a:prstGeom prst="straightConnector1">
            <a:avLst/>
          </a:prstGeom>
          <a:ln w="31750">
            <a:solidFill>
              <a:srgbClr val="1F497D"/>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Textfeld 8"/>
          <p:cNvSpPr>
            <a:spLocks/>
          </p:cNvSpPr>
          <p:nvPr/>
        </p:nvSpPr>
        <p:spPr bwMode="auto">
          <a:xfrm>
            <a:off x="8498116" y="3292673"/>
            <a:ext cx="1799997" cy="615553"/>
          </a:xfrm>
          <a:prstGeom prst="rect">
            <a:avLst/>
          </a:prstGeom>
          <a:noFill/>
        </p:spPr>
        <p:txBody>
          <a:bodyPr wrap="square" rtlCol="0" anchor="ctr">
            <a:spAutoFit/>
          </a:bodyPr>
          <a:lstStyle/>
          <a:p>
            <a:pPr>
              <a:defRPr/>
            </a:pPr>
            <a:r>
              <a:rPr lang="de-DE" b="1"/>
              <a:t>Offenheit der Aufgabenstellung</a:t>
            </a:r>
            <a:endParaRPr/>
          </a:p>
        </p:txBody>
      </p:sp>
      <p:sp>
        <p:nvSpPr>
          <p:cNvPr id="11" name="Inhaltsplatzhalter 5"/>
          <p:cNvSpPr>
            <a:spLocks noGrp="1"/>
          </p:cNvSpPr>
          <p:nvPr>
            <p:ph idx="1"/>
          </p:nvPr>
        </p:nvSpPr>
        <p:spPr bwMode="auto">
          <a:xfrm>
            <a:off x="514915" y="4752578"/>
            <a:ext cx="9268300" cy="1950664"/>
          </a:xfrm>
        </p:spPr>
        <p:txBody>
          <a:bodyPr>
            <a:noAutofit/>
          </a:bodyPr>
          <a:lstStyle/>
          <a:p>
            <a:pPr marL="228600" marR="0" lvl="0" indent="-228600" algn="l" defTabSz="914400">
              <a:lnSpc>
                <a:spcPct val="90000"/>
              </a:lnSpc>
              <a:spcBef>
                <a:spcPts val="1000"/>
              </a:spcBef>
              <a:spcAft>
                <a:spcPts val="0"/>
              </a:spcAft>
              <a:buClr>
                <a:srgbClr val="C00000"/>
              </a:buClr>
              <a:buSzPct val="120000"/>
              <a:buFont typeface="Wingdings"/>
              <a:buChar char="§"/>
              <a:defRPr/>
            </a:pPr>
            <a:r>
              <a:rPr lang="de-DE" sz="1900" b="0" i="0" u="none" strike="noStrike" cap="none" spc="0" dirty="0">
                <a:ln>
                  <a:noFill/>
                </a:ln>
                <a:solidFill>
                  <a:srgbClr val="2F3552"/>
                </a:solidFill>
                <a:latin typeface="Calibri"/>
                <a:ea typeface="+mn-ea"/>
                <a:cs typeface="+mn-cs"/>
              </a:rPr>
              <a:t>Hinführung</a:t>
            </a:r>
            <a:endParaRPr lang="de-DE" sz="1900" b="0" dirty="0">
              <a:solidFill>
                <a:srgbClr val="2F3552"/>
              </a:solidFill>
              <a:latin typeface="Calibri"/>
            </a:endParaRPr>
          </a:p>
          <a:p>
            <a:pPr marL="702954" lvl="1" indent="-285750" defTabSz="914400">
              <a:lnSpc>
                <a:spcPct val="90000"/>
              </a:lnSpc>
              <a:spcBef>
                <a:spcPts val="1000"/>
              </a:spcBef>
              <a:buClr>
                <a:srgbClr val="C00000"/>
              </a:buClr>
              <a:buSzPct val="120000"/>
              <a:buFont typeface="Symbol"/>
              <a:buChar char="-"/>
              <a:defRPr/>
            </a:pPr>
            <a:r>
              <a:rPr lang="de-DE" sz="1800" dirty="0">
                <a:solidFill>
                  <a:srgbClr val="2F3552"/>
                </a:solidFill>
              </a:rPr>
              <a:t>weitere Fragen, häufig Analysefragen </a:t>
            </a:r>
            <a:endParaRPr dirty="0"/>
          </a:p>
          <a:p>
            <a:pPr marL="702954" lvl="1" indent="-285750" defTabSz="914400">
              <a:lnSpc>
                <a:spcPct val="90000"/>
              </a:lnSpc>
              <a:spcBef>
                <a:spcPts val="1000"/>
              </a:spcBef>
              <a:buClr>
                <a:srgbClr val="C00000"/>
              </a:buClr>
              <a:buSzPct val="120000"/>
              <a:buFont typeface="Symbol"/>
              <a:buChar char="-"/>
              <a:defRPr/>
            </a:pPr>
            <a:r>
              <a:rPr lang="de-DE" sz="1800" dirty="0">
                <a:solidFill>
                  <a:srgbClr val="2F3552"/>
                </a:solidFill>
              </a:rPr>
              <a:t>hohe kognitive Aktivierung durch z. B. kognitive Konflikte</a:t>
            </a:r>
            <a:endParaRPr dirty="0"/>
          </a:p>
          <a:p>
            <a:pPr marL="702954" lvl="1" indent="-285750" defTabSz="914400">
              <a:lnSpc>
                <a:spcPct val="90000"/>
              </a:lnSpc>
              <a:spcBef>
                <a:spcPts val="1000"/>
              </a:spcBef>
              <a:buClr>
                <a:srgbClr val="C00000"/>
              </a:buClr>
              <a:buSzPct val="120000"/>
              <a:buFont typeface="Symbol"/>
              <a:buChar char="-"/>
              <a:defRPr/>
            </a:pPr>
            <a:r>
              <a:rPr lang="de-DE" sz="1800" dirty="0">
                <a:solidFill>
                  <a:srgbClr val="2F3552"/>
                </a:solidFill>
              </a:rPr>
              <a:t>mündet in Fokusfrage </a:t>
            </a:r>
            <a:r>
              <a:rPr lang="de-DE" sz="1800" dirty="0">
                <a:solidFill>
                  <a:srgbClr val="C00000"/>
                </a:solidFill>
              </a:rPr>
              <a:t>(</a:t>
            </a:r>
            <a:r>
              <a:rPr lang="de-DE" sz="1800" dirty="0">
                <a:solidFill>
                  <a:srgbClr val="C00000"/>
                </a:solidFill>
                <a:sym typeface="Wingdings" panose="05000000000000000000" pitchFamily="2" charset="2"/>
              </a:rPr>
              <a:t></a:t>
            </a:r>
            <a:r>
              <a:rPr lang="de-DE" sz="1800" dirty="0">
                <a:solidFill>
                  <a:srgbClr val="C00000"/>
                </a:solidFill>
              </a:rPr>
              <a:t> Konzeptorientierung)</a:t>
            </a:r>
          </a:p>
          <a:p>
            <a:pPr marL="0" indent="0">
              <a:buNone/>
              <a:defRPr/>
            </a:pPr>
            <a:endParaRPr lang="de-DE" dirty="0"/>
          </a:p>
        </p:txBody>
      </p:sp>
      <p:sp>
        <p:nvSpPr>
          <p:cNvPr id="12" name="Textplatzhalter 3">
            <a:extLst>
              <a:ext uri="{FF2B5EF4-FFF2-40B4-BE49-F238E27FC236}">
                <a16:creationId xmlns:a16="http://schemas.microsoft.com/office/drawing/2014/main" id="{7B1B17D9-B1C5-443E-A6EE-BB67EDE6884E}"/>
              </a:ext>
            </a:extLst>
          </p:cNvPr>
          <p:cNvSpPr txBox="1">
            <a:spLocks/>
          </p:cNvSpPr>
          <p:nvPr/>
        </p:nvSpPr>
        <p:spPr>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et al. (2019)</a:t>
            </a:r>
          </a:p>
        </p:txBody>
      </p:sp>
    </p:spTree>
    <p:extLst>
      <p:ext uri="{BB962C8B-B14F-4D97-AF65-F5344CB8AC3E}">
        <p14:creationId xmlns:p14="http://schemas.microsoft.com/office/powerpoint/2010/main" val="43272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0"/>
          <p:cNvPicPr>
            <a:picLocks noChangeAspect="1"/>
          </p:cNvPicPr>
          <p:nvPr/>
        </p:nvPicPr>
        <p:blipFill>
          <a:blip r:embed="rId3">
            <a:alphaModFix amt="50000"/>
          </a:blip>
          <a:stretch/>
        </p:blipFill>
        <p:spPr bwMode="auto">
          <a:xfrm>
            <a:off x="129751" y="691552"/>
            <a:ext cx="8321711" cy="4470517"/>
          </a:xfrm>
          <a:prstGeom prst="rect">
            <a:avLst/>
          </a:prstGeom>
        </p:spPr>
      </p:pic>
      <p:sp>
        <p:nvSpPr>
          <p:cNvPr id="5" name="Titel 2"/>
          <p:cNvSpPr>
            <a:spLocks noGrp="1"/>
          </p:cNvSpPr>
          <p:nvPr>
            <p:ph type="title"/>
          </p:nvPr>
        </p:nvSpPr>
        <p:spPr bwMode="auto"/>
        <p:txBody>
          <a:bodyPr>
            <a:normAutofit/>
          </a:bodyPr>
          <a:lstStyle/>
          <a:p>
            <a:pPr>
              <a:defRPr/>
            </a:pPr>
            <a:r>
              <a:rPr lang="de-DE"/>
              <a:t>Kognitives Niveau von Schüleraktivitäten</a:t>
            </a:r>
            <a:endParaRPr/>
          </a:p>
        </p:txBody>
      </p:sp>
      <p:sp>
        <p:nvSpPr>
          <p:cNvPr id="7" name="Textplatzhalter 16"/>
          <p:cNvSpPr>
            <a:spLocks noGrp="1"/>
          </p:cNvSpPr>
          <p:nvPr>
            <p:ph type="body" sz="quarter" idx="11"/>
          </p:nvPr>
        </p:nvSpPr>
        <p:spPr bwMode="auto"/>
        <p:txBody>
          <a:bodyPr/>
          <a:lstStyle/>
          <a:p>
            <a:pPr>
              <a:defRPr/>
            </a:pPr>
            <a:r>
              <a:rPr lang="de-DE"/>
              <a:t>Schalenmodell</a:t>
            </a:r>
            <a:endParaRPr/>
          </a:p>
        </p:txBody>
      </p:sp>
      <p:sp>
        <p:nvSpPr>
          <p:cNvPr id="8" name="Trapezoid 1"/>
          <p:cNvSpPr/>
          <p:nvPr/>
        </p:nvSpPr>
        <p:spPr bwMode="auto">
          <a:xfrm rot="5400000">
            <a:off x="2412752" y="3240410"/>
            <a:ext cx="1800200" cy="648072"/>
          </a:xfrm>
          <a:prstGeom prst="trapezoid">
            <a:avLst>
              <a:gd name="adj" fmla="val 69201"/>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9" name="Gerade Verbindung mit Pfeil 7"/>
          <p:cNvCxnSpPr>
            <a:cxnSpLocks/>
          </p:cNvCxnSpPr>
          <p:nvPr/>
        </p:nvCxnSpPr>
        <p:spPr bwMode="auto">
          <a:xfrm>
            <a:off x="8498116" y="2700350"/>
            <a:ext cx="0" cy="1800200"/>
          </a:xfrm>
          <a:prstGeom prst="straightConnector1">
            <a:avLst/>
          </a:prstGeom>
          <a:ln w="31750">
            <a:solidFill>
              <a:srgbClr val="1F497D"/>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Textfeld 8"/>
          <p:cNvSpPr>
            <a:spLocks/>
          </p:cNvSpPr>
          <p:nvPr/>
        </p:nvSpPr>
        <p:spPr bwMode="auto">
          <a:xfrm>
            <a:off x="8498116" y="3292673"/>
            <a:ext cx="1799997" cy="615553"/>
          </a:xfrm>
          <a:prstGeom prst="rect">
            <a:avLst/>
          </a:prstGeom>
          <a:noFill/>
        </p:spPr>
        <p:txBody>
          <a:bodyPr wrap="square" rtlCol="0" anchor="ctr">
            <a:spAutoFit/>
          </a:bodyPr>
          <a:lstStyle/>
          <a:p>
            <a:pPr>
              <a:defRPr/>
            </a:pPr>
            <a:r>
              <a:rPr lang="de-DE" b="1"/>
              <a:t>Offenheit der Aufgabenstellung</a:t>
            </a:r>
            <a:endParaRPr/>
          </a:p>
        </p:txBody>
      </p:sp>
      <p:sp>
        <p:nvSpPr>
          <p:cNvPr id="11" name="Inhaltsplatzhalter 5"/>
          <p:cNvSpPr>
            <a:spLocks noGrp="1"/>
          </p:cNvSpPr>
          <p:nvPr>
            <p:ph idx="1"/>
          </p:nvPr>
        </p:nvSpPr>
        <p:spPr bwMode="auto">
          <a:xfrm>
            <a:off x="514915" y="4752578"/>
            <a:ext cx="9268300" cy="1950664"/>
          </a:xfrm>
        </p:spPr>
        <p:txBody>
          <a:bodyPr>
            <a:noAutofit/>
          </a:bodyPr>
          <a:lstStyle/>
          <a:p>
            <a:pPr marL="228600" lvl="0" indent="-228600" defTabSz="914400">
              <a:lnSpc>
                <a:spcPct val="90000"/>
              </a:lnSpc>
              <a:spcBef>
                <a:spcPts val="1000"/>
              </a:spcBef>
              <a:defRPr/>
            </a:pPr>
            <a:r>
              <a:rPr lang="de-DE" sz="1900" b="0" dirty="0">
                <a:solidFill>
                  <a:srgbClr val="2F3552"/>
                </a:solidFill>
              </a:rPr>
              <a:t>Erarbeitung &amp; Sicherung</a:t>
            </a:r>
            <a:endParaRPr dirty="0"/>
          </a:p>
          <a:p>
            <a:pPr marL="645804" lvl="1" indent="-228600" defTabSz="914400">
              <a:lnSpc>
                <a:spcPct val="90000"/>
              </a:lnSpc>
              <a:spcBef>
                <a:spcPts val="1000"/>
              </a:spcBef>
              <a:buClr>
                <a:srgbClr val="C00000"/>
              </a:buClr>
              <a:defRPr/>
            </a:pPr>
            <a:r>
              <a:rPr lang="de-DE" sz="1800" b="0" dirty="0">
                <a:solidFill>
                  <a:srgbClr val="2F3552"/>
                </a:solidFill>
              </a:rPr>
              <a:t>weitere Fragen als Lerngelegenheit im Wechsel mit </a:t>
            </a:r>
            <a:endParaRPr dirty="0"/>
          </a:p>
          <a:p>
            <a:pPr marL="645804" lvl="1" indent="-228600" defTabSz="914400">
              <a:lnSpc>
                <a:spcPct val="90000"/>
              </a:lnSpc>
              <a:spcBef>
                <a:spcPts val="1000"/>
              </a:spcBef>
              <a:buClr>
                <a:srgbClr val="C00000"/>
              </a:buClr>
              <a:defRPr/>
            </a:pPr>
            <a:r>
              <a:rPr lang="de-DE" sz="1800" b="0" dirty="0">
                <a:solidFill>
                  <a:srgbClr val="2F3552"/>
                </a:solidFill>
              </a:rPr>
              <a:t>engere Aufgaben zur Sicherung des Gelernten</a:t>
            </a:r>
            <a:endParaRPr dirty="0"/>
          </a:p>
        </p:txBody>
      </p:sp>
      <p:sp>
        <p:nvSpPr>
          <p:cNvPr id="12" name="Flussdiagramm: Verzweigung 9"/>
          <p:cNvSpPr/>
          <p:nvPr/>
        </p:nvSpPr>
        <p:spPr bwMode="auto">
          <a:xfrm>
            <a:off x="3348856" y="2808362"/>
            <a:ext cx="1065682" cy="1512168"/>
          </a:xfrm>
          <a:prstGeom prst="flowChartDecision">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Flussdiagramm: Verzweigung 10"/>
          <p:cNvSpPr/>
          <p:nvPr/>
        </p:nvSpPr>
        <p:spPr bwMode="auto">
          <a:xfrm>
            <a:off x="4068916" y="3029442"/>
            <a:ext cx="1065682" cy="1062251"/>
          </a:xfrm>
          <a:prstGeom prst="flowChartDecision">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Flussdiagramm: Verzweigung 13"/>
          <p:cNvSpPr/>
          <p:nvPr/>
        </p:nvSpPr>
        <p:spPr bwMode="auto">
          <a:xfrm>
            <a:off x="4645000" y="2676662"/>
            <a:ext cx="1065682" cy="1783157"/>
          </a:xfrm>
          <a:prstGeom prst="flowChartDecision">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 name="Freihandform: Form 24"/>
          <p:cNvSpPr/>
          <p:nvPr/>
        </p:nvSpPr>
        <p:spPr bwMode="auto">
          <a:xfrm>
            <a:off x="5272293" y="2872709"/>
            <a:ext cx="876919" cy="1379763"/>
          </a:xfrm>
          <a:custGeom>
            <a:avLst/>
            <a:gdLst>
              <a:gd name="connsiteX0" fmla="*/ 634462 w 876919"/>
              <a:gd name="connsiteY0" fmla="*/ 0 h 1379763"/>
              <a:gd name="connsiteX1" fmla="*/ 876919 w 876919"/>
              <a:gd name="connsiteY1" fmla="*/ 263636 h 1379763"/>
              <a:gd name="connsiteX2" fmla="*/ 876919 w 876919"/>
              <a:gd name="connsiteY2" fmla="*/ 1116127 h 1379763"/>
              <a:gd name="connsiteX3" fmla="*/ 634462 w 876919"/>
              <a:gd name="connsiteY3" fmla="*/ 1379763 h 1379763"/>
              <a:gd name="connsiteX4" fmla="*/ 0 w 876919"/>
              <a:gd name="connsiteY4" fmla="*/ 689882 h 1379763"/>
              <a:gd name="connsiteX5" fmla="*/ 634462 w 876919"/>
              <a:gd name="connsiteY5" fmla="*/ 0 h 137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919" h="1379763" extrusionOk="0">
                <a:moveTo>
                  <a:pt x="634462" y="0"/>
                </a:moveTo>
                <a:lnTo>
                  <a:pt x="876919" y="263636"/>
                </a:lnTo>
                <a:lnTo>
                  <a:pt x="876919" y="1116127"/>
                </a:lnTo>
                <a:lnTo>
                  <a:pt x="634462" y="1379763"/>
                </a:lnTo>
                <a:lnTo>
                  <a:pt x="0" y="689882"/>
                </a:lnTo>
                <a:lnTo>
                  <a:pt x="634462" y="0"/>
                </a:lnTo>
                <a:close/>
              </a:path>
            </a:pathLst>
          </a:cu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de-DE"/>
          </a:p>
        </p:txBody>
      </p:sp>
      <p:sp>
        <p:nvSpPr>
          <p:cNvPr id="16" name="Textplatzhalter 3">
            <a:extLst>
              <a:ext uri="{FF2B5EF4-FFF2-40B4-BE49-F238E27FC236}">
                <a16:creationId xmlns:a16="http://schemas.microsoft.com/office/drawing/2014/main" id="{36EF459C-C602-477F-AFB9-B2F2F72AAA8D}"/>
              </a:ext>
            </a:extLst>
          </p:cNvPr>
          <p:cNvSpPr txBox="1">
            <a:spLocks/>
          </p:cNvSpPr>
          <p:nvPr/>
        </p:nvSpPr>
        <p:spPr>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et al. (2019)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5"/>
          <p:cNvPicPr>
            <a:picLocks noChangeAspect="1"/>
          </p:cNvPicPr>
          <p:nvPr/>
        </p:nvPicPr>
        <p:blipFill>
          <a:blip r:embed="rId3">
            <a:alphaModFix amt="50000"/>
          </a:blip>
          <a:stretch/>
        </p:blipFill>
        <p:spPr bwMode="auto">
          <a:xfrm>
            <a:off x="129751" y="691552"/>
            <a:ext cx="8321711" cy="4470517"/>
          </a:xfrm>
          <a:prstGeom prst="rect">
            <a:avLst/>
          </a:prstGeom>
        </p:spPr>
      </p:pic>
      <p:sp>
        <p:nvSpPr>
          <p:cNvPr id="5" name="Titel 2"/>
          <p:cNvSpPr>
            <a:spLocks noGrp="1"/>
          </p:cNvSpPr>
          <p:nvPr>
            <p:ph type="title"/>
          </p:nvPr>
        </p:nvSpPr>
        <p:spPr bwMode="auto"/>
        <p:txBody>
          <a:bodyPr>
            <a:normAutofit/>
          </a:bodyPr>
          <a:lstStyle/>
          <a:p>
            <a:pPr>
              <a:defRPr/>
            </a:pPr>
            <a:r>
              <a:rPr lang="de-DE"/>
              <a:t>Kognitives Niveau von Schüleraktivitäten</a:t>
            </a:r>
            <a:endParaRPr/>
          </a:p>
        </p:txBody>
      </p:sp>
      <p:sp>
        <p:nvSpPr>
          <p:cNvPr id="7" name="Textplatzhalter 16"/>
          <p:cNvSpPr>
            <a:spLocks noGrp="1"/>
          </p:cNvSpPr>
          <p:nvPr>
            <p:ph type="body" sz="quarter" idx="11"/>
          </p:nvPr>
        </p:nvSpPr>
        <p:spPr bwMode="auto"/>
        <p:txBody>
          <a:bodyPr/>
          <a:lstStyle/>
          <a:p>
            <a:pPr>
              <a:defRPr/>
            </a:pPr>
            <a:r>
              <a:rPr lang="de-DE"/>
              <a:t>Schalenmodell</a:t>
            </a:r>
            <a:endParaRPr/>
          </a:p>
        </p:txBody>
      </p:sp>
      <p:sp>
        <p:nvSpPr>
          <p:cNvPr id="8" name="Trapezoid 1"/>
          <p:cNvSpPr/>
          <p:nvPr/>
        </p:nvSpPr>
        <p:spPr bwMode="auto">
          <a:xfrm rot="5400000">
            <a:off x="2412752" y="3240410"/>
            <a:ext cx="1800200" cy="648072"/>
          </a:xfrm>
          <a:prstGeom prst="trapezoid">
            <a:avLst>
              <a:gd name="adj" fmla="val 69201"/>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9" name="Gerade Verbindung mit Pfeil 7"/>
          <p:cNvCxnSpPr>
            <a:cxnSpLocks/>
          </p:cNvCxnSpPr>
          <p:nvPr/>
        </p:nvCxnSpPr>
        <p:spPr bwMode="auto">
          <a:xfrm>
            <a:off x="8498116" y="2700350"/>
            <a:ext cx="0" cy="1800200"/>
          </a:xfrm>
          <a:prstGeom prst="straightConnector1">
            <a:avLst/>
          </a:prstGeom>
          <a:ln w="31750">
            <a:solidFill>
              <a:srgbClr val="1F497D"/>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Textfeld 8"/>
          <p:cNvSpPr>
            <a:spLocks/>
          </p:cNvSpPr>
          <p:nvPr/>
        </p:nvSpPr>
        <p:spPr bwMode="auto">
          <a:xfrm>
            <a:off x="8498116" y="3292673"/>
            <a:ext cx="1799997" cy="615553"/>
          </a:xfrm>
          <a:prstGeom prst="rect">
            <a:avLst/>
          </a:prstGeom>
          <a:noFill/>
        </p:spPr>
        <p:txBody>
          <a:bodyPr wrap="square" rtlCol="0" anchor="ctr">
            <a:spAutoFit/>
          </a:bodyPr>
          <a:lstStyle/>
          <a:p>
            <a:pPr>
              <a:defRPr/>
            </a:pPr>
            <a:r>
              <a:rPr lang="de-DE" b="1"/>
              <a:t>Offenheit der Aufgabenstellung</a:t>
            </a:r>
            <a:endParaRPr/>
          </a:p>
        </p:txBody>
      </p:sp>
      <p:sp>
        <p:nvSpPr>
          <p:cNvPr id="11" name="Inhaltsplatzhalter 5"/>
          <p:cNvSpPr>
            <a:spLocks noGrp="1"/>
          </p:cNvSpPr>
          <p:nvPr>
            <p:ph idx="1"/>
          </p:nvPr>
        </p:nvSpPr>
        <p:spPr bwMode="auto">
          <a:xfrm>
            <a:off x="514915" y="4752578"/>
            <a:ext cx="9268300" cy="1950664"/>
          </a:xfrm>
        </p:spPr>
        <p:txBody>
          <a:bodyPr>
            <a:noAutofit/>
          </a:bodyPr>
          <a:lstStyle/>
          <a:p>
            <a:pPr marL="228600" lvl="0" indent="-228600" defTabSz="914400">
              <a:lnSpc>
                <a:spcPct val="90000"/>
              </a:lnSpc>
              <a:spcBef>
                <a:spcPts val="1000"/>
              </a:spcBef>
              <a:defRPr/>
            </a:pPr>
            <a:r>
              <a:rPr lang="de-DE" sz="1900" b="0" dirty="0">
                <a:solidFill>
                  <a:srgbClr val="2F3552"/>
                </a:solidFill>
              </a:rPr>
              <a:t>Vertiefung</a:t>
            </a:r>
            <a:endParaRPr dirty="0"/>
          </a:p>
          <a:p>
            <a:pPr marL="645804" lvl="1" indent="-228600" defTabSz="914400">
              <a:lnSpc>
                <a:spcPct val="90000"/>
              </a:lnSpc>
              <a:spcBef>
                <a:spcPts val="1000"/>
              </a:spcBef>
              <a:buClr>
                <a:srgbClr val="C00000"/>
              </a:buClr>
              <a:defRPr/>
            </a:pPr>
            <a:r>
              <a:rPr lang="de-DE" sz="1800" dirty="0">
                <a:solidFill>
                  <a:srgbClr val="2F3552"/>
                </a:solidFill>
              </a:rPr>
              <a:t>weitere Fragen</a:t>
            </a:r>
            <a:endParaRPr dirty="0"/>
          </a:p>
          <a:p>
            <a:pPr marL="645804" lvl="1" indent="-228600" defTabSz="914400">
              <a:lnSpc>
                <a:spcPct val="90000"/>
              </a:lnSpc>
              <a:spcBef>
                <a:spcPts val="1000"/>
              </a:spcBef>
              <a:buClr>
                <a:srgbClr val="C00000"/>
              </a:buClr>
              <a:defRPr/>
            </a:pPr>
            <a:r>
              <a:rPr lang="de-DE" sz="1800" dirty="0">
                <a:solidFill>
                  <a:srgbClr val="2F3552"/>
                </a:solidFill>
              </a:rPr>
              <a:t>Rückbezug zur Hinführungsphase</a:t>
            </a:r>
            <a:endParaRPr dirty="0"/>
          </a:p>
          <a:p>
            <a:pPr marL="645804" lvl="1" indent="-228600" defTabSz="914400">
              <a:lnSpc>
                <a:spcPct val="90000"/>
              </a:lnSpc>
              <a:spcBef>
                <a:spcPts val="1000"/>
              </a:spcBef>
              <a:buClr>
                <a:srgbClr val="C00000"/>
              </a:buClr>
              <a:defRPr/>
            </a:pPr>
            <a:r>
              <a:rPr lang="de-DE" sz="1800" dirty="0">
                <a:solidFill>
                  <a:srgbClr val="2F3552"/>
                </a:solidFill>
              </a:rPr>
              <a:t>hohe kognitive Aktivierung durch Transfer </a:t>
            </a:r>
            <a:r>
              <a:rPr lang="de-DE" sz="1800" dirty="0">
                <a:solidFill>
                  <a:srgbClr val="C00000"/>
                </a:solidFill>
              </a:rPr>
              <a:t>(</a:t>
            </a:r>
            <a:r>
              <a:rPr lang="de-DE" sz="1800" dirty="0">
                <a:solidFill>
                  <a:srgbClr val="C00000"/>
                </a:solidFill>
                <a:sym typeface="Wingdings" panose="05000000000000000000" pitchFamily="2" charset="2"/>
              </a:rPr>
              <a:t></a:t>
            </a:r>
            <a:r>
              <a:rPr lang="de-DE" sz="1800" dirty="0">
                <a:solidFill>
                  <a:srgbClr val="C00000"/>
                </a:solidFill>
              </a:rPr>
              <a:t> Konzeptorientierung ) </a:t>
            </a:r>
            <a:br>
              <a:rPr lang="de-DE" sz="1800" dirty="0">
                <a:solidFill>
                  <a:srgbClr val="C00000"/>
                </a:solidFill>
              </a:rPr>
            </a:br>
            <a:r>
              <a:rPr lang="de-DE" sz="1800" dirty="0">
                <a:solidFill>
                  <a:srgbClr val="2F3552"/>
                </a:solidFill>
              </a:rPr>
              <a:t>oder Anwendung des Gelernten</a:t>
            </a:r>
            <a:endParaRPr lang="de-DE" sz="1800" dirty="0">
              <a:solidFill>
                <a:srgbClr val="C00000"/>
              </a:solidFill>
            </a:endParaRPr>
          </a:p>
        </p:txBody>
      </p:sp>
      <p:sp>
        <p:nvSpPr>
          <p:cNvPr id="12" name="Flussdiagramm: Verzweigung 9"/>
          <p:cNvSpPr/>
          <p:nvPr/>
        </p:nvSpPr>
        <p:spPr bwMode="auto">
          <a:xfrm>
            <a:off x="3348856" y="2808362"/>
            <a:ext cx="1065682" cy="1512168"/>
          </a:xfrm>
          <a:prstGeom prst="flowChartDecision">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Flussdiagramm: Verzweigung 10"/>
          <p:cNvSpPr/>
          <p:nvPr/>
        </p:nvSpPr>
        <p:spPr bwMode="auto">
          <a:xfrm>
            <a:off x="4068916" y="3029442"/>
            <a:ext cx="1065682" cy="1062251"/>
          </a:xfrm>
          <a:prstGeom prst="flowChartDecision">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Flussdiagramm: Verzweigung 13"/>
          <p:cNvSpPr/>
          <p:nvPr/>
        </p:nvSpPr>
        <p:spPr bwMode="auto">
          <a:xfrm>
            <a:off x="4645000" y="2676662"/>
            <a:ext cx="1065682" cy="1783157"/>
          </a:xfrm>
          <a:prstGeom prst="flowChartDecision">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 name="Freihandform: Form 15"/>
          <p:cNvSpPr/>
          <p:nvPr/>
        </p:nvSpPr>
        <p:spPr bwMode="auto">
          <a:xfrm>
            <a:off x="5272292" y="2872709"/>
            <a:ext cx="1028892" cy="1379763"/>
          </a:xfrm>
          <a:custGeom>
            <a:avLst/>
            <a:gdLst>
              <a:gd name="connsiteX0" fmla="*/ 504046 w 817400"/>
              <a:gd name="connsiteY0" fmla="*/ 0 h 1230580"/>
              <a:gd name="connsiteX1" fmla="*/ 817400 w 817400"/>
              <a:gd name="connsiteY1" fmla="*/ 382512 h 1230580"/>
              <a:gd name="connsiteX2" fmla="*/ 817400 w 817400"/>
              <a:gd name="connsiteY2" fmla="*/ 848068 h 1230580"/>
              <a:gd name="connsiteX3" fmla="*/ 504046 w 817400"/>
              <a:gd name="connsiteY3" fmla="*/ 1230580 h 1230580"/>
              <a:gd name="connsiteX4" fmla="*/ 0 w 817400"/>
              <a:gd name="connsiteY4" fmla="*/ 615290 h 123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00" h="1230580" extrusionOk="0">
                <a:moveTo>
                  <a:pt x="504046" y="0"/>
                </a:moveTo>
                <a:lnTo>
                  <a:pt x="817400" y="382512"/>
                </a:lnTo>
                <a:lnTo>
                  <a:pt x="817400" y="848068"/>
                </a:lnTo>
                <a:lnTo>
                  <a:pt x="504046" y="1230580"/>
                </a:lnTo>
                <a:lnTo>
                  <a:pt x="0" y="615290"/>
                </a:lnTo>
                <a:close/>
              </a:path>
            </a:pathLst>
          </a:cu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de-DE"/>
          </a:p>
        </p:txBody>
      </p:sp>
      <p:sp>
        <p:nvSpPr>
          <p:cNvPr id="16" name="Trapezoid 3"/>
          <p:cNvSpPr/>
          <p:nvPr/>
        </p:nvSpPr>
        <p:spPr bwMode="auto">
          <a:xfrm rot="16199999">
            <a:off x="5586234" y="3198062"/>
            <a:ext cx="1795472" cy="728039"/>
          </a:xfrm>
          <a:prstGeom prst="trapezoid">
            <a:avLst>
              <a:gd name="adj" fmla="val 69201"/>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7" name="Textplatzhalter 3">
            <a:extLst>
              <a:ext uri="{FF2B5EF4-FFF2-40B4-BE49-F238E27FC236}">
                <a16:creationId xmlns:a16="http://schemas.microsoft.com/office/drawing/2014/main" id="{F2D51C8C-618C-4310-A1B3-6F1FDF36F596}"/>
              </a:ext>
            </a:extLst>
          </p:cNvPr>
          <p:cNvSpPr txBox="1">
            <a:spLocks/>
          </p:cNvSpPr>
          <p:nvPr/>
        </p:nvSpPr>
        <p:spPr>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et al. (2019)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2"/>
          <p:cNvSpPr>
            <a:spLocks noGrp="1"/>
          </p:cNvSpPr>
          <p:nvPr>
            <p:ph type="title"/>
          </p:nvPr>
        </p:nvSpPr>
        <p:spPr bwMode="auto"/>
        <p:txBody>
          <a:bodyPr>
            <a:normAutofit/>
          </a:bodyPr>
          <a:lstStyle/>
          <a:p>
            <a:pPr>
              <a:defRPr/>
            </a:pPr>
            <a:r>
              <a:rPr lang="de-DE"/>
              <a:t>Kognitives Niveau von Schüleraktivitäten</a:t>
            </a:r>
            <a:endParaRPr/>
          </a:p>
        </p:txBody>
      </p:sp>
      <p:sp>
        <p:nvSpPr>
          <p:cNvPr id="5" name="Inhaltsplatzhalter 12"/>
          <p:cNvSpPr>
            <a:spLocks noGrp="1"/>
          </p:cNvSpPr>
          <p:nvPr>
            <p:ph sz="quarter" idx="10"/>
          </p:nvPr>
        </p:nvSpPr>
        <p:spPr bwMode="auto">
          <a:xfrm>
            <a:off x="3276849" y="6480770"/>
            <a:ext cx="6508328" cy="288032"/>
          </a:xfrm>
        </p:spPr>
        <p:txBody>
          <a:bodyPr>
            <a:noAutofit/>
          </a:bodyPr>
          <a:lstStyle/>
          <a:p>
            <a:pPr>
              <a:defRPr/>
            </a:pPr>
            <a:endParaRPr dirty="0"/>
          </a:p>
        </p:txBody>
      </p:sp>
      <p:sp>
        <p:nvSpPr>
          <p:cNvPr id="6" name="Textplatzhalter 16"/>
          <p:cNvSpPr>
            <a:spLocks noGrp="1"/>
          </p:cNvSpPr>
          <p:nvPr>
            <p:ph type="body" sz="quarter" idx="11"/>
          </p:nvPr>
        </p:nvSpPr>
        <p:spPr bwMode="auto"/>
        <p:txBody>
          <a:bodyPr/>
          <a:lstStyle/>
          <a:p>
            <a:pPr>
              <a:defRPr/>
            </a:pPr>
            <a:r>
              <a:rPr lang="de-DE"/>
              <a:t>Reflexionsfragen</a:t>
            </a:r>
            <a:endParaRPr/>
          </a:p>
        </p:txBody>
      </p:sp>
      <p:sp>
        <p:nvSpPr>
          <p:cNvPr id="7" name="Inhaltsplatzhalter 6"/>
          <p:cNvSpPr>
            <a:spLocks noGrp="1"/>
          </p:cNvSpPr>
          <p:nvPr>
            <p:ph idx="1"/>
          </p:nvPr>
        </p:nvSpPr>
        <p:spPr bwMode="auto"/>
        <p:txBody>
          <a:bodyPr/>
          <a:lstStyle/>
          <a:p>
            <a:pPr>
              <a:defRPr/>
            </a:pPr>
            <a:r>
              <a:rPr lang="de-DE" b="0" dirty="0"/>
              <a:t>Sind viele kleinschrittige Fragen gestellt worden? </a:t>
            </a:r>
            <a:br>
              <a:rPr lang="de-DE" b="0" dirty="0"/>
            </a:br>
            <a:r>
              <a:rPr lang="de-DE" b="0" dirty="0"/>
              <a:t>Warum sind viele kleinschrittige Fragen gestellt worden?</a:t>
            </a:r>
            <a:endParaRPr dirty="0"/>
          </a:p>
          <a:p>
            <a:pPr>
              <a:defRPr/>
            </a:pPr>
            <a:endParaRPr lang="de-DE" b="0" dirty="0"/>
          </a:p>
          <a:p>
            <a:pPr>
              <a:defRPr/>
            </a:pPr>
            <a:r>
              <a:rPr lang="de-DE" b="0" dirty="0"/>
              <a:t>Wie eng sind die Vorgaben der Aufgabenstellungen?</a:t>
            </a:r>
            <a:endParaRPr dirty="0"/>
          </a:p>
          <a:p>
            <a:pPr>
              <a:defRPr/>
            </a:pPr>
            <a:endParaRPr lang="de-DE" b="0" dirty="0"/>
          </a:p>
          <a:p>
            <a:pPr>
              <a:defRPr/>
            </a:pPr>
            <a:r>
              <a:rPr lang="de-DE" b="0" dirty="0"/>
              <a:t>Geben Schülerinnen und Schüler Inhalte vor allem wortwörtlich wieder?</a:t>
            </a:r>
            <a:endParaRPr dirty="0"/>
          </a:p>
          <a:p>
            <a:pPr>
              <a:defRPr/>
            </a:pPr>
            <a:endParaRPr lang="de-DE" b="0" dirty="0"/>
          </a:p>
          <a:p>
            <a:pPr>
              <a:defRPr/>
            </a:pPr>
            <a:r>
              <a:rPr lang="de-DE" b="0" dirty="0"/>
              <a:t>Wie sind kognitiv herausfordernde Lerngelegenheiten initiiert worden?</a:t>
            </a:r>
            <a:endParaRPr dirty="0"/>
          </a:p>
          <a:p>
            <a:pPr>
              <a:defRPr/>
            </a:pPr>
            <a:endParaRPr lang="de-DE" b="0" dirty="0"/>
          </a:p>
          <a:p>
            <a:pPr>
              <a:defRPr/>
            </a:pPr>
            <a:r>
              <a:rPr lang="de-DE" b="0" dirty="0"/>
              <a:t>In welchen unterrichtlichen Situationen hätten vertiefte Fragen gestellt werden können?</a:t>
            </a:r>
            <a:endParaRPr dirty="0"/>
          </a:p>
        </p:txBody>
      </p:sp>
      <p:sp>
        <p:nvSpPr>
          <p:cNvPr id="8" name="Textplatzhalter 3">
            <a:extLst>
              <a:ext uri="{FF2B5EF4-FFF2-40B4-BE49-F238E27FC236}">
                <a16:creationId xmlns:a16="http://schemas.microsoft.com/office/drawing/2014/main" id="{898B4A17-335E-44C3-B1E3-029636494613}"/>
              </a:ext>
            </a:extLst>
          </p:cNvPr>
          <p:cNvSpPr txBox="1">
            <a:spLocks/>
          </p:cNvSpPr>
          <p:nvPr/>
        </p:nvSpPr>
        <p:spPr>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&amp; Neuhaus (2019)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a:xfrm>
            <a:off x="6085160" y="720130"/>
            <a:ext cx="4176464" cy="5976664"/>
          </a:xfrm>
          <a:prstGeom prst="rect">
            <a:avLst/>
          </a:prstGeom>
          <a:noFill/>
        </p:spPr>
        <p:txBody>
          <a:bodyPr>
            <a:noAutofit/>
          </a:bodyPr>
          <a:lstStyle/>
          <a:p>
            <a:pPr>
              <a:buClr>
                <a:schemeClr val="tx2"/>
              </a:buClr>
              <a:defRPr/>
            </a:pPr>
            <a:r>
              <a:rPr lang="de-DE" sz="1800" b="0" dirty="0"/>
              <a:t>Sehen Sie sich Ihre Hinführungsphase an: Analysieren Sie, ob diese kognitiv aktivierende (weitere) Aufgaben enthält. Ergänzen oder verändern Sie diese gegebenenfalls.</a:t>
            </a:r>
          </a:p>
          <a:p>
            <a:pPr>
              <a:buClr>
                <a:schemeClr val="tx2"/>
              </a:buClr>
              <a:defRPr/>
            </a:pPr>
            <a:endParaRPr lang="de-DE" sz="1800" b="0" dirty="0"/>
          </a:p>
          <a:p>
            <a:pPr>
              <a:buClr>
                <a:schemeClr val="tx2"/>
              </a:buClr>
              <a:defRPr/>
            </a:pPr>
            <a:r>
              <a:rPr lang="de-DE" sz="1800" b="0" dirty="0"/>
              <a:t>Sehen Sie sich Ihre formulierte Transferfrage an: Analysieren Sie diese bezüglich kognitiv aktivierender (weiterer) Aufgaben und verändern Sie diese gegebenenfalls.</a:t>
            </a:r>
          </a:p>
          <a:p>
            <a:pPr>
              <a:buClr>
                <a:schemeClr val="tx2"/>
              </a:buClr>
              <a:defRPr/>
            </a:pPr>
            <a:endParaRPr lang="de-DE" sz="1800" b="0" dirty="0"/>
          </a:p>
          <a:p>
            <a:pPr>
              <a:buClr>
                <a:schemeClr val="tx2"/>
              </a:buClr>
              <a:defRPr/>
            </a:pPr>
            <a:r>
              <a:rPr lang="de-DE" sz="1800" b="0" dirty="0"/>
              <a:t>Entwickeln Sie für die Lernziele in der Erarbeitungsphase jeweils eine kognitiv aktivierende (weitere) Lernaufgabe und eine passende weniger aktivierende (engere) Sicherungsaufgabe.</a:t>
            </a:r>
          </a:p>
        </p:txBody>
      </p:sp>
      <p:sp>
        <p:nvSpPr>
          <p:cNvPr id="5" name="Titel 10"/>
          <p:cNvSpPr>
            <a:spLocks noGrp="1"/>
          </p:cNvSpPr>
          <p:nvPr>
            <p:ph type="title"/>
          </p:nvPr>
        </p:nvSpPr>
        <p:spPr bwMode="auto"/>
        <p:txBody>
          <a:bodyPr>
            <a:normAutofit/>
          </a:bodyPr>
          <a:lstStyle/>
          <a:p>
            <a:pPr>
              <a:defRPr/>
            </a:pPr>
            <a:r>
              <a:rPr lang="de-DE"/>
              <a:t>Aufgabe XI</a:t>
            </a:r>
            <a:endParaRPr/>
          </a:p>
        </p:txBody>
      </p:sp>
      <p:sp>
        <p:nvSpPr>
          <p:cNvPr id="6" name="Textplatzhalter 2"/>
          <p:cNvSpPr>
            <a:spLocks noGrp="1"/>
          </p:cNvSpPr>
          <p:nvPr>
            <p:ph type="body" sz="quarter" idx="11"/>
          </p:nvPr>
        </p:nvSpPr>
        <p:spPr bwMode="auto"/>
        <p:txBody>
          <a:bodyPr/>
          <a:lstStyle/>
          <a:p>
            <a:pPr>
              <a:defRPr/>
            </a:pPr>
            <a:r>
              <a:rPr lang="de-DE" dirty="0"/>
              <a:t>Kognitives Niveau von Schüleraktivitäten</a:t>
            </a:r>
            <a:endParaRPr dirty="0"/>
          </a:p>
          <a:p>
            <a:pPr>
              <a:defRPr/>
            </a:pPr>
            <a:endParaRPr lang="de-DE" dirty="0"/>
          </a:p>
          <a:p>
            <a:pPr marL="0" indent="0">
              <a:defRPr/>
            </a:pPr>
            <a:r>
              <a:rPr lang="de-DE" b="0" dirty="0"/>
              <a:t>Nutzen Sie das Aufgabenblatt aus der Lehrerhandreichung Seite 45 bis 46.</a:t>
            </a:r>
            <a:endParaRPr dirty="0"/>
          </a:p>
          <a:p>
            <a:pPr>
              <a:defRPr/>
            </a:pP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a:xfrm>
            <a:off x="6085160" y="720130"/>
            <a:ext cx="4032448" cy="5616624"/>
          </a:xfrm>
        </p:spPr>
        <p:txBody>
          <a:bodyPr>
            <a:noAutofit/>
          </a:bodyPr>
          <a:lstStyle/>
          <a:p>
            <a:pPr lvl="0">
              <a:buClr>
                <a:srgbClr val="1F497D"/>
              </a:buClr>
              <a:defRPr/>
            </a:pPr>
            <a:r>
              <a:rPr lang="de-DE" sz="1800" b="0" dirty="0"/>
              <a:t>Integrieren Sie, falls noch nicht geschehen, ein digitales Medium in die Hinführungsphase. Prüfen Sie, ob das digitale Medium zu Ihrer kognitiv aktivierenden Aufgabe passt. Ergänzen oder verändern Sie es gegebenenfalls und reflektieren Sie es nach ICAP und SAMR.</a:t>
            </a:r>
          </a:p>
          <a:p>
            <a:pPr lvl="0">
              <a:buClr>
                <a:srgbClr val="1F497D"/>
              </a:buClr>
              <a:defRPr/>
            </a:pPr>
            <a:endParaRPr lang="de-DE" sz="1800" b="0" dirty="0"/>
          </a:p>
          <a:p>
            <a:pPr>
              <a:buClr>
                <a:srgbClr val="1F497D"/>
              </a:buClr>
              <a:defRPr/>
            </a:pPr>
            <a:r>
              <a:rPr lang="de-DE" sz="1800" b="0" dirty="0"/>
              <a:t>Integrieren Sie, falls noch nicht geschehen, ein digitales Medium in die Vertiefungsphase. Prüfen Sie, ob das digitale Medium zu Ihrer kognitiv aktivierenden Aufgabe passt. Ergänzen oder verändern Sie es gegebenenfalls und reflektieren Sie es nach ICAP und SAMR.</a:t>
            </a:r>
          </a:p>
          <a:p>
            <a:pPr>
              <a:buClr>
                <a:srgbClr val="1F497D"/>
              </a:buClr>
              <a:defRPr/>
            </a:pPr>
            <a:endParaRPr lang="de-DE" sz="1800" b="0" dirty="0"/>
          </a:p>
          <a:p>
            <a:pPr>
              <a:buClr>
                <a:srgbClr val="1F497D"/>
              </a:buClr>
              <a:defRPr/>
            </a:pPr>
            <a:r>
              <a:rPr lang="de-DE" sz="1800" b="0" dirty="0"/>
              <a:t>Integrieren Sie in die Aufgaben der Erarbeitungsphase digitale Medien und reflektieren Sie diese nach ICAP und SAMR.</a:t>
            </a:r>
            <a:endParaRPr dirty="0"/>
          </a:p>
        </p:txBody>
      </p:sp>
      <p:sp>
        <p:nvSpPr>
          <p:cNvPr id="5" name="Titel 10"/>
          <p:cNvSpPr>
            <a:spLocks noGrp="1"/>
          </p:cNvSpPr>
          <p:nvPr>
            <p:ph type="title"/>
          </p:nvPr>
        </p:nvSpPr>
        <p:spPr bwMode="auto"/>
        <p:txBody>
          <a:bodyPr>
            <a:normAutofit/>
          </a:bodyPr>
          <a:lstStyle/>
          <a:p>
            <a:pPr>
              <a:defRPr/>
            </a:pPr>
            <a:r>
              <a:rPr lang="de-DE" dirty="0"/>
              <a:t>Aufgabe XII</a:t>
            </a:r>
            <a:endParaRPr dirty="0"/>
          </a:p>
        </p:txBody>
      </p:sp>
      <p:sp>
        <p:nvSpPr>
          <p:cNvPr id="6" name="Textplatzhalter 2"/>
          <p:cNvSpPr>
            <a:spLocks noGrp="1"/>
          </p:cNvSpPr>
          <p:nvPr>
            <p:ph type="body" sz="quarter" idx="11"/>
          </p:nvPr>
        </p:nvSpPr>
        <p:spPr bwMode="auto"/>
        <p:txBody>
          <a:bodyPr/>
          <a:lstStyle/>
          <a:p>
            <a:pPr>
              <a:defRPr/>
            </a:pPr>
            <a:r>
              <a:rPr lang="de-DE" dirty="0"/>
              <a:t>Kognitives Niveau von Schüleraktivitäten</a:t>
            </a:r>
            <a:endParaRPr dirty="0"/>
          </a:p>
          <a:p>
            <a:pPr>
              <a:defRPr/>
            </a:pPr>
            <a:endParaRPr lang="de-DE" dirty="0"/>
          </a:p>
          <a:p>
            <a:pPr marL="0" indent="0">
              <a:defRPr/>
            </a:pPr>
            <a:r>
              <a:rPr lang="de-DE" b="0" dirty="0"/>
              <a:t>Nutzen Sie das Aufgabenblatt aus der Lehrerhandreichung Seite 47 bis 48.</a:t>
            </a:r>
            <a:endParaRPr dirty="0"/>
          </a:p>
          <a:p>
            <a:pPr>
              <a:defRPr/>
            </a:pP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p:txBody>
          <a:bodyPr>
            <a:noAutofit/>
          </a:bodyPr>
          <a:lstStyle/>
          <a:p>
            <a:r>
              <a:rPr lang="de-DE" sz="1800" b="0" dirty="0">
                <a:hlinkClick r:id="rId3" action="ppaction://hlinksldjump"/>
              </a:rPr>
              <a:t>Titelbild: </a:t>
            </a:r>
            <a:r>
              <a:rPr lang="de-DE" sz="1800" b="0" dirty="0"/>
              <a:t>Bild von Gerd Altmann auf </a:t>
            </a:r>
            <a:r>
              <a:rPr lang="de-DE" sz="1800" b="0" dirty="0" err="1"/>
              <a:t>Pixabay</a:t>
            </a:r>
            <a:endParaRPr lang="de-DE" sz="1800" b="0" dirty="0"/>
          </a:p>
          <a:p>
            <a:endParaRPr lang="de-DE" sz="1800" b="0" dirty="0"/>
          </a:p>
          <a:p>
            <a:r>
              <a:rPr lang="de-DE" sz="1800" b="0" dirty="0"/>
              <a:t>S. 2: </a:t>
            </a:r>
          </a:p>
          <a:p>
            <a:pPr lvl="1">
              <a:defRPr/>
            </a:pPr>
            <a:r>
              <a:rPr lang="de-DE" sz="1800" dirty="0"/>
              <a:t>Kognitives Niveau: Bild von Gerd Altmann auf </a:t>
            </a:r>
            <a:r>
              <a:rPr lang="de-DE" sz="1800" dirty="0" err="1"/>
              <a:t>Pixabay</a:t>
            </a:r>
            <a:endParaRPr lang="de-DE" sz="1800" dirty="0"/>
          </a:p>
          <a:p>
            <a:pPr lvl="1">
              <a:defRPr/>
            </a:pPr>
            <a:r>
              <a:rPr lang="de-DE" sz="1800" dirty="0"/>
              <a:t>Aktiveren durch Vernetzen: Bild von Gerd Altmann auf </a:t>
            </a:r>
            <a:r>
              <a:rPr lang="de-DE" sz="1800" dirty="0" err="1"/>
              <a:t>Pixabay</a:t>
            </a:r>
            <a:endParaRPr lang="de-DE" sz="1800" dirty="0"/>
          </a:p>
          <a:p>
            <a:pPr lvl="1">
              <a:defRPr/>
            </a:pPr>
            <a:r>
              <a:rPr lang="de-DE" sz="1800" dirty="0"/>
              <a:t>Angeregtes Unterrichtsgespräch: Bild von Gerd Altmann auf </a:t>
            </a:r>
            <a:r>
              <a:rPr lang="de-DE" sz="1800" dirty="0" err="1"/>
              <a:t>Pixabay</a:t>
            </a:r>
            <a:endParaRPr lang="de-DE" sz="1800" dirty="0"/>
          </a:p>
          <a:p>
            <a:pPr lvl="1">
              <a:defRPr/>
            </a:pPr>
            <a:endParaRPr lang="de-DE" sz="1800" b="0" dirty="0"/>
          </a:p>
          <a:p>
            <a:r>
              <a:rPr lang="de-DE" sz="1800" b="0" dirty="0"/>
              <a:t>Schalenmodell: S. 7-10: Dorfner, T., Förtsch, C., Spangler, M., &amp; Neuhaus, B. J. (2019). Wie plane ich eine konzeptorientierte Biologiestunde? Ein Planungsmodell für den Biologieunterricht – Das Schalenmodell. </a:t>
            </a:r>
            <a:r>
              <a:rPr lang="de-DE" sz="1800" b="0" i="1" dirty="0"/>
              <a:t>MNU Journal, 4</a:t>
            </a:r>
            <a:r>
              <a:rPr lang="de-DE" sz="1800" b="0" dirty="0"/>
              <a:t>, 300-306.</a:t>
            </a:r>
          </a:p>
        </p:txBody>
      </p:sp>
      <p:sp>
        <p:nvSpPr>
          <p:cNvPr id="5" name="Titel 2"/>
          <p:cNvSpPr>
            <a:spLocks noGrp="1"/>
          </p:cNvSpPr>
          <p:nvPr>
            <p:ph type="title"/>
          </p:nvPr>
        </p:nvSpPr>
        <p:spPr bwMode="auto"/>
        <p:txBody>
          <a:bodyPr>
            <a:normAutofit/>
          </a:bodyPr>
          <a:lstStyle/>
          <a:p>
            <a:pPr>
              <a:defRPr/>
            </a:pPr>
            <a:r>
              <a:rPr lang="de-DE"/>
              <a:t>Quellen und Literaturverzeichniss</a:t>
            </a:r>
            <a:endParaRPr/>
          </a:p>
        </p:txBody>
      </p:sp>
      <p:sp>
        <p:nvSpPr>
          <p:cNvPr id="2" name="Inhaltsplatzhalter 1">
            <a:extLst>
              <a:ext uri="{FF2B5EF4-FFF2-40B4-BE49-F238E27FC236}">
                <a16:creationId xmlns:a16="http://schemas.microsoft.com/office/drawing/2014/main" id="{213F29F2-D500-4838-9D32-E49812E6DC68}"/>
              </a:ext>
            </a:extLst>
          </p:cNvPr>
          <p:cNvSpPr>
            <a:spLocks noGrp="1"/>
          </p:cNvSpPr>
          <p:nvPr>
            <p:ph sz="quarter" idx="10"/>
          </p:nvPr>
        </p:nvSpPr>
        <p:spPr/>
        <p:txBody>
          <a:bodyPr>
            <a:normAutofit lnSpcReduction="10000"/>
          </a:bodyPr>
          <a:lstStyle/>
          <a:p>
            <a:endParaRPr lang="de-DE"/>
          </a:p>
        </p:txBody>
      </p:sp>
      <p:sp>
        <p:nvSpPr>
          <p:cNvPr id="7" name="Textplatzhalter 4"/>
          <p:cNvSpPr>
            <a:spLocks noGrp="1"/>
          </p:cNvSpPr>
          <p:nvPr>
            <p:ph type="body" sz="quarter" idx="11"/>
          </p:nvPr>
        </p:nvSpPr>
        <p:spPr bwMode="auto"/>
        <p:txBody>
          <a:bodyPr/>
          <a:lstStyle/>
          <a:p>
            <a:pPr>
              <a:defRPr/>
            </a:pPr>
            <a:r>
              <a:rPr lang="de-DE" dirty="0"/>
              <a:t>Bilder</a:t>
            </a:r>
            <a:endParaRPr dirty="0"/>
          </a:p>
        </p:txBody>
      </p:sp>
      <p:sp>
        <p:nvSpPr>
          <p:cNvPr id="8" name="Textfeld 7"/>
          <p:cNvSpPr txBox="1"/>
          <p:nvPr/>
        </p:nvSpPr>
        <p:spPr bwMode="auto">
          <a:xfrm>
            <a:off x="443053" y="6432484"/>
            <a:ext cx="3995004" cy="630942"/>
          </a:xfrm>
          <a:prstGeom prst="rect">
            <a:avLst/>
          </a:prstGeom>
          <a:noFill/>
        </p:spPr>
        <p:txBody>
          <a:bodyPr wrap="none" rtlCol="0">
            <a:spAutoFit/>
          </a:bodyPr>
          <a:lstStyle/>
          <a:p>
            <a:r>
              <a:rPr lang="de-DE" sz="1800" dirty="0">
                <a:solidFill>
                  <a:srgbClr val="000000"/>
                </a:solidFill>
                <a:ea typeface="Calibri"/>
                <a:cs typeface="Calibri"/>
              </a:rPr>
              <a:t>Alle Bilder lizensiert unter </a:t>
            </a:r>
            <a:r>
              <a:rPr lang="de-DE" sz="1800" u="sng" dirty="0">
                <a:ea typeface="Calibri"/>
                <a:cs typeface="Calibri"/>
                <a:hlinkClick r:id="rId4"/>
              </a:rPr>
              <a:t>CC-BY-SA 4.0</a:t>
            </a:r>
            <a:endParaRPr lang="de-DE" sz="1800" dirty="0">
              <a:solidFill>
                <a:srgbClr val="000000"/>
              </a:solidFill>
              <a:ea typeface="Calibri"/>
              <a:cs typeface="Calibri"/>
            </a:endParaRPr>
          </a:p>
          <a:p>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2"/>
          <p:cNvSpPr>
            <a:spLocks noGrp="1"/>
          </p:cNvSpPr>
          <p:nvPr>
            <p:ph type="title"/>
          </p:nvPr>
        </p:nvSpPr>
        <p:spPr bwMode="auto"/>
        <p:txBody>
          <a:bodyPr>
            <a:normAutofit/>
          </a:bodyPr>
          <a:lstStyle/>
          <a:p>
            <a:pPr>
              <a:defRPr/>
            </a:pPr>
            <a:r>
              <a:rPr lang="de-DE"/>
              <a:t>Kognitives Niveau von Schüleraktivitäten</a:t>
            </a:r>
            <a:endParaRPr lang="de-DE" sz="2800"/>
          </a:p>
        </p:txBody>
      </p:sp>
      <p:sp>
        <p:nvSpPr>
          <p:cNvPr id="5" name="Textplatzhalter 16"/>
          <p:cNvSpPr>
            <a:spLocks noGrp="1"/>
          </p:cNvSpPr>
          <p:nvPr>
            <p:ph type="body" sz="quarter" idx="11"/>
          </p:nvPr>
        </p:nvSpPr>
        <p:spPr bwMode="auto"/>
        <p:txBody>
          <a:bodyPr/>
          <a:lstStyle/>
          <a:p>
            <a:pPr>
              <a:defRPr/>
            </a:pPr>
            <a:r>
              <a:rPr lang="de-DE"/>
              <a:t>Beschreibung</a:t>
            </a:r>
            <a:endParaRPr/>
          </a:p>
        </p:txBody>
      </p:sp>
      <p:grpSp>
        <p:nvGrpSpPr>
          <p:cNvPr id="6" name="Gruppieren 23"/>
          <p:cNvGrpSpPr/>
          <p:nvPr/>
        </p:nvGrpSpPr>
        <p:grpSpPr bwMode="auto">
          <a:xfrm>
            <a:off x="114740" y="1728243"/>
            <a:ext cx="5466364" cy="4608512"/>
            <a:chOff x="3719735" y="2304306"/>
            <a:chExt cx="4752528" cy="3240360"/>
          </a:xfrm>
        </p:grpSpPr>
        <p:sp>
          <p:nvSpPr>
            <p:cNvPr id="7" name="Abgerundetes Rechteck 7"/>
            <p:cNvSpPr/>
            <p:nvPr/>
          </p:nvSpPr>
          <p:spPr bwMode="auto">
            <a:xfrm>
              <a:off x="3719735" y="2304306"/>
              <a:ext cx="4752528" cy="3240360"/>
            </a:xfrm>
            <a:prstGeom prst="roundRect">
              <a:avLst>
                <a:gd name="adj" fmla="val 7052"/>
              </a:avLst>
            </a:prstGeom>
            <a:noFill/>
            <a:ln>
              <a:solidFill>
                <a:srgbClr val="2F3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Textfeld 28"/>
            <p:cNvSpPr>
              <a:spLocks/>
            </p:cNvSpPr>
            <p:nvPr/>
          </p:nvSpPr>
          <p:spPr bwMode="auto">
            <a:xfrm>
              <a:off x="3719735" y="2410502"/>
              <a:ext cx="4752528" cy="400110"/>
            </a:xfrm>
            <a:prstGeom prst="rect">
              <a:avLst/>
            </a:prstGeom>
            <a:noFill/>
          </p:spPr>
          <p:txBody>
            <a:bodyPr wrap="square" rtlCol="0">
              <a:spAutoFit/>
            </a:bodyPr>
            <a:lstStyle/>
            <a:p>
              <a:pPr algn="ctr">
                <a:defRPr/>
              </a:pPr>
              <a:r>
                <a:rPr lang="de-DE" sz="2000" b="1" dirty="0">
                  <a:solidFill>
                    <a:srgbClr val="242F41"/>
                  </a:solidFill>
                </a:rPr>
                <a:t>„</a:t>
              </a:r>
              <a:r>
                <a:rPr lang="de-DE" sz="2000" b="1" dirty="0" err="1">
                  <a:solidFill>
                    <a:srgbClr val="242F41"/>
                  </a:solidFill>
                </a:rPr>
                <a:t>key</a:t>
              </a:r>
              <a:r>
                <a:rPr lang="de-DE" sz="2000" b="1" dirty="0">
                  <a:solidFill>
                    <a:srgbClr val="242F41"/>
                  </a:solidFill>
                </a:rPr>
                <a:t> </a:t>
              </a:r>
              <a:r>
                <a:rPr lang="de-DE" sz="2000" b="1" dirty="0" err="1">
                  <a:solidFill>
                    <a:srgbClr val="242F41"/>
                  </a:solidFill>
                </a:rPr>
                <a:t>features</a:t>
              </a:r>
              <a:r>
                <a:rPr lang="de-DE" sz="2000" b="1" dirty="0">
                  <a:solidFill>
                    <a:srgbClr val="242F41"/>
                  </a:solidFill>
                </a:rPr>
                <a:t>“</a:t>
              </a:r>
              <a:endParaRPr dirty="0"/>
            </a:p>
          </p:txBody>
        </p:sp>
      </p:grpSp>
      <p:sp>
        <p:nvSpPr>
          <p:cNvPr id="12" name="Inhaltsplatzhalter 16"/>
          <p:cNvSpPr>
            <a:spLocks/>
          </p:cNvSpPr>
          <p:nvPr/>
        </p:nvSpPr>
        <p:spPr bwMode="auto">
          <a:xfrm>
            <a:off x="2340745" y="6480770"/>
            <a:ext cx="7444432" cy="288032"/>
          </a:xfrm>
          <a:prstGeom prst="rect">
            <a:avLst/>
          </a:prstGeom>
        </p:spPr>
        <p:txBody>
          <a:bodyPr vert="horz" lIns="95361" tIns="47681" rIns="95361" bIns="47681" rtlCol="0" anchor="ctr">
            <a:noAutofit/>
          </a:bodyPr>
          <a:lstStyle>
            <a:lvl1pPr marL="357607" indent="-357607" algn="r" defTabSz="953617">
              <a:spcBef>
                <a:spcPts val="0"/>
              </a:spcBef>
              <a:buFont typeface="Arial"/>
              <a:buNone/>
              <a:defRPr sz="1300" b="0">
                <a:solidFill>
                  <a:schemeClr val="tx1"/>
                </a:solidFill>
                <a:latin typeface="Calibri"/>
                <a:ea typeface="+mn-ea"/>
                <a:cs typeface="Calibri"/>
              </a:defRPr>
            </a:lvl1pPr>
            <a:lvl2pPr marL="476806" indent="0" algn="l" defTabSz="953617">
              <a:spcBef>
                <a:spcPts val="0"/>
              </a:spcBef>
              <a:buFont typeface="Arial"/>
              <a:buNone/>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defRPr/>
            </a:pPr>
            <a:endParaRPr dirty="0"/>
          </a:p>
        </p:txBody>
      </p:sp>
      <p:sp>
        <p:nvSpPr>
          <p:cNvPr id="13" name="Inhaltsplatzhalter 4"/>
          <p:cNvSpPr>
            <a:spLocks noGrp="1"/>
          </p:cNvSpPr>
          <p:nvPr>
            <p:ph idx="1"/>
          </p:nvPr>
        </p:nvSpPr>
        <p:spPr bwMode="auto">
          <a:xfrm>
            <a:off x="5726499" y="1008163"/>
            <a:ext cx="4056716" cy="5424322"/>
          </a:xfrm>
        </p:spPr>
        <p:txBody>
          <a:bodyPr anchor="ctr"/>
          <a:lstStyle/>
          <a:p>
            <a:pPr>
              <a:defRPr/>
            </a:pPr>
            <a:r>
              <a:rPr lang="de-DE" dirty="0"/>
              <a:t>Konstruktivistisches Lernverständnis</a:t>
            </a:r>
            <a:endParaRPr dirty="0"/>
          </a:p>
          <a:p>
            <a:pPr>
              <a:defRPr/>
            </a:pPr>
            <a:endParaRPr lang="de-DE" dirty="0"/>
          </a:p>
          <a:p>
            <a:pPr>
              <a:defRPr/>
            </a:pPr>
            <a:r>
              <a:rPr lang="de-DE" dirty="0"/>
              <a:t>Herausfordernde Lerngelegenheiten</a:t>
            </a:r>
            <a:endParaRPr dirty="0"/>
          </a:p>
        </p:txBody>
      </p:sp>
      <p:sp>
        <p:nvSpPr>
          <p:cNvPr id="14" name="Textplatzhalter 3">
            <a:extLst>
              <a:ext uri="{FF2B5EF4-FFF2-40B4-BE49-F238E27FC236}">
                <a16:creationId xmlns:a16="http://schemas.microsoft.com/office/drawing/2014/main" id="{D8D0CC4B-A78C-4788-8AC7-2310B231AF5B}"/>
              </a:ext>
            </a:extLst>
          </p:cNvPr>
          <p:cNvSpPr txBox="1">
            <a:spLocks/>
          </p:cNvSpPr>
          <p:nvPr/>
        </p:nvSpPr>
        <p:spPr>
          <a:xfrm>
            <a:off x="7453312" y="0"/>
            <a:ext cx="2844801" cy="1152178"/>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&amp; Neuhaus (2019) </a:t>
            </a:r>
            <a:br>
              <a:rPr lang="de-DE" sz="1300" b="0" dirty="0">
                <a:latin typeface="+mn-lt"/>
              </a:rPr>
            </a:br>
            <a:r>
              <a:rPr lang="de-DE" sz="1300" b="0" dirty="0" err="1">
                <a:latin typeface="+mn-lt"/>
              </a:rPr>
              <a:t>Förtsch</a:t>
            </a:r>
            <a:r>
              <a:rPr lang="de-DE" sz="1300" b="0" dirty="0">
                <a:latin typeface="+mn-lt"/>
              </a:rPr>
              <a:t> et al. (2016) </a:t>
            </a:r>
            <a:br>
              <a:rPr lang="de-DE" sz="1300" b="0" dirty="0">
                <a:latin typeface="+mn-lt"/>
              </a:rPr>
            </a:br>
            <a:r>
              <a:rPr lang="de-DE" sz="1300" b="0" dirty="0" err="1">
                <a:latin typeface="+mn-lt"/>
              </a:rPr>
              <a:t>Klieme</a:t>
            </a:r>
            <a:r>
              <a:rPr lang="de-DE" sz="1300" b="0" dirty="0">
                <a:latin typeface="+mn-lt"/>
              </a:rPr>
              <a:t> et al. (2006) </a:t>
            </a:r>
            <a:br>
              <a:rPr lang="de-DE" sz="1300" b="0" dirty="0">
                <a:latin typeface="+mn-lt"/>
              </a:rPr>
            </a:br>
            <a:r>
              <a:rPr lang="de-DE" sz="1300" b="0" dirty="0" err="1">
                <a:latin typeface="+mn-lt"/>
              </a:rPr>
              <a:t>Lipowsky</a:t>
            </a:r>
            <a:r>
              <a:rPr lang="de-DE" sz="1300" b="0" dirty="0">
                <a:latin typeface="+mn-lt"/>
              </a:rPr>
              <a:t> et al. (2009)</a:t>
            </a:r>
          </a:p>
        </p:txBody>
      </p:sp>
      <p:grpSp>
        <p:nvGrpSpPr>
          <p:cNvPr id="3" name="Gruppieren 2">
            <a:extLst>
              <a:ext uri="{FF2B5EF4-FFF2-40B4-BE49-F238E27FC236}">
                <a16:creationId xmlns:a16="http://schemas.microsoft.com/office/drawing/2014/main" id="{E91ECE14-4B2A-4F3C-B110-8C8BE49C3A2D}"/>
              </a:ext>
            </a:extLst>
          </p:cNvPr>
          <p:cNvGrpSpPr/>
          <p:nvPr/>
        </p:nvGrpSpPr>
        <p:grpSpPr>
          <a:xfrm>
            <a:off x="1623650" y="2586219"/>
            <a:ext cx="2448544" cy="1653193"/>
            <a:chOff x="1024346" y="4727123"/>
            <a:chExt cx="2448544" cy="1653193"/>
          </a:xfrm>
        </p:grpSpPr>
        <p:sp>
          <p:nvSpPr>
            <p:cNvPr id="24" name="Rechteck 60">
              <a:extLst>
                <a:ext uri="{FF2B5EF4-FFF2-40B4-BE49-F238E27FC236}">
                  <a16:creationId xmlns:a16="http://schemas.microsoft.com/office/drawing/2014/main" id="{5E7B0534-FD3A-466C-A769-8BA8FAAA2D99}"/>
                </a:ext>
              </a:extLst>
            </p:cNvPr>
            <p:cNvSpPr/>
            <p:nvPr/>
          </p:nvSpPr>
          <p:spPr bwMode="auto">
            <a:xfrm>
              <a:off x="1024346" y="5336316"/>
              <a:ext cx="2448000" cy="1044000"/>
            </a:xfrm>
            <a:prstGeom prst="rect">
              <a:avLst/>
            </a:prstGeom>
            <a:blipFill>
              <a:blip r:embed="rId3"/>
              <a:srcRect t="15753" b="15753"/>
              <a:stretch/>
            </a:blipFill>
            <a:ln>
              <a:solidFill>
                <a:srgbClr val="2F3552"/>
              </a:solidFill>
            </a:ln>
          </p:spPr>
          <p:style>
            <a:lnRef idx="1">
              <a:schemeClr val="accent1"/>
            </a:lnRef>
            <a:fillRef idx="3">
              <a:schemeClr val="accent1"/>
            </a:fillRef>
            <a:effectRef idx="2">
              <a:schemeClr val="accent1"/>
            </a:effectRef>
            <a:fontRef idx="minor">
              <a:schemeClr val="lt1"/>
            </a:fontRef>
          </p:style>
          <p:txBody>
            <a:bodyPr rtlCol="0" anchor="ctr"/>
            <a:lstStyle/>
            <a:p>
              <a:pPr marL="12069" indent="-12069" algn="ctr">
                <a:defRPr/>
              </a:pPr>
              <a:endParaRPr lang="de-DE" sz="1450">
                <a:solidFill>
                  <a:schemeClr val="tx1"/>
                </a:solidFill>
              </a:endParaRPr>
            </a:p>
          </p:txBody>
        </p:sp>
        <p:sp>
          <p:nvSpPr>
            <p:cNvPr id="25" name="Rechteck 63">
              <a:extLst>
                <a:ext uri="{FF2B5EF4-FFF2-40B4-BE49-F238E27FC236}">
                  <a16:creationId xmlns:a16="http://schemas.microsoft.com/office/drawing/2014/main" id="{E3987E58-F581-492F-9E36-4E68CBFC9E5E}"/>
                </a:ext>
              </a:extLst>
            </p:cNvPr>
            <p:cNvSpPr/>
            <p:nvPr/>
          </p:nvSpPr>
          <p:spPr bwMode="auto">
            <a:xfrm>
              <a:off x="1024618" y="4727123"/>
              <a:ext cx="2448272" cy="612000"/>
            </a:xfrm>
            <a:prstGeom prst="rect">
              <a:avLst/>
            </a:prstGeom>
            <a:solidFill>
              <a:srgbClr val="1F497D"/>
            </a:solidFill>
            <a:ln w="19050">
              <a:solidFill>
                <a:srgbClr val="2F3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Kognitives Niveau </a:t>
              </a:r>
              <a:br>
                <a:rPr lang="de-DE" dirty="0">
                  <a:solidFill>
                    <a:schemeClr val="bg1"/>
                  </a:solidFill>
                </a:rPr>
              </a:br>
              <a:r>
                <a:rPr lang="de-DE" dirty="0">
                  <a:solidFill>
                    <a:schemeClr val="bg1"/>
                  </a:solidFill>
                </a:rPr>
                <a:t>von Schüleraktivitäten</a:t>
              </a:r>
              <a:endParaRPr dirty="0">
                <a:solidFill>
                  <a:schemeClr val="bg1"/>
                </a:solidFill>
              </a:endParaRPr>
            </a:p>
          </p:txBody>
        </p:sp>
      </p:grpSp>
      <p:grpSp>
        <p:nvGrpSpPr>
          <p:cNvPr id="28" name="Gruppieren 27">
            <a:extLst>
              <a:ext uri="{FF2B5EF4-FFF2-40B4-BE49-F238E27FC236}">
                <a16:creationId xmlns:a16="http://schemas.microsoft.com/office/drawing/2014/main" id="{CCB99CC6-8196-41FF-98F7-16115D89263F}"/>
              </a:ext>
            </a:extLst>
          </p:cNvPr>
          <p:cNvGrpSpPr/>
          <p:nvPr/>
        </p:nvGrpSpPr>
        <p:grpSpPr>
          <a:xfrm>
            <a:off x="255671" y="4463215"/>
            <a:ext cx="5183958" cy="1659911"/>
            <a:chOff x="3925810" y="4727123"/>
            <a:chExt cx="5183958" cy="1659911"/>
          </a:xfrm>
        </p:grpSpPr>
        <p:grpSp>
          <p:nvGrpSpPr>
            <p:cNvPr id="26" name="Gruppieren 25">
              <a:extLst>
                <a:ext uri="{FF2B5EF4-FFF2-40B4-BE49-F238E27FC236}">
                  <a16:creationId xmlns:a16="http://schemas.microsoft.com/office/drawing/2014/main" id="{8F6E9D1A-C0B9-4E77-AEE2-728341A55ADB}"/>
                </a:ext>
              </a:extLst>
            </p:cNvPr>
            <p:cNvGrpSpPr/>
            <p:nvPr/>
          </p:nvGrpSpPr>
          <p:grpSpPr>
            <a:xfrm>
              <a:off x="3925810" y="4727123"/>
              <a:ext cx="2448272" cy="1659911"/>
              <a:chOff x="3925810" y="4727123"/>
              <a:chExt cx="2448272" cy="1659911"/>
            </a:xfrm>
          </p:grpSpPr>
          <p:sp>
            <p:nvSpPr>
              <p:cNvPr id="22" name="Rechteck 61">
                <a:extLst>
                  <a:ext uri="{FF2B5EF4-FFF2-40B4-BE49-F238E27FC236}">
                    <a16:creationId xmlns:a16="http://schemas.microsoft.com/office/drawing/2014/main" id="{1F68B41B-1EBA-4AFA-8407-9C87189976F2}"/>
                  </a:ext>
                </a:extLst>
              </p:cNvPr>
              <p:cNvSpPr/>
              <p:nvPr/>
            </p:nvSpPr>
            <p:spPr bwMode="auto">
              <a:xfrm>
                <a:off x="3925810" y="5343034"/>
                <a:ext cx="2448000" cy="1044000"/>
              </a:xfrm>
              <a:prstGeom prst="rect">
                <a:avLst/>
              </a:prstGeom>
              <a:blipFill>
                <a:blip r:embed="rId4"/>
                <a:srcRect t="15753" b="15753"/>
                <a:stretch/>
              </a:blipFill>
              <a:ln>
                <a:solidFill>
                  <a:srgbClr val="2F3552"/>
                </a:solidFill>
              </a:ln>
            </p:spPr>
            <p:style>
              <a:lnRef idx="1">
                <a:schemeClr val="accent1"/>
              </a:lnRef>
              <a:fillRef idx="3">
                <a:schemeClr val="accent1"/>
              </a:fillRef>
              <a:effectRef idx="2">
                <a:schemeClr val="accent1"/>
              </a:effectRef>
              <a:fontRef idx="minor">
                <a:schemeClr val="lt1"/>
              </a:fontRef>
            </p:style>
            <p:txBody>
              <a:bodyPr rtlCol="0" anchor="ctr"/>
              <a:lstStyle/>
              <a:p>
                <a:pPr marL="12069" indent="-12069" algn="ctr">
                  <a:defRPr/>
                </a:pPr>
                <a:endParaRPr lang="de-DE" sz="1450">
                  <a:solidFill>
                    <a:schemeClr val="tx1"/>
                  </a:solidFill>
                </a:endParaRPr>
              </a:p>
            </p:txBody>
          </p:sp>
          <p:sp>
            <p:nvSpPr>
              <p:cNvPr id="23" name="Rechteck 68">
                <a:extLst>
                  <a:ext uri="{FF2B5EF4-FFF2-40B4-BE49-F238E27FC236}">
                    <a16:creationId xmlns:a16="http://schemas.microsoft.com/office/drawing/2014/main" id="{E13B4366-009A-4D16-9CAC-4C80B2D41C7A}"/>
                  </a:ext>
                </a:extLst>
              </p:cNvPr>
              <p:cNvSpPr/>
              <p:nvPr/>
            </p:nvSpPr>
            <p:spPr bwMode="auto">
              <a:xfrm>
                <a:off x="3925810" y="4727123"/>
                <a:ext cx="2448272" cy="612000"/>
              </a:xfrm>
              <a:prstGeom prst="rect">
                <a:avLst/>
              </a:prstGeom>
              <a:solidFill>
                <a:srgbClr val="1F497D"/>
              </a:solidFill>
              <a:ln w="19050">
                <a:solidFill>
                  <a:srgbClr val="2F3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Aktivieren durch Vernetzen</a:t>
                </a:r>
                <a:endParaRPr dirty="0">
                  <a:solidFill>
                    <a:schemeClr val="bg1"/>
                  </a:solidFill>
                </a:endParaRPr>
              </a:p>
            </p:txBody>
          </p:sp>
        </p:grpSp>
        <p:grpSp>
          <p:nvGrpSpPr>
            <p:cNvPr id="27" name="Gruppieren 26">
              <a:extLst>
                <a:ext uri="{FF2B5EF4-FFF2-40B4-BE49-F238E27FC236}">
                  <a16:creationId xmlns:a16="http://schemas.microsoft.com/office/drawing/2014/main" id="{1FE5E49A-1726-4290-A485-C1D387260913}"/>
                </a:ext>
              </a:extLst>
            </p:cNvPr>
            <p:cNvGrpSpPr/>
            <p:nvPr/>
          </p:nvGrpSpPr>
          <p:grpSpPr>
            <a:xfrm>
              <a:off x="6661224" y="4727123"/>
              <a:ext cx="2448544" cy="1659911"/>
              <a:chOff x="6827002" y="4727123"/>
              <a:chExt cx="2448544" cy="1659911"/>
            </a:xfrm>
          </p:grpSpPr>
          <p:sp>
            <p:nvSpPr>
              <p:cNvPr id="20" name="Rechteck 62">
                <a:extLst>
                  <a:ext uri="{FF2B5EF4-FFF2-40B4-BE49-F238E27FC236}">
                    <a16:creationId xmlns:a16="http://schemas.microsoft.com/office/drawing/2014/main" id="{BE7D47AB-E6AC-4B22-B765-ECF54AF8797C}"/>
                  </a:ext>
                </a:extLst>
              </p:cNvPr>
              <p:cNvSpPr/>
              <p:nvPr/>
            </p:nvSpPr>
            <p:spPr bwMode="auto">
              <a:xfrm>
                <a:off x="6827546" y="5343034"/>
                <a:ext cx="2448000" cy="1044000"/>
              </a:xfrm>
              <a:prstGeom prst="rect">
                <a:avLst/>
              </a:prstGeom>
              <a:blipFill>
                <a:blip r:embed="rId5"/>
                <a:srcRect t="15753" b="15753"/>
                <a:stretch/>
              </a:blipFill>
              <a:ln>
                <a:solidFill>
                  <a:srgbClr val="2F3552"/>
                </a:solidFill>
              </a:ln>
            </p:spPr>
            <p:style>
              <a:lnRef idx="1">
                <a:schemeClr val="accent1"/>
              </a:lnRef>
              <a:fillRef idx="3">
                <a:schemeClr val="accent1"/>
              </a:fillRef>
              <a:effectRef idx="2">
                <a:schemeClr val="accent1"/>
              </a:effectRef>
              <a:fontRef idx="minor">
                <a:schemeClr val="lt1"/>
              </a:fontRef>
            </p:style>
            <p:txBody>
              <a:bodyPr rtlCol="0" anchor="ctr"/>
              <a:lstStyle/>
              <a:p>
                <a:pPr marL="12069" indent="-12069" algn="ctr">
                  <a:defRPr/>
                </a:pPr>
                <a:endParaRPr lang="de-DE" sz="1450">
                  <a:solidFill>
                    <a:schemeClr val="tx1"/>
                  </a:solidFill>
                </a:endParaRPr>
              </a:p>
            </p:txBody>
          </p:sp>
          <p:sp>
            <p:nvSpPr>
              <p:cNvPr id="21" name="Rechteck 69">
                <a:extLst>
                  <a:ext uri="{FF2B5EF4-FFF2-40B4-BE49-F238E27FC236}">
                    <a16:creationId xmlns:a16="http://schemas.microsoft.com/office/drawing/2014/main" id="{93931A09-A7AF-4CD3-AB8B-A2F8C36D74AB}"/>
                  </a:ext>
                </a:extLst>
              </p:cNvPr>
              <p:cNvSpPr/>
              <p:nvPr/>
            </p:nvSpPr>
            <p:spPr bwMode="auto">
              <a:xfrm>
                <a:off x="6827002" y="4727123"/>
                <a:ext cx="2448272" cy="612000"/>
              </a:xfrm>
              <a:prstGeom prst="rect">
                <a:avLst/>
              </a:prstGeom>
              <a:solidFill>
                <a:srgbClr val="1F497D"/>
              </a:solidFill>
              <a:ln w="19050">
                <a:solidFill>
                  <a:srgbClr val="2F3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Angeregtes Unterrichtsgespräch</a:t>
                </a:r>
                <a:endParaRPr dirty="0">
                  <a:solidFill>
                    <a:schemeClr val="bg1"/>
                  </a:solidFill>
                </a:endParaRPr>
              </a:p>
            </p:txBody>
          </p:sp>
        </p:grpSp>
      </p:grpSp>
      <p:sp>
        <p:nvSpPr>
          <p:cNvPr id="29" name="Rechteck 28">
            <a:extLst>
              <a:ext uri="{FF2B5EF4-FFF2-40B4-BE49-F238E27FC236}">
                <a16:creationId xmlns:a16="http://schemas.microsoft.com/office/drawing/2014/main" id="{A650187C-7948-4C3D-9D85-06F4FDF7210B}"/>
              </a:ext>
            </a:extLst>
          </p:cNvPr>
          <p:cNvSpPr/>
          <p:nvPr/>
        </p:nvSpPr>
        <p:spPr>
          <a:xfrm>
            <a:off x="217096" y="4392537"/>
            <a:ext cx="5292000" cy="176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612552" y="1080170"/>
            <a:ext cx="9433048" cy="4702569"/>
          </a:xfrm>
          <a:prstGeom prst="rect">
            <a:avLst/>
          </a:prstGeom>
        </p:spPr>
        <p:txBody>
          <a:bodyPr wrap="square">
            <a:spAutoFit/>
          </a:bodyPr>
          <a:lstStyle/>
          <a:p>
            <a:pPr marL="215900" indent="-215900">
              <a:lnSpc>
                <a:spcPct val="107000"/>
              </a:lnSpc>
              <a:tabLst>
                <a:tab pos="215900" algn="l"/>
              </a:tabLst>
            </a:pPr>
            <a:r>
              <a:rPr lang="de-DE" sz="1400" dirty="0">
                <a:latin typeface="Calibri"/>
                <a:ea typeface="Calibri"/>
                <a:cs typeface="Times New Roman"/>
              </a:rPr>
              <a:t>Chi, M.T.H., &amp; Wylie, R. (2014). The ICAP </a:t>
            </a:r>
            <a:r>
              <a:rPr lang="de-DE" sz="1400" dirty="0" err="1">
                <a:latin typeface="Calibri"/>
                <a:ea typeface="Calibri"/>
                <a:cs typeface="Times New Roman"/>
              </a:rPr>
              <a:t>framework</a:t>
            </a:r>
            <a:r>
              <a:rPr lang="de-DE" sz="1400" dirty="0">
                <a:latin typeface="Calibri"/>
                <a:ea typeface="Calibri"/>
                <a:cs typeface="Times New Roman"/>
              </a:rPr>
              <a:t>: Linking </a:t>
            </a:r>
            <a:r>
              <a:rPr lang="de-DE" sz="1400" dirty="0" err="1">
                <a:latin typeface="Calibri"/>
                <a:ea typeface="Calibri"/>
                <a:cs typeface="Times New Roman"/>
              </a:rPr>
              <a:t>cognitive</a:t>
            </a:r>
            <a:r>
              <a:rPr lang="de-DE" sz="1400" dirty="0">
                <a:latin typeface="Calibri"/>
                <a:ea typeface="Calibri"/>
                <a:cs typeface="Times New Roman"/>
              </a:rPr>
              <a:t> </a:t>
            </a:r>
            <a:r>
              <a:rPr lang="de-DE" sz="1400" dirty="0" err="1">
                <a:latin typeface="Calibri"/>
                <a:ea typeface="Calibri"/>
                <a:cs typeface="Times New Roman"/>
              </a:rPr>
              <a:t>engagement</a:t>
            </a:r>
            <a:r>
              <a:rPr lang="de-DE" sz="1400" dirty="0">
                <a:latin typeface="Calibri"/>
                <a:ea typeface="Calibri"/>
                <a:cs typeface="Times New Roman"/>
              </a:rPr>
              <a:t> </a:t>
            </a:r>
            <a:r>
              <a:rPr lang="de-DE" sz="1400" dirty="0" err="1">
                <a:latin typeface="Calibri"/>
                <a:ea typeface="Calibri"/>
                <a:cs typeface="Times New Roman"/>
              </a:rPr>
              <a:t>to</a:t>
            </a:r>
            <a:r>
              <a:rPr lang="de-DE" sz="1400" dirty="0">
                <a:latin typeface="Calibri"/>
                <a:ea typeface="Calibri"/>
                <a:cs typeface="Times New Roman"/>
              </a:rPr>
              <a:t> </a:t>
            </a:r>
            <a:r>
              <a:rPr lang="de-DE" sz="1400" dirty="0" err="1">
                <a:latin typeface="Calibri"/>
                <a:ea typeface="Calibri"/>
                <a:cs typeface="Times New Roman"/>
              </a:rPr>
              <a:t>active</a:t>
            </a:r>
            <a:r>
              <a:rPr lang="de-DE" sz="1400" dirty="0">
                <a:latin typeface="Calibri"/>
                <a:ea typeface="Calibri"/>
                <a:cs typeface="Times New Roman"/>
              </a:rPr>
              <a:t> </a:t>
            </a:r>
            <a:r>
              <a:rPr lang="de-DE" sz="1400" dirty="0" err="1">
                <a:latin typeface="Calibri"/>
                <a:ea typeface="Calibri"/>
                <a:cs typeface="Times New Roman"/>
              </a:rPr>
              <a:t>learning</a:t>
            </a:r>
            <a:r>
              <a:rPr lang="de-DE" sz="1400" dirty="0">
                <a:latin typeface="Calibri"/>
                <a:ea typeface="Calibri"/>
                <a:cs typeface="Times New Roman"/>
              </a:rPr>
              <a:t> </a:t>
            </a:r>
            <a:r>
              <a:rPr lang="de-DE" sz="1400" dirty="0" err="1">
                <a:latin typeface="Calibri"/>
                <a:ea typeface="Calibri"/>
                <a:cs typeface="Times New Roman"/>
              </a:rPr>
              <a:t>outcomes</a:t>
            </a:r>
            <a:r>
              <a:rPr lang="de-DE" sz="1400" dirty="0">
                <a:latin typeface="Calibri"/>
                <a:ea typeface="Calibri"/>
                <a:cs typeface="Times New Roman"/>
              </a:rPr>
              <a:t>. </a:t>
            </a:r>
            <a:r>
              <a:rPr lang="de-DE" sz="1400" i="1" dirty="0">
                <a:latin typeface="Calibri"/>
                <a:ea typeface="Calibri"/>
                <a:cs typeface="Times New Roman"/>
              </a:rPr>
              <a:t>Educational </a:t>
            </a:r>
            <a:r>
              <a:rPr lang="de-DE" sz="1400" i="1" dirty="0" err="1">
                <a:latin typeface="Calibri"/>
                <a:ea typeface="Calibri"/>
                <a:cs typeface="Times New Roman"/>
              </a:rPr>
              <a:t>Psychologist</a:t>
            </a:r>
            <a:r>
              <a:rPr lang="de-DE" sz="1400" i="1" dirty="0">
                <a:latin typeface="Calibri"/>
                <a:ea typeface="Calibri"/>
                <a:cs typeface="Times New Roman"/>
              </a:rPr>
              <a:t>, 49</a:t>
            </a:r>
            <a:r>
              <a:rPr lang="de-DE" sz="1400" dirty="0">
                <a:latin typeface="Calibri"/>
                <a:ea typeface="Calibri"/>
                <a:cs typeface="Times New Roman"/>
              </a:rPr>
              <a:t>(4), 219–243.</a:t>
            </a:r>
            <a:endParaRPr lang="de-DE" sz="1400" dirty="0"/>
          </a:p>
          <a:p>
            <a:pPr marL="215900" indent="-215900">
              <a:lnSpc>
                <a:spcPct val="107000"/>
              </a:lnSpc>
              <a:tabLst>
                <a:tab pos="215900" algn="l"/>
              </a:tabLst>
            </a:pPr>
            <a:r>
              <a:rPr lang="de-DE" sz="1400" dirty="0">
                <a:effectLst/>
                <a:latin typeface="Calibri" panose="020F0502020204030204" pitchFamily="34" charset="0"/>
                <a:ea typeface="Calibri" panose="020F0502020204030204" pitchFamily="34" charset="0"/>
                <a:cs typeface="Times New Roman" panose="02020603050405020304" pitchFamily="18" charset="0"/>
              </a:rPr>
              <a:t>Dorfner, 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Förtsch</a:t>
            </a:r>
            <a:r>
              <a:rPr lang="de-DE" sz="1400" dirty="0">
                <a:effectLst/>
                <a:latin typeface="Calibri" panose="020F0502020204030204" pitchFamily="34" charset="0"/>
                <a:ea typeface="Calibri" panose="020F0502020204030204" pitchFamily="34" charset="0"/>
                <a:cs typeface="Times New Roman" panose="02020603050405020304" pitchFamily="18" charset="0"/>
              </a:rPr>
              <a:t>, C.,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Spangler</a:t>
            </a:r>
            <a:r>
              <a:rPr lang="de-DE" sz="1400" dirty="0">
                <a:effectLst/>
                <a:latin typeface="Calibri" panose="020F0502020204030204" pitchFamily="34" charset="0"/>
                <a:ea typeface="Calibri" panose="020F0502020204030204" pitchFamily="34" charset="0"/>
                <a:cs typeface="Times New Roman" panose="02020603050405020304" pitchFamily="18" charset="0"/>
              </a:rPr>
              <a:t>, M., &amp; Neuhaus, B.J. (2019). Wie plane ich eine konzeptorientierte Biologiestunde? Ein Planungsmodell für den Biologieunterricht – Das Schalenmodell.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MNU Journal, 4</a:t>
            </a:r>
            <a:r>
              <a:rPr lang="de-DE" sz="1400" dirty="0">
                <a:effectLst/>
                <a:latin typeface="Calibri" panose="020F0502020204030204" pitchFamily="34" charset="0"/>
                <a:ea typeface="Calibri" panose="020F0502020204030204" pitchFamily="34" charset="0"/>
                <a:cs typeface="Times New Roman" panose="02020603050405020304" pitchFamily="18" charset="0"/>
              </a:rPr>
              <a:t>, 300-306.</a:t>
            </a:r>
          </a:p>
          <a:p>
            <a:pPr marL="215900" indent="-215900">
              <a:lnSpc>
                <a:spcPct val="107000"/>
              </a:lnSpc>
              <a:tabLst>
                <a:tab pos="215900" algn="l"/>
              </a:tabLst>
            </a:pPr>
            <a:r>
              <a:rPr lang="de-DE" sz="1400" dirty="0">
                <a:effectLst/>
                <a:latin typeface="Calibri" panose="020F0502020204030204" pitchFamily="34" charset="0"/>
                <a:ea typeface="Calibri" panose="020F0502020204030204" pitchFamily="34" charset="0"/>
                <a:cs typeface="Times New Roman" panose="02020603050405020304" pitchFamily="18" charset="0"/>
              </a:rPr>
              <a:t>Dorfner, T., &amp; Neuhaus, B.J. (2019). Ein buntes Feuerwerk an den Synapsen - Kognitive Aktivierung im Biologieunterricht. In A.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Gawatz</a:t>
            </a:r>
            <a:r>
              <a:rPr lang="de-DE" sz="1400" dirty="0">
                <a:effectLst/>
                <a:latin typeface="Calibri" panose="020F0502020204030204" pitchFamily="34" charset="0"/>
                <a:ea typeface="Calibri" panose="020F0502020204030204" pitchFamily="34" charset="0"/>
                <a:cs typeface="Times New Roman" panose="02020603050405020304" pitchFamily="18" charset="0"/>
              </a:rPr>
              <a:t> &amp; K. Stürmer (Hrsg.),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Kognitive Aktivierung im Unterricht</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Befunde der Bildungsforschung und fachspezifische Zugänge</a:t>
            </a:r>
            <a:r>
              <a:rPr lang="de-DE" sz="1400" dirty="0">
                <a:effectLst/>
                <a:latin typeface="Calibri" panose="020F0502020204030204" pitchFamily="34" charset="0"/>
                <a:ea typeface="Calibri" panose="020F0502020204030204" pitchFamily="34" charset="0"/>
                <a:cs typeface="Times New Roman" panose="02020603050405020304" pitchFamily="18" charset="0"/>
              </a:rPr>
              <a:t> (S. 43–55). Braunschweig: Westermann.</a:t>
            </a:r>
          </a:p>
          <a:p>
            <a:pPr marL="215900" indent="-215900">
              <a:lnSpc>
                <a:spcPct val="107000"/>
              </a:lnSpc>
              <a:tabLst>
                <a:tab pos="215900" algn="l"/>
              </a:tabLst>
            </a:pPr>
            <a:r>
              <a:rPr lang="de-DE" sz="1400" dirty="0">
                <a:effectLst/>
                <a:latin typeface="Calibri" panose="020F0502020204030204" pitchFamily="34" charset="0"/>
                <a:ea typeface="Calibri" panose="020F0502020204030204" pitchFamily="34" charset="0"/>
                <a:cs typeface="Times New Roman" panose="02020603050405020304" pitchFamily="18" charset="0"/>
              </a:rPr>
              <a:t>Fauth, B., &amp;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Leuders</a:t>
            </a:r>
            <a:r>
              <a:rPr lang="de-DE" sz="1400" dirty="0">
                <a:effectLst/>
                <a:latin typeface="Calibri" panose="020F0502020204030204" pitchFamily="34" charset="0"/>
                <a:ea typeface="Calibri" panose="020F0502020204030204" pitchFamily="34" charset="0"/>
                <a:cs typeface="Times New Roman" panose="02020603050405020304" pitchFamily="18" charset="0"/>
              </a:rPr>
              <a:t>, T. (2018).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Kognitive Aktivierung im Unterricht. </a:t>
            </a:r>
            <a:r>
              <a:rPr lang="de-DE" sz="1400" dirty="0">
                <a:effectLst/>
                <a:latin typeface="Calibri" panose="020F0502020204030204" pitchFamily="34" charset="0"/>
                <a:ea typeface="Calibri" panose="020F0502020204030204" pitchFamily="34" charset="0"/>
                <a:cs typeface="Times New Roman" panose="02020603050405020304" pitchFamily="18" charset="0"/>
              </a:rPr>
              <a:t>Stuttgart: Landesinstitut für Schulentwicklung (LS).</a:t>
            </a:r>
          </a:p>
          <a:p>
            <a:pPr marL="215900" indent="-215900">
              <a:lnSpc>
                <a:spcPct val="107000"/>
              </a:lnSpc>
              <a:tabLst>
                <a:tab pos="215900" algn="l"/>
              </a:tabLst>
            </a:pPr>
            <a:r>
              <a:rPr lang="de-DE" sz="1400" dirty="0">
                <a:effectLst/>
                <a:latin typeface="Calibri" panose="020F0502020204030204" pitchFamily="34" charset="0"/>
                <a:ea typeface="Calibri" panose="020F0502020204030204" pitchFamily="34" charset="0"/>
                <a:cs typeface="Times New Roman" panose="02020603050405020304" pitchFamily="18" charset="0"/>
              </a:rPr>
              <a:t>Förtsch, C., Werner, S., von Kotzebue, L., &amp; Neuhaus, B. (2016).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Effects</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of</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biology</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teachers</a:t>
            </a:r>
            <a:r>
              <a:rPr lang="de-DE" sz="1400" dirty="0">
                <a:effectLst/>
                <a:latin typeface="Calibri" panose="020F0502020204030204" pitchFamily="34" charset="0"/>
                <a:ea typeface="Calibri" panose="020F0502020204030204" pitchFamily="34" charset="0"/>
                <a:cs typeface="Times New Roman" panose="02020603050405020304" pitchFamily="18" charset="0"/>
              </a:rPr>
              <a:t>’ professional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knowledge</a:t>
            </a:r>
            <a:r>
              <a:rPr lang="de-DE" sz="1400" dirty="0">
                <a:effectLst/>
                <a:latin typeface="Calibri" panose="020F0502020204030204" pitchFamily="34" charset="0"/>
                <a:ea typeface="Calibri" panose="020F0502020204030204" pitchFamily="34" charset="0"/>
                <a:cs typeface="Times New Roman" panose="02020603050405020304" pitchFamily="18" charset="0"/>
              </a:rPr>
              <a:t> and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cognitive</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activation</a:t>
            </a:r>
            <a:r>
              <a:rPr lang="de-DE" sz="1400" dirty="0">
                <a:effectLst/>
                <a:latin typeface="Calibri" panose="020F0502020204030204" pitchFamily="34" charset="0"/>
                <a:ea typeface="Calibri" panose="020F0502020204030204" pitchFamily="34" charset="0"/>
                <a:cs typeface="Times New Roman" panose="02020603050405020304" pitchFamily="18" charset="0"/>
              </a:rPr>
              <a:t> on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students</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achievement</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International Journal </a:t>
            </a:r>
            <a:r>
              <a:rPr lang="de-DE" sz="1400" i="1" dirty="0" err="1">
                <a:effectLst/>
                <a:latin typeface="Calibri" panose="020F0502020204030204" pitchFamily="34" charset="0"/>
                <a:ea typeface="Calibri" panose="020F0502020204030204" pitchFamily="34" charset="0"/>
                <a:cs typeface="Times New Roman" panose="02020603050405020304" pitchFamily="18" charset="0"/>
              </a:rPr>
              <a:t>of</a:t>
            </a:r>
            <a:r>
              <a:rPr lang="de-DE" sz="1400" i="1" dirty="0">
                <a:effectLst/>
                <a:latin typeface="Calibri" panose="020F0502020204030204" pitchFamily="34" charset="0"/>
                <a:ea typeface="Calibri" panose="020F0502020204030204" pitchFamily="34" charset="0"/>
                <a:cs typeface="Times New Roman" panose="02020603050405020304" pitchFamily="18" charset="0"/>
              </a:rPr>
              <a:t> Science Education, 38</a:t>
            </a:r>
            <a:r>
              <a:rPr lang="de-DE" sz="1400" dirty="0">
                <a:effectLst/>
                <a:latin typeface="Calibri" panose="020F0502020204030204" pitchFamily="34" charset="0"/>
                <a:ea typeface="Calibri" panose="020F0502020204030204" pitchFamily="34" charset="0"/>
                <a:cs typeface="Times New Roman" panose="02020603050405020304" pitchFamily="18" charset="0"/>
              </a:rPr>
              <a:t>(17), 2642–2666.</a:t>
            </a:r>
          </a:p>
          <a:p>
            <a:pPr marL="215900" indent="-215900">
              <a:lnSpc>
                <a:spcPct val="107000"/>
              </a:lnSpc>
              <a:tabLst>
                <a:tab pos="215900" algn="l"/>
              </a:tabLst>
            </a:pPr>
            <a:r>
              <a:rPr lang="de-DE" sz="1400" dirty="0" err="1">
                <a:effectLst/>
                <a:latin typeface="Calibri" panose="020F0502020204030204" pitchFamily="34" charset="0"/>
                <a:ea typeface="Calibri" panose="020F0502020204030204" pitchFamily="34" charset="0"/>
                <a:cs typeface="Times New Roman" panose="02020603050405020304" pitchFamily="18" charset="0"/>
              </a:rPr>
              <a:t>Kauertz</a:t>
            </a:r>
            <a:r>
              <a:rPr lang="de-DE" sz="1400" dirty="0">
                <a:effectLst/>
                <a:latin typeface="Calibri" panose="020F0502020204030204" pitchFamily="34" charset="0"/>
                <a:ea typeface="Calibri" panose="020F0502020204030204" pitchFamily="34" charset="0"/>
                <a:cs typeface="Times New Roman" panose="02020603050405020304" pitchFamily="18" charset="0"/>
              </a:rPr>
              <a:t>, A., Fischer, H.E., Mayer, J.,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Sumfleth</a:t>
            </a:r>
            <a:r>
              <a:rPr lang="de-DE" sz="1400" dirty="0">
                <a:effectLst/>
                <a:latin typeface="Calibri" panose="020F0502020204030204" pitchFamily="34" charset="0"/>
                <a:ea typeface="Calibri" panose="020F0502020204030204" pitchFamily="34" charset="0"/>
                <a:cs typeface="Times New Roman" panose="02020603050405020304" pitchFamily="18" charset="0"/>
              </a:rPr>
              <a:t>, E., &amp;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Walpusik</a:t>
            </a:r>
            <a:r>
              <a:rPr lang="de-DE" sz="1400" dirty="0">
                <a:effectLst/>
                <a:latin typeface="Calibri" panose="020F0502020204030204" pitchFamily="34" charset="0"/>
                <a:ea typeface="Calibri" panose="020F0502020204030204" pitchFamily="34" charset="0"/>
                <a:cs typeface="Times New Roman" panose="02020603050405020304" pitchFamily="18" charset="0"/>
              </a:rPr>
              <a:t>, M. (2010). Standardbezogene Kompetenzmodellierung in den Naturwissenschaften der Sekundarstufe I.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Zeitschrift für Didaktik der Naturwissenschaften, 16</a:t>
            </a:r>
            <a:r>
              <a:rPr lang="de-DE" sz="1400" dirty="0">
                <a:effectLst/>
                <a:latin typeface="Calibri" panose="020F0502020204030204" pitchFamily="34" charset="0"/>
                <a:ea typeface="Calibri" panose="020F0502020204030204" pitchFamily="34" charset="0"/>
                <a:cs typeface="Times New Roman" panose="02020603050405020304" pitchFamily="18" charset="0"/>
              </a:rPr>
              <a:t>, 135–153.</a:t>
            </a:r>
          </a:p>
          <a:p>
            <a:pPr marL="215900" indent="-215900">
              <a:lnSpc>
                <a:spcPct val="107000"/>
              </a:lnSpc>
              <a:tabLst>
                <a:tab pos="215900" algn="l"/>
              </a:tabLst>
            </a:pPr>
            <a:r>
              <a:rPr lang="de-DE" sz="1400" dirty="0">
                <a:effectLst/>
                <a:latin typeface="Calibri" panose="020F0502020204030204" pitchFamily="34" charset="0"/>
                <a:ea typeface="Calibri" panose="020F0502020204030204" pitchFamily="34" charset="0"/>
                <a:cs typeface="Times New Roman" panose="02020603050405020304" pitchFamily="18" charset="0"/>
              </a:rPr>
              <a:t>Klieme, E.,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Lipowsky</a:t>
            </a:r>
            <a:r>
              <a:rPr lang="de-DE" sz="1400" dirty="0">
                <a:effectLst/>
                <a:latin typeface="Calibri" panose="020F0502020204030204" pitchFamily="34" charset="0"/>
                <a:ea typeface="Calibri" panose="020F0502020204030204" pitchFamily="34" charset="0"/>
                <a:cs typeface="Times New Roman" panose="02020603050405020304" pitchFamily="18" charset="0"/>
              </a:rPr>
              <a:t>, F.,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Rakoczy</a:t>
            </a:r>
            <a:r>
              <a:rPr lang="de-DE" sz="1400" dirty="0">
                <a:effectLst/>
                <a:latin typeface="Calibri" panose="020F0502020204030204" pitchFamily="34" charset="0"/>
                <a:ea typeface="Calibri" panose="020F0502020204030204" pitchFamily="34" charset="0"/>
                <a:cs typeface="Times New Roman" panose="02020603050405020304" pitchFamily="18" charset="0"/>
              </a:rPr>
              <a:t>, K., &amp; Ratzka, N. (2006). Qualitätsdimensionen und Wirksamkeit von Mathematikunterricht: Theoretische Grundlagen und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ausgewählete</a:t>
            </a:r>
            <a:r>
              <a:rPr lang="de-DE" sz="1400" dirty="0">
                <a:effectLst/>
                <a:latin typeface="Calibri" panose="020F0502020204030204" pitchFamily="34" charset="0"/>
                <a:ea typeface="Calibri" panose="020F0502020204030204" pitchFamily="34" charset="0"/>
                <a:cs typeface="Times New Roman" panose="02020603050405020304" pitchFamily="18" charset="0"/>
              </a:rPr>
              <a:t> Ergebnisse des Projekts „Pythagoras“. In M. Prenzel &amp; L.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Allolio-Näcke</a:t>
            </a:r>
            <a:r>
              <a:rPr lang="de-DE" sz="1400" dirty="0">
                <a:effectLst/>
                <a:latin typeface="Calibri" panose="020F0502020204030204" pitchFamily="34" charset="0"/>
                <a:ea typeface="Calibri" panose="020F0502020204030204" pitchFamily="34" charset="0"/>
                <a:cs typeface="Times New Roman" panose="02020603050405020304" pitchFamily="18" charset="0"/>
              </a:rPr>
              <a:t> (Hrsg.),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Untersuchungen zur Bildungsqualität von Schule</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Abschlussbericht des DFG-Schwerpunktprogramms</a:t>
            </a:r>
            <a:r>
              <a:rPr lang="de-DE" sz="1400" dirty="0">
                <a:effectLst/>
                <a:latin typeface="Calibri" panose="020F0502020204030204" pitchFamily="34" charset="0"/>
                <a:ea typeface="Calibri" panose="020F0502020204030204" pitchFamily="34" charset="0"/>
                <a:cs typeface="Times New Roman" panose="02020603050405020304" pitchFamily="18" charset="0"/>
              </a:rPr>
              <a:t> (S. 127–146). Münster: Waxmann.</a:t>
            </a:r>
          </a:p>
          <a:p>
            <a:pPr marL="215900" indent="-215900">
              <a:lnSpc>
                <a:spcPct val="107000"/>
              </a:lnSpc>
              <a:tabLst>
                <a:tab pos="215900" algn="l"/>
              </a:tabLst>
            </a:pPr>
            <a:r>
              <a:rPr lang="de-DE" sz="1400" dirty="0" err="1">
                <a:effectLst/>
                <a:latin typeface="Calibri" panose="020F0502020204030204" pitchFamily="34" charset="0"/>
                <a:ea typeface="Calibri" panose="020F0502020204030204" pitchFamily="34" charset="0"/>
                <a:cs typeface="Times New Roman" panose="02020603050405020304" pitchFamily="18" charset="0"/>
              </a:rPr>
              <a:t>Lipowsky</a:t>
            </a:r>
            <a:r>
              <a:rPr lang="de-DE" sz="1400" dirty="0">
                <a:effectLst/>
                <a:latin typeface="Calibri" panose="020F0502020204030204" pitchFamily="34" charset="0"/>
                <a:ea typeface="Calibri" panose="020F0502020204030204" pitchFamily="34" charset="0"/>
                <a:cs typeface="Times New Roman" panose="02020603050405020304" pitchFamily="18" charset="0"/>
              </a:rPr>
              <a:t>, F.,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Rakoczy</a:t>
            </a:r>
            <a:r>
              <a:rPr lang="de-DE" sz="1400" dirty="0">
                <a:effectLst/>
                <a:latin typeface="Calibri" panose="020F0502020204030204" pitchFamily="34" charset="0"/>
                <a:ea typeface="Calibri" panose="020F0502020204030204" pitchFamily="34" charset="0"/>
                <a:cs typeface="Times New Roman" panose="02020603050405020304" pitchFamily="18" charset="0"/>
              </a:rPr>
              <a:t>, K., Pauli, C., Drollinger-Vetter, B., Klieme, E., &amp;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Reusser</a:t>
            </a:r>
            <a:r>
              <a:rPr lang="de-DE" sz="1400" dirty="0">
                <a:effectLst/>
                <a:latin typeface="Calibri" panose="020F0502020204030204" pitchFamily="34" charset="0"/>
                <a:ea typeface="Calibri" panose="020F0502020204030204" pitchFamily="34" charset="0"/>
                <a:cs typeface="Times New Roman" panose="02020603050405020304" pitchFamily="18" charset="0"/>
              </a:rPr>
              <a:t>, K. (2009). Quality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of</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geometry</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instruction</a:t>
            </a:r>
            <a:r>
              <a:rPr lang="de-DE" sz="1400" dirty="0">
                <a:effectLst/>
                <a:latin typeface="Calibri" panose="020F0502020204030204" pitchFamily="34" charset="0"/>
                <a:ea typeface="Calibri" panose="020F0502020204030204" pitchFamily="34" charset="0"/>
                <a:cs typeface="Times New Roman" panose="02020603050405020304" pitchFamily="18" charset="0"/>
              </a:rPr>
              <a:t> and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its</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short</a:t>
            </a:r>
            <a:r>
              <a:rPr lang="de-DE" sz="1400" dirty="0">
                <a:effectLst/>
                <a:latin typeface="Calibri" panose="020F0502020204030204" pitchFamily="34" charset="0"/>
                <a:ea typeface="Calibri" panose="020F0502020204030204" pitchFamily="34" charset="0"/>
                <a:cs typeface="Times New Roman" panose="02020603050405020304" pitchFamily="18" charset="0"/>
              </a:rPr>
              <a:t>-term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impact</a:t>
            </a:r>
            <a:r>
              <a:rPr lang="de-DE" sz="1400" dirty="0">
                <a:effectLst/>
                <a:latin typeface="Calibri" panose="020F0502020204030204" pitchFamily="34" charset="0"/>
                <a:ea typeface="Calibri" panose="020F0502020204030204" pitchFamily="34" charset="0"/>
                <a:cs typeface="Times New Roman" panose="02020603050405020304" pitchFamily="18" charset="0"/>
              </a:rPr>
              <a:t> on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students</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understanding</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of</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the</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Pythagorean</a:t>
            </a:r>
            <a:r>
              <a:rPr lang="de-DE" sz="1400" dirty="0">
                <a:effectLst/>
                <a:latin typeface="Calibri" panose="020F0502020204030204" pitchFamily="34" charset="0"/>
                <a:ea typeface="Calibri" panose="020F0502020204030204" pitchFamily="34" charset="0"/>
                <a:cs typeface="Times New Roman" panose="02020603050405020304" pitchFamily="18" charset="0"/>
              </a:rPr>
              <a:t> Theorem.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Learning and </a:t>
            </a:r>
            <a:r>
              <a:rPr lang="de-DE" sz="1400" i="1" dirty="0" err="1">
                <a:effectLst/>
                <a:latin typeface="Calibri" panose="020F0502020204030204" pitchFamily="34" charset="0"/>
                <a:ea typeface="Calibri" panose="020F0502020204030204" pitchFamily="34" charset="0"/>
                <a:cs typeface="Times New Roman" panose="02020603050405020304" pitchFamily="18" charset="0"/>
              </a:rPr>
              <a:t>Instruction</a:t>
            </a:r>
            <a:r>
              <a:rPr lang="de-DE" sz="1400" i="1" dirty="0">
                <a:effectLst/>
                <a:latin typeface="Calibri" panose="020F0502020204030204" pitchFamily="34" charset="0"/>
                <a:ea typeface="Calibri" panose="020F0502020204030204" pitchFamily="34" charset="0"/>
                <a:cs typeface="Times New Roman" panose="02020603050405020304" pitchFamily="18" charset="0"/>
              </a:rPr>
              <a:t>, 19</a:t>
            </a:r>
            <a:r>
              <a:rPr lang="de-DE" sz="1400" dirty="0">
                <a:effectLst/>
                <a:latin typeface="Calibri" panose="020F0502020204030204" pitchFamily="34" charset="0"/>
                <a:ea typeface="Calibri" panose="020F0502020204030204" pitchFamily="34" charset="0"/>
                <a:cs typeface="Times New Roman" panose="02020603050405020304" pitchFamily="18" charset="0"/>
              </a:rPr>
              <a:t>(6), 527–537.</a:t>
            </a:r>
          </a:p>
          <a:p>
            <a:pPr marL="215900" indent="-215900">
              <a:lnSpc>
                <a:spcPct val="107000"/>
              </a:lnSpc>
              <a:tabLst>
                <a:tab pos="215900" algn="l"/>
              </a:tabLst>
            </a:pPr>
            <a:r>
              <a:rPr lang="de-DE" sz="1400">
                <a:latin typeface="Calibri" panose="020F0502020204030204" pitchFamily="34" charset="0"/>
                <a:ea typeface="Calibri" panose="020F0502020204030204" pitchFamily="34" charset="0"/>
                <a:cs typeface="Times New Roman" panose="02020603050405020304" pitchFamily="18" charset="0"/>
              </a:rPr>
              <a:t>Spangler</a:t>
            </a:r>
            <a:r>
              <a:rPr lang="de-DE" sz="1400" dirty="0">
                <a:latin typeface="Calibri" panose="020F0502020204030204" pitchFamily="34" charset="0"/>
                <a:ea typeface="Calibri" panose="020F0502020204030204" pitchFamily="34" charset="0"/>
                <a:cs typeface="Times New Roman" panose="02020603050405020304" pitchFamily="18" charset="0"/>
              </a:rPr>
              <a:t>, M., Aufleger, M. &amp; Neuhaus, B. (2021, im Druck). Aufgaben mit Leitfragen bearbeiten. Wie man sein Fachwissen über Basiskonzepte besser vernetzen und anwenden kann. </a:t>
            </a:r>
            <a:r>
              <a:rPr lang="de-DE" sz="1400" i="1" dirty="0">
                <a:latin typeface="Calibri" panose="020F0502020204030204" pitchFamily="34" charset="0"/>
                <a:ea typeface="Calibri" panose="020F0502020204030204" pitchFamily="34" charset="0"/>
                <a:cs typeface="Times New Roman" panose="02020603050405020304" pitchFamily="18" charset="0"/>
              </a:rPr>
              <a:t>Unterricht Biologie 464</a:t>
            </a:r>
          </a:p>
        </p:txBody>
      </p:sp>
      <p:sp>
        <p:nvSpPr>
          <p:cNvPr id="3" name="Titel 2"/>
          <p:cNvSpPr>
            <a:spLocks noGrp="1"/>
          </p:cNvSpPr>
          <p:nvPr>
            <p:ph type="title"/>
          </p:nvPr>
        </p:nvSpPr>
        <p:spPr/>
        <p:txBody>
          <a:bodyPr>
            <a:normAutofit/>
          </a:bodyPr>
          <a:lstStyle/>
          <a:p>
            <a:r>
              <a:rPr lang="de-DE" dirty="0"/>
              <a:t>Quellen und Literaturverzeichnis</a:t>
            </a:r>
          </a:p>
        </p:txBody>
      </p:sp>
      <p:sp>
        <p:nvSpPr>
          <p:cNvPr id="5" name="Textplatzhalter 4">
            <a:extLst>
              <a:ext uri="{FF2B5EF4-FFF2-40B4-BE49-F238E27FC236}">
                <a16:creationId xmlns:a16="http://schemas.microsoft.com/office/drawing/2014/main" id="{60A6EF9C-9547-4EA4-B1E9-2C01333F1826}"/>
              </a:ext>
            </a:extLst>
          </p:cNvPr>
          <p:cNvSpPr>
            <a:spLocks noGrp="1"/>
          </p:cNvSpPr>
          <p:nvPr>
            <p:ph type="body" sz="quarter" idx="11"/>
          </p:nvPr>
        </p:nvSpPr>
        <p:spPr/>
        <p:txBody>
          <a:bodyPr/>
          <a:lstStyle/>
          <a:p>
            <a:r>
              <a:rPr lang="de-DE" dirty="0"/>
              <a:t>Literatur</a:t>
            </a:r>
          </a:p>
        </p:txBody>
      </p:sp>
    </p:spTree>
    <p:extLst>
      <p:ext uri="{BB962C8B-B14F-4D97-AF65-F5344CB8AC3E}">
        <p14:creationId xmlns:p14="http://schemas.microsoft.com/office/powerpoint/2010/main" val="1594308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67B8E04-588B-4AD9-8ECF-8E109C85EF89}"/>
              </a:ext>
            </a:extLst>
          </p:cNvPr>
          <p:cNvSpPr>
            <a:spLocks noGrp="1"/>
          </p:cNvSpPr>
          <p:nvPr>
            <p:ph idx="1"/>
          </p:nvPr>
        </p:nvSpPr>
        <p:spPr/>
        <p:txBody>
          <a:bodyPr/>
          <a:lstStyle/>
          <a:p>
            <a:pPr marL="0" indent="0">
              <a:buNone/>
              <a:defRPr/>
            </a:pPr>
            <a:r>
              <a:rPr lang="de-DE" dirty="0"/>
              <a:t>Lehrstuhl für Didaktik der Biologie</a:t>
            </a:r>
          </a:p>
          <a:p>
            <a:pPr marL="0" indent="0">
              <a:buNone/>
              <a:defRPr/>
            </a:pPr>
            <a:r>
              <a:rPr lang="de-DE" dirty="0"/>
              <a:t>Projekt DigitUS Biologie</a:t>
            </a:r>
          </a:p>
          <a:p>
            <a:pPr marL="0" indent="0">
              <a:buNone/>
              <a:defRPr/>
            </a:pPr>
            <a:endParaRPr lang="de-DE" b="0" i="1" dirty="0"/>
          </a:p>
          <a:p>
            <a:pPr marL="0" indent="0">
              <a:buNone/>
              <a:defRPr/>
            </a:pPr>
            <a:r>
              <a:rPr lang="de-DE" b="0" i="1" dirty="0"/>
              <a:t>Prof. Dr. Birgit J. Neuhaus</a:t>
            </a:r>
          </a:p>
          <a:p>
            <a:pPr marL="0" indent="0">
              <a:buNone/>
              <a:defRPr/>
            </a:pPr>
            <a:r>
              <a:rPr lang="de-DE" b="0" i="1" dirty="0"/>
              <a:t>Dr. Monika Aufleger</a:t>
            </a:r>
          </a:p>
          <a:p>
            <a:pPr marL="0" indent="0">
              <a:buNone/>
              <a:defRPr/>
            </a:pPr>
            <a:r>
              <a:rPr lang="de-DE" b="0" i="1" dirty="0"/>
              <a:t>Dr. Christian Förtsch</a:t>
            </a:r>
          </a:p>
          <a:p>
            <a:pPr marL="0" indent="0">
              <a:buNone/>
              <a:defRPr/>
            </a:pPr>
            <a:r>
              <a:rPr lang="de-DE" b="0" i="1" dirty="0"/>
              <a:t>Dr. Dagmar Frick</a:t>
            </a:r>
          </a:p>
          <a:p>
            <a:pPr marL="0" indent="0">
              <a:buNone/>
              <a:defRPr/>
            </a:pPr>
            <a:r>
              <a:rPr lang="de-DE" b="0" i="1" dirty="0"/>
              <a:t>Annemarie Rutkowski</a:t>
            </a:r>
          </a:p>
          <a:p>
            <a:pPr marL="0" indent="0">
              <a:buNone/>
              <a:defRPr/>
            </a:pPr>
            <a:r>
              <a:rPr lang="de-DE" b="0" i="1" dirty="0"/>
              <a:t>Michael Spangler</a:t>
            </a:r>
          </a:p>
          <a:p>
            <a:pPr marL="0" indent="0">
              <a:buNone/>
              <a:defRPr/>
            </a:pPr>
            <a:endParaRPr lang="de-DE" b="0" dirty="0"/>
          </a:p>
          <a:p>
            <a:pPr marL="0" indent="0">
              <a:buNone/>
              <a:defRPr/>
            </a:pPr>
            <a:r>
              <a:rPr lang="de-DE" b="0" dirty="0" err="1"/>
              <a:t>Winzererstraße</a:t>
            </a:r>
            <a:r>
              <a:rPr lang="de-DE" b="0" dirty="0"/>
              <a:t> 45</a:t>
            </a:r>
          </a:p>
          <a:p>
            <a:pPr marL="0" indent="0">
              <a:buNone/>
              <a:defRPr/>
            </a:pPr>
            <a:r>
              <a:rPr lang="de-DE" b="0" dirty="0"/>
              <a:t>80797 München</a:t>
            </a:r>
            <a:br>
              <a:rPr lang="de-DE" b="0" dirty="0"/>
            </a:br>
            <a:r>
              <a:rPr lang="de-DE" b="0" dirty="0">
                <a:hlinkClick r:id="rId3"/>
              </a:rPr>
              <a:t>digitus@bio.lmu.de</a:t>
            </a:r>
            <a:r>
              <a:rPr lang="de-DE" b="0" dirty="0"/>
              <a:t> </a:t>
            </a:r>
          </a:p>
          <a:p>
            <a:pPr marL="0" indent="0">
              <a:buNone/>
            </a:pPr>
            <a:endParaRPr lang="de-DE" dirty="0"/>
          </a:p>
        </p:txBody>
      </p:sp>
      <p:sp>
        <p:nvSpPr>
          <p:cNvPr id="3" name="Titel 2">
            <a:extLst>
              <a:ext uri="{FF2B5EF4-FFF2-40B4-BE49-F238E27FC236}">
                <a16:creationId xmlns:a16="http://schemas.microsoft.com/office/drawing/2014/main" id="{EEAA8889-C5FC-4910-A88B-C52037BE94DA}"/>
              </a:ext>
            </a:extLst>
          </p:cNvPr>
          <p:cNvSpPr>
            <a:spLocks noGrp="1"/>
          </p:cNvSpPr>
          <p:nvPr>
            <p:ph type="title"/>
          </p:nvPr>
        </p:nvSpPr>
        <p:spPr/>
        <p:txBody>
          <a:bodyPr/>
          <a:lstStyle/>
          <a:p>
            <a:r>
              <a:rPr lang="de-DE" dirty="0"/>
              <a:t>Fragen?</a:t>
            </a:r>
          </a:p>
        </p:txBody>
      </p:sp>
      <p:sp>
        <p:nvSpPr>
          <p:cNvPr id="5" name="Textplatzhalter 4">
            <a:extLst>
              <a:ext uri="{FF2B5EF4-FFF2-40B4-BE49-F238E27FC236}">
                <a16:creationId xmlns:a16="http://schemas.microsoft.com/office/drawing/2014/main" id="{2BB75EBC-C52C-4785-96C8-2C62B2202A75}"/>
              </a:ext>
            </a:extLst>
          </p:cNvPr>
          <p:cNvSpPr>
            <a:spLocks noGrp="1"/>
          </p:cNvSpPr>
          <p:nvPr>
            <p:ph type="body" sz="quarter" idx="11"/>
          </p:nvPr>
        </p:nvSpPr>
        <p:spPr/>
        <p:txBody>
          <a:bodyPr/>
          <a:lstStyle/>
          <a:p>
            <a:r>
              <a:rPr lang="de-DE" dirty="0"/>
              <a:t>Kontakt</a:t>
            </a:r>
          </a:p>
        </p:txBody>
      </p:sp>
      <p:sp>
        <p:nvSpPr>
          <p:cNvPr id="7" name="Textfeld 6">
            <a:extLst>
              <a:ext uri="{FF2B5EF4-FFF2-40B4-BE49-F238E27FC236}">
                <a16:creationId xmlns:a16="http://schemas.microsoft.com/office/drawing/2014/main" id="{EC12B8C2-7587-4E0C-9221-BF043B099809}"/>
              </a:ext>
            </a:extLst>
          </p:cNvPr>
          <p:cNvSpPr txBox="1"/>
          <p:nvPr/>
        </p:nvSpPr>
        <p:spPr>
          <a:xfrm>
            <a:off x="4428976" y="3600450"/>
            <a:ext cx="5662652" cy="1923604"/>
          </a:xfrm>
          <a:prstGeom prst="rect">
            <a:avLst/>
          </a:prstGeom>
          <a:noFill/>
        </p:spPr>
        <p:txBody>
          <a:bodyPr wrap="square">
            <a:spAutoFit/>
          </a:bodyPr>
          <a:lstStyle/>
          <a:p>
            <a:r>
              <a:rPr lang="de-DE" dirty="0"/>
              <a:t>Erstellt von Didaktik der Biologie, LMU München, im Projekt DigitUS. Die Logos von DigitUS und seiner Projektpartner sind urheberrechtlich geschützt.</a:t>
            </a:r>
          </a:p>
          <a:p>
            <a:endParaRPr lang="de-DE" dirty="0"/>
          </a:p>
          <a:p>
            <a:r>
              <a:rPr lang="de-DE" dirty="0"/>
              <a:t>DigitUS (Digitalisierung von Unterricht in der Schule) wird aus Mitteln </a:t>
            </a:r>
            <a:r>
              <a:rPr lang="de-DE"/>
              <a:t>des Bundesministeriums </a:t>
            </a:r>
            <a:r>
              <a:rPr lang="de-DE" dirty="0"/>
              <a:t>für Bildung und Forschung gefördert (FKZ: 01JD1830A).</a:t>
            </a:r>
          </a:p>
        </p:txBody>
      </p:sp>
      <p:graphicFrame>
        <p:nvGraphicFramePr>
          <p:cNvPr id="8" name="Objekt 7">
            <a:extLst>
              <a:ext uri="{FF2B5EF4-FFF2-40B4-BE49-F238E27FC236}">
                <a16:creationId xmlns:a16="http://schemas.microsoft.com/office/drawing/2014/main" id="{4198D13A-ED9F-4D76-9F0B-6EC29EA38E15}"/>
              </a:ext>
            </a:extLst>
          </p:cNvPr>
          <p:cNvGraphicFramePr>
            <a:graphicFrameLocks noChangeAspect="1"/>
          </p:cNvGraphicFramePr>
          <p:nvPr>
            <p:extLst>
              <p:ext uri="{D42A27DB-BD31-4B8C-83A1-F6EECF244321}">
                <p14:modId xmlns:p14="http://schemas.microsoft.com/office/powerpoint/2010/main" val="3857458099"/>
              </p:ext>
            </p:extLst>
          </p:nvPr>
        </p:nvGraphicFramePr>
        <p:xfrm>
          <a:off x="7244777" y="5195814"/>
          <a:ext cx="1752600" cy="1254125"/>
        </p:xfrm>
        <a:graphic>
          <a:graphicData uri="http://schemas.openxmlformats.org/presentationml/2006/ole">
            <mc:AlternateContent xmlns:mc="http://schemas.openxmlformats.org/markup-compatibility/2006">
              <mc:Choice xmlns:v="urn:schemas-microsoft-com:vml" Requires="v">
                <p:oleObj name="CorelDRAW" r:id="rId4" imgW="1752600" imgH="1254292" progId="CorelDraw.Graphic.21">
                  <p:embed/>
                </p:oleObj>
              </mc:Choice>
              <mc:Fallback>
                <p:oleObj name="CorelDRAW" r:id="rId4" imgW="1752600" imgH="1254292" progId="CorelDraw.Graphic.21">
                  <p:embed/>
                  <p:pic>
                    <p:nvPicPr>
                      <p:cNvPr id="8" name="Objekt 7">
                        <a:extLst>
                          <a:ext uri="{FF2B5EF4-FFF2-40B4-BE49-F238E27FC236}">
                            <a16:creationId xmlns:a16="http://schemas.microsoft.com/office/drawing/2014/main" id="{4198D13A-ED9F-4D76-9F0B-6EC29EA38E15}"/>
                          </a:ext>
                        </a:extLst>
                      </p:cNvPr>
                      <p:cNvPicPr/>
                      <p:nvPr/>
                    </p:nvPicPr>
                    <p:blipFill>
                      <a:blip r:embed="rId5"/>
                      <a:stretch>
                        <a:fillRect/>
                      </a:stretch>
                    </p:blipFill>
                    <p:spPr>
                      <a:xfrm>
                        <a:off x="7244777" y="5195814"/>
                        <a:ext cx="1752600" cy="1254125"/>
                      </a:xfrm>
                      <a:prstGeom prst="rect">
                        <a:avLst/>
                      </a:prstGeom>
                    </p:spPr>
                  </p:pic>
                </p:oleObj>
              </mc:Fallback>
            </mc:AlternateContent>
          </a:graphicData>
        </a:graphic>
      </p:graphicFrame>
      <p:grpSp>
        <p:nvGrpSpPr>
          <p:cNvPr id="10" name="Gruppieren 9">
            <a:extLst>
              <a:ext uri="{FF2B5EF4-FFF2-40B4-BE49-F238E27FC236}">
                <a16:creationId xmlns:a16="http://schemas.microsoft.com/office/drawing/2014/main" id="{979757DE-6A02-4B1D-A19E-5ADC54221E2C}"/>
              </a:ext>
            </a:extLst>
          </p:cNvPr>
          <p:cNvGrpSpPr/>
          <p:nvPr/>
        </p:nvGrpSpPr>
        <p:grpSpPr>
          <a:xfrm>
            <a:off x="4748669" y="2380927"/>
            <a:ext cx="5023266" cy="990237"/>
            <a:chOff x="4861024" y="2380927"/>
            <a:chExt cx="5023266" cy="990237"/>
          </a:xfrm>
        </p:grpSpPr>
        <p:pic>
          <p:nvPicPr>
            <p:cNvPr id="1026" name="Picture 2">
              <a:extLst>
                <a:ext uri="{FF2B5EF4-FFF2-40B4-BE49-F238E27FC236}">
                  <a16:creationId xmlns:a16="http://schemas.microsoft.com/office/drawing/2014/main" id="{98004BBF-8C49-4DA7-9028-3E1C032436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3272" y="2447627"/>
              <a:ext cx="2791018" cy="856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8CAC30B-8D1A-441E-8B48-AC6D9407DD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1024" y="2380927"/>
              <a:ext cx="1933054" cy="99023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feld 5">
            <a:extLst>
              <a:ext uri="{FF2B5EF4-FFF2-40B4-BE49-F238E27FC236}">
                <a16:creationId xmlns:a16="http://schemas.microsoft.com/office/drawing/2014/main" id="{D337F3E5-2FA8-4412-AC10-3E09A4918F83}"/>
              </a:ext>
            </a:extLst>
          </p:cNvPr>
          <p:cNvSpPr txBox="1"/>
          <p:nvPr/>
        </p:nvSpPr>
        <p:spPr>
          <a:xfrm>
            <a:off x="0" y="6322587"/>
            <a:ext cx="8222123" cy="461665"/>
          </a:xfrm>
          <a:prstGeom prst="rect">
            <a:avLst/>
          </a:prstGeom>
          <a:noFill/>
        </p:spPr>
        <p:txBody>
          <a:bodyPr wrap="none" rtlCol="0">
            <a:spAutoFit/>
          </a:bodyPr>
          <a:lstStyle/>
          <a:p>
            <a:r>
              <a:rPr lang="de-DE" sz="1200" dirty="0"/>
              <a:t>Lizenzhinweis: "Kognitives Niveau von Schüleraktivitäten – Beschreibung – Bespiel – Umsetzung im Schalenmodell", erstellt  von </a:t>
            </a:r>
          </a:p>
          <a:p>
            <a:r>
              <a:rPr lang="de-DE" sz="1200" dirty="0"/>
              <a:t>C. Förtsch, D. Traub, M. Aufleger, A. Rutkowski, M. Spangler und B. Neuhaus im Projekt  </a:t>
            </a:r>
            <a:r>
              <a:rPr lang="de-DE" sz="1200" dirty="0" err="1"/>
              <a:t>DigitUS</a:t>
            </a:r>
            <a:r>
              <a:rPr lang="de-DE" sz="1200" dirty="0"/>
              <a:t> und lizenziert als CC BY SA 4.0. </a:t>
            </a:r>
          </a:p>
        </p:txBody>
      </p:sp>
    </p:spTree>
    <p:extLst>
      <p:ext uri="{BB962C8B-B14F-4D97-AF65-F5344CB8AC3E}">
        <p14:creationId xmlns:p14="http://schemas.microsoft.com/office/powerpoint/2010/main" val="66452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2"/>
          <p:cNvSpPr>
            <a:spLocks noGrp="1"/>
          </p:cNvSpPr>
          <p:nvPr>
            <p:ph type="title"/>
          </p:nvPr>
        </p:nvSpPr>
        <p:spPr bwMode="auto"/>
        <p:txBody>
          <a:bodyPr>
            <a:normAutofit/>
          </a:bodyPr>
          <a:lstStyle/>
          <a:p>
            <a:pPr>
              <a:defRPr/>
            </a:pPr>
            <a:r>
              <a:rPr lang="de-DE"/>
              <a:t>Kognitives Niveau von Schüleraktivitäten</a:t>
            </a:r>
            <a:endParaRPr/>
          </a:p>
        </p:txBody>
      </p:sp>
      <p:sp>
        <p:nvSpPr>
          <p:cNvPr id="6" name="Textplatzhalter 16"/>
          <p:cNvSpPr>
            <a:spLocks noGrp="1"/>
          </p:cNvSpPr>
          <p:nvPr>
            <p:ph type="body" sz="quarter" idx="11"/>
          </p:nvPr>
        </p:nvSpPr>
        <p:spPr bwMode="auto"/>
        <p:txBody>
          <a:bodyPr/>
          <a:lstStyle/>
          <a:p>
            <a:pPr>
              <a:defRPr/>
            </a:pPr>
            <a:r>
              <a:rPr lang="de-DE"/>
              <a:t>Beschreibung</a:t>
            </a:r>
            <a:endParaRPr/>
          </a:p>
        </p:txBody>
      </p:sp>
      <p:cxnSp>
        <p:nvCxnSpPr>
          <p:cNvPr id="7" name="Gerade Verbindung mit Pfeil 13"/>
          <p:cNvCxnSpPr>
            <a:cxnSpLocks/>
          </p:cNvCxnSpPr>
          <p:nvPr/>
        </p:nvCxnSpPr>
        <p:spPr bwMode="auto">
          <a:xfrm flipV="1">
            <a:off x="6313036" y="2664073"/>
            <a:ext cx="0" cy="183604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14"/>
          <p:cNvCxnSpPr>
            <a:cxnSpLocks/>
          </p:cNvCxnSpPr>
          <p:nvPr/>
        </p:nvCxnSpPr>
        <p:spPr bwMode="auto">
          <a:xfrm>
            <a:off x="6313036" y="4500119"/>
            <a:ext cx="1800199" cy="0"/>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15"/>
          <p:cNvCxnSpPr>
            <a:cxnSpLocks/>
          </p:cNvCxnSpPr>
          <p:nvPr/>
        </p:nvCxnSpPr>
        <p:spPr bwMode="auto">
          <a:xfrm flipH="1">
            <a:off x="5592956" y="4500119"/>
            <a:ext cx="720080" cy="680166"/>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24"/>
          <p:cNvSpPr>
            <a:spLocks/>
          </p:cNvSpPr>
          <p:nvPr/>
        </p:nvSpPr>
        <p:spPr bwMode="auto">
          <a:xfrm>
            <a:off x="5578400" y="1940111"/>
            <a:ext cx="1440000" cy="432000"/>
          </a:xfrm>
          <a:prstGeom prst="rect">
            <a:avLst/>
          </a:prstGeom>
          <a:solidFill>
            <a:srgbClr val="C00000"/>
          </a:solidFill>
        </p:spPr>
        <p:txBody>
          <a:bodyPr wrap="square" rtlCol="0" anchor="ctr">
            <a:spAutoFit/>
          </a:bodyPr>
          <a:lstStyle>
            <a:defPPr>
              <a:defRPr lang="de-DE"/>
            </a:defPPr>
            <a:lvl1pPr algn="ctr">
              <a:lnSpc>
                <a:spcPts val="1400"/>
              </a:lnSpc>
              <a:defRPr sz="1400" b="1">
                <a:solidFill>
                  <a:srgbClr val="FFFFFF"/>
                </a:solidFill>
              </a:defRPr>
            </a:lvl1pPr>
          </a:lstStyle>
          <a:p>
            <a:pPr>
              <a:defRPr/>
            </a:pPr>
            <a:r>
              <a:rPr lang="de-DE" dirty="0"/>
              <a:t>Kognitive </a:t>
            </a:r>
            <a:br>
              <a:rPr lang="de-DE" dirty="0"/>
            </a:br>
            <a:r>
              <a:rPr lang="de-DE" dirty="0"/>
              <a:t>Prozesse</a:t>
            </a:r>
            <a:endParaRPr dirty="0"/>
          </a:p>
        </p:txBody>
      </p:sp>
      <p:sp>
        <p:nvSpPr>
          <p:cNvPr id="11" name="Textfeld 28"/>
          <p:cNvSpPr>
            <a:spLocks/>
          </p:cNvSpPr>
          <p:nvPr/>
        </p:nvSpPr>
        <p:spPr bwMode="auto">
          <a:xfrm>
            <a:off x="3581665" y="4768691"/>
            <a:ext cx="1502334" cy="1208023"/>
          </a:xfrm>
          <a:prstGeom prst="rect">
            <a:avLst/>
          </a:prstGeom>
          <a:solidFill>
            <a:schemeClr val="bg1">
              <a:lumMod val="75000"/>
            </a:schemeClr>
          </a:solidFill>
          <a:ln w="28575">
            <a:noFill/>
          </a:ln>
        </p:spPr>
        <p:txBody>
          <a:bodyPr wrap="square" rtlCol="0">
            <a:spAutoFit/>
          </a:bodyPr>
          <a:lstStyle>
            <a:defPPr>
              <a:defRPr lang="de-DE"/>
            </a:defPPr>
            <a:lvl1pPr marL="92075" indent="-92075">
              <a:lnSpc>
                <a:spcPts val="1460"/>
              </a:lnSpc>
              <a:buFont typeface="Arial"/>
              <a:buChar char="•"/>
              <a:defRPr sz="1200"/>
            </a:lvl1pPr>
          </a:lstStyle>
          <a:p>
            <a:pPr>
              <a:defRPr/>
            </a:pPr>
            <a:r>
              <a:rPr lang="de-DE"/>
              <a:t>Konzept</a:t>
            </a:r>
            <a:endParaRPr/>
          </a:p>
          <a:p>
            <a:pPr>
              <a:defRPr/>
            </a:pPr>
            <a:r>
              <a:rPr lang="de-DE"/>
              <a:t>mehrere</a:t>
            </a:r>
            <a:br>
              <a:rPr lang="de-DE"/>
            </a:br>
            <a:r>
              <a:rPr lang="de-DE"/>
              <a:t>Zusammenhänge</a:t>
            </a:r>
            <a:endParaRPr/>
          </a:p>
          <a:p>
            <a:pPr>
              <a:defRPr/>
            </a:pPr>
            <a:r>
              <a:rPr lang="de-DE"/>
              <a:t>ein Zusammenhang</a:t>
            </a:r>
            <a:endParaRPr/>
          </a:p>
          <a:p>
            <a:pPr>
              <a:defRPr/>
            </a:pPr>
            <a:r>
              <a:rPr lang="de-DE"/>
              <a:t>mehrere Fakten</a:t>
            </a:r>
            <a:endParaRPr/>
          </a:p>
          <a:p>
            <a:pPr>
              <a:defRPr/>
            </a:pPr>
            <a:r>
              <a:rPr lang="de-DE"/>
              <a:t>ein Fakt</a:t>
            </a:r>
            <a:endParaRPr lang="en-US"/>
          </a:p>
        </p:txBody>
      </p:sp>
      <p:sp>
        <p:nvSpPr>
          <p:cNvPr id="12" name="Textfeld 57"/>
          <p:cNvSpPr>
            <a:spLocks/>
          </p:cNvSpPr>
          <p:nvPr/>
        </p:nvSpPr>
        <p:spPr bwMode="auto">
          <a:xfrm>
            <a:off x="7231355" y="1934825"/>
            <a:ext cx="1188915" cy="854336"/>
          </a:xfrm>
          <a:prstGeom prst="rect">
            <a:avLst/>
          </a:prstGeom>
          <a:solidFill>
            <a:schemeClr val="bg1">
              <a:lumMod val="95000"/>
            </a:schemeClr>
          </a:solidFill>
          <a:ln w="28575">
            <a:solidFill>
              <a:srgbClr val="C00000"/>
            </a:solidFill>
          </a:ln>
        </p:spPr>
        <p:txBody>
          <a:bodyPr wrap="none" rtlCol="0">
            <a:spAutoFit/>
          </a:bodyPr>
          <a:lstStyle>
            <a:defPPr>
              <a:defRPr lang="de-DE"/>
            </a:defPPr>
            <a:lvl1pPr marL="92075" indent="-92075">
              <a:lnSpc>
                <a:spcPts val="1460"/>
              </a:lnSpc>
              <a:buFont typeface="Arial"/>
              <a:buChar char="•"/>
              <a:defRPr sz="1200"/>
            </a:lvl1pPr>
          </a:lstStyle>
          <a:p>
            <a:pPr>
              <a:defRPr/>
            </a:pPr>
            <a:r>
              <a:rPr lang="de-DE"/>
              <a:t>Integrieren</a:t>
            </a:r>
            <a:endParaRPr/>
          </a:p>
          <a:p>
            <a:pPr>
              <a:defRPr/>
            </a:pPr>
            <a:r>
              <a:rPr lang="de-DE"/>
              <a:t>Organisieren</a:t>
            </a:r>
            <a:endParaRPr/>
          </a:p>
          <a:p>
            <a:pPr>
              <a:defRPr/>
            </a:pPr>
            <a:r>
              <a:rPr lang="de-DE"/>
              <a:t>Selegieren</a:t>
            </a:r>
            <a:endParaRPr/>
          </a:p>
          <a:p>
            <a:pPr>
              <a:defRPr/>
            </a:pPr>
            <a:r>
              <a:rPr lang="de-DE"/>
              <a:t>Reproduzieren</a:t>
            </a:r>
            <a:endParaRPr lang="en-US"/>
          </a:p>
        </p:txBody>
      </p:sp>
      <p:sp>
        <p:nvSpPr>
          <p:cNvPr id="13" name="Textfeld 58"/>
          <p:cNvSpPr>
            <a:spLocks/>
          </p:cNvSpPr>
          <p:nvPr/>
        </p:nvSpPr>
        <p:spPr bwMode="auto">
          <a:xfrm>
            <a:off x="8533592" y="4413804"/>
            <a:ext cx="1440000" cy="1246495"/>
          </a:xfrm>
          <a:prstGeom prst="rect">
            <a:avLst/>
          </a:prstGeom>
          <a:solidFill>
            <a:schemeClr val="bg1">
              <a:lumMod val="75000"/>
            </a:schemeClr>
          </a:solidFill>
          <a:ln w="28575">
            <a:noFill/>
          </a:ln>
        </p:spPr>
        <p:txBody>
          <a:bodyPr wrap="square" rtlCol="0">
            <a:spAutoFit/>
          </a:bodyPr>
          <a:lstStyle/>
          <a:p>
            <a:pPr marL="92075" indent="-92075">
              <a:lnSpc>
                <a:spcPts val="1460"/>
              </a:lnSpc>
              <a:buFont typeface="Arial"/>
              <a:buChar char="•"/>
              <a:defRPr/>
            </a:pPr>
            <a:r>
              <a:rPr lang="de-DE" sz="1200"/>
              <a:t>Umgang mit Fachwissen</a:t>
            </a:r>
            <a:endParaRPr/>
          </a:p>
          <a:p>
            <a:pPr marL="92075" indent="-92075">
              <a:lnSpc>
                <a:spcPts val="1460"/>
              </a:lnSpc>
              <a:buFont typeface="Arial"/>
              <a:buChar char="•"/>
              <a:defRPr/>
            </a:pPr>
            <a:r>
              <a:rPr lang="de-DE" sz="1200"/>
              <a:t>Erkenntnis-gewinnung</a:t>
            </a:r>
            <a:endParaRPr/>
          </a:p>
          <a:p>
            <a:pPr marL="92075" indent="-92075">
              <a:lnSpc>
                <a:spcPts val="1460"/>
              </a:lnSpc>
              <a:buFont typeface="Arial"/>
              <a:buChar char="•"/>
              <a:defRPr/>
            </a:pPr>
            <a:r>
              <a:rPr lang="de-DE" sz="1200"/>
              <a:t>Kommunizieren</a:t>
            </a:r>
            <a:endParaRPr/>
          </a:p>
          <a:p>
            <a:pPr marL="92075" indent="-92075">
              <a:lnSpc>
                <a:spcPts val="1460"/>
              </a:lnSpc>
              <a:buFont typeface="Arial"/>
              <a:buChar char="•"/>
              <a:defRPr/>
            </a:pPr>
            <a:r>
              <a:rPr lang="de-DE" sz="1200"/>
              <a:t>Bewerten</a:t>
            </a:r>
            <a:endParaRPr lang="en-US" sz="1200"/>
          </a:p>
        </p:txBody>
      </p:sp>
      <p:sp>
        <p:nvSpPr>
          <p:cNvPr id="14" name="Textfeld 59"/>
          <p:cNvSpPr>
            <a:spLocks/>
          </p:cNvSpPr>
          <p:nvPr/>
        </p:nvSpPr>
        <p:spPr bwMode="auto">
          <a:xfrm>
            <a:off x="8533592" y="3860563"/>
            <a:ext cx="1440000" cy="451406"/>
          </a:xfrm>
          <a:prstGeom prst="rect">
            <a:avLst/>
          </a:prstGeom>
          <a:solidFill>
            <a:schemeClr val="bg1">
              <a:lumMod val="95000"/>
            </a:schemeClr>
          </a:solidFill>
        </p:spPr>
        <p:txBody>
          <a:bodyPr wrap="square" rtlCol="0" anchor="ctr">
            <a:spAutoFit/>
          </a:bodyPr>
          <a:lstStyle/>
          <a:p>
            <a:pPr algn="ctr">
              <a:lnSpc>
                <a:spcPts val="1400"/>
              </a:lnSpc>
              <a:defRPr/>
            </a:pPr>
            <a:r>
              <a:rPr lang="de-DE" sz="1400" b="1" dirty="0"/>
              <a:t>Kompetenz-bereiche</a:t>
            </a:r>
            <a:endParaRPr dirty="0"/>
          </a:p>
        </p:txBody>
      </p:sp>
      <p:sp>
        <p:nvSpPr>
          <p:cNvPr id="15" name="Textfeld 63"/>
          <p:cNvSpPr>
            <a:spLocks/>
          </p:cNvSpPr>
          <p:nvPr/>
        </p:nvSpPr>
        <p:spPr bwMode="auto">
          <a:xfrm>
            <a:off x="3581665" y="4308312"/>
            <a:ext cx="1502334" cy="271869"/>
          </a:xfrm>
          <a:prstGeom prst="rect">
            <a:avLst/>
          </a:prstGeom>
          <a:solidFill>
            <a:schemeClr val="bg1">
              <a:lumMod val="95000"/>
            </a:schemeClr>
          </a:solidFill>
        </p:spPr>
        <p:txBody>
          <a:bodyPr wrap="square" rtlCol="0" anchor="ctr">
            <a:spAutoFit/>
          </a:bodyPr>
          <a:lstStyle>
            <a:defPPr>
              <a:defRPr lang="de-DE"/>
            </a:defPPr>
            <a:lvl1pPr algn="ctr">
              <a:lnSpc>
                <a:spcPts val="1400"/>
              </a:lnSpc>
              <a:defRPr sz="1400" b="1"/>
            </a:lvl1pPr>
          </a:lstStyle>
          <a:p>
            <a:pPr>
              <a:defRPr/>
            </a:pPr>
            <a:r>
              <a:rPr lang="de-DE" dirty="0"/>
              <a:t>Komplexität</a:t>
            </a:r>
            <a:endParaRPr dirty="0"/>
          </a:p>
        </p:txBody>
      </p:sp>
      <p:sp>
        <p:nvSpPr>
          <p:cNvPr id="16" name="Textplatzhalter 3">
            <a:extLst>
              <a:ext uri="{FF2B5EF4-FFF2-40B4-BE49-F238E27FC236}">
                <a16:creationId xmlns:a16="http://schemas.microsoft.com/office/drawing/2014/main" id="{4527F955-EAB7-423E-A64D-258E5F1A4D24}"/>
              </a:ext>
            </a:extLst>
          </p:cNvPr>
          <p:cNvSpPr txBox="1">
            <a:spLocks/>
          </p:cNvSpPr>
          <p:nvPr/>
        </p:nvSpPr>
        <p:spPr>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Chi &amp; Wylie, 2014</a:t>
            </a:r>
          </a:p>
          <a:p>
            <a:pPr marL="0" indent="0" algn="r"/>
            <a:r>
              <a:rPr lang="de-DE" sz="1300" b="0" dirty="0" err="1">
                <a:latin typeface="+mn-lt"/>
              </a:rPr>
              <a:t>Kauertz</a:t>
            </a:r>
            <a:r>
              <a:rPr lang="de-DE" sz="1300" b="0" dirty="0">
                <a:latin typeface="+mn-lt"/>
              </a:rPr>
              <a:t> et al. (2010)</a:t>
            </a:r>
          </a:p>
        </p:txBody>
      </p:sp>
      <p:pic>
        <p:nvPicPr>
          <p:cNvPr id="2" name="Grafik 1">
            <a:extLst>
              <a:ext uri="{FF2B5EF4-FFF2-40B4-BE49-F238E27FC236}">
                <a16:creationId xmlns:a16="http://schemas.microsoft.com/office/drawing/2014/main" id="{813E2B7E-5899-42E8-8A26-2883AE689EF0}"/>
              </a:ext>
            </a:extLst>
          </p:cNvPr>
          <p:cNvPicPr>
            <a:picLocks noChangeAspect="1"/>
          </p:cNvPicPr>
          <p:nvPr/>
        </p:nvPicPr>
        <p:blipFill>
          <a:blip r:embed="rId3"/>
          <a:stretch>
            <a:fillRect/>
          </a:stretch>
        </p:blipFill>
        <p:spPr>
          <a:xfrm>
            <a:off x="0" y="1124113"/>
            <a:ext cx="4157064" cy="2332321"/>
          </a:xfrm>
          <a:prstGeom prst="rect">
            <a:avLst/>
          </a:prstGeom>
        </p:spPr>
      </p:pic>
      <p:sp>
        <p:nvSpPr>
          <p:cNvPr id="3" name="Rechteck 2">
            <a:extLst>
              <a:ext uri="{FF2B5EF4-FFF2-40B4-BE49-F238E27FC236}">
                <a16:creationId xmlns:a16="http://schemas.microsoft.com/office/drawing/2014/main" id="{03F70F6C-4A8F-41A1-A35A-C13DF6CFFCE7}"/>
              </a:ext>
            </a:extLst>
          </p:cNvPr>
          <p:cNvSpPr/>
          <p:nvPr/>
        </p:nvSpPr>
        <p:spPr>
          <a:xfrm>
            <a:off x="324519" y="1428133"/>
            <a:ext cx="3672000" cy="900000"/>
          </a:xfrm>
          <a:prstGeom prst="rect">
            <a:avLst/>
          </a:prstGeom>
          <a:solidFill>
            <a:srgbClr val="C00000">
              <a:alpha val="30196"/>
            </a:srgbClr>
          </a:solidFill>
        </p:spPr>
        <p:txBody>
          <a:bodyPr wrap="square" rtlCol="0" anchor="ctr">
            <a:spAutoFit/>
          </a:bodyPr>
          <a:lstStyle/>
          <a:p>
            <a:pPr algn="ctr">
              <a:lnSpc>
                <a:spcPts val="1400"/>
              </a:lnSpc>
            </a:pPr>
            <a:endParaRPr lang="de-DE" sz="1400" b="1">
              <a:solidFill>
                <a:srgbClr val="FFFFFF"/>
              </a:solidFill>
            </a:endParaRPr>
          </a:p>
        </p:txBody>
      </p:sp>
      <p:cxnSp>
        <p:nvCxnSpPr>
          <p:cNvPr id="18" name="Gerader Verbinder 17">
            <a:extLst>
              <a:ext uri="{FF2B5EF4-FFF2-40B4-BE49-F238E27FC236}">
                <a16:creationId xmlns:a16="http://schemas.microsoft.com/office/drawing/2014/main" id="{6DBE236D-41B0-475A-9A24-9B0742042D98}"/>
              </a:ext>
            </a:extLst>
          </p:cNvPr>
          <p:cNvCxnSpPr>
            <a:cxnSpLocks/>
          </p:cNvCxnSpPr>
          <p:nvPr/>
        </p:nvCxnSpPr>
        <p:spPr>
          <a:xfrm>
            <a:off x="3996519" y="1440210"/>
            <a:ext cx="1656593" cy="53578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46DFD318-218D-4956-86FB-BAD4EEFF4D81}"/>
              </a:ext>
            </a:extLst>
          </p:cNvPr>
          <p:cNvCxnSpPr>
            <a:cxnSpLocks/>
          </p:cNvCxnSpPr>
          <p:nvPr/>
        </p:nvCxnSpPr>
        <p:spPr bwMode="auto">
          <a:xfrm>
            <a:off x="3996519" y="2318609"/>
            <a:ext cx="1656593" cy="439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dirty="0"/>
              <a:t>Kognitives Niveau von Schüleraktivitäten</a:t>
            </a:r>
          </a:p>
        </p:txBody>
      </p:sp>
      <p:sp>
        <p:nvSpPr>
          <p:cNvPr id="17" name="Textplatzhalter 16"/>
          <p:cNvSpPr>
            <a:spLocks noGrp="1"/>
          </p:cNvSpPr>
          <p:nvPr>
            <p:ph type="body" sz="quarter" idx="11"/>
          </p:nvPr>
        </p:nvSpPr>
        <p:spPr/>
        <p:txBody>
          <a:bodyPr/>
          <a:lstStyle/>
          <a:p>
            <a:r>
              <a:rPr lang="de-DE" dirty="0"/>
              <a:t>Beschreibung</a:t>
            </a:r>
          </a:p>
        </p:txBody>
      </p:sp>
      <p:sp>
        <p:nvSpPr>
          <p:cNvPr id="18" name="Textfeld 17">
            <a:extLst>
              <a:ext uri="{FF2B5EF4-FFF2-40B4-BE49-F238E27FC236}">
                <a16:creationId xmlns:a16="http://schemas.microsoft.com/office/drawing/2014/main" id="{64775C09-476E-4E36-B9BD-96FB36C43BBE}"/>
              </a:ext>
            </a:extLst>
          </p:cNvPr>
          <p:cNvSpPr txBox="1"/>
          <p:nvPr/>
        </p:nvSpPr>
        <p:spPr>
          <a:xfrm>
            <a:off x="441176" y="2133101"/>
            <a:ext cx="2043584" cy="1323439"/>
          </a:xfrm>
          <a:prstGeom prst="rect">
            <a:avLst/>
          </a:prstGeom>
          <a:solidFill>
            <a:schemeClr val="bg1">
              <a:lumMod val="95000"/>
            </a:schemeClr>
          </a:solidFill>
          <a:ln w="28575">
            <a:solidFill>
              <a:srgbClr val="C00000"/>
            </a:solidFill>
          </a:ln>
        </p:spPr>
        <p:txBody>
          <a:bodyPr wrap="square" rtlCol="0">
            <a:spAutoFit/>
          </a:bodyPr>
          <a:lstStyle/>
          <a:p>
            <a:pPr marL="180975" indent="-180975">
              <a:buFont typeface="Arial" panose="020B0604020202020204" pitchFamily="34" charset="0"/>
              <a:buChar char="•"/>
            </a:pPr>
            <a:r>
              <a:rPr lang="de-DE" sz="2000" dirty="0"/>
              <a:t>Integrieren</a:t>
            </a:r>
          </a:p>
          <a:p>
            <a:pPr marL="180975" indent="-180975">
              <a:buFont typeface="Arial" panose="020B0604020202020204" pitchFamily="34" charset="0"/>
              <a:buChar char="•"/>
            </a:pPr>
            <a:r>
              <a:rPr lang="de-DE" sz="2000" dirty="0"/>
              <a:t>Organisieren</a:t>
            </a:r>
          </a:p>
          <a:p>
            <a:pPr marL="180975" indent="-180975">
              <a:buFont typeface="Arial" panose="020B0604020202020204" pitchFamily="34" charset="0"/>
              <a:buChar char="•"/>
            </a:pPr>
            <a:r>
              <a:rPr lang="de-DE" sz="2000" dirty="0"/>
              <a:t>Selegieren</a:t>
            </a:r>
          </a:p>
          <a:p>
            <a:pPr marL="180975" indent="-180975">
              <a:buFont typeface="Arial" panose="020B0604020202020204" pitchFamily="34" charset="0"/>
              <a:buChar char="•"/>
            </a:pPr>
            <a:r>
              <a:rPr lang="de-DE" sz="2000" dirty="0"/>
              <a:t>Reproduzieren</a:t>
            </a:r>
          </a:p>
        </p:txBody>
      </p:sp>
      <p:sp>
        <p:nvSpPr>
          <p:cNvPr id="19" name="Textfeld 18">
            <a:extLst>
              <a:ext uri="{FF2B5EF4-FFF2-40B4-BE49-F238E27FC236}">
                <a16:creationId xmlns:a16="http://schemas.microsoft.com/office/drawing/2014/main" id="{E7A7F677-4B64-4063-AE89-8AF0E0100FFE}"/>
              </a:ext>
            </a:extLst>
          </p:cNvPr>
          <p:cNvSpPr txBox="1"/>
          <p:nvPr/>
        </p:nvSpPr>
        <p:spPr>
          <a:xfrm>
            <a:off x="441176" y="1372457"/>
            <a:ext cx="2043584" cy="707886"/>
          </a:xfrm>
          <a:prstGeom prst="rect">
            <a:avLst/>
          </a:prstGeom>
          <a:solidFill>
            <a:srgbClr val="C00000"/>
          </a:solidFill>
          <a:ln>
            <a:solidFill>
              <a:srgbClr val="C00000"/>
            </a:solidFill>
          </a:ln>
        </p:spPr>
        <p:txBody>
          <a:bodyPr wrap="square" rtlCol="0" anchor="ctr">
            <a:spAutoFit/>
          </a:bodyPr>
          <a:lstStyle/>
          <a:p>
            <a:pPr algn="ctr"/>
            <a:r>
              <a:rPr lang="de-DE" sz="2000" b="1" dirty="0">
                <a:solidFill>
                  <a:srgbClr val="FFFFFF"/>
                </a:solidFill>
              </a:rPr>
              <a:t>Kognitive Prozesse</a:t>
            </a:r>
          </a:p>
        </p:txBody>
      </p:sp>
      <p:sp>
        <p:nvSpPr>
          <p:cNvPr id="2" name="Rechteck 1">
            <a:extLst>
              <a:ext uri="{FF2B5EF4-FFF2-40B4-BE49-F238E27FC236}">
                <a16:creationId xmlns:a16="http://schemas.microsoft.com/office/drawing/2014/main" id="{B2169B4B-266B-4D01-B9B1-2AAF0B10E1F4}"/>
              </a:ext>
            </a:extLst>
          </p:cNvPr>
          <p:cNvSpPr/>
          <p:nvPr/>
        </p:nvSpPr>
        <p:spPr>
          <a:xfrm>
            <a:off x="3204840" y="1372457"/>
            <a:ext cx="6145504" cy="3197948"/>
          </a:xfrm>
          <a:prstGeom prst="rect">
            <a:avLst/>
          </a:prstGeom>
          <a:solidFill>
            <a:schemeClr val="bg1"/>
          </a:solidFill>
          <a:ln>
            <a:solidFill>
              <a:srgbClr val="1F497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4EAA862-766F-48FE-96F7-C2F66960A5DA}"/>
              </a:ext>
            </a:extLst>
          </p:cNvPr>
          <p:cNvSpPr/>
          <p:nvPr/>
        </p:nvSpPr>
        <p:spPr>
          <a:xfrm>
            <a:off x="513184" y="3103800"/>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solidFill>
                  <a:srgbClr val="C00000"/>
                </a:solidFill>
              </a:rPr>
              <a:t>Reproduzieren</a:t>
            </a:r>
            <a:endParaRPr lang="en-US" sz="2000" b="1" dirty="0">
              <a:solidFill>
                <a:srgbClr val="C00000"/>
              </a:solidFill>
            </a:endParaRPr>
          </a:p>
        </p:txBody>
      </p:sp>
      <p:sp>
        <p:nvSpPr>
          <p:cNvPr id="28" name="Rechteck 27">
            <a:extLst>
              <a:ext uri="{FF2B5EF4-FFF2-40B4-BE49-F238E27FC236}">
                <a16:creationId xmlns:a16="http://schemas.microsoft.com/office/drawing/2014/main" id="{C3047AA8-876A-4F1A-A308-4DFE02B882D6}"/>
              </a:ext>
            </a:extLst>
          </p:cNvPr>
          <p:cNvSpPr/>
          <p:nvPr/>
        </p:nvSpPr>
        <p:spPr>
          <a:xfrm>
            <a:off x="523429" y="2794820"/>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solidFill>
                  <a:srgbClr val="C00000"/>
                </a:solidFill>
              </a:rPr>
              <a:t>Selegieren</a:t>
            </a:r>
            <a:endParaRPr lang="en-US" sz="2000" b="1" dirty="0">
              <a:solidFill>
                <a:srgbClr val="C00000"/>
              </a:solidFill>
            </a:endParaRPr>
          </a:p>
        </p:txBody>
      </p:sp>
      <p:sp>
        <p:nvSpPr>
          <p:cNvPr id="30" name="Rechteck 29">
            <a:extLst>
              <a:ext uri="{FF2B5EF4-FFF2-40B4-BE49-F238E27FC236}">
                <a16:creationId xmlns:a16="http://schemas.microsoft.com/office/drawing/2014/main" id="{B3782FAE-5035-4D43-90D4-3B45D6616CCB}"/>
              </a:ext>
            </a:extLst>
          </p:cNvPr>
          <p:cNvSpPr/>
          <p:nvPr/>
        </p:nvSpPr>
        <p:spPr>
          <a:xfrm>
            <a:off x="523429" y="2485840"/>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solidFill>
                  <a:srgbClr val="C00000"/>
                </a:solidFill>
              </a:rPr>
              <a:t>Organisieren</a:t>
            </a:r>
            <a:endParaRPr lang="en-US" sz="2000" b="1" dirty="0">
              <a:solidFill>
                <a:srgbClr val="C00000"/>
              </a:solidFill>
            </a:endParaRPr>
          </a:p>
        </p:txBody>
      </p:sp>
      <p:sp>
        <p:nvSpPr>
          <p:cNvPr id="31" name="Rechteck 30">
            <a:extLst>
              <a:ext uri="{FF2B5EF4-FFF2-40B4-BE49-F238E27FC236}">
                <a16:creationId xmlns:a16="http://schemas.microsoft.com/office/drawing/2014/main" id="{4B486D8C-C4B3-4991-8927-64891F6E5F5A}"/>
              </a:ext>
            </a:extLst>
          </p:cNvPr>
          <p:cNvSpPr/>
          <p:nvPr/>
        </p:nvSpPr>
        <p:spPr>
          <a:xfrm>
            <a:off x="523429" y="2167312"/>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solidFill>
                  <a:srgbClr val="C00000"/>
                </a:solidFill>
              </a:rPr>
              <a:t>Integrieren</a:t>
            </a:r>
            <a:endParaRPr lang="en-US" sz="2000" b="1" dirty="0">
              <a:solidFill>
                <a:srgbClr val="C00000"/>
              </a:solidFill>
            </a:endParaRPr>
          </a:p>
        </p:txBody>
      </p:sp>
      <p:sp>
        <p:nvSpPr>
          <p:cNvPr id="32" name="Abgerundetes Rechteck 133">
            <a:extLst>
              <a:ext uri="{FF2B5EF4-FFF2-40B4-BE49-F238E27FC236}">
                <a16:creationId xmlns:a16="http://schemas.microsoft.com/office/drawing/2014/main" id="{6C1357D6-840B-4A6D-85BB-CD7C9AB62E96}"/>
              </a:ext>
            </a:extLst>
          </p:cNvPr>
          <p:cNvSpPr/>
          <p:nvPr/>
        </p:nvSpPr>
        <p:spPr>
          <a:xfrm>
            <a:off x="2564805" y="4851300"/>
            <a:ext cx="8330129" cy="648072"/>
          </a:xfrm>
          <a:prstGeom prst="roundRect">
            <a:avLst>
              <a:gd name="adj" fmla="val 50000"/>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spcBef>
                <a:spcPct val="50000"/>
              </a:spcBef>
              <a:defRPr/>
            </a:pPr>
            <a:r>
              <a:rPr lang="de-DE" sz="1600" b="1" dirty="0">
                <a:solidFill>
                  <a:schemeClr val="tx1"/>
                </a:solidFill>
                <a:effectLst>
                  <a:outerShdw blurRad="38100" dist="38100" dir="2700000" algn="tl">
                    <a:srgbClr val="C0C0C0"/>
                  </a:outerShdw>
                </a:effectLst>
                <a:latin typeface="Verdana" pitchFamily="34" charset="0"/>
              </a:rPr>
              <a:t>Wenig kognitive Aktivierung / engere Aufgaben</a:t>
            </a:r>
          </a:p>
        </p:txBody>
      </p:sp>
      <p:sp>
        <p:nvSpPr>
          <p:cNvPr id="33" name="Textfeld 32">
            <a:extLst>
              <a:ext uri="{FF2B5EF4-FFF2-40B4-BE49-F238E27FC236}">
                <a16:creationId xmlns:a16="http://schemas.microsoft.com/office/drawing/2014/main" id="{891EE6E4-8B63-4E55-AFC4-CA219B78EFA7}"/>
              </a:ext>
            </a:extLst>
          </p:cNvPr>
          <p:cNvSpPr txBox="1"/>
          <p:nvPr/>
        </p:nvSpPr>
        <p:spPr>
          <a:xfrm>
            <a:off x="2596299" y="4876097"/>
            <a:ext cx="595035" cy="584775"/>
          </a:xfrm>
          <a:prstGeom prst="rect">
            <a:avLst/>
          </a:prstGeom>
          <a:noFill/>
        </p:spPr>
        <p:txBody>
          <a:bodyPr wrap="none" rtlCol="0">
            <a:spAutoFit/>
          </a:bodyPr>
          <a:lstStyle/>
          <a:p>
            <a:r>
              <a:rPr lang="de-DE" sz="3200" b="1" dirty="0">
                <a:sym typeface="Webdings" panose="05030102010509060703" pitchFamily="18" charset="2"/>
              </a:rPr>
              <a:t></a:t>
            </a:r>
            <a:endParaRPr lang="de-DE" sz="2800" dirty="0"/>
          </a:p>
        </p:txBody>
      </p:sp>
      <p:sp>
        <p:nvSpPr>
          <p:cNvPr id="34" name="Abgerundetes Rechteck 116">
            <a:extLst>
              <a:ext uri="{FF2B5EF4-FFF2-40B4-BE49-F238E27FC236}">
                <a16:creationId xmlns:a16="http://schemas.microsoft.com/office/drawing/2014/main" id="{4A70C977-5B3B-4DE8-8466-55FFDD4CEE43}"/>
              </a:ext>
            </a:extLst>
          </p:cNvPr>
          <p:cNvSpPr/>
          <p:nvPr/>
        </p:nvSpPr>
        <p:spPr>
          <a:xfrm>
            <a:off x="2564805" y="5582617"/>
            <a:ext cx="8330129" cy="648072"/>
          </a:xfrm>
          <a:prstGeom prst="roundRect">
            <a:avLst>
              <a:gd name="adj" fmla="val 50000"/>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spcBef>
                <a:spcPct val="50000"/>
              </a:spcBef>
              <a:defRPr/>
            </a:pPr>
            <a:r>
              <a:rPr lang="de-DE" sz="1600" b="1" dirty="0">
                <a:solidFill>
                  <a:schemeClr val="tx1"/>
                </a:solidFill>
                <a:effectLst>
                  <a:outerShdw blurRad="38100" dist="38100" dir="2700000" algn="tl">
                    <a:srgbClr val="C0C0C0"/>
                  </a:outerShdw>
                </a:effectLst>
                <a:latin typeface="Verdana" pitchFamily="34" charset="0"/>
              </a:rPr>
              <a:t>Mehr kognitive Aktivierung / weitere Aufgaben</a:t>
            </a:r>
          </a:p>
        </p:txBody>
      </p:sp>
      <p:sp>
        <p:nvSpPr>
          <p:cNvPr id="35" name="Textfeld 34">
            <a:extLst>
              <a:ext uri="{FF2B5EF4-FFF2-40B4-BE49-F238E27FC236}">
                <a16:creationId xmlns:a16="http://schemas.microsoft.com/office/drawing/2014/main" id="{63855B0A-DC8D-4F5E-A563-B12B146A39DB}"/>
              </a:ext>
            </a:extLst>
          </p:cNvPr>
          <p:cNvSpPr txBox="1"/>
          <p:nvPr/>
        </p:nvSpPr>
        <p:spPr>
          <a:xfrm>
            <a:off x="2596299" y="5607414"/>
            <a:ext cx="595035" cy="584775"/>
          </a:xfrm>
          <a:prstGeom prst="rect">
            <a:avLst/>
          </a:prstGeom>
          <a:noFill/>
        </p:spPr>
        <p:txBody>
          <a:bodyPr wrap="none" rtlCol="0">
            <a:spAutoFit/>
          </a:bodyPr>
          <a:lstStyle/>
          <a:p>
            <a:r>
              <a:rPr lang="de-DE" sz="3200" b="1" dirty="0">
                <a:sym typeface="Webdings" panose="05030102010509060703" pitchFamily="18" charset="2"/>
              </a:rPr>
              <a:t></a:t>
            </a:r>
            <a:endParaRPr lang="de-DE" sz="2800" dirty="0"/>
          </a:p>
        </p:txBody>
      </p:sp>
      <p:sp>
        <p:nvSpPr>
          <p:cNvPr id="4" name="Ellipse 3">
            <a:extLst>
              <a:ext uri="{FF2B5EF4-FFF2-40B4-BE49-F238E27FC236}">
                <a16:creationId xmlns:a16="http://schemas.microsoft.com/office/drawing/2014/main" id="{2B51A7F5-580F-4E65-AF53-6C3BED4FD7AE}"/>
              </a:ext>
            </a:extLst>
          </p:cNvPr>
          <p:cNvSpPr>
            <a:spLocks noChangeAspect="1"/>
          </p:cNvSpPr>
          <p:nvPr/>
        </p:nvSpPr>
        <p:spPr>
          <a:xfrm>
            <a:off x="4284960" y="2227636"/>
            <a:ext cx="2133314" cy="21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AE0855E-B5AD-4F21-9879-78374816E8B3}"/>
              </a:ext>
            </a:extLst>
          </p:cNvPr>
          <p:cNvSpPr/>
          <p:nvPr/>
        </p:nvSpPr>
        <p:spPr>
          <a:xfrm>
            <a:off x="3420864" y="1506606"/>
            <a:ext cx="2736304" cy="615553"/>
          </a:xfrm>
          <a:prstGeom prst="rect">
            <a:avLst/>
          </a:prstGeom>
          <a:noFill/>
        </p:spPr>
        <p:txBody>
          <a:bodyPr wrap="square" lIns="0" tIns="0" rIns="0" bIns="0">
            <a:spAutoFit/>
          </a:bodyPr>
          <a:lstStyle/>
          <a:p>
            <a:r>
              <a:rPr lang="de-DE" sz="2000" b="1" dirty="0">
                <a:solidFill>
                  <a:srgbClr val="4F81BD"/>
                </a:solidFill>
              </a:rPr>
              <a:t>Vorgegebene Information</a:t>
            </a:r>
          </a:p>
          <a:p>
            <a:r>
              <a:rPr lang="de-DE" sz="2000" b="1" dirty="0">
                <a:solidFill>
                  <a:srgbClr val="C00000"/>
                </a:solidFill>
              </a:rPr>
              <a:t>Erwartete Information</a:t>
            </a:r>
            <a:endParaRPr lang="en-US" sz="2000" b="1" dirty="0">
              <a:solidFill>
                <a:srgbClr val="C00000"/>
              </a:solidFill>
            </a:endParaRPr>
          </a:p>
        </p:txBody>
      </p:sp>
      <p:sp>
        <p:nvSpPr>
          <p:cNvPr id="54" name="Ellipse 53">
            <a:extLst>
              <a:ext uri="{FF2B5EF4-FFF2-40B4-BE49-F238E27FC236}">
                <a16:creationId xmlns:a16="http://schemas.microsoft.com/office/drawing/2014/main" id="{1ED4AAE6-9DC8-421C-A060-21145F882612}"/>
              </a:ext>
            </a:extLst>
          </p:cNvPr>
          <p:cNvSpPr>
            <a:spLocks noChangeAspect="1"/>
          </p:cNvSpPr>
          <p:nvPr/>
        </p:nvSpPr>
        <p:spPr>
          <a:xfrm>
            <a:off x="6863973" y="2227636"/>
            <a:ext cx="2133314" cy="2124000"/>
          </a:xfrm>
          <a:prstGeom prst="ellipse">
            <a:avLst/>
          </a:prstGeom>
          <a:solidFill>
            <a:srgbClr val="C000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Ellipse 60">
            <a:extLst>
              <a:ext uri="{FF2B5EF4-FFF2-40B4-BE49-F238E27FC236}">
                <a16:creationId xmlns:a16="http://schemas.microsoft.com/office/drawing/2014/main" id="{3AC96E87-D09F-45B0-AAD6-743D793A4BD5}"/>
              </a:ext>
            </a:extLst>
          </p:cNvPr>
          <p:cNvSpPr>
            <a:spLocks noChangeAspect="1"/>
          </p:cNvSpPr>
          <p:nvPr/>
        </p:nvSpPr>
        <p:spPr>
          <a:xfrm>
            <a:off x="6863973" y="2227636"/>
            <a:ext cx="2133314" cy="2124000"/>
          </a:xfrm>
          <a:prstGeom prst="ellipse">
            <a:avLst/>
          </a:prstGeom>
          <a:solidFill>
            <a:srgbClr val="C000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Freihandform: Form 67">
            <a:extLst>
              <a:ext uri="{FF2B5EF4-FFF2-40B4-BE49-F238E27FC236}">
                <a16:creationId xmlns:a16="http://schemas.microsoft.com/office/drawing/2014/main" id="{9473CA32-7532-48D7-BACF-9572CE3395B7}"/>
              </a:ext>
            </a:extLst>
          </p:cNvPr>
          <p:cNvSpPr>
            <a:spLocks noChangeAspect="1"/>
          </p:cNvSpPr>
          <p:nvPr/>
        </p:nvSpPr>
        <p:spPr>
          <a:xfrm>
            <a:off x="5365080" y="2374944"/>
            <a:ext cx="1053194" cy="1829383"/>
          </a:xfrm>
          <a:custGeom>
            <a:avLst/>
            <a:gdLst>
              <a:gd name="connsiteX0" fmla="*/ 528417 w 1053194"/>
              <a:gd name="connsiteY0" fmla="*/ 0 h 1829383"/>
              <a:gd name="connsiteX1" fmla="*/ 582915 w 1053194"/>
              <a:gd name="connsiteY1" fmla="*/ 32964 h 1829383"/>
              <a:gd name="connsiteX2" fmla="*/ 1053194 w 1053194"/>
              <a:gd name="connsiteY2" fmla="*/ 913591 h 1829383"/>
              <a:gd name="connsiteX3" fmla="*/ 582915 w 1053194"/>
              <a:gd name="connsiteY3" fmla="*/ 1794218 h 1829383"/>
              <a:gd name="connsiteX4" fmla="*/ 524778 w 1053194"/>
              <a:gd name="connsiteY4" fmla="*/ 1829383 h 1829383"/>
              <a:gd name="connsiteX5" fmla="*/ 470279 w 1053194"/>
              <a:gd name="connsiteY5" fmla="*/ 1796419 h 1829383"/>
              <a:gd name="connsiteX6" fmla="*/ 0 w 1053194"/>
              <a:gd name="connsiteY6" fmla="*/ 915792 h 1829383"/>
              <a:gd name="connsiteX7" fmla="*/ 470279 w 1053194"/>
              <a:gd name="connsiteY7" fmla="*/ 35165 h 182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3194" h="1829383">
                <a:moveTo>
                  <a:pt x="528417" y="0"/>
                </a:moveTo>
                <a:lnTo>
                  <a:pt x="582915" y="32964"/>
                </a:lnTo>
                <a:cubicBezTo>
                  <a:pt x="866648" y="223813"/>
                  <a:pt x="1053194" y="547012"/>
                  <a:pt x="1053194" y="913591"/>
                </a:cubicBezTo>
                <a:cubicBezTo>
                  <a:pt x="1053194" y="1280170"/>
                  <a:pt x="866648" y="1603369"/>
                  <a:pt x="582915" y="1794218"/>
                </a:cubicBezTo>
                <a:lnTo>
                  <a:pt x="524778" y="1829383"/>
                </a:lnTo>
                <a:lnTo>
                  <a:pt x="470279" y="1796419"/>
                </a:lnTo>
                <a:cubicBezTo>
                  <a:pt x="186547" y="1605570"/>
                  <a:pt x="0" y="1282371"/>
                  <a:pt x="0" y="915792"/>
                </a:cubicBezTo>
                <a:cubicBezTo>
                  <a:pt x="0" y="549213"/>
                  <a:pt x="186547" y="226014"/>
                  <a:pt x="470279" y="35165"/>
                </a:cubicBezTo>
                <a:close/>
              </a:path>
            </a:pathLst>
          </a:custGeom>
          <a:solidFill>
            <a:srgbClr val="C000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69" name="Ellipse 68">
            <a:extLst>
              <a:ext uri="{FF2B5EF4-FFF2-40B4-BE49-F238E27FC236}">
                <a16:creationId xmlns:a16="http://schemas.microsoft.com/office/drawing/2014/main" id="{58BA9187-4ECF-427B-98BF-723A1B84B54F}"/>
              </a:ext>
            </a:extLst>
          </p:cNvPr>
          <p:cNvSpPr>
            <a:spLocks noChangeAspect="1"/>
          </p:cNvSpPr>
          <p:nvPr/>
        </p:nvSpPr>
        <p:spPr>
          <a:xfrm>
            <a:off x="6863973" y="2227635"/>
            <a:ext cx="2133314" cy="2124000"/>
          </a:xfrm>
          <a:prstGeom prst="ellipse">
            <a:avLst/>
          </a:prstGeom>
          <a:solidFill>
            <a:srgbClr val="C000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1C62E763-E164-4FD8-AAA3-718489FFBC10}"/>
              </a:ext>
            </a:extLst>
          </p:cNvPr>
          <p:cNvSpPr>
            <a:spLocks noChangeAspect="1"/>
          </p:cNvSpPr>
          <p:nvPr/>
        </p:nvSpPr>
        <p:spPr>
          <a:xfrm>
            <a:off x="6863973" y="2227634"/>
            <a:ext cx="2133314" cy="2124000"/>
          </a:xfrm>
          <a:prstGeom prst="ellipse">
            <a:avLst/>
          </a:prstGeom>
          <a:solidFill>
            <a:srgbClr val="C000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Textfeld 71">
            <a:extLst>
              <a:ext uri="{FF2B5EF4-FFF2-40B4-BE49-F238E27FC236}">
                <a16:creationId xmlns:a16="http://schemas.microsoft.com/office/drawing/2014/main" id="{B00D8B98-8FA7-4810-9075-1AF1B167CA71}"/>
              </a:ext>
            </a:extLst>
          </p:cNvPr>
          <p:cNvSpPr txBox="1"/>
          <p:nvPr/>
        </p:nvSpPr>
        <p:spPr>
          <a:xfrm>
            <a:off x="6127681" y="1401129"/>
            <a:ext cx="3204091" cy="615553"/>
          </a:xfrm>
          <a:prstGeom prst="rect">
            <a:avLst/>
          </a:prstGeom>
          <a:noFill/>
        </p:spPr>
        <p:txBody>
          <a:bodyPr wrap="square">
            <a:spAutoFit/>
          </a:bodyPr>
          <a:lstStyle/>
          <a:p>
            <a:pPr algn="r"/>
            <a:r>
              <a:rPr lang="de-DE" dirty="0"/>
              <a:t> </a:t>
            </a:r>
            <a:r>
              <a:rPr lang="de-DE" b="1" dirty="0"/>
              <a:t>hohe</a:t>
            </a:r>
            <a:r>
              <a:rPr lang="de-DE" dirty="0"/>
              <a:t> Ähnlichkeit der Situation</a:t>
            </a:r>
            <a:br>
              <a:rPr lang="de-DE" dirty="0"/>
            </a:br>
            <a:r>
              <a:rPr lang="de-DE" dirty="0"/>
              <a:t> in Aufgabenstellung und Lösung</a:t>
            </a:r>
          </a:p>
        </p:txBody>
      </p:sp>
      <p:sp>
        <p:nvSpPr>
          <p:cNvPr id="6" name="Freihandform: Form 5">
            <a:extLst>
              <a:ext uri="{FF2B5EF4-FFF2-40B4-BE49-F238E27FC236}">
                <a16:creationId xmlns:a16="http://schemas.microsoft.com/office/drawing/2014/main" id="{BABEF072-2A6C-4050-A5AC-6814D4F8472B}"/>
              </a:ext>
            </a:extLst>
          </p:cNvPr>
          <p:cNvSpPr/>
          <p:nvPr/>
        </p:nvSpPr>
        <p:spPr>
          <a:xfrm>
            <a:off x="5889242" y="2385676"/>
            <a:ext cx="535851" cy="1829383"/>
          </a:xfrm>
          <a:custGeom>
            <a:avLst/>
            <a:gdLst>
              <a:gd name="connsiteX0" fmla="*/ 11074 w 535851"/>
              <a:gd name="connsiteY0" fmla="*/ 0 h 1829383"/>
              <a:gd name="connsiteX1" fmla="*/ 65572 w 535851"/>
              <a:gd name="connsiteY1" fmla="*/ 32964 h 1829383"/>
              <a:gd name="connsiteX2" fmla="*/ 535851 w 535851"/>
              <a:gd name="connsiteY2" fmla="*/ 913591 h 1829383"/>
              <a:gd name="connsiteX3" fmla="*/ 65572 w 535851"/>
              <a:gd name="connsiteY3" fmla="*/ 1794218 h 1829383"/>
              <a:gd name="connsiteX4" fmla="*/ 7435 w 535851"/>
              <a:gd name="connsiteY4" fmla="*/ 1829383 h 1829383"/>
              <a:gd name="connsiteX5" fmla="*/ 0 w 535851"/>
              <a:gd name="connsiteY5" fmla="*/ 1824886 h 1829383"/>
              <a:gd name="connsiteX6" fmla="*/ 0 w 535851"/>
              <a:gd name="connsiteY6" fmla="*/ 6698 h 1829383"/>
              <a:gd name="connsiteX7" fmla="*/ 11074 w 535851"/>
              <a:gd name="connsiteY7" fmla="*/ 0 h 182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851" h="1829383">
                <a:moveTo>
                  <a:pt x="11074" y="0"/>
                </a:moveTo>
                <a:lnTo>
                  <a:pt x="65572" y="32964"/>
                </a:lnTo>
                <a:cubicBezTo>
                  <a:pt x="349305" y="223813"/>
                  <a:pt x="535851" y="547012"/>
                  <a:pt x="535851" y="913591"/>
                </a:cubicBezTo>
                <a:cubicBezTo>
                  <a:pt x="535851" y="1280170"/>
                  <a:pt x="349305" y="1603369"/>
                  <a:pt x="65572" y="1794218"/>
                </a:cubicBezTo>
                <a:lnTo>
                  <a:pt x="7435" y="1829383"/>
                </a:lnTo>
                <a:lnTo>
                  <a:pt x="0" y="1824886"/>
                </a:lnTo>
                <a:lnTo>
                  <a:pt x="0" y="6698"/>
                </a:lnTo>
                <a:lnTo>
                  <a:pt x="11074" y="0"/>
                </a:lnTo>
                <a:close/>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cxnSp>
        <p:nvCxnSpPr>
          <p:cNvPr id="8" name="Gerader Verbinder 7">
            <a:extLst>
              <a:ext uri="{FF2B5EF4-FFF2-40B4-BE49-F238E27FC236}">
                <a16:creationId xmlns:a16="http://schemas.microsoft.com/office/drawing/2014/main" id="{0D04123C-D704-4B49-BDB6-82FB8AC2CAFC}"/>
              </a:ext>
            </a:extLst>
          </p:cNvPr>
          <p:cNvCxnSpPr>
            <a:stCxn id="6" idx="6"/>
            <a:endCxn id="68" idx="4"/>
          </p:cNvCxnSpPr>
          <p:nvPr/>
        </p:nvCxnSpPr>
        <p:spPr>
          <a:xfrm>
            <a:off x="5889242" y="2392374"/>
            <a:ext cx="616" cy="181195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C3CBB06D-B802-4118-A4ED-024FB25E6055}"/>
              </a:ext>
            </a:extLst>
          </p:cNvPr>
          <p:cNvSpPr txBox="1"/>
          <p:nvPr/>
        </p:nvSpPr>
        <p:spPr>
          <a:xfrm>
            <a:off x="6116791" y="1393312"/>
            <a:ext cx="3204091" cy="615553"/>
          </a:xfrm>
          <a:prstGeom prst="rect">
            <a:avLst/>
          </a:prstGeom>
          <a:noFill/>
        </p:spPr>
        <p:txBody>
          <a:bodyPr wrap="square">
            <a:spAutoFit/>
          </a:bodyPr>
          <a:lstStyle/>
          <a:p>
            <a:pPr algn="r"/>
            <a:r>
              <a:rPr lang="de-DE" b="1" dirty="0"/>
              <a:t>niedrige</a:t>
            </a:r>
            <a:r>
              <a:rPr lang="de-DE" dirty="0"/>
              <a:t> Ähnlichkeit der Situation</a:t>
            </a:r>
            <a:br>
              <a:rPr lang="de-DE" dirty="0"/>
            </a:br>
            <a:r>
              <a:rPr lang="de-DE" dirty="0"/>
              <a:t> in Aufgabenstellung und Lösung</a:t>
            </a:r>
          </a:p>
        </p:txBody>
      </p:sp>
      <p:sp>
        <p:nvSpPr>
          <p:cNvPr id="29" name="Textplatzhalter 3">
            <a:extLst>
              <a:ext uri="{FF2B5EF4-FFF2-40B4-BE49-F238E27FC236}">
                <a16:creationId xmlns:a16="http://schemas.microsoft.com/office/drawing/2014/main" id="{2CE745CC-5D9A-4D06-BC91-DEED9509BA69}"/>
              </a:ext>
            </a:extLst>
          </p:cNvPr>
          <p:cNvSpPr txBox="1">
            <a:spLocks/>
          </p:cNvSpPr>
          <p:nvPr/>
        </p:nvSpPr>
        <p:spPr>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err="1">
                <a:latin typeface="+mn-lt"/>
              </a:rPr>
              <a:t>Kauertz</a:t>
            </a:r>
            <a:r>
              <a:rPr lang="de-DE" sz="1300" b="0" dirty="0">
                <a:latin typeface="+mn-lt"/>
              </a:rPr>
              <a:t> et al. (2010)</a:t>
            </a:r>
          </a:p>
        </p:txBody>
      </p:sp>
    </p:spTree>
    <p:extLst>
      <p:ext uri="{BB962C8B-B14F-4D97-AF65-F5344CB8AC3E}">
        <p14:creationId xmlns:p14="http://schemas.microsoft.com/office/powerpoint/2010/main" val="1802297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2" nodeType="clickEffect">
                                  <p:stCondLst>
                                    <p:cond delay="0"/>
                                  </p:stCondLst>
                                  <p:childTnLst>
                                    <p:animMotion origin="layout" path="M 0 0 L -0.25 0 E" pathEditMode="relative" ptsTypes="">
                                      <p:cBhvr>
                                        <p:cTn id="14" dur="2000" fill="hold"/>
                                        <p:tgtEl>
                                          <p:spTgt spid="54"/>
                                        </p:tgtEl>
                                        <p:attrNameLst>
                                          <p:attrName>ppt_x</p:attrName>
                                          <p:attrName>ppt_y</p:attrName>
                                        </p:attrNameLst>
                                      </p:cBhvr>
                                    </p:animMotion>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7"/>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54"/>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72"/>
                                        </p:tgtEl>
                                        <p:attrNameLst>
                                          <p:attrName>style.visibility</p:attrName>
                                        </p:attrNameLst>
                                      </p:cBhvr>
                                      <p:to>
                                        <p:strVal val="hidden"/>
                                      </p:to>
                                    </p:set>
                                  </p:childTnLst>
                                </p:cTn>
                              </p:par>
                              <p:par>
                                <p:cTn id="34" presetID="1" presetClass="exit" presetSubtype="0" fill="hold" grpId="2" nodeType="withEffect">
                                  <p:stCondLst>
                                    <p:cond delay="0"/>
                                  </p:stCondLst>
                                  <p:childTnLst>
                                    <p:set>
                                      <p:cBhvr>
                                        <p:cTn id="35" dur="1" fill="hold">
                                          <p:stCondLst>
                                            <p:cond delay="0"/>
                                          </p:stCondLst>
                                        </p:cTn>
                                        <p:tgtEl>
                                          <p:spTgt spid="32"/>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5" presetClass="path" presetSubtype="0" accel="50000" decel="50000" fill="hold" grpId="1" nodeType="clickEffect">
                                  <p:stCondLst>
                                    <p:cond delay="0"/>
                                  </p:stCondLst>
                                  <p:childTnLst>
                                    <p:animMotion origin="layout" path="M 4.30399E-6 -1.23457E-7 L -0.14691 0.00331 " pathEditMode="relative" rAng="0" ptsTypes="AA">
                                      <p:cBhvr>
                                        <p:cTn id="43" dur="2000" fill="hold"/>
                                        <p:tgtEl>
                                          <p:spTgt spid="61"/>
                                        </p:tgtEl>
                                        <p:attrNameLst>
                                          <p:attrName>ppt_x</p:attrName>
                                          <p:attrName>ppt_y</p:attrName>
                                        </p:attrNameLst>
                                      </p:cBhvr>
                                      <p:rCtr x="-7353" y="154"/>
                                    </p:animMotion>
                                  </p:childTnLst>
                                </p:cTn>
                              </p:par>
                            </p:childTnLst>
                          </p:cTn>
                        </p:par>
                        <p:par>
                          <p:cTn id="44" fill="hold">
                            <p:stCondLst>
                              <p:cond delay="2000"/>
                            </p:stCondLst>
                            <p:childTnLst>
                              <p:par>
                                <p:cTn id="45" presetID="10" presetClass="exit" presetSubtype="0" fill="hold" grpId="2" nodeType="afterEffect">
                                  <p:stCondLst>
                                    <p:cond delay="0"/>
                                  </p:stCondLst>
                                  <p:childTnLst>
                                    <p:animEffect transition="out" filter="fade">
                                      <p:cBhvr>
                                        <p:cTn id="46" dur="500"/>
                                        <p:tgtEl>
                                          <p:spTgt spid="61"/>
                                        </p:tgtEl>
                                      </p:cBhvr>
                                    </p:animEffect>
                                    <p:set>
                                      <p:cBhvr>
                                        <p:cTn id="47" dur="1" fill="hold">
                                          <p:stCondLst>
                                            <p:cond delay="499"/>
                                          </p:stCondLst>
                                        </p:cTn>
                                        <p:tgtEl>
                                          <p:spTgt spid="61"/>
                                        </p:tgtEl>
                                        <p:attrNameLst>
                                          <p:attrName>style.visibility</p:attrName>
                                        </p:attrNameLst>
                                      </p:cBhvr>
                                      <p:to>
                                        <p:strVal val="hidden"/>
                                      </p:to>
                                    </p:set>
                                  </p:childTnLst>
                                </p:cTn>
                              </p:par>
                              <p:par>
                                <p:cTn id="48" presetID="1" presetClass="entr" presetSubtype="0" fill="hold" grpId="2" nodeType="with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par>
                                <p:cTn id="50" presetID="10"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par>
                                <p:cTn id="53" presetID="1" presetClass="entr" presetSubtype="0" fill="hold" grpId="3"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3"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2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68"/>
                                        </p:tgtEl>
                                        <p:attrNameLst>
                                          <p:attrName>style.visibility</p:attrName>
                                        </p:attrNameLst>
                                      </p:cBhvr>
                                      <p:to>
                                        <p:strVal val="hidden"/>
                                      </p:to>
                                    </p:set>
                                  </p:childTnLst>
                                </p:cTn>
                              </p:par>
                              <p:par>
                                <p:cTn id="65" presetID="1" presetClass="exit" presetSubtype="0" fill="hold" grpId="3" nodeType="withEffect">
                                  <p:stCondLst>
                                    <p:cond delay="0"/>
                                  </p:stCondLst>
                                  <p:childTnLst>
                                    <p:set>
                                      <p:cBhvr>
                                        <p:cTn id="66" dur="1" fill="hold">
                                          <p:stCondLst>
                                            <p:cond delay="0"/>
                                          </p:stCondLst>
                                        </p:cTn>
                                        <p:tgtEl>
                                          <p:spTgt spid="7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2"/>
                                        </p:tgtEl>
                                        <p:attrNameLst>
                                          <p:attrName>style.visibility</p:attrName>
                                        </p:attrNameLst>
                                      </p:cBhvr>
                                      <p:to>
                                        <p:strVal val="hidden"/>
                                      </p:to>
                                    </p:set>
                                  </p:childTnLst>
                                </p:cTn>
                              </p:par>
                              <p:par>
                                <p:cTn id="71" presetID="1" presetClass="entr" presetSubtype="0" fill="hold" grpId="1" nodeType="withEffect">
                                  <p:stCondLst>
                                    <p:cond delay="0"/>
                                  </p:stCondLst>
                                  <p:childTnLst>
                                    <p:set>
                                      <p:cBhvr>
                                        <p:cTn id="72" dur="1" fill="hold">
                                          <p:stCondLst>
                                            <p:cond delay="0"/>
                                          </p:stCondLst>
                                        </p:cTn>
                                        <p:tgtEl>
                                          <p:spTgt spid="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35" presetClass="path" presetSubtype="0" accel="50000" decel="50000" fill="hold" grpId="1" nodeType="clickEffect">
                                  <p:stCondLst>
                                    <p:cond delay="0"/>
                                  </p:stCondLst>
                                  <p:childTnLst>
                                    <p:animMotion origin="layout" path="M 4.30399E-6 -1.23457E-7 L -0.14691 0.00331 " pathEditMode="relative" rAng="0" ptsTypes="AA">
                                      <p:cBhvr>
                                        <p:cTn id="78" dur="2000" fill="hold"/>
                                        <p:tgtEl>
                                          <p:spTgt spid="69"/>
                                        </p:tgtEl>
                                        <p:attrNameLst>
                                          <p:attrName>ppt_x</p:attrName>
                                          <p:attrName>ppt_y</p:attrName>
                                        </p:attrNameLst>
                                      </p:cBhvr>
                                      <p:rCtr x="-7353" y="154"/>
                                    </p:animMotion>
                                  </p:childTnLst>
                                </p:cTn>
                              </p:par>
                            </p:childTnLst>
                          </p:cTn>
                        </p:par>
                        <p:par>
                          <p:cTn id="79" fill="hold">
                            <p:stCondLst>
                              <p:cond delay="2000"/>
                            </p:stCondLst>
                            <p:childTnLst>
                              <p:par>
                                <p:cTn id="80" presetID="1" presetClass="entr" presetSubtype="0" fill="hold" grpId="1" nodeType="afterEffect">
                                  <p:stCondLst>
                                    <p:cond delay="0"/>
                                  </p:stCondLst>
                                  <p:childTnLst>
                                    <p:set>
                                      <p:cBhvr>
                                        <p:cTn id="81" dur="1" fill="hold">
                                          <p:stCondLst>
                                            <p:cond delay="0"/>
                                          </p:stCondLst>
                                        </p:cTn>
                                        <p:tgtEl>
                                          <p:spTgt spid="3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8"/>
                                        </p:tgtEl>
                                        <p:attrNameLst>
                                          <p:attrName>style.visibility</p:attrName>
                                        </p:attrNameLst>
                                      </p:cBhvr>
                                      <p:to>
                                        <p:strVal val="visible"/>
                                      </p:to>
                                    </p:set>
                                  </p:childTnLst>
                                </p:cTn>
                              </p:par>
                              <p:par>
                                <p:cTn id="86" presetID="1" presetClass="entr" presetSubtype="0" fill="hold" grpId="1" nodeType="withEffect">
                                  <p:stCondLst>
                                    <p:cond delay="0"/>
                                  </p:stCondLst>
                                  <p:childTnLst>
                                    <p:set>
                                      <p:cBhvr>
                                        <p:cTn id="87" dur="1" fill="hold">
                                          <p:stCondLst>
                                            <p:cond delay="0"/>
                                          </p:stCondLst>
                                        </p:cTn>
                                        <p:tgtEl>
                                          <p:spTgt spid="74"/>
                                        </p:tgtEl>
                                        <p:attrNameLst>
                                          <p:attrName>style.visibility</p:attrName>
                                        </p:attrNameLst>
                                      </p:cBhvr>
                                      <p:to>
                                        <p:strVal val="visible"/>
                                      </p:to>
                                    </p:set>
                                  </p:childTnLst>
                                </p:cTn>
                              </p:par>
                              <p:par>
                                <p:cTn id="88" presetID="1" presetClass="entr" presetSubtype="0" fill="hold" grpId="1" nodeType="withEffect">
                                  <p:stCondLst>
                                    <p:cond delay="0"/>
                                  </p:stCondLst>
                                  <p:childTnLst>
                                    <p:set>
                                      <p:cBhvr>
                                        <p:cTn id="89" dur="1" fill="hold">
                                          <p:stCondLst>
                                            <p:cond delay="0"/>
                                          </p:stCondLst>
                                        </p:cTn>
                                        <p:tgtEl>
                                          <p:spTgt spid="3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1" nodeType="clickEffect">
                                  <p:stCondLst>
                                    <p:cond delay="0"/>
                                  </p:stCondLst>
                                  <p:childTnLst>
                                    <p:set>
                                      <p:cBhvr>
                                        <p:cTn id="99" dur="1" fill="hold">
                                          <p:stCondLst>
                                            <p:cond delay="0"/>
                                          </p:stCondLst>
                                        </p:cTn>
                                        <p:tgtEl>
                                          <p:spTgt spid="30"/>
                                        </p:tgtEl>
                                        <p:attrNameLst>
                                          <p:attrName>style.visibility</p:attrName>
                                        </p:attrNameLst>
                                      </p:cBhvr>
                                      <p:to>
                                        <p:strVal val="hidden"/>
                                      </p:to>
                                    </p:set>
                                  </p:childTnLst>
                                </p:cTn>
                              </p:par>
                              <p:par>
                                <p:cTn id="100" presetID="1" presetClass="exit" presetSubtype="0" fill="hold" grpId="2" nodeType="withEffect">
                                  <p:stCondLst>
                                    <p:cond delay="0"/>
                                  </p:stCondLst>
                                  <p:childTnLst>
                                    <p:set>
                                      <p:cBhvr>
                                        <p:cTn id="101" dur="1" fill="hold">
                                          <p:stCondLst>
                                            <p:cond delay="0"/>
                                          </p:stCondLst>
                                        </p:cTn>
                                        <p:tgtEl>
                                          <p:spTgt spid="69"/>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6"/>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74"/>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8"/>
                                        </p:tgtEl>
                                        <p:attrNameLst>
                                          <p:attrName>style.visibility</p:attrName>
                                        </p:attrNameLst>
                                      </p:cBhvr>
                                      <p:to>
                                        <p:strVal val="hidden"/>
                                      </p:to>
                                    </p:set>
                                  </p:childTnLst>
                                </p:cTn>
                              </p:par>
                              <p:par>
                                <p:cTn id="108" presetID="1" presetClass="exit" presetSubtype="0" fill="hold" grpId="2" nodeType="withEffect">
                                  <p:stCondLst>
                                    <p:cond delay="100"/>
                                  </p:stCondLst>
                                  <p:childTnLst>
                                    <p:set>
                                      <p:cBhvr>
                                        <p:cTn id="109" dur="1" fill="hold">
                                          <p:stCondLst>
                                            <p:cond delay="0"/>
                                          </p:stCondLst>
                                        </p:cTn>
                                        <p:tgtEl>
                                          <p:spTgt spid="35"/>
                                        </p:tgtEl>
                                        <p:attrNameLst>
                                          <p:attrName>style.visibility</p:attrName>
                                        </p:attrNameLst>
                                      </p:cBhvr>
                                      <p:to>
                                        <p:strVal val="hidden"/>
                                      </p:to>
                                    </p:set>
                                  </p:childTnLst>
                                </p:cTn>
                              </p:par>
                              <p:par>
                                <p:cTn id="110" presetID="1" presetClass="exit" presetSubtype="0" fill="hold" grpId="2" nodeType="withEffect">
                                  <p:stCondLst>
                                    <p:cond delay="0"/>
                                  </p:stCondLst>
                                  <p:childTnLst>
                                    <p:set>
                                      <p:cBhvr>
                                        <p:cTn id="111" dur="1" fill="hold">
                                          <p:stCondLst>
                                            <p:cond delay="0"/>
                                          </p:stCondLst>
                                        </p:cTn>
                                        <p:tgtEl>
                                          <p:spTgt spid="34"/>
                                        </p:tgtEl>
                                        <p:attrNameLst>
                                          <p:attrName>style.visibility</p:attrName>
                                        </p:attrNameLst>
                                      </p:cBhvr>
                                      <p:to>
                                        <p:strVal val="hidden"/>
                                      </p:to>
                                    </p:set>
                                  </p:childTnLst>
                                </p:cTn>
                              </p:par>
                              <p:par>
                                <p:cTn id="112" presetID="1" presetClass="entr" presetSubtype="0" fill="hold" grpId="0" nodeType="withEffect">
                                  <p:stCondLst>
                                    <p:cond delay="0"/>
                                  </p:stCondLst>
                                  <p:childTnLst>
                                    <p:set>
                                      <p:cBhvr>
                                        <p:cTn id="113" dur="1" fill="hold">
                                          <p:stCondLst>
                                            <p:cond delay="0"/>
                                          </p:stCondLst>
                                        </p:cTn>
                                        <p:tgtEl>
                                          <p:spTgt spid="31"/>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71"/>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35" presetClass="path" presetSubtype="0" accel="50000" decel="50000" fill="hold" grpId="1" nodeType="clickEffect">
                                  <p:stCondLst>
                                    <p:cond delay="0"/>
                                  </p:stCondLst>
                                  <p:childTnLst>
                                    <p:animMotion origin="layout" path="M 4.30399E-6 -1.23457E-7 L -0.03947 0.00331 " pathEditMode="relative" rAng="0" ptsTypes="AA">
                                      <p:cBhvr>
                                        <p:cTn id="119" dur="2000" fill="hold"/>
                                        <p:tgtEl>
                                          <p:spTgt spid="71"/>
                                        </p:tgtEl>
                                        <p:attrNameLst>
                                          <p:attrName>ppt_x</p:attrName>
                                          <p:attrName>ppt_y</p:attrName>
                                        </p:attrNameLst>
                                      </p:cBhvr>
                                      <p:rCtr x="-1973" y="154"/>
                                    </p:animMotion>
                                  </p:childTnLst>
                                </p:cTn>
                              </p:par>
                            </p:childTnLst>
                          </p:cTn>
                        </p:par>
                        <p:par>
                          <p:cTn id="120" fill="hold">
                            <p:stCondLst>
                              <p:cond delay="2000"/>
                            </p:stCondLst>
                            <p:childTnLst>
                              <p:par>
                                <p:cTn id="121" presetID="1" presetClass="entr" presetSubtype="0" fill="hold" grpId="3" nodeType="afterEffect">
                                  <p:stCondLst>
                                    <p:cond delay="0"/>
                                  </p:stCondLst>
                                  <p:childTnLst>
                                    <p:set>
                                      <p:cBhvr>
                                        <p:cTn id="122" dur="1" fill="hold">
                                          <p:stCondLst>
                                            <p:cond delay="0"/>
                                          </p:stCondLst>
                                        </p:cTn>
                                        <p:tgtEl>
                                          <p:spTgt spid="35"/>
                                        </p:tgtEl>
                                        <p:attrNameLst>
                                          <p:attrName>style.visibility</p:attrName>
                                        </p:attrNameLst>
                                      </p:cBhvr>
                                      <p:to>
                                        <p:strVal val="visible"/>
                                      </p:to>
                                    </p:set>
                                  </p:childTnLst>
                                </p:cTn>
                              </p:par>
                              <p:par>
                                <p:cTn id="123" presetID="1" presetClass="entr" presetSubtype="0" fill="hold" grpId="3" nodeType="withEffect">
                                  <p:stCondLst>
                                    <p:cond delay="0"/>
                                  </p:stCondLst>
                                  <p:childTnLst>
                                    <p:set>
                                      <p:cBhvr>
                                        <p:cTn id="124" dur="1" fill="hold">
                                          <p:stCondLst>
                                            <p:cond delay="0"/>
                                          </p:stCondLst>
                                        </p:cTn>
                                        <p:tgtEl>
                                          <p:spTgt spid="3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30" grpId="0" animBg="1"/>
      <p:bldP spid="30" grpId="1" animBg="1"/>
      <p:bldP spid="31" grpId="0" animBg="1"/>
      <p:bldP spid="32" grpId="0" animBg="1"/>
      <p:bldP spid="32" grpId="1" animBg="1"/>
      <p:bldP spid="32" grpId="2" animBg="1"/>
      <p:bldP spid="32" grpId="3" animBg="1"/>
      <p:bldP spid="33" grpId="0"/>
      <p:bldP spid="33" grpId="1"/>
      <p:bldP spid="33" grpId="2"/>
      <p:bldP spid="33" grpId="3"/>
      <p:bldP spid="34" grpId="0" animBg="1"/>
      <p:bldP spid="34" grpId="1" animBg="1"/>
      <p:bldP spid="34" grpId="2" animBg="1"/>
      <p:bldP spid="34" grpId="3" animBg="1"/>
      <p:bldP spid="35" grpId="0"/>
      <p:bldP spid="35" grpId="1"/>
      <p:bldP spid="35" grpId="2"/>
      <p:bldP spid="35" grpId="3"/>
      <p:bldP spid="4" grpId="0" animBg="1"/>
      <p:bldP spid="4" grpId="1" animBg="1"/>
      <p:bldP spid="54" grpId="0" animBg="1"/>
      <p:bldP spid="54" grpId="1" animBg="1"/>
      <p:bldP spid="54" grpId="2" animBg="1"/>
      <p:bldP spid="61" grpId="0" animBg="1"/>
      <p:bldP spid="61" grpId="1" animBg="1"/>
      <p:bldP spid="61" grpId="2" animBg="1"/>
      <p:bldP spid="68" grpId="0" animBg="1"/>
      <p:bldP spid="68" grpId="1" animBg="1"/>
      <p:bldP spid="69" grpId="0" animBg="1"/>
      <p:bldP spid="69" grpId="1" animBg="1"/>
      <p:bldP spid="69" grpId="2" animBg="1"/>
      <p:bldP spid="71" grpId="0" animBg="1"/>
      <p:bldP spid="71" grpId="1" animBg="1"/>
      <p:bldP spid="72" grpId="0"/>
      <p:bldP spid="72" grpId="1"/>
      <p:bldP spid="72" grpId="2"/>
      <p:bldP spid="72" grpId="3"/>
      <p:bldP spid="6" grpId="0" animBg="1"/>
      <p:bldP spid="6" grpId="1" animBg="1"/>
      <p:bldP spid="74" grpId="0"/>
      <p:bldP spid="74" grpId="1"/>
      <p:bldP spid="74" grpId="2"/>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dirty="0"/>
              <a:t>Kognitives Niveau von Schüleraktivitäten</a:t>
            </a:r>
          </a:p>
        </p:txBody>
      </p:sp>
      <p:sp>
        <p:nvSpPr>
          <p:cNvPr id="13" name="Inhaltsplatzhalter 12"/>
          <p:cNvSpPr>
            <a:spLocks noGrp="1"/>
          </p:cNvSpPr>
          <p:nvPr>
            <p:ph sz="quarter" idx="10"/>
          </p:nvPr>
        </p:nvSpPr>
        <p:spPr/>
        <p:txBody>
          <a:bodyPr>
            <a:noAutofit/>
          </a:bodyPr>
          <a:lstStyle/>
          <a:p>
            <a:pPr marL="0" indent="0"/>
            <a:endParaRPr lang="de-DE" dirty="0"/>
          </a:p>
        </p:txBody>
      </p:sp>
      <p:sp>
        <p:nvSpPr>
          <p:cNvPr id="17" name="Textplatzhalter 16"/>
          <p:cNvSpPr>
            <a:spLocks noGrp="1"/>
          </p:cNvSpPr>
          <p:nvPr>
            <p:ph type="body" sz="quarter" idx="11"/>
          </p:nvPr>
        </p:nvSpPr>
        <p:spPr/>
        <p:txBody>
          <a:bodyPr/>
          <a:lstStyle/>
          <a:p>
            <a:r>
              <a:rPr lang="de-DE" dirty="0"/>
              <a:t>Beschreibung</a:t>
            </a:r>
          </a:p>
        </p:txBody>
      </p:sp>
      <p:sp>
        <p:nvSpPr>
          <p:cNvPr id="18" name="Textfeld 17">
            <a:extLst>
              <a:ext uri="{FF2B5EF4-FFF2-40B4-BE49-F238E27FC236}">
                <a16:creationId xmlns:a16="http://schemas.microsoft.com/office/drawing/2014/main" id="{64775C09-476E-4E36-B9BD-96FB36C43BBE}"/>
              </a:ext>
            </a:extLst>
          </p:cNvPr>
          <p:cNvSpPr txBox="1"/>
          <p:nvPr/>
        </p:nvSpPr>
        <p:spPr>
          <a:xfrm>
            <a:off x="441176" y="2133101"/>
            <a:ext cx="2043584" cy="1323439"/>
          </a:xfrm>
          <a:prstGeom prst="rect">
            <a:avLst/>
          </a:prstGeom>
          <a:solidFill>
            <a:schemeClr val="bg1">
              <a:lumMod val="95000"/>
            </a:schemeClr>
          </a:solidFill>
          <a:ln w="28575">
            <a:solidFill>
              <a:srgbClr val="C00000"/>
            </a:solidFill>
          </a:ln>
        </p:spPr>
        <p:txBody>
          <a:bodyPr wrap="square" rtlCol="0">
            <a:spAutoFit/>
          </a:bodyPr>
          <a:lstStyle/>
          <a:p>
            <a:pPr marL="180975" indent="-180975">
              <a:buFont typeface="Arial" panose="020B0604020202020204" pitchFamily="34" charset="0"/>
              <a:buChar char="•"/>
            </a:pPr>
            <a:r>
              <a:rPr lang="de-DE" sz="2000" dirty="0"/>
              <a:t>Integrieren</a:t>
            </a:r>
          </a:p>
          <a:p>
            <a:pPr marL="180975" indent="-180975">
              <a:buFont typeface="Arial" panose="020B0604020202020204" pitchFamily="34" charset="0"/>
              <a:buChar char="•"/>
            </a:pPr>
            <a:r>
              <a:rPr lang="de-DE" sz="2000" dirty="0"/>
              <a:t>Organisieren</a:t>
            </a:r>
          </a:p>
          <a:p>
            <a:pPr marL="180975" indent="-180975">
              <a:buFont typeface="Arial" panose="020B0604020202020204" pitchFamily="34" charset="0"/>
              <a:buChar char="•"/>
            </a:pPr>
            <a:r>
              <a:rPr lang="de-DE" sz="2000" dirty="0"/>
              <a:t>Selegieren</a:t>
            </a:r>
          </a:p>
          <a:p>
            <a:pPr marL="180975" indent="-180975">
              <a:buFont typeface="Arial" panose="020B0604020202020204" pitchFamily="34" charset="0"/>
              <a:buChar char="•"/>
            </a:pPr>
            <a:r>
              <a:rPr lang="de-DE" sz="2000" dirty="0"/>
              <a:t>Reproduzieren</a:t>
            </a:r>
          </a:p>
        </p:txBody>
      </p:sp>
      <p:sp>
        <p:nvSpPr>
          <p:cNvPr id="19" name="Textfeld 18">
            <a:extLst>
              <a:ext uri="{FF2B5EF4-FFF2-40B4-BE49-F238E27FC236}">
                <a16:creationId xmlns:a16="http://schemas.microsoft.com/office/drawing/2014/main" id="{E7A7F677-4B64-4063-AE89-8AF0E0100FFE}"/>
              </a:ext>
            </a:extLst>
          </p:cNvPr>
          <p:cNvSpPr txBox="1"/>
          <p:nvPr/>
        </p:nvSpPr>
        <p:spPr>
          <a:xfrm>
            <a:off x="441176" y="1372457"/>
            <a:ext cx="2043584" cy="707886"/>
          </a:xfrm>
          <a:prstGeom prst="rect">
            <a:avLst/>
          </a:prstGeom>
          <a:solidFill>
            <a:srgbClr val="C00000"/>
          </a:solidFill>
          <a:ln>
            <a:solidFill>
              <a:srgbClr val="C00000"/>
            </a:solidFill>
          </a:ln>
        </p:spPr>
        <p:txBody>
          <a:bodyPr wrap="square" rtlCol="0" anchor="ctr">
            <a:spAutoFit/>
          </a:bodyPr>
          <a:lstStyle/>
          <a:p>
            <a:pPr algn="ctr"/>
            <a:r>
              <a:rPr lang="de-DE" sz="2000" b="1" dirty="0">
                <a:solidFill>
                  <a:srgbClr val="FFFFFF"/>
                </a:solidFill>
              </a:rPr>
              <a:t>Kognitive Prozesse</a:t>
            </a:r>
          </a:p>
        </p:txBody>
      </p:sp>
      <p:sp>
        <p:nvSpPr>
          <p:cNvPr id="2" name="Rechteck 1">
            <a:extLst>
              <a:ext uri="{FF2B5EF4-FFF2-40B4-BE49-F238E27FC236}">
                <a16:creationId xmlns:a16="http://schemas.microsoft.com/office/drawing/2014/main" id="{B2169B4B-266B-4D01-B9B1-2AAF0B10E1F4}"/>
              </a:ext>
            </a:extLst>
          </p:cNvPr>
          <p:cNvSpPr/>
          <p:nvPr/>
        </p:nvSpPr>
        <p:spPr>
          <a:xfrm>
            <a:off x="3204840" y="1372457"/>
            <a:ext cx="6145504" cy="3197948"/>
          </a:xfrm>
          <a:prstGeom prst="rect">
            <a:avLst/>
          </a:prstGeom>
          <a:solidFill>
            <a:schemeClr val="bg1"/>
          </a:solidFill>
          <a:ln>
            <a:solidFill>
              <a:srgbClr val="1F497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4EAA862-766F-48FE-96F7-C2F66960A5DA}"/>
              </a:ext>
            </a:extLst>
          </p:cNvPr>
          <p:cNvSpPr/>
          <p:nvPr/>
        </p:nvSpPr>
        <p:spPr>
          <a:xfrm>
            <a:off x="513184" y="3103800"/>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solidFill>
                  <a:srgbClr val="C00000"/>
                </a:solidFill>
              </a:rPr>
              <a:t>Reproduzieren</a:t>
            </a:r>
            <a:endParaRPr lang="en-US" sz="2000" b="1" dirty="0">
              <a:solidFill>
                <a:srgbClr val="C00000"/>
              </a:solidFill>
            </a:endParaRPr>
          </a:p>
        </p:txBody>
      </p:sp>
      <p:sp>
        <p:nvSpPr>
          <p:cNvPr id="28" name="Rechteck 27">
            <a:extLst>
              <a:ext uri="{FF2B5EF4-FFF2-40B4-BE49-F238E27FC236}">
                <a16:creationId xmlns:a16="http://schemas.microsoft.com/office/drawing/2014/main" id="{C3047AA8-876A-4F1A-A308-4DFE02B882D6}"/>
              </a:ext>
            </a:extLst>
          </p:cNvPr>
          <p:cNvSpPr/>
          <p:nvPr/>
        </p:nvSpPr>
        <p:spPr>
          <a:xfrm>
            <a:off x="523429" y="2794820"/>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t>Selegieren</a:t>
            </a:r>
            <a:endParaRPr lang="en-US" sz="2000" b="1" dirty="0"/>
          </a:p>
        </p:txBody>
      </p:sp>
      <p:sp>
        <p:nvSpPr>
          <p:cNvPr id="30" name="Rechteck 29">
            <a:extLst>
              <a:ext uri="{FF2B5EF4-FFF2-40B4-BE49-F238E27FC236}">
                <a16:creationId xmlns:a16="http://schemas.microsoft.com/office/drawing/2014/main" id="{B3782FAE-5035-4D43-90D4-3B45D6616CCB}"/>
              </a:ext>
            </a:extLst>
          </p:cNvPr>
          <p:cNvSpPr/>
          <p:nvPr/>
        </p:nvSpPr>
        <p:spPr>
          <a:xfrm>
            <a:off x="523429" y="2485840"/>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t>Organisieren</a:t>
            </a:r>
            <a:endParaRPr lang="en-US" sz="2000" b="1" dirty="0"/>
          </a:p>
        </p:txBody>
      </p:sp>
      <p:sp>
        <p:nvSpPr>
          <p:cNvPr id="31" name="Rechteck 30">
            <a:extLst>
              <a:ext uri="{FF2B5EF4-FFF2-40B4-BE49-F238E27FC236}">
                <a16:creationId xmlns:a16="http://schemas.microsoft.com/office/drawing/2014/main" id="{4B486D8C-C4B3-4991-8927-64891F6E5F5A}"/>
              </a:ext>
            </a:extLst>
          </p:cNvPr>
          <p:cNvSpPr/>
          <p:nvPr/>
        </p:nvSpPr>
        <p:spPr>
          <a:xfrm>
            <a:off x="523429" y="2167312"/>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t>Integrieren</a:t>
            </a:r>
            <a:endParaRPr lang="en-US" sz="2000" b="1" dirty="0"/>
          </a:p>
        </p:txBody>
      </p:sp>
      <p:sp>
        <p:nvSpPr>
          <p:cNvPr id="32" name="Abgerundetes Rechteck 133">
            <a:extLst>
              <a:ext uri="{FF2B5EF4-FFF2-40B4-BE49-F238E27FC236}">
                <a16:creationId xmlns:a16="http://schemas.microsoft.com/office/drawing/2014/main" id="{6C1357D6-840B-4A6D-85BB-CD7C9AB62E96}"/>
              </a:ext>
            </a:extLst>
          </p:cNvPr>
          <p:cNvSpPr/>
          <p:nvPr/>
        </p:nvSpPr>
        <p:spPr>
          <a:xfrm>
            <a:off x="2564805" y="4851300"/>
            <a:ext cx="8330129" cy="648072"/>
          </a:xfrm>
          <a:prstGeom prst="roundRect">
            <a:avLst>
              <a:gd name="adj" fmla="val 50000"/>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spcBef>
                <a:spcPct val="50000"/>
              </a:spcBef>
              <a:defRPr/>
            </a:pPr>
            <a:r>
              <a:rPr lang="de-DE" sz="1600" b="1" dirty="0">
                <a:solidFill>
                  <a:schemeClr val="tx1"/>
                </a:solidFill>
                <a:effectLst>
                  <a:outerShdw blurRad="38100" dist="38100" dir="2700000" algn="tl">
                    <a:srgbClr val="C0C0C0"/>
                  </a:outerShdw>
                </a:effectLst>
                <a:latin typeface="Verdana" pitchFamily="34" charset="0"/>
              </a:rPr>
              <a:t>Wenig kognitive Aktivierung / engere Aufgaben</a:t>
            </a:r>
          </a:p>
        </p:txBody>
      </p:sp>
      <p:sp>
        <p:nvSpPr>
          <p:cNvPr id="33" name="Textfeld 32">
            <a:extLst>
              <a:ext uri="{FF2B5EF4-FFF2-40B4-BE49-F238E27FC236}">
                <a16:creationId xmlns:a16="http://schemas.microsoft.com/office/drawing/2014/main" id="{891EE6E4-8B63-4E55-AFC4-CA219B78EFA7}"/>
              </a:ext>
            </a:extLst>
          </p:cNvPr>
          <p:cNvSpPr txBox="1"/>
          <p:nvPr/>
        </p:nvSpPr>
        <p:spPr>
          <a:xfrm>
            <a:off x="2596299" y="4876097"/>
            <a:ext cx="595035" cy="584775"/>
          </a:xfrm>
          <a:prstGeom prst="rect">
            <a:avLst/>
          </a:prstGeom>
          <a:noFill/>
        </p:spPr>
        <p:txBody>
          <a:bodyPr wrap="none" rtlCol="0">
            <a:spAutoFit/>
          </a:bodyPr>
          <a:lstStyle/>
          <a:p>
            <a:r>
              <a:rPr lang="de-DE" sz="3200" b="1" dirty="0">
                <a:sym typeface="Webdings" panose="05030102010509060703" pitchFamily="18" charset="2"/>
              </a:rPr>
              <a:t></a:t>
            </a:r>
            <a:endParaRPr lang="de-DE" sz="2800" dirty="0"/>
          </a:p>
        </p:txBody>
      </p:sp>
      <p:sp>
        <p:nvSpPr>
          <p:cNvPr id="4" name="Ellipse 3">
            <a:extLst>
              <a:ext uri="{FF2B5EF4-FFF2-40B4-BE49-F238E27FC236}">
                <a16:creationId xmlns:a16="http://schemas.microsoft.com/office/drawing/2014/main" id="{2B51A7F5-580F-4E65-AF53-6C3BED4FD7AE}"/>
              </a:ext>
            </a:extLst>
          </p:cNvPr>
          <p:cNvSpPr>
            <a:spLocks noChangeAspect="1"/>
          </p:cNvSpPr>
          <p:nvPr/>
        </p:nvSpPr>
        <p:spPr>
          <a:xfrm>
            <a:off x="4284960" y="2227636"/>
            <a:ext cx="2133314" cy="21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AE0855E-B5AD-4F21-9879-78374816E8B3}"/>
              </a:ext>
            </a:extLst>
          </p:cNvPr>
          <p:cNvSpPr/>
          <p:nvPr/>
        </p:nvSpPr>
        <p:spPr>
          <a:xfrm>
            <a:off x="3420864" y="1506606"/>
            <a:ext cx="2736304" cy="615553"/>
          </a:xfrm>
          <a:prstGeom prst="rect">
            <a:avLst/>
          </a:prstGeom>
          <a:noFill/>
        </p:spPr>
        <p:txBody>
          <a:bodyPr wrap="square" lIns="0" tIns="0" rIns="0" bIns="0">
            <a:spAutoFit/>
          </a:bodyPr>
          <a:lstStyle/>
          <a:p>
            <a:r>
              <a:rPr lang="de-DE" sz="2000" b="1" dirty="0">
                <a:solidFill>
                  <a:srgbClr val="4F81BD"/>
                </a:solidFill>
              </a:rPr>
              <a:t>Vorgegebene Information</a:t>
            </a:r>
          </a:p>
          <a:p>
            <a:r>
              <a:rPr lang="de-DE" sz="2000" b="1" dirty="0">
                <a:solidFill>
                  <a:srgbClr val="C00000"/>
                </a:solidFill>
              </a:rPr>
              <a:t>Erwartete Information</a:t>
            </a:r>
            <a:endParaRPr lang="en-US" sz="2000" b="1" dirty="0">
              <a:solidFill>
                <a:srgbClr val="C00000"/>
              </a:solidFill>
            </a:endParaRPr>
          </a:p>
        </p:txBody>
      </p:sp>
      <p:sp>
        <p:nvSpPr>
          <p:cNvPr id="61" name="Ellipse 60">
            <a:extLst>
              <a:ext uri="{FF2B5EF4-FFF2-40B4-BE49-F238E27FC236}">
                <a16:creationId xmlns:a16="http://schemas.microsoft.com/office/drawing/2014/main" id="{3AC96E87-D09F-45B0-AAD6-743D793A4BD5}"/>
              </a:ext>
            </a:extLst>
          </p:cNvPr>
          <p:cNvSpPr>
            <a:spLocks noChangeAspect="1"/>
          </p:cNvSpPr>
          <p:nvPr/>
        </p:nvSpPr>
        <p:spPr>
          <a:xfrm>
            <a:off x="4356968" y="2227636"/>
            <a:ext cx="2133314" cy="2124000"/>
          </a:xfrm>
          <a:prstGeom prst="ellipse">
            <a:avLst/>
          </a:prstGeom>
          <a:solidFill>
            <a:srgbClr val="C000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Textfeld 71">
            <a:extLst>
              <a:ext uri="{FF2B5EF4-FFF2-40B4-BE49-F238E27FC236}">
                <a16:creationId xmlns:a16="http://schemas.microsoft.com/office/drawing/2014/main" id="{B00D8B98-8FA7-4810-9075-1AF1B167CA71}"/>
              </a:ext>
            </a:extLst>
          </p:cNvPr>
          <p:cNvSpPr txBox="1"/>
          <p:nvPr/>
        </p:nvSpPr>
        <p:spPr>
          <a:xfrm>
            <a:off x="6127681" y="1401129"/>
            <a:ext cx="3204091" cy="615553"/>
          </a:xfrm>
          <a:prstGeom prst="rect">
            <a:avLst/>
          </a:prstGeom>
          <a:noFill/>
        </p:spPr>
        <p:txBody>
          <a:bodyPr wrap="square">
            <a:spAutoFit/>
          </a:bodyPr>
          <a:lstStyle/>
          <a:p>
            <a:pPr algn="r"/>
            <a:r>
              <a:rPr lang="de-DE" dirty="0"/>
              <a:t>Ähnlichkeit der Situation</a:t>
            </a:r>
            <a:br>
              <a:rPr lang="de-DE" dirty="0"/>
            </a:br>
            <a:r>
              <a:rPr lang="de-DE" dirty="0"/>
              <a:t> in Aufgabenstellung und Lösung</a:t>
            </a:r>
          </a:p>
        </p:txBody>
      </p:sp>
      <p:sp>
        <p:nvSpPr>
          <p:cNvPr id="74" name="Textfeld 73">
            <a:extLst>
              <a:ext uri="{FF2B5EF4-FFF2-40B4-BE49-F238E27FC236}">
                <a16:creationId xmlns:a16="http://schemas.microsoft.com/office/drawing/2014/main" id="{C3CBB06D-B802-4118-A4ED-024FB25E6055}"/>
              </a:ext>
            </a:extLst>
          </p:cNvPr>
          <p:cNvSpPr txBox="1"/>
          <p:nvPr/>
        </p:nvSpPr>
        <p:spPr>
          <a:xfrm>
            <a:off x="6127680" y="1407958"/>
            <a:ext cx="3204091" cy="615553"/>
          </a:xfrm>
          <a:prstGeom prst="rect">
            <a:avLst/>
          </a:prstGeom>
          <a:noFill/>
        </p:spPr>
        <p:txBody>
          <a:bodyPr wrap="square">
            <a:spAutoFit/>
          </a:bodyPr>
          <a:lstStyle/>
          <a:p>
            <a:pPr algn="r"/>
            <a:r>
              <a:rPr lang="de-DE" b="1" dirty="0"/>
              <a:t>hohe</a:t>
            </a:r>
            <a:r>
              <a:rPr lang="de-DE" dirty="0"/>
              <a:t> Ähnlichkeit der Situation</a:t>
            </a:r>
            <a:br>
              <a:rPr lang="de-DE" dirty="0"/>
            </a:br>
            <a:r>
              <a:rPr lang="de-DE" dirty="0"/>
              <a:t> in Aufgabenstellung und Lösung</a:t>
            </a:r>
          </a:p>
        </p:txBody>
      </p:sp>
      <p:sp>
        <p:nvSpPr>
          <p:cNvPr id="29" name="Textplatzhalter 3">
            <a:extLst>
              <a:ext uri="{FF2B5EF4-FFF2-40B4-BE49-F238E27FC236}">
                <a16:creationId xmlns:a16="http://schemas.microsoft.com/office/drawing/2014/main" id="{2CE745CC-5D9A-4D06-BC91-DEED9509BA69}"/>
              </a:ext>
            </a:extLst>
          </p:cNvPr>
          <p:cNvSpPr txBox="1">
            <a:spLocks/>
          </p:cNvSpPr>
          <p:nvPr/>
        </p:nvSpPr>
        <p:spPr>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err="1">
                <a:latin typeface="+mn-lt"/>
              </a:rPr>
              <a:t>Kauertz</a:t>
            </a:r>
            <a:r>
              <a:rPr lang="de-DE" sz="1300" b="0" dirty="0">
                <a:latin typeface="+mn-lt"/>
              </a:rPr>
              <a:t> et al. (2010)</a:t>
            </a:r>
          </a:p>
        </p:txBody>
      </p:sp>
    </p:spTree>
    <p:extLst>
      <p:ext uri="{BB962C8B-B14F-4D97-AF65-F5344CB8AC3E}">
        <p14:creationId xmlns:p14="http://schemas.microsoft.com/office/powerpoint/2010/main" val="2797374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dirty="0"/>
              <a:t>Kognitives Niveau von Schüleraktivitäten</a:t>
            </a:r>
          </a:p>
        </p:txBody>
      </p:sp>
      <p:sp>
        <p:nvSpPr>
          <p:cNvPr id="13" name="Inhaltsplatzhalter 12"/>
          <p:cNvSpPr>
            <a:spLocks noGrp="1"/>
          </p:cNvSpPr>
          <p:nvPr>
            <p:ph sz="quarter" idx="10"/>
          </p:nvPr>
        </p:nvSpPr>
        <p:spPr/>
        <p:txBody>
          <a:bodyPr>
            <a:noAutofit/>
          </a:bodyPr>
          <a:lstStyle/>
          <a:p>
            <a:pPr marL="0" indent="0"/>
            <a:endParaRPr lang="de-DE" dirty="0"/>
          </a:p>
        </p:txBody>
      </p:sp>
      <p:sp>
        <p:nvSpPr>
          <p:cNvPr id="17" name="Textplatzhalter 16"/>
          <p:cNvSpPr>
            <a:spLocks noGrp="1"/>
          </p:cNvSpPr>
          <p:nvPr>
            <p:ph type="body" sz="quarter" idx="11"/>
          </p:nvPr>
        </p:nvSpPr>
        <p:spPr/>
        <p:txBody>
          <a:bodyPr/>
          <a:lstStyle/>
          <a:p>
            <a:r>
              <a:rPr lang="de-DE" dirty="0"/>
              <a:t>Beschreibung</a:t>
            </a:r>
          </a:p>
        </p:txBody>
      </p:sp>
      <p:sp>
        <p:nvSpPr>
          <p:cNvPr id="18" name="Textfeld 17">
            <a:extLst>
              <a:ext uri="{FF2B5EF4-FFF2-40B4-BE49-F238E27FC236}">
                <a16:creationId xmlns:a16="http://schemas.microsoft.com/office/drawing/2014/main" id="{64775C09-476E-4E36-B9BD-96FB36C43BBE}"/>
              </a:ext>
            </a:extLst>
          </p:cNvPr>
          <p:cNvSpPr txBox="1"/>
          <p:nvPr/>
        </p:nvSpPr>
        <p:spPr>
          <a:xfrm>
            <a:off x="441176" y="2133101"/>
            <a:ext cx="2043584" cy="1323439"/>
          </a:xfrm>
          <a:prstGeom prst="rect">
            <a:avLst/>
          </a:prstGeom>
          <a:solidFill>
            <a:schemeClr val="bg1">
              <a:lumMod val="95000"/>
            </a:schemeClr>
          </a:solidFill>
          <a:ln w="28575">
            <a:solidFill>
              <a:srgbClr val="C00000"/>
            </a:solidFill>
          </a:ln>
        </p:spPr>
        <p:txBody>
          <a:bodyPr wrap="square" rtlCol="0">
            <a:spAutoFit/>
          </a:bodyPr>
          <a:lstStyle/>
          <a:p>
            <a:pPr marL="180975" indent="-180975">
              <a:buFont typeface="Arial" panose="020B0604020202020204" pitchFamily="34" charset="0"/>
              <a:buChar char="•"/>
            </a:pPr>
            <a:r>
              <a:rPr lang="de-DE" sz="2000" dirty="0"/>
              <a:t>Integrieren</a:t>
            </a:r>
          </a:p>
          <a:p>
            <a:pPr marL="180975" indent="-180975">
              <a:buFont typeface="Arial" panose="020B0604020202020204" pitchFamily="34" charset="0"/>
              <a:buChar char="•"/>
            </a:pPr>
            <a:r>
              <a:rPr lang="de-DE" sz="2000" dirty="0"/>
              <a:t>Organisieren</a:t>
            </a:r>
          </a:p>
          <a:p>
            <a:pPr marL="180975" indent="-180975">
              <a:buFont typeface="Arial" panose="020B0604020202020204" pitchFamily="34" charset="0"/>
              <a:buChar char="•"/>
            </a:pPr>
            <a:r>
              <a:rPr lang="de-DE" sz="2000" dirty="0"/>
              <a:t>Selegieren</a:t>
            </a:r>
          </a:p>
          <a:p>
            <a:pPr marL="180975" indent="-180975">
              <a:buFont typeface="Arial" panose="020B0604020202020204" pitchFamily="34" charset="0"/>
              <a:buChar char="•"/>
            </a:pPr>
            <a:r>
              <a:rPr lang="de-DE" sz="2000" dirty="0"/>
              <a:t>Reproduzieren</a:t>
            </a:r>
          </a:p>
        </p:txBody>
      </p:sp>
      <p:sp>
        <p:nvSpPr>
          <p:cNvPr id="19" name="Textfeld 18">
            <a:extLst>
              <a:ext uri="{FF2B5EF4-FFF2-40B4-BE49-F238E27FC236}">
                <a16:creationId xmlns:a16="http://schemas.microsoft.com/office/drawing/2014/main" id="{E7A7F677-4B64-4063-AE89-8AF0E0100FFE}"/>
              </a:ext>
            </a:extLst>
          </p:cNvPr>
          <p:cNvSpPr txBox="1"/>
          <p:nvPr/>
        </p:nvSpPr>
        <p:spPr>
          <a:xfrm>
            <a:off x="441176" y="1372457"/>
            <a:ext cx="2043584" cy="707886"/>
          </a:xfrm>
          <a:prstGeom prst="rect">
            <a:avLst/>
          </a:prstGeom>
          <a:solidFill>
            <a:srgbClr val="C00000"/>
          </a:solidFill>
          <a:ln>
            <a:solidFill>
              <a:srgbClr val="C00000"/>
            </a:solidFill>
          </a:ln>
        </p:spPr>
        <p:txBody>
          <a:bodyPr wrap="square" rtlCol="0" anchor="ctr">
            <a:spAutoFit/>
          </a:bodyPr>
          <a:lstStyle/>
          <a:p>
            <a:pPr algn="ctr"/>
            <a:r>
              <a:rPr lang="de-DE" sz="2000" b="1" dirty="0">
                <a:solidFill>
                  <a:srgbClr val="FFFFFF"/>
                </a:solidFill>
              </a:rPr>
              <a:t>Kognitive Prozesse</a:t>
            </a:r>
          </a:p>
        </p:txBody>
      </p:sp>
      <p:sp>
        <p:nvSpPr>
          <p:cNvPr id="2" name="Rechteck 1">
            <a:extLst>
              <a:ext uri="{FF2B5EF4-FFF2-40B4-BE49-F238E27FC236}">
                <a16:creationId xmlns:a16="http://schemas.microsoft.com/office/drawing/2014/main" id="{B2169B4B-266B-4D01-B9B1-2AAF0B10E1F4}"/>
              </a:ext>
            </a:extLst>
          </p:cNvPr>
          <p:cNvSpPr/>
          <p:nvPr/>
        </p:nvSpPr>
        <p:spPr>
          <a:xfrm>
            <a:off x="3200287" y="1372457"/>
            <a:ext cx="6145504" cy="3197948"/>
          </a:xfrm>
          <a:prstGeom prst="rect">
            <a:avLst/>
          </a:prstGeom>
          <a:solidFill>
            <a:schemeClr val="bg1"/>
          </a:solidFill>
          <a:ln>
            <a:solidFill>
              <a:srgbClr val="1F497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4EAA862-766F-48FE-96F7-C2F66960A5DA}"/>
              </a:ext>
            </a:extLst>
          </p:cNvPr>
          <p:cNvSpPr/>
          <p:nvPr/>
        </p:nvSpPr>
        <p:spPr>
          <a:xfrm>
            <a:off x="513184" y="3103800"/>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t>Reproduzieren</a:t>
            </a:r>
            <a:endParaRPr lang="en-US" sz="2000" b="1" dirty="0"/>
          </a:p>
        </p:txBody>
      </p:sp>
      <p:sp>
        <p:nvSpPr>
          <p:cNvPr id="28" name="Rechteck 27">
            <a:extLst>
              <a:ext uri="{FF2B5EF4-FFF2-40B4-BE49-F238E27FC236}">
                <a16:creationId xmlns:a16="http://schemas.microsoft.com/office/drawing/2014/main" id="{C3047AA8-876A-4F1A-A308-4DFE02B882D6}"/>
              </a:ext>
            </a:extLst>
          </p:cNvPr>
          <p:cNvSpPr/>
          <p:nvPr/>
        </p:nvSpPr>
        <p:spPr>
          <a:xfrm>
            <a:off x="523429" y="2794820"/>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solidFill>
                  <a:srgbClr val="C00000"/>
                </a:solidFill>
              </a:rPr>
              <a:t>Selegieren</a:t>
            </a:r>
            <a:endParaRPr lang="en-US" sz="2000" b="1" dirty="0">
              <a:solidFill>
                <a:srgbClr val="C00000"/>
              </a:solidFill>
            </a:endParaRPr>
          </a:p>
        </p:txBody>
      </p:sp>
      <p:sp>
        <p:nvSpPr>
          <p:cNvPr id="30" name="Rechteck 29">
            <a:extLst>
              <a:ext uri="{FF2B5EF4-FFF2-40B4-BE49-F238E27FC236}">
                <a16:creationId xmlns:a16="http://schemas.microsoft.com/office/drawing/2014/main" id="{B3782FAE-5035-4D43-90D4-3B45D6616CCB}"/>
              </a:ext>
            </a:extLst>
          </p:cNvPr>
          <p:cNvSpPr/>
          <p:nvPr/>
        </p:nvSpPr>
        <p:spPr>
          <a:xfrm>
            <a:off x="523429" y="2485840"/>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t>Organisieren</a:t>
            </a:r>
            <a:endParaRPr lang="en-US" sz="2000" b="1" dirty="0"/>
          </a:p>
        </p:txBody>
      </p:sp>
      <p:sp>
        <p:nvSpPr>
          <p:cNvPr id="31" name="Rechteck 30">
            <a:extLst>
              <a:ext uri="{FF2B5EF4-FFF2-40B4-BE49-F238E27FC236}">
                <a16:creationId xmlns:a16="http://schemas.microsoft.com/office/drawing/2014/main" id="{4B486D8C-C4B3-4991-8927-64891F6E5F5A}"/>
              </a:ext>
            </a:extLst>
          </p:cNvPr>
          <p:cNvSpPr/>
          <p:nvPr/>
        </p:nvSpPr>
        <p:spPr>
          <a:xfrm>
            <a:off x="523429" y="2167312"/>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t>Integrieren</a:t>
            </a:r>
            <a:endParaRPr lang="en-US" sz="2000" b="1" dirty="0"/>
          </a:p>
        </p:txBody>
      </p:sp>
      <p:sp>
        <p:nvSpPr>
          <p:cNvPr id="32" name="Abgerundetes Rechteck 133">
            <a:extLst>
              <a:ext uri="{FF2B5EF4-FFF2-40B4-BE49-F238E27FC236}">
                <a16:creationId xmlns:a16="http://schemas.microsoft.com/office/drawing/2014/main" id="{6C1357D6-840B-4A6D-85BB-CD7C9AB62E96}"/>
              </a:ext>
            </a:extLst>
          </p:cNvPr>
          <p:cNvSpPr/>
          <p:nvPr/>
        </p:nvSpPr>
        <p:spPr>
          <a:xfrm>
            <a:off x="2564805" y="4851300"/>
            <a:ext cx="8330129" cy="648072"/>
          </a:xfrm>
          <a:prstGeom prst="roundRect">
            <a:avLst>
              <a:gd name="adj" fmla="val 50000"/>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spcBef>
                <a:spcPct val="50000"/>
              </a:spcBef>
              <a:defRPr/>
            </a:pPr>
            <a:r>
              <a:rPr lang="de-DE" sz="1600" b="1" dirty="0">
                <a:solidFill>
                  <a:schemeClr val="tx1"/>
                </a:solidFill>
                <a:effectLst>
                  <a:outerShdw blurRad="38100" dist="38100" dir="2700000" algn="tl">
                    <a:srgbClr val="C0C0C0"/>
                  </a:outerShdw>
                </a:effectLst>
                <a:latin typeface="Verdana" pitchFamily="34" charset="0"/>
              </a:rPr>
              <a:t>Wenig kognitive Aktivierung / engere Aufgaben</a:t>
            </a:r>
          </a:p>
        </p:txBody>
      </p:sp>
      <p:sp>
        <p:nvSpPr>
          <p:cNvPr id="33" name="Textfeld 32">
            <a:extLst>
              <a:ext uri="{FF2B5EF4-FFF2-40B4-BE49-F238E27FC236}">
                <a16:creationId xmlns:a16="http://schemas.microsoft.com/office/drawing/2014/main" id="{891EE6E4-8B63-4E55-AFC4-CA219B78EFA7}"/>
              </a:ext>
            </a:extLst>
          </p:cNvPr>
          <p:cNvSpPr txBox="1"/>
          <p:nvPr/>
        </p:nvSpPr>
        <p:spPr>
          <a:xfrm>
            <a:off x="2596299" y="4876097"/>
            <a:ext cx="595035" cy="584775"/>
          </a:xfrm>
          <a:prstGeom prst="rect">
            <a:avLst/>
          </a:prstGeom>
          <a:noFill/>
        </p:spPr>
        <p:txBody>
          <a:bodyPr wrap="none" rtlCol="0">
            <a:spAutoFit/>
          </a:bodyPr>
          <a:lstStyle/>
          <a:p>
            <a:r>
              <a:rPr lang="de-DE" sz="3200" b="1" dirty="0">
                <a:sym typeface="Webdings" panose="05030102010509060703" pitchFamily="18" charset="2"/>
              </a:rPr>
              <a:t></a:t>
            </a:r>
            <a:endParaRPr lang="de-DE" sz="2800" dirty="0"/>
          </a:p>
        </p:txBody>
      </p:sp>
      <p:sp>
        <p:nvSpPr>
          <p:cNvPr id="4" name="Ellipse 3">
            <a:extLst>
              <a:ext uri="{FF2B5EF4-FFF2-40B4-BE49-F238E27FC236}">
                <a16:creationId xmlns:a16="http://schemas.microsoft.com/office/drawing/2014/main" id="{2B51A7F5-580F-4E65-AF53-6C3BED4FD7AE}"/>
              </a:ext>
            </a:extLst>
          </p:cNvPr>
          <p:cNvSpPr>
            <a:spLocks noChangeAspect="1"/>
          </p:cNvSpPr>
          <p:nvPr/>
        </p:nvSpPr>
        <p:spPr>
          <a:xfrm>
            <a:off x="4284960" y="2227636"/>
            <a:ext cx="2133314" cy="21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AE0855E-B5AD-4F21-9879-78374816E8B3}"/>
              </a:ext>
            </a:extLst>
          </p:cNvPr>
          <p:cNvSpPr/>
          <p:nvPr/>
        </p:nvSpPr>
        <p:spPr>
          <a:xfrm>
            <a:off x="3420864" y="1506606"/>
            <a:ext cx="2736304" cy="615553"/>
          </a:xfrm>
          <a:prstGeom prst="rect">
            <a:avLst/>
          </a:prstGeom>
          <a:noFill/>
        </p:spPr>
        <p:txBody>
          <a:bodyPr wrap="square" lIns="0" tIns="0" rIns="0" bIns="0">
            <a:spAutoFit/>
          </a:bodyPr>
          <a:lstStyle/>
          <a:p>
            <a:r>
              <a:rPr lang="de-DE" sz="2000" b="1" dirty="0">
                <a:solidFill>
                  <a:srgbClr val="4F81BD"/>
                </a:solidFill>
              </a:rPr>
              <a:t>Vorgegebene Information</a:t>
            </a:r>
          </a:p>
          <a:p>
            <a:r>
              <a:rPr lang="de-DE" sz="2000" b="1" dirty="0">
                <a:solidFill>
                  <a:srgbClr val="C00000"/>
                </a:solidFill>
              </a:rPr>
              <a:t>Erwartete Information</a:t>
            </a:r>
            <a:endParaRPr lang="en-US" sz="2000" b="1" dirty="0">
              <a:solidFill>
                <a:srgbClr val="C00000"/>
              </a:solidFill>
            </a:endParaRPr>
          </a:p>
        </p:txBody>
      </p:sp>
      <p:sp>
        <p:nvSpPr>
          <p:cNvPr id="72" name="Textfeld 71">
            <a:extLst>
              <a:ext uri="{FF2B5EF4-FFF2-40B4-BE49-F238E27FC236}">
                <a16:creationId xmlns:a16="http://schemas.microsoft.com/office/drawing/2014/main" id="{B00D8B98-8FA7-4810-9075-1AF1B167CA71}"/>
              </a:ext>
            </a:extLst>
          </p:cNvPr>
          <p:cNvSpPr txBox="1"/>
          <p:nvPr/>
        </p:nvSpPr>
        <p:spPr>
          <a:xfrm>
            <a:off x="6127681" y="1401129"/>
            <a:ext cx="3204091" cy="615553"/>
          </a:xfrm>
          <a:prstGeom prst="rect">
            <a:avLst/>
          </a:prstGeom>
          <a:noFill/>
        </p:spPr>
        <p:txBody>
          <a:bodyPr wrap="square">
            <a:spAutoFit/>
          </a:bodyPr>
          <a:lstStyle/>
          <a:p>
            <a:pPr algn="r"/>
            <a:r>
              <a:rPr lang="de-DE" dirty="0"/>
              <a:t>Ähnlichkeit der Situation</a:t>
            </a:r>
            <a:br>
              <a:rPr lang="de-DE" dirty="0"/>
            </a:br>
            <a:r>
              <a:rPr lang="de-DE" dirty="0"/>
              <a:t> in Aufgabenstellung und Lösung</a:t>
            </a:r>
          </a:p>
        </p:txBody>
      </p:sp>
      <p:sp>
        <p:nvSpPr>
          <p:cNvPr id="74" name="Textfeld 73">
            <a:extLst>
              <a:ext uri="{FF2B5EF4-FFF2-40B4-BE49-F238E27FC236}">
                <a16:creationId xmlns:a16="http://schemas.microsoft.com/office/drawing/2014/main" id="{C3CBB06D-B802-4118-A4ED-024FB25E6055}"/>
              </a:ext>
            </a:extLst>
          </p:cNvPr>
          <p:cNvSpPr txBox="1"/>
          <p:nvPr/>
        </p:nvSpPr>
        <p:spPr>
          <a:xfrm>
            <a:off x="6127680" y="1407958"/>
            <a:ext cx="3204091" cy="615553"/>
          </a:xfrm>
          <a:prstGeom prst="rect">
            <a:avLst/>
          </a:prstGeom>
          <a:noFill/>
        </p:spPr>
        <p:txBody>
          <a:bodyPr wrap="square">
            <a:spAutoFit/>
          </a:bodyPr>
          <a:lstStyle/>
          <a:p>
            <a:pPr algn="r"/>
            <a:r>
              <a:rPr lang="de-DE" b="1" dirty="0"/>
              <a:t>hohe</a:t>
            </a:r>
            <a:r>
              <a:rPr lang="de-DE" dirty="0"/>
              <a:t> Ähnlichkeit der Situation</a:t>
            </a:r>
            <a:br>
              <a:rPr lang="de-DE" dirty="0"/>
            </a:br>
            <a:r>
              <a:rPr lang="de-DE" dirty="0"/>
              <a:t> in Aufgabenstellung und Lösung</a:t>
            </a:r>
          </a:p>
        </p:txBody>
      </p:sp>
      <p:sp>
        <p:nvSpPr>
          <p:cNvPr id="29" name="Textplatzhalter 3">
            <a:extLst>
              <a:ext uri="{FF2B5EF4-FFF2-40B4-BE49-F238E27FC236}">
                <a16:creationId xmlns:a16="http://schemas.microsoft.com/office/drawing/2014/main" id="{2CE745CC-5D9A-4D06-BC91-DEED9509BA69}"/>
              </a:ext>
            </a:extLst>
          </p:cNvPr>
          <p:cNvSpPr txBox="1">
            <a:spLocks/>
          </p:cNvSpPr>
          <p:nvPr/>
        </p:nvSpPr>
        <p:spPr>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err="1">
                <a:latin typeface="+mn-lt"/>
              </a:rPr>
              <a:t>Kauertz</a:t>
            </a:r>
            <a:r>
              <a:rPr lang="de-DE" sz="1300" b="0" dirty="0">
                <a:latin typeface="+mn-lt"/>
              </a:rPr>
              <a:t> et al. (2010)</a:t>
            </a:r>
          </a:p>
        </p:txBody>
      </p:sp>
      <p:sp>
        <p:nvSpPr>
          <p:cNvPr id="36" name="Freihandform: Form 35">
            <a:extLst>
              <a:ext uri="{FF2B5EF4-FFF2-40B4-BE49-F238E27FC236}">
                <a16:creationId xmlns:a16="http://schemas.microsoft.com/office/drawing/2014/main" id="{D92272BE-9CB5-40FB-94BF-53D325A0B3A0}"/>
              </a:ext>
            </a:extLst>
          </p:cNvPr>
          <p:cNvSpPr>
            <a:spLocks noChangeAspect="1"/>
          </p:cNvSpPr>
          <p:nvPr/>
        </p:nvSpPr>
        <p:spPr>
          <a:xfrm>
            <a:off x="5365080" y="2374944"/>
            <a:ext cx="1053194" cy="1829383"/>
          </a:xfrm>
          <a:custGeom>
            <a:avLst/>
            <a:gdLst>
              <a:gd name="connsiteX0" fmla="*/ 528417 w 1053194"/>
              <a:gd name="connsiteY0" fmla="*/ 0 h 1829383"/>
              <a:gd name="connsiteX1" fmla="*/ 582915 w 1053194"/>
              <a:gd name="connsiteY1" fmla="*/ 32964 h 1829383"/>
              <a:gd name="connsiteX2" fmla="*/ 1053194 w 1053194"/>
              <a:gd name="connsiteY2" fmla="*/ 913591 h 1829383"/>
              <a:gd name="connsiteX3" fmla="*/ 582915 w 1053194"/>
              <a:gd name="connsiteY3" fmla="*/ 1794218 h 1829383"/>
              <a:gd name="connsiteX4" fmla="*/ 524778 w 1053194"/>
              <a:gd name="connsiteY4" fmla="*/ 1829383 h 1829383"/>
              <a:gd name="connsiteX5" fmla="*/ 470279 w 1053194"/>
              <a:gd name="connsiteY5" fmla="*/ 1796419 h 1829383"/>
              <a:gd name="connsiteX6" fmla="*/ 0 w 1053194"/>
              <a:gd name="connsiteY6" fmla="*/ 915792 h 1829383"/>
              <a:gd name="connsiteX7" fmla="*/ 470279 w 1053194"/>
              <a:gd name="connsiteY7" fmla="*/ 35165 h 182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3194" h="1829383">
                <a:moveTo>
                  <a:pt x="528417" y="0"/>
                </a:moveTo>
                <a:lnTo>
                  <a:pt x="582915" y="32964"/>
                </a:lnTo>
                <a:cubicBezTo>
                  <a:pt x="866648" y="223813"/>
                  <a:pt x="1053194" y="547012"/>
                  <a:pt x="1053194" y="913591"/>
                </a:cubicBezTo>
                <a:cubicBezTo>
                  <a:pt x="1053194" y="1280170"/>
                  <a:pt x="866648" y="1603369"/>
                  <a:pt x="582915" y="1794218"/>
                </a:cubicBezTo>
                <a:lnTo>
                  <a:pt x="524778" y="1829383"/>
                </a:lnTo>
                <a:lnTo>
                  <a:pt x="470279" y="1796419"/>
                </a:lnTo>
                <a:cubicBezTo>
                  <a:pt x="186547" y="1605570"/>
                  <a:pt x="0" y="1282371"/>
                  <a:pt x="0" y="915792"/>
                </a:cubicBezTo>
                <a:cubicBezTo>
                  <a:pt x="0" y="549213"/>
                  <a:pt x="186547" y="226014"/>
                  <a:pt x="470279" y="35165"/>
                </a:cubicBezTo>
                <a:close/>
              </a:path>
            </a:pathLst>
          </a:custGeom>
          <a:solidFill>
            <a:srgbClr val="C000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2297858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dirty="0"/>
              <a:t>Kognitives Niveau von Schüleraktivitäten</a:t>
            </a:r>
          </a:p>
        </p:txBody>
      </p:sp>
      <p:sp>
        <p:nvSpPr>
          <p:cNvPr id="13" name="Inhaltsplatzhalter 12"/>
          <p:cNvSpPr>
            <a:spLocks noGrp="1"/>
          </p:cNvSpPr>
          <p:nvPr>
            <p:ph sz="quarter" idx="10"/>
          </p:nvPr>
        </p:nvSpPr>
        <p:spPr/>
        <p:txBody>
          <a:bodyPr>
            <a:noAutofit/>
          </a:bodyPr>
          <a:lstStyle/>
          <a:p>
            <a:pPr marL="0" indent="0"/>
            <a:endParaRPr lang="de-DE" dirty="0"/>
          </a:p>
        </p:txBody>
      </p:sp>
      <p:sp>
        <p:nvSpPr>
          <p:cNvPr id="17" name="Textplatzhalter 16"/>
          <p:cNvSpPr>
            <a:spLocks noGrp="1"/>
          </p:cNvSpPr>
          <p:nvPr>
            <p:ph type="body" sz="quarter" idx="11"/>
          </p:nvPr>
        </p:nvSpPr>
        <p:spPr/>
        <p:txBody>
          <a:bodyPr/>
          <a:lstStyle/>
          <a:p>
            <a:r>
              <a:rPr lang="de-DE" dirty="0"/>
              <a:t>Beschreibung</a:t>
            </a:r>
          </a:p>
        </p:txBody>
      </p:sp>
      <p:sp>
        <p:nvSpPr>
          <p:cNvPr id="18" name="Textfeld 17">
            <a:extLst>
              <a:ext uri="{FF2B5EF4-FFF2-40B4-BE49-F238E27FC236}">
                <a16:creationId xmlns:a16="http://schemas.microsoft.com/office/drawing/2014/main" id="{64775C09-476E-4E36-B9BD-96FB36C43BBE}"/>
              </a:ext>
            </a:extLst>
          </p:cNvPr>
          <p:cNvSpPr txBox="1"/>
          <p:nvPr/>
        </p:nvSpPr>
        <p:spPr>
          <a:xfrm>
            <a:off x="441176" y="2133101"/>
            <a:ext cx="2043584" cy="1323439"/>
          </a:xfrm>
          <a:prstGeom prst="rect">
            <a:avLst/>
          </a:prstGeom>
          <a:solidFill>
            <a:schemeClr val="bg1">
              <a:lumMod val="95000"/>
            </a:schemeClr>
          </a:solidFill>
          <a:ln w="28575">
            <a:solidFill>
              <a:srgbClr val="C00000"/>
            </a:solidFill>
          </a:ln>
        </p:spPr>
        <p:txBody>
          <a:bodyPr wrap="square" rtlCol="0">
            <a:spAutoFit/>
          </a:bodyPr>
          <a:lstStyle/>
          <a:p>
            <a:pPr marL="180975" indent="-180975">
              <a:buFont typeface="Arial" panose="020B0604020202020204" pitchFamily="34" charset="0"/>
              <a:buChar char="•"/>
            </a:pPr>
            <a:r>
              <a:rPr lang="de-DE" sz="2000" dirty="0"/>
              <a:t>Integrieren</a:t>
            </a:r>
          </a:p>
          <a:p>
            <a:pPr marL="180975" indent="-180975">
              <a:buFont typeface="Arial" panose="020B0604020202020204" pitchFamily="34" charset="0"/>
              <a:buChar char="•"/>
            </a:pPr>
            <a:r>
              <a:rPr lang="de-DE" sz="2000" dirty="0"/>
              <a:t>Organisieren</a:t>
            </a:r>
          </a:p>
          <a:p>
            <a:pPr marL="180975" indent="-180975">
              <a:buFont typeface="Arial" panose="020B0604020202020204" pitchFamily="34" charset="0"/>
              <a:buChar char="•"/>
            </a:pPr>
            <a:r>
              <a:rPr lang="de-DE" sz="2000" dirty="0"/>
              <a:t>Selegieren</a:t>
            </a:r>
          </a:p>
          <a:p>
            <a:pPr marL="180975" indent="-180975">
              <a:buFont typeface="Arial" panose="020B0604020202020204" pitchFamily="34" charset="0"/>
              <a:buChar char="•"/>
            </a:pPr>
            <a:r>
              <a:rPr lang="de-DE" sz="2000" dirty="0"/>
              <a:t>Reproduzieren</a:t>
            </a:r>
          </a:p>
        </p:txBody>
      </p:sp>
      <p:sp>
        <p:nvSpPr>
          <p:cNvPr id="19" name="Textfeld 18">
            <a:extLst>
              <a:ext uri="{FF2B5EF4-FFF2-40B4-BE49-F238E27FC236}">
                <a16:creationId xmlns:a16="http://schemas.microsoft.com/office/drawing/2014/main" id="{E7A7F677-4B64-4063-AE89-8AF0E0100FFE}"/>
              </a:ext>
            </a:extLst>
          </p:cNvPr>
          <p:cNvSpPr txBox="1"/>
          <p:nvPr/>
        </p:nvSpPr>
        <p:spPr>
          <a:xfrm>
            <a:off x="441176" y="1372457"/>
            <a:ext cx="2043584" cy="707886"/>
          </a:xfrm>
          <a:prstGeom prst="rect">
            <a:avLst/>
          </a:prstGeom>
          <a:solidFill>
            <a:srgbClr val="C00000"/>
          </a:solidFill>
          <a:ln>
            <a:solidFill>
              <a:srgbClr val="C00000"/>
            </a:solidFill>
          </a:ln>
        </p:spPr>
        <p:txBody>
          <a:bodyPr wrap="square" rtlCol="0" anchor="ctr">
            <a:spAutoFit/>
          </a:bodyPr>
          <a:lstStyle/>
          <a:p>
            <a:pPr algn="ctr"/>
            <a:r>
              <a:rPr lang="de-DE" sz="2000" b="1" dirty="0">
                <a:solidFill>
                  <a:srgbClr val="FFFFFF"/>
                </a:solidFill>
              </a:rPr>
              <a:t>Kognitive Prozesse</a:t>
            </a:r>
          </a:p>
        </p:txBody>
      </p:sp>
      <p:sp>
        <p:nvSpPr>
          <p:cNvPr id="2" name="Rechteck 1">
            <a:extLst>
              <a:ext uri="{FF2B5EF4-FFF2-40B4-BE49-F238E27FC236}">
                <a16:creationId xmlns:a16="http://schemas.microsoft.com/office/drawing/2014/main" id="{B2169B4B-266B-4D01-B9B1-2AAF0B10E1F4}"/>
              </a:ext>
            </a:extLst>
          </p:cNvPr>
          <p:cNvSpPr/>
          <p:nvPr/>
        </p:nvSpPr>
        <p:spPr>
          <a:xfrm>
            <a:off x="3204840" y="1372457"/>
            <a:ext cx="6145504" cy="3197948"/>
          </a:xfrm>
          <a:prstGeom prst="rect">
            <a:avLst/>
          </a:prstGeom>
          <a:solidFill>
            <a:schemeClr val="bg1"/>
          </a:solidFill>
          <a:ln>
            <a:solidFill>
              <a:srgbClr val="1F497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4EAA862-766F-48FE-96F7-C2F66960A5DA}"/>
              </a:ext>
            </a:extLst>
          </p:cNvPr>
          <p:cNvSpPr/>
          <p:nvPr/>
        </p:nvSpPr>
        <p:spPr>
          <a:xfrm>
            <a:off x="513184" y="3103800"/>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t>Reproduzieren</a:t>
            </a:r>
            <a:endParaRPr lang="en-US" sz="2000" b="1" dirty="0"/>
          </a:p>
        </p:txBody>
      </p:sp>
      <p:sp>
        <p:nvSpPr>
          <p:cNvPr id="28" name="Rechteck 27">
            <a:extLst>
              <a:ext uri="{FF2B5EF4-FFF2-40B4-BE49-F238E27FC236}">
                <a16:creationId xmlns:a16="http://schemas.microsoft.com/office/drawing/2014/main" id="{C3047AA8-876A-4F1A-A308-4DFE02B882D6}"/>
              </a:ext>
            </a:extLst>
          </p:cNvPr>
          <p:cNvSpPr/>
          <p:nvPr/>
        </p:nvSpPr>
        <p:spPr>
          <a:xfrm>
            <a:off x="523429" y="2794820"/>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t>Selegieren</a:t>
            </a:r>
            <a:endParaRPr lang="en-US" sz="2000" b="1" dirty="0"/>
          </a:p>
        </p:txBody>
      </p:sp>
      <p:sp>
        <p:nvSpPr>
          <p:cNvPr id="30" name="Rechteck 29">
            <a:extLst>
              <a:ext uri="{FF2B5EF4-FFF2-40B4-BE49-F238E27FC236}">
                <a16:creationId xmlns:a16="http://schemas.microsoft.com/office/drawing/2014/main" id="{B3782FAE-5035-4D43-90D4-3B45D6616CCB}"/>
              </a:ext>
            </a:extLst>
          </p:cNvPr>
          <p:cNvSpPr/>
          <p:nvPr/>
        </p:nvSpPr>
        <p:spPr>
          <a:xfrm>
            <a:off x="523429" y="2485840"/>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solidFill>
                  <a:srgbClr val="C00000"/>
                </a:solidFill>
              </a:rPr>
              <a:t>Organisieren</a:t>
            </a:r>
            <a:endParaRPr lang="en-US" sz="2000" b="1" dirty="0">
              <a:solidFill>
                <a:srgbClr val="C00000"/>
              </a:solidFill>
            </a:endParaRPr>
          </a:p>
        </p:txBody>
      </p:sp>
      <p:sp>
        <p:nvSpPr>
          <p:cNvPr id="31" name="Rechteck 30">
            <a:extLst>
              <a:ext uri="{FF2B5EF4-FFF2-40B4-BE49-F238E27FC236}">
                <a16:creationId xmlns:a16="http://schemas.microsoft.com/office/drawing/2014/main" id="{4B486D8C-C4B3-4991-8927-64891F6E5F5A}"/>
              </a:ext>
            </a:extLst>
          </p:cNvPr>
          <p:cNvSpPr/>
          <p:nvPr/>
        </p:nvSpPr>
        <p:spPr>
          <a:xfrm>
            <a:off x="523429" y="2167312"/>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t>Integrieren</a:t>
            </a:r>
            <a:endParaRPr lang="en-US" sz="2000" b="1" dirty="0"/>
          </a:p>
        </p:txBody>
      </p:sp>
      <p:sp>
        <p:nvSpPr>
          <p:cNvPr id="34" name="Abgerundetes Rechteck 116">
            <a:extLst>
              <a:ext uri="{FF2B5EF4-FFF2-40B4-BE49-F238E27FC236}">
                <a16:creationId xmlns:a16="http://schemas.microsoft.com/office/drawing/2014/main" id="{4A70C977-5B3B-4DE8-8466-55FFDD4CEE43}"/>
              </a:ext>
            </a:extLst>
          </p:cNvPr>
          <p:cNvSpPr/>
          <p:nvPr/>
        </p:nvSpPr>
        <p:spPr>
          <a:xfrm>
            <a:off x="2564805" y="5582617"/>
            <a:ext cx="8330129" cy="648072"/>
          </a:xfrm>
          <a:prstGeom prst="roundRect">
            <a:avLst>
              <a:gd name="adj" fmla="val 50000"/>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spcBef>
                <a:spcPct val="50000"/>
              </a:spcBef>
              <a:defRPr/>
            </a:pPr>
            <a:r>
              <a:rPr lang="de-DE" sz="1600" b="1" dirty="0">
                <a:solidFill>
                  <a:schemeClr val="tx1"/>
                </a:solidFill>
                <a:effectLst>
                  <a:outerShdw blurRad="38100" dist="38100" dir="2700000" algn="tl">
                    <a:srgbClr val="C0C0C0"/>
                  </a:outerShdw>
                </a:effectLst>
                <a:latin typeface="Verdana" pitchFamily="34" charset="0"/>
              </a:rPr>
              <a:t>Mehr kognitive Aktivierung / weitere Aufgaben</a:t>
            </a:r>
          </a:p>
        </p:txBody>
      </p:sp>
      <p:sp>
        <p:nvSpPr>
          <p:cNvPr id="35" name="Textfeld 34">
            <a:extLst>
              <a:ext uri="{FF2B5EF4-FFF2-40B4-BE49-F238E27FC236}">
                <a16:creationId xmlns:a16="http://schemas.microsoft.com/office/drawing/2014/main" id="{63855B0A-DC8D-4F5E-A563-B12B146A39DB}"/>
              </a:ext>
            </a:extLst>
          </p:cNvPr>
          <p:cNvSpPr txBox="1"/>
          <p:nvPr/>
        </p:nvSpPr>
        <p:spPr>
          <a:xfrm>
            <a:off x="2596299" y="5607414"/>
            <a:ext cx="595035" cy="584775"/>
          </a:xfrm>
          <a:prstGeom prst="rect">
            <a:avLst/>
          </a:prstGeom>
          <a:noFill/>
        </p:spPr>
        <p:txBody>
          <a:bodyPr wrap="none" rtlCol="0">
            <a:spAutoFit/>
          </a:bodyPr>
          <a:lstStyle/>
          <a:p>
            <a:r>
              <a:rPr lang="de-DE" sz="3200" b="1" dirty="0">
                <a:sym typeface="Webdings" panose="05030102010509060703" pitchFamily="18" charset="2"/>
              </a:rPr>
              <a:t></a:t>
            </a:r>
            <a:endParaRPr lang="de-DE" sz="2800" dirty="0"/>
          </a:p>
        </p:txBody>
      </p:sp>
      <p:sp>
        <p:nvSpPr>
          <p:cNvPr id="4" name="Ellipse 3">
            <a:extLst>
              <a:ext uri="{FF2B5EF4-FFF2-40B4-BE49-F238E27FC236}">
                <a16:creationId xmlns:a16="http://schemas.microsoft.com/office/drawing/2014/main" id="{2B51A7F5-580F-4E65-AF53-6C3BED4FD7AE}"/>
              </a:ext>
            </a:extLst>
          </p:cNvPr>
          <p:cNvSpPr>
            <a:spLocks noChangeAspect="1"/>
          </p:cNvSpPr>
          <p:nvPr/>
        </p:nvSpPr>
        <p:spPr>
          <a:xfrm>
            <a:off x="4284960" y="2227636"/>
            <a:ext cx="2133314" cy="21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AE0855E-B5AD-4F21-9879-78374816E8B3}"/>
              </a:ext>
            </a:extLst>
          </p:cNvPr>
          <p:cNvSpPr/>
          <p:nvPr/>
        </p:nvSpPr>
        <p:spPr>
          <a:xfrm>
            <a:off x="3420864" y="1506606"/>
            <a:ext cx="2736304" cy="615553"/>
          </a:xfrm>
          <a:prstGeom prst="rect">
            <a:avLst/>
          </a:prstGeom>
          <a:noFill/>
        </p:spPr>
        <p:txBody>
          <a:bodyPr wrap="square" lIns="0" tIns="0" rIns="0" bIns="0">
            <a:spAutoFit/>
          </a:bodyPr>
          <a:lstStyle/>
          <a:p>
            <a:r>
              <a:rPr lang="de-DE" sz="2000" b="1" dirty="0">
                <a:solidFill>
                  <a:srgbClr val="4F81BD"/>
                </a:solidFill>
              </a:rPr>
              <a:t>Vorgegebene Information</a:t>
            </a:r>
          </a:p>
          <a:p>
            <a:r>
              <a:rPr lang="de-DE" sz="2000" b="1" dirty="0">
                <a:solidFill>
                  <a:srgbClr val="C00000"/>
                </a:solidFill>
              </a:rPr>
              <a:t>Erwartete Information</a:t>
            </a:r>
            <a:endParaRPr lang="en-US" sz="2000" b="1" dirty="0">
              <a:solidFill>
                <a:srgbClr val="C00000"/>
              </a:solidFill>
            </a:endParaRPr>
          </a:p>
        </p:txBody>
      </p:sp>
      <p:sp>
        <p:nvSpPr>
          <p:cNvPr id="54" name="Ellipse 53">
            <a:extLst>
              <a:ext uri="{FF2B5EF4-FFF2-40B4-BE49-F238E27FC236}">
                <a16:creationId xmlns:a16="http://schemas.microsoft.com/office/drawing/2014/main" id="{1ED4AAE6-9DC8-421C-A060-21145F882612}"/>
              </a:ext>
            </a:extLst>
          </p:cNvPr>
          <p:cNvSpPr>
            <a:spLocks noChangeAspect="1"/>
          </p:cNvSpPr>
          <p:nvPr/>
        </p:nvSpPr>
        <p:spPr>
          <a:xfrm>
            <a:off x="5464014" y="2227636"/>
            <a:ext cx="2133314" cy="2124000"/>
          </a:xfrm>
          <a:prstGeom prst="ellipse">
            <a:avLst/>
          </a:prstGeom>
          <a:solidFill>
            <a:srgbClr val="C000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Textfeld 71">
            <a:extLst>
              <a:ext uri="{FF2B5EF4-FFF2-40B4-BE49-F238E27FC236}">
                <a16:creationId xmlns:a16="http://schemas.microsoft.com/office/drawing/2014/main" id="{B00D8B98-8FA7-4810-9075-1AF1B167CA71}"/>
              </a:ext>
            </a:extLst>
          </p:cNvPr>
          <p:cNvSpPr txBox="1"/>
          <p:nvPr/>
        </p:nvSpPr>
        <p:spPr>
          <a:xfrm>
            <a:off x="6127681" y="1401129"/>
            <a:ext cx="3204091" cy="615553"/>
          </a:xfrm>
          <a:prstGeom prst="rect">
            <a:avLst/>
          </a:prstGeom>
          <a:noFill/>
        </p:spPr>
        <p:txBody>
          <a:bodyPr wrap="square">
            <a:spAutoFit/>
          </a:bodyPr>
          <a:lstStyle/>
          <a:p>
            <a:pPr algn="r"/>
            <a:r>
              <a:rPr lang="de-DE" dirty="0"/>
              <a:t>Ähnlichkeit der Situation</a:t>
            </a:r>
            <a:br>
              <a:rPr lang="de-DE" dirty="0"/>
            </a:br>
            <a:r>
              <a:rPr lang="de-DE" dirty="0"/>
              <a:t> in Aufgabenstellung und Lösung</a:t>
            </a:r>
          </a:p>
        </p:txBody>
      </p:sp>
      <p:sp>
        <p:nvSpPr>
          <p:cNvPr id="74" name="Textfeld 73">
            <a:extLst>
              <a:ext uri="{FF2B5EF4-FFF2-40B4-BE49-F238E27FC236}">
                <a16:creationId xmlns:a16="http://schemas.microsoft.com/office/drawing/2014/main" id="{C3CBB06D-B802-4118-A4ED-024FB25E6055}"/>
              </a:ext>
            </a:extLst>
          </p:cNvPr>
          <p:cNvSpPr txBox="1"/>
          <p:nvPr/>
        </p:nvSpPr>
        <p:spPr>
          <a:xfrm>
            <a:off x="6127680" y="1407958"/>
            <a:ext cx="3204091" cy="615553"/>
          </a:xfrm>
          <a:prstGeom prst="rect">
            <a:avLst/>
          </a:prstGeom>
          <a:noFill/>
        </p:spPr>
        <p:txBody>
          <a:bodyPr wrap="square">
            <a:spAutoFit/>
          </a:bodyPr>
          <a:lstStyle/>
          <a:p>
            <a:pPr algn="r"/>
            <a:r>
              <a:rPr lang="de-DE" b="1" dirty="0"/>
              <a:t>niedrige</a:t>
            </a:r>
            <a:r>
              <a:rPr lang="de-DE" dirty="0"/>
              <a:t> Ähnlichkeit der Situation</a:t>
            </a:r>
            <a:br>
              <a:rPr lang="de-DE" dirty="0"/>
            </a:br>
            <a:r>
              <a:rPr lang="de-DE" dirty="0"/>
              <a:t> in Aufgabenstellung und Lösung</a:t>
            </a:r>
          </a:p>
        </p:txBody>
      </p:sp>
      <p:sp>
        <p:nvSpPr>
          <p:cNvPr id="29" name="Textplatzhalter 3">
            <a:extLst>
              <a:ext uri="{FF2B5EF4-FFF2-40B4-BE49-F238E27FC236}">
                <a16:creationId xmlns:a16="http://schemas.microsoft.com/office/drawing/2014/main" id="{2CE745CC-5D9A-4D06-BC91-DEED9509BA69}"/>
              </a:ext>
            </a:extLst>
          </p:cNvPr>
          <p:cNvSpPr txBox="1">
            <a:spLocks/>
          </p:cNvSpPr>
          <p:nvPr/>
        </p:nvSpPr>
        <p:spPr>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err="1">
                <a:latin typeface="+mn-lt"/>
              </a:rPr>
              <a:t>Kauertz</a:t>
            </a:r>
            <a:r>
              <a:rPr lang="de-DE" sz="1300" b="0" dirty="0">
                <a:latin typeface="+mn-lt"/>
              </a:rPr>
              <a:t> et al. (2010)</a:t>
            </a:r>
          </a:p>
        </p:txBody>
      </p:sp>
    </p:spTree>
    <p:extLst>
      <p:ext uri="{BB962C8B-B14F-4D97-AF65-F5344CB8AC3E}">
        <p14:creationId xmlns:p14="http://schemas.microsoft.com/office/powerpoint/2010/main" val="428738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dirty="0"/>
              <a:t>Kognitives Niveau von Schüleraktivitäten</a:t>
            </a:r>
          </a:p>
        </p:txBody>
      </p:sp>
      <p:sp>
        <p:nvSpPr>
          <p:cNvPr id="13" name="Inhaltsplatzhalter 12"/>
          <p:cNvSpPr>
            <a:spLocks noGrp="1"/>
          </p:cNvSpPr>
          <p:nvPr>
            <p:ph sz="quarter" idx="10"/>
          </p:nvPr>
        </p:nvSpPr>
        <p:spPr/>
        <p:txBody>
          <a:bodyPr>
            <a:noAutofit/>
          </a:bodyPr>
          <a:lstStyle/>
          <a:p>
            <a:pPr marL="0" indent="0"/>
            <a:endParaRPr lang="de-DE" dirty="0"/>
          </a:p>
        </p:txBody>
      </p:sp>
      <p:sp>
        <p:nvSpPr>
          <p:cNvPr id="17" name="Textplatzhalter 16"/>
          <p:cNvSpPr>
            <a:spLocks noGrp="1"/>
          </p:cNvSpPr>
          <p:nvPr>
            <p:ph type="body" sz="quarter" idx="11"/>
          </p:nvPr>
        </p:nvSpPr>
        <p:spPr/>
        <p:txBody>
          <a:bodyPr/>
          <a:lstStyle/>
          <a:p>
            <a:r>
              <a:rPr lang="de-DE" dirty="0"/>
              <a:t>Beschreibung</a:t>
            </a:r>
          </a:p>
        </p:txBody>
      </p:sp>
      <p:sp>
        <p:nvSpPr>
          <p:cNvPr id="18" name="Textfeld 17">
            <a:extLst>
              <a:ext uri="{FF2B5EF4-FFF2-40B4-BE49-F238E27FC236}">
                <a16:creationId xmlns:a16="http://schemas.microsoft.com/office/drawing/2014/main" id="{64775C09-476E-4E36-B9BD-96FB36C43BBE}"/>
              </a:ext>
            </a:extLst>
          </p:cNvPr>
          <p:cNvSpPr txBox="1"/>
          <p:nvPr/>
        </p:nvSpPr>
        <p:spPr>
          <a:xfrm>
            <a:off x="441176" y="2133101"/>
            <a:ext cx="2043584" cy="1323439"/>
          </a:xfrm>
          <a:prstGeom prst="rect">
            <a:avLst/>
          </a:prstGeom>
          <a:solidFill>
            <a:schemeClr val="bg1">
              <a:lumMod val="95000"/>
            </a:schemeClr>
          </a:solidFill>
          <a:ln w="28575">
            <a:solidFill>
              <a:srgbClr val="C00000"/>
            </a:solidFill>
          </a:ln>
        </p:spPr>
        <p:txBody>
          <a:bodyPr wrap="square" rtlCol="0">
            <a:spAutoFit/>
          </a:bodyPr>
          <a:lstStyle/>
          <a:p>
            <a:pPr marL="180975" indent="-180975">
              <a:buFont typeface="Arial" panose="020B0604020202020204" pitchFamily="34" charset="0"/>
              <a:buChar char="•"/>
            </a:pPr>
            <a:r>
              <a:rPr lang="de-DE" sz="2000" dirty="0"/>
              <a:t>Integrieren</a:t>
            </a:r>
          </a:p>
          <a:p>
            <a:pPr marL="180975" indent="-180975">
              <a:buFont typeface="Arial" panose="020B0604020202020204" pitchFamily="34" charset="0"/>
              <a:buChar char="•"/>
            </a:pPr>
            <a:r>
              <a:rPr lang="de-DE" sz="2000" dirty="0"/>
              <a:t>Organisieren</a:t>
            </a:r>
          </a:p>
          <a:p>
            <a:pPr marL="180975" indent="-180975">
              <a:buFont typeface="Arial" panose="020B0604020202020204" pitchFamily="34" charset="0"/>
              <a:buChar char="•"/>
            </a:pPr>
            <a:r>
              <a:rPr lang="de-DE" sz="2000" dirty="0"/>
              <a:t>Selegieren</a:t>
            </a:r>
          </a:p>
          <a:p>
            <a:pPr marL="180975" indent="-180975">
              <a:buFont typeface="Arial" panose="020B0604020202020204" pitchFamily="34" charset="0"/>
              <a:buChar char="•"/>
            </a:pPr>
            <a:r>
              <a:rPr lang="de-DE" sz="2000" dirty="0"/>
              <a:t>Reproduzieren</a:t>
            </a:r>
          </a:p>
        </p:txBody>
      </p:sp>
      <p:sp>
        <p:nvSpPr>
          <p:cNvPr id="19" name="Textfeld 18">
            <a:extLst>
              <a:ext uri="{FF2B5EF4-FFF2-40B4-BE49-F238E27FC236}">
                <a16:creationId xmlns:a16="http://schemas.microsoft.com/office/drawing/2014/main" id="{E7A7F677-4B64-4063-AE89-8AF0E0100FFE}"/>
              </a:ext>
            </a:extLst>
          </p:cNvPr>
          <p:cNvSpPr txBox="1"/>
          <p:nvPr/>
        </p:nvSpPr>
        <p:spPr>
          <a:xfrm>
            <a:off x="441176" y="1372457"/>
            <a:ext cx="2043584" cy="707886"/>
          </a:xfrm>
          <a:prstGeom prst="rect">
            <a:avLst/>
          </a:prstGeom>
          <a:solidFill>
            <a:srgbClr val="C00000"/>
          </a:solidFill>
          <a:ln>
            <a:solidFill>
              <a:srgbClr val="C00000"/>
            </a:solidFill>
          </a:ln>
        </p:spPr>
        <p:txBody>
          <a:bodyPr wrap="square" rtlCol="0" anchor="ctr">
            <a:spAutoFit/>
          </a:bodyPr>
          <a:lstStyle/>
          <a:p>
            <a:pPr algn="ctr"/>
            <a:r>
              <a:rPr lang="de-DE" sz="2000" b="1" dirty="0">
                <a:solidFill>
                  <a:srgbClr val="FFFFFF"/>
                </a:solidFill>
              </a:rPr>
              <a:t>Kognitive Prozesse</a:t>
            </a:r>
          </a:p>
        </p:txBody>
      </p:sp>
      <p:sp>
        <p:nvSpPr>
          <p:cNvPr id="2" name="Rechteck 1">
            <a:extLst>
              <a:ext uri="{FF2B5EF4-FFF2-40B4-BE49-F238E27FC236}">
                <a16:creationId xmlns:a16="http://schemas.microsoft.com/office/drawing/2014/main" id="{B2169B4B-266B-4D01-B9B1-2AAF0B10E1F4}"/>
              </a:ext>
            </a:extLst>
          </p:cNvPr>
          <p:cNvSpPr/>
          <p:nvPr/>
        </p:nvSpPr>
        <p:spPr>
          <a:xfrm>
            <a:off x="3204840" y="1372457"/>
            <a:ext cx="6145504" cy="3197948"/>
          </a:xfrm>
          <a:prstGeom prst="rect">
            <a:avLst/>
          </a:prstGeom>
          <a:solidFill>
            <a:schemeClr val="bg1"/>
          </a:solidFill>
          <a:ln>
            <a:solidFill>
              <a:srgbClr val="1F497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4EAA862-766F-48FE-96F7-C2F66960A5DA}"/>
              </a:ext>
            </a:extLst>
          </p:cNvPr>
          <p:cNvSpPr/>
          <p:nvPr/>
        </p:nvSpPr>
        <p:spPr>
          <a:xfrm>
            <a:off x="513184" y="3103800"/>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t>Reproduzieren</a:t>
            </a:r>
            <a:endParaRPr lang="en-US" sz="2000" b="1" dirty="0"/>
          </a:p>
        </p:txBody>
      </p:sp>
      <p:sp>
        <p:nvSpPr>
          <p:cNvPr id="28" name="Rechteck 27">
            <a:extLst>
              <a:ext uri="{FF2B5EF4-FFF2-40B4-BE49-F238E27FC236}">
                <a16:creationId xmlns:a16="http://schemas.microsoft.com/office/drawing/2014/main" id="{C3047AA8-876A-4F1A-A308-4DFE02B882D6}"/>
              </a:ext>
            </a:extLst>
          </p:cNvPr>
          <p:cNvSpPr/>
          <p:nvPr/>
        </p:nvSpPr>
        <p:spPr>
          <a:xfrm>
            <a:off x="523429" y="2794820"/>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t>Selegieren</a:t>
            </a:r>
            <a:endParaRPr lang="en-US" sz="2000" b="1" dirty="0"/>
          </a:p>
        </p:txBody>
      </p:sp>
      <p:sp>
        <p:nvSpPr>
          <p:cNvPr id="30" name="Rechteck 29">
            <a:extLst>
              <a:ext uri="{FF2B5EF4-FFF2-40B4-BE49-F238E27FC236}">
                <a16:creationId xmlns:a16="http://schemas.microsoft.com/office/drawing/2014/main" id="{B3782FAE-5035-4D43-90D4-3B45D6616CCB}"/>
              </a:ext>
            </a:extLst>
          </p:cNvPr>
          <p:cNvSpPr/>
          <p:nvPr/>
        </p:nvSpPr>
        <p:spPr>
          <a:xfrm>
            <a:off x="523429" y="2485840"/>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t>Organisieren</a:t>
            </a:r>
            <a:endParaRPr lang="en-US" sz="2000" b="1" dirty="0"/>
          </a:p>
        </p:txBody>
      </p:sp>
      <p:sp>
        <p:nvSpPr>
          <p:cNvPr id="31" name="Rechteck 30">
            <a:extLst>
              <a:ext uri="{FF2B5EF4-FFF2-40B4-BE49-F238E27FC236}">
                <a16:creationId xmlns:a16="http://schemas.microsoft.com/office/drawing/2014/main" id="{4B486D8C-C4B3-4991-8927-64891F6E5F5A}"/>
              </a:ext>
            </a:extLst>
          </p:cNvPr>
          <p:cNvSpPr/>
          <p:nvPr/>
        </p:nvSpPr>
        <p:spPr>
          <a:xfrm>
            <a:off x="523429" y="2167312"/>
            <a:ext cx="1865964" cy="307777"/>
          </a:xfrm>
          <a:prstGeom prst="rect">
            <a:avLst/>
          </a:prstGeom>
          <a:solidFill>
            <a:schemeClr val="bg1">
              <a:lumMod val="95000"/>
            </a:schemeClr>
          </a:solidFill>
        </p:spPr>
        <p:txBody>
          <a:bodyPr wrap="square" lIns="0" tIns="0" rIns="0" bIns="0">
            <a:spAutoFit/>
          </a:bodyPr>
          <a:lstStyle/>
          <a:p>
            <a:pPr marL="180975" indent="-180975">
              <a:buFont typeface="Arial" panose="020B0604020202020204" pitchFamily="34" charset="0"/>
              <a:buChar char="•"/>
            </a:pPr>
            <a:r>
              <a:rPr lang="de-DE" sz="2000" b="1" dirty="0">
                <a:solidFill>
                  <a:srgbClr val="C00000"/>
                </a:solidFill>
              </a:rPr>
              <a:t>Integrieren</a:t>
            </a:r>
            <a:endParaRPr lang="en-US" sz="2000" b="1" dirty="0">
              <a:solidFill>
                <a:srgbClr val="C00000"/>
              </a:solidFill>
            </a:endParaRPr>
          </a:p>
        </p:txBody>
      </p:sp>
      <p:sp>
        <p:nvSpPr>
          <p:cNvPr id="34" name="Abgerundetes Rechteck 116">
            <a:extLst>
              <a:ext uri="{FF2B5EF4-FFF2-40B4-BE49-F238E27FC236}">
                <a16:creationId xmlns:a16="http://schemas.microsoft.com/office/drawing/2014/main" id="{4A70C977-5B3B-4DE8-8466-55FFDD4CEE43}"/>
              </a:ext>
            </a:extLst>
          </p:cNvPr>
          <p:cNvSpPr/>
          <p:nvPr/>
        </p:nvSpPr>
        <p:spPr>
          <a:xfrm>
            <a:off x="2564805" y="5582617"/>
            <a:ext cx="8330129" cy="648072"/>
          </a:xfrm>
          <a:prstGeom prst="roundRect">
            <a:avLst>
              <a:gd name="adj" fmla="val 50000"/>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6088">
              <a:spcBef>
                <a:spcPct val="50000"/>
              </a:spcBef>
              <a:defRPr/>
            </a:pPr>
            <a:r>
              <a:rPr lang="de-DE" sz="1600" b="1" dirty="0">
                <a:solidFill>
                  <a:schemeClr val="tx1"/>
                </a:solidFill>
                <a:effectLst>
                  <a:outerShdw blurRad="38100" dist="38100" dir="2700000" algn="tl">
                    <a:srgbClr val="C0C0C0"/>
                  </a:outerShdw>
                </a:effectLst>
                <a:latin typeface="Verdana" pitchFamily="34" charset="0"/>
              </a:rPr>
              <a:t>Mehr kognitive Aktivierung </a:t>
            </a:r>
            <a:r>
              <a:rPr lang="de-DE" sz="1600" b="1">
                <a:solidFill>
                  <a:schemeClr val="tx1"/>
                </a:solidFill>
                <a:effectLst>
                  <a:outerShdw blurRad="38100" dist="38100" dir="2700000" algn="tl">
                    <a:srgbClr val="C0C0C0"/>
                  </a:outerShdw>
                </a:effectLst>
                <a:latin typeface="Verdana" pitchFamily="34" charset="0"/>
              </a:rPr>
              <a:t>/ weitere </a:t>
            </a:r>
            <a:r>
              <a:rPr lang="de-DE" sz="1600" b="1" dirty="0">
                <a:solidFill>
                  <a:schemeClr val="tx1"/>
                </a:solidFill>
                <a:effectLst>
                  <a:outerShdw blurRad="38100" dist="38100" dir="2700000" algn="tl">
                    <a:srgbClr val="C0C0C0"/>
                  </a:outerShdw>
                </a:effectLst>
                <a:latin typeface="Verdana" pitchFamily="34" charset="0"/>
              </a:rPr>
              <a:t>Aufgaben</a:t>
            </a:r>
          </a:p>
        </p:txBody>
      </p:sp>
      <p:sp>
        <p:nvSpPr>
          <p:cNvPr id="35" name="Textfeld 34">
            <a:extLst>
              <a:ext uri="{FF2B5EF4-FFF2-40B4-BE49-F238E27FC236}">
                <a16:creationId xmlns:a16="http://schemas.microsoft.com/office/drawing/2014/main" id="{63855B0A-DC8D-4F5E-A563-B12B146A39DB}"/>
              </a:ext>
            </a:extLst>
          </p:cNvPr>
          <p:cNvSpPr txBox="1"/>
          <p:nvPr/>
        </p:nvSpPr>
        <p:spPr>
          <a:xfrm>
            <a:off x="2596299" y="5607414"/>
            <a:ext cx="595035" cy="584775"/>
          </a:xfrm>
          <a:prstGeom prst="rect">
            <a:avLst/>
          </a:prstGeom>
          <a:noFill/>
        </p:spPr>
        <p:txBody>
          <a:bodyPr wrap="none" rtlCol="0">
            <a:spAutoFit/>
          </a:bodyPr>
          <a:lstStyle/>
          <a:p>
            <a:r>
              <a:rPr lang="de-DE" sz="3200" b="1" dirty="0">
                <a:sym typeface="Webdings" panose="05030102010509060703" pitchFamily="18" charset="2"/>
              </a:rPr>
              <a:t></a:t>
            </a:r>
            <a:endParaRPr lang="de-DE" sz="2800" dirty="0"/>
          </a:p>
        </p:txBody>
      </p:sp>
      <p:sp>
        <p:nvSpPr>
          <p:cNvPr id="4" name="Ellipse 3">
            <a:extLst>
              <a:ext uri="{FF2B5EF4-FFF2-40B4-BE49-F238E27FC236}">
                <a16:creationId xmlns:a16="http://schemas.microsoft.com/office/drawing/2014/main" id="{2B51A7F5-580F-4E65-AF53-6C3BED4FD7AE}"/>
              </a:ext>
            </a:extLst>
          </p:cNvPr>
          <p:cNvSpPr>
            <a:spLocks noChangeAspect="1"/>
          </p:cNvSpPr>
          <p:nvPr/>
        </p:nvSpPr>
        <p:spPr>
          <a:xfrm>
            <a:off x="4284960" y="2227636"/>
            <a:ext cx="2133314" cy="21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AE0855E-B5AD-4F21-9879-78374816E8B3}"/>
              </a:ext>
            </a:extLst>
          </p:cNvPr>
          <p:cNvSpPr/>
          <p:nvPr/>
        </p:nvSpPr>
        <p:spPr>
          <a:xfrm>
            <a:off x="3420864" y="1506606"/>
            <a:ext cx="2736304" cy="615553"/>
          </a:xfrm>
          <a:prstGeom prst="rect">
            <a:avLst/>
          </a:prstGeom>
          <a:noFill/>
        </p:spPr>
        <p:txBody>
          <a:bodyPr wrap="square" lIns="0" tIns="0" rIns="0" bIns="0">
            <a:spAutoFit/>
          </a:bodyPr>
          <a:lstStyle/>
          <a:p>
            <a:r>
              <a:rPr lang="de-DE" sz="2000" b="1" dirty="0">
                <a:solidFill>
                  <a:srgbClr val="4F81BD"/>
                </a:solidFill>
              </a:rPr>
              <a:t>Vorgegebene Information</a:t>
            </a:r>
          </a:p>
          <a:p>
            <a:r>
              <a:rPr lang="de-DE" sz="2000" b="1" dirty="0">
                <a:solidFill>
                  <a:srgbClr val="C00000"/>
                </a:solidFill>
              </a:rPr>
              <a:t>Erwartete Information</a:t>
            </a:r>
            <a:endParaRPr lang="en-US" sz="2000" b="1" dirty="0">
              <a:solidFill>
                <a:srgbClr val="C00000"/>
              </a:solidFill>
            </a:endParaRPr>
          </a:p>
        </p:txBody>
      </p:sp>
      <p:sp>
        <p:nvSpPr>
          <p:cNvPr id="54" name="Ellipse 53">
            <a:extLst>
              <a:ext uri="{FF2B5EF4-FFF2-40B4-BE49-F238E27FC236}">
                <a16:creationId xmlns:a16="http://schemas.microsoft.com/office/drawing/2014/main" id="{1ED4AAE6-9DC8-421C-A060-21145F882612}"/>
              </a:ext>
            </a:extLst>
          </p:cNvPr>
          <p:cNvSpPr>
            <a:spLocks noChangeAspect="1"/>
          </p:cNvSpPr>
          <p:nvPr/>
        </p:nvSpPr>
        <p:spPr>
          <a:xfrm>
            <a:off x="6445200" y="2227636"/>
            <a:ext cx="2133314" cy="2124000"/>
          </a:xfrm>
          <a:prstGeom prst="ellipse">
            <a:avLst/>
          </a:prstGeom>
          <a:solidFill>
            <a:srgbClr val="C000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Textfeld 71">
            <a:extLst>
              <a:ext uri="{FF2B5EF4-FFF2-40B4-BE49-F238E27FC236}">
                <a16:creationId xmlns:a16="http://schemas.microsoft.com/office/drawing/2014/main" id="{B00D8B98-8FA7-4810-9075-1AF1B167CA71}"/>
              </a:ext>
            </a:extLst>
          </p:cNvPr>
          <p:cNvSpPr txBox="1"/>
          <p:nvPr/>
        </p:nvSpPr>
        <p:spPr>
          <a:xfrm>
            <a:off x="6127681" y="1401129"/>
            <a:ext cx="3204091" cy="615553"/>
          </a:xfrm>
          <a:prstGeom prst="rect">
            <a:avLst/>
          </a:prstGeom>
          <a:noFill/>
        </p:spPr>
        <p:txBody>
          <a:bodyPr wrap="square">
            <a:spAutoFit/>
          </a:bodyPr>
          <a:lstStyle/>
          <a:p>
            <a:pPr algn="r"/>
            <a:r>
              <a:rPr lang="de-DE" dirty="0"/>
              <a:t>Ähnlichkeit der Situation</a:t>
            </a:r>
            <a:br>
              <a:rPr lang="de-DE" dirty="0"/>
            </a:br>
            <a:r>
              <a:rPr lang="de-DE" dirty="0"/>
              <a:t> in Aufgabenstellung und Lösung</a:t>
            </a:r>
          </a:p>
        </p:txBody>
      </p:sp>
      <p:sp>
        <p:nvSpPr>
          <p:cNvPr id="74" name="Textfeld 73">
            <a:extLst>
              <a:ext uri="{FF2B5EF4-FFF2-40B4-BE49-F238E27FC236}">
                <a16:creationId xmlns:a16="http://schemas.microsoft.com/office/drawing/2014/main" id="{C3CBB06D-B802-4118-A4ED-024FB25E6055}"/>
              </a:ext>
            </a:extLst>
          </p:cNvPr>
          <p:cNvSpPr txBox="1"/>
          <p:nvPr/>
        </p:nvSpPr>
        <p:spPr>
          <a:xfrm>
            <a:off x="6127680" y="1407958"/>
            <a:ext cx="3204091" cy="615553"/>
          </a:xfrm>
          <a:prstGeom prst="rect">
            <a:avLst/>
          </a:prstGeom>
          <a:noFill/>
        </p:spPr>
        <p:txBody>
          <a:bodyPr wrap="square">
            <a:spAutoFit/>
          </a:bodyPr>
          <a:lstStyle/>
          <a:p>
            <a:pPr algn="r"/>
            <a:r>
              <a:rPr lang="de-DE" b="1" dirty="0"/>
              <a:t>niedrige</a:t>
            </a:r>
            <a:r>
              <a:rPr lang="de-DE" dirty="0"/>
              <a:t> Ähnlichkeit der Situation</a:t>
            </a:r>
            <a:br>
              <a:rPr lang="de-DE" dirty="0"/>
            </a:br>
            <a:r>
              <a:rPr lang="de-DE" dirty="0"/>
              <a:t> in Aufgabenstellung und Lösung</a:t>
            </a:r>
          </a:p>
        </p:txBody>
      </p:sp>
      <p:sp>
        <p:nvSpPr>
          <p:cNvPr id="29" name="Textplatzhalter 3">
            <a:extLst>
              <a:ext uri="{FF2B5EF4-FFF2-40B4-BE49-F238E27FC236}">
                <a16:creationId xmlns:a16="http://schemas.microsoft.com/office/drawing/2014/main" id="{2CE745CC-5D9A-4D06-BC91-DEED9509BA69}"/>
              </a:ext>
            </a:extLst>
          </p:cNvPr>
          <p:cNvSpPr txBox="1">
            <a:spLocks/>
          </p:cNvSpPr>
          <p:nvPr/>
        </p:nvSpPr>
        <p:spPr>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err="1">
                <a:latin typeface="+mn-lt"/>
              </a:rPr>
              <a:t>Kauertz</a:t>
            </a:r>
            <a:r>
              <a:rPr lang="de-DE" sz="1300" b="0" dirty="0">
                <a:latin typeface="+mn-lt"/>
              </a:rPr>
              <a:t> et al. (2010)</a:t>
            </a:r>
          </a:p>
        </p:txBody>
      </p:sp>
    </p:spTree>
    <p:extLst>
      <p:ext uri="{BB962C8B-B14F-4D97-AF65-F5344CB8AC3E}">
        <p14:creationId xmlns:p14="http://schemas.microsoft.com/office/powerpoint/2010/main" val="109227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2"/>
          <p:cNvSpPr>
            <a:spLocks noGrp="1"/>
          </p:cNvSpPr>
          <p:nvPr>
            <p:ph type="title"/>
          </p:nvPr>
        </p:nvSpPr>
        <p:spPr bwMode="auto"/>
        <p:txBody>
          <a:bodyPr>
            <a:normAutofit/>
          </a:bodyPr>
          <a:lstStyle/>
          <a:p>
            <a:pPr>
              <a:defRPr/>
            </a:pPr>
            <a:r>
              <a:rPr lang="de-DE"/>
              <a:t>Kognitives Niveau von Schüleraktivitäten</a:t>
            </a:r>
            <a:endParaRPr/>
          </a:p>
        </p:txBody>
      </p:sp>
      <p:sp>
        <p:nvSpPr>
          <p:cNvPr id="6" name="Textplatzhalter 16"/>
          <p:cNvSpPr>
            <a:spLocks noGrp="1"/>
          </p:cNvSpPr>
          <p:nvPr>
            <p:ph type="body" sz="quarter" idx="11"/>
          </p:nvPr>
        </p:nvSpPr>
        <p:spPr bwMode="auto"/>
        <p:txBody>
          <a:bodyPr/>
          <a:lstStyle/>
          <a:p>
            <a:pPr>
              <a:defRPr/>
            </a:pPr>
            <a:r>
              <a:rPr lang="de-DE"/>
              <a:t>Beschreibung</a:t>
            </a:r>
            <a:endParaRPr/>
          </a:p>
        </p:txBody>
      </p:sp>
      <p:sp>
        <p:nvSpPr>
          <p:cNvPr id="7" name="Inhaltsplatzhalter 1"/>
          <p:cNvSpPr>
            <a:spLocks noGrp="1"/>
          </p:cNvSpPr>
          <p:nvPr>
            <p:ph idx="1"/>
          </p:nvPr>
        </p:nvSpPr>
        <p:spPr bwMode="auto">
          <a:xfrm>
            <a:off x="514915" y="1008163"/>
            <a:ext cx="9268300" cy="5184575"/>
          </a:xfrm>
        </p:spPr>
        <p:txBody>
          <a:bodyPr>
            <a:normAutofit/>
          </a:bodyPr>
          <a:lstStyle/>
          <a:p>
            <a:pPr marL="0" indent="0">
              <a:buNone/>
              <a:defRPr/>
            </a:pPr>
            <a:endParaRPr lang="de-DE" b="1" dirty="0"/>
          </a:p>
          <a:p>
            <a:pPr marL="0" indent="0">
              <a:buNone/>
              <a:defRPr/>
            </a:pPr>
            <a:r>
              <a:rPr lang="de-DE" b="1" dirty="0"/>
              <a:t>Merkmale kognitiv aktivierender Aufgaben</a:t>
            </a:r>
            <a:endParaRPr dirty="0"/>
          </a:p>
          <a:p>
            <a:pPr marL="0" indent="0">
              <a:buNone/>
              <a:defRPr/>
            </a:pPr>
            <a:endParaRPr lang="de-DE" b="1" dirty="0"/>
          </a:p>
          <a:p>
            <a:pPr marL="0" indent="0">
              <a:buNone/>
              <a:defRPr/>
            </a:pPr>
            <a:r>
              <a:rPr lang="de-DE" b="0" i="1" dirty="0"/>
              <a:t>Woher kommen die Lernenden?</a:t>
            </a:r>
          </a:p>
          <a:p>
            <a:pPr>
              <a:defRPr/>
            </a:pPr>
            <a:r>
              <a:rPr lang="de-DE" b="0" dirty="0"/>
              <a:t>Anknüpfen an Vorwissen und Verständnisniveau der Lernenden</a:t>
            </a:r>
            <a:endParaRPr dirty="0"/>
          </a:p>
          <a:p>
            <a:pPr>
              <a:defRPr/>
            </a:pPr>
            <a:endParaRPr lang="de-DE" b="0" dirty="0"/>
          </a:p>
          <a:p>
            <a:pPr marL="0" indent="0">
              <a:buNone/>
              <a:defRPr/>
            </a:pPr>
            <a:r>
              <a:rPr lang="de-DE" b="0" i="1" dirty="0"/>
              <a:t>Wie werden kognitiv aktivierende Prozesse angeregt?</a:t>
            </a:r>
          </a:p>
          <a:p>
            <a:pPr>
              <a:defRPr/>
            </a:pPr>
            <a:r>
              <a:rPr lang="de-DE" b="0" dirty="0"/>
              <a:t>Anwendung des Gelernten auf neue Situationen</a:t>
            </a:r>
            <a:endParaRPr dirty="0"/>
          </a:p>
          <a:p>
            <a:pPr>
              <a:defRPr/>
            </a:pPr>
            <a:endParaRPr lang="de-DE" b="0" dirty="0"/>
          </a:p>
          <a:p>
            <a:pPr>
              <a:defRPr/>
            </a:pPr>
            <a:r>
              <a:rPr lang="de-DE" b="0" dirty="0"/>
              <a:t>Variable Lösungswege, mehrere richtige Lösungen sind möglich</a:t>
            </a:r>
            <a:endParaRPr dirty="0"/>
          </a:p>
          <a:p>
            <a:pPr>
              <a:defRPr/>
            </a:pPr>
            <a:endParaRPr lang="de-DE" b="0" dirty="0"/>
          </a:p>
          <a:p>
            <a:pPr>
              <a:defRPr/>
            </a:pPr>
            <a:r>
              <a:rPr lang="de-DE" b="0" dirty="0"/>
              <a:t>Auslösen kognitiver Konflikte</a:t>
            </a:r>
            <a:endParaRPr dirty="0"/>
          </a:p>
          <a:p>
            <a:pPr>
              <a:defRPr/>
            </a:pPr>
            <a:endParaRPr lang="de-DE" b="0" dirty="0"/>
          </a:p>
          <a:p>
            <a:pPr>
              <a:defRPr/>
            </a:pPr>
            <a:r>
              <a:rPr lang="de-DE" b="0"/>
              <a:t>Nicht alle relevanten Informationen zur Lösung der Aufgabe sind gegeben</a:t>
            </a:r>
            <a:endParaRPr lang="de-DE" b="0" dirty="0"/>
          </a:p>
        </p:txBody>
      </p:sp>
      <p:sp>
        <p:nvSpPr>
          <p:cNvPr id="8" name="Textplatzhalter 3">
            <a:extLst>
              <a:ext uri="{FF2B5EF4-FFF2-40B4-BE49-F238E27FC236}">
                <a16:creationId xmlns:a16="http://schemas.microsoft.com/office/drawing/2014/main" id="{60DD41EF-F978-47D8-B3BB-191F11A455FD}"/>
              </a:ext>
            </a:extLst>
          </p:cNvPr>
          <p:cNvSpPr txBox="1">
            <a:spLocks/>
          </p:cNvSpPr>
          <p:nvPr/>
        </p:nvSpPr>
        <p:spPr>
          <a:xfrm>
            <a:off x="7453312" y="0"/>
            <a:ext cx="2844801" cy="1368202"/>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Fauth &amp; </a:t>
            </a:r>
            <a:r>
              <a:rPr lang="de-DE" sz="1300" b="0" dirty="0" err="1">
                <a:latin typeface="+mn-lt"/>
              </a:rPr>
              <a:t>Leuders</a:t>
            </a:r>
            <a:r>
              <a:rPr lang="de-DE" sz="1300" b="0" dirty="0">
                <a:latin typeface="+mn-lt"/>
              </a:rPr>
              <a:t> (2018)</a:t>
            </a:r>
            <a:br>
              <a:rPr lang="de-DE" sz="1300" b="0" dirty="0">
                <a:latin typeface="+mn-lt"/>
              </a:rPr>
            </a:br>
            <a:r>
              <a:rPr lang="de-DE" sz="1300" b="0" dirty="0" err="1">
                <a:latin typeface="+mn-lt"/>
              </a:rPr>
              <a:t>Förtsch</a:t>
            </a:r>
            <a:r>
              <a:rPr lang="de-DE" sz="1300" b="0" dirty="0">
                <a:latin typeface="+mn-lt"/>
              </a:rPr>
              <a:t> et al. (2016)</a:t>
            </a:r>
            <a:br>
              <a:rPr lang="de-DE" sz="1300" b="0" dirty="0">
                <a:latin typeface="+mn-lt"/>
              </a:rPr>
            </a:br>
            <a:r>
              <a:rPr lang="de-DE" sz="1300" b="0" dirty="0" err="1">
                <a:latin typeface="+mn-lt"/>
              </a:rPr>
              <a:t>Klieme</a:t>
            </a:r>
            <a:r>
              <a:rPr lang="de-DE" sz="1300" b="0" dirty="0">
                <a:latin typeface="+mn-lt"/>
              </a:rPr>
              <a:t> et al. (2006)</a:t>
            </a:r>
            <a:br>
              <a:rPr lang="de-DE" sz="1300" b="0" dirty="0">
                <a:latin typeface="+mn-lt"/>
              </a:rPr>
            </a:br>
            <a:r>
              <a:rPr lang="de-DE" sz="1300" b="0" dirty="0" err="1">
                <a:latin typeface="+mn-lt"/>
              </a:rPr>
              <a:t>Lipowsky</a:t>
            </a:r>
            <a:r>
              <a:rPr lang="de-DE" sz="1300" b="0" dirty="0">
                <a:latin typeface="+mn-lt"/>
              </a:rPr>
              <a:t> et al. (2009)</a:t>
            </a:r>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1702</Words>
  <Application>Microsoft Office PowerPoint</Application>
  <DocSecurity>0</DocSecurity>
  <PresentationFormat>Benutzerdefiniert</PresentationFormat>
  <Paragraphs>273</Paragraphs>
  <Slides>21</Slides>
  <Notes>21</Notes>
  <HiddenSlides>4</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21</vt:i4>
      </vt:variant>
    </vt:vector>
  </HeadingPairs>
  <TitlesOfParts>
    <vt:vector size="29" baseType="lpstr">
      <vt:lpstr>Arial</vt:lpstr>
      <vt:lpstr>Arial Bold</vt:lpstr>
      <vt:lpstr>Calibri</vt:lpstr>
      <vt:lpstr>Symbol</vt:lpstr>
      <vt:lpstr>Verdana</vt:lpstr>
      <vt:lpstr>Wingdings</vt:lpstr>
      <vt:lpstr>Larissa-Design</vt:lpstr>
      <vt:lpstr>CorelDRAW</vt:lpstr>
      <vt:lpstr>PowerPoint-Präsentation</vt:lpstr>
      <vt:lpstr>Kognitives Niveau von Schüleraktivitäten</vt:lpstr>
      <vt:lpstr>Kognitives Niveau von Schüleraktivitäten</vt:lpstr>
      <vt:lpstr>Kognitives Niveau von Schüleraktivitäten</vt:lpstr>
      <vt:lpstr>Kognitives Niveau von Schüleraktivitäten</vt:lpstr>
      <vt:lpstr>Kognitives Niveau von Schüleraktivitäten</vt:lpstr>
      <vt:lpstr>Kognitives Niveau von Schüleraktivitäten</vt:lpstr>
      <vt:lpstr>Kognitives Niveau von Schüleraktivitäten</vt:lpstr>
      <vt:lpstr>Kognitives Niveau von Schüleraktivitäten</vt:lpstr>
      <vt:lpstr>Kognitives Niveau von Schüleraktivitäten</vt:lpstr>
      <vt:lpstr>Kognitives Niveau von Schüleraktivitäten</vt:lpstr>
      <vt:lpstr>Kognitives Niveau von Schüleraktivitäten</vt:lpstr>
      <vt:lpstr>Kognitives Niveau von Schüleraktivitäten</vt:lpstr>
      <vt:lpstr>Kognitives Niveau von Schüleraktivitäten</vt:lpstr>
      <vt:lpstr>Kognitives Niveau von Schüleraktivitäten</vt:lpstr>
      <vt:lpstr>Kognitives Niveau von Schüleraktivitäten</vt:lpstr>
      <vt:lpstr>Aufgabe XI</vt:lpstr>
      <vt:lpstr>Aufgabe XII</vt:lpstr>
      <vt:lpstr>Quellen und Literaturverzeichniss</vt:lpstr>
      <vt:lpstr>Quellen und Literaturverzeichnis</vt:lpstr>
      <vt:lpstr>Fragen?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2</cp:revision>
  <dcterms:created xsi:type="dcterms:W3CDTF">2011-02-03T11:29:47Z</dcterms:created>
  <dcterms:modified xsi:type="dcterms:W3CDTF">2023-06-20T15:07:41Z</dcterms:modified>
  <cp:category/>
  <dc:identifier/>
  <cp:contentStatus/>
  <dc:language/>
  <cp:version/>
</cp:coreProperties>
</file>