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handoutMasterIdLst>
    <p:handoutMasterId r:id="rId20"/>
  </p:handoutMasterIdLst>
  <p:sldIdLst>
    <p:sldId id="1507" r:id="rId2"/>
    <p:sldId id="259" r:id="rId3"/>
    <p:sldId id="1571" r:id="rId4"/>
    <p:sldId id="1569" r:id="rId5"/>
    <p:sldId id="1570" r:id="rId6"/>
    <p:sldId id="1520" r:id="rId7"/>
    <p:sldId id="1524" r:id="rId8"/>
    <p:sldId id="1525" r:id="rId9"/>
    <p:sldId id="1526" r:id="rId10"/>
    <p:sldId id="1527" r:id="rId11"/>
    <p:sldId id="1528" r:id="rId12"/>
    <p:sldId id="1531" r:id="rId13"/>
    <p:sldId id="1530" r:id="rId14"/>
    <p:sldId id="1533" r:id="rId15"/>
    <p:sldId id="311" r:id="rId16"/>
    <p:sldId id="1568" r:id="rId17"/>
    <p:sldId id="1504" r:id="rId18"/>
  </p:sldIdLst>
  <p:sldSz cx="10298113" cy="7200900"/>
  <p:notesSz cx="6797675" cy="9874250"/>
  <p:defaultTextStyle>
    <a:defPPr>
      <a:defRPr lang="de-DE"/>
    </a:defPPr>
    <a:lvl1pPr marL="0" algn="l" defTabSz="953617" rtl="0" eaLnBrk="1" latinLnBrk="0" hangingPunct="1">
      <a:defRPr sz="1700" kern="1200">
        <a:solidFill>
          <a:schemeClr val="tx1"/>
        </a:solidFill>
        <a:latin typeface="+mn-lt"/>
        <a:ea typeface="+mn-ea"/>
        <a:cs typeface="+mn-cs"/>
      </a:defRPr>
    </a:lvl1pPr>
    <a:lvl2pPr marL="476808" algn="l" defTabSz="953617" rtl="0" eaLnBrk="1" latinLnBrk="0" hangingPunct="1">
      <a:defRPr sz="1700" kern="1200">
        <a:solidFill>
          <a:schemeClr val="tx1"/>
        </a:solidFill>
        <a:latin typeface="+mn-lt"/>
        <a:ea typeface="+mn-ea"/>
        <a:cs typeface="+mn-cs"/>
      </a:defRPr>
    </a:lvl2pPr>
    <a:lvl3pPr marL="953617" algn="l" defTabSz="953617" rtl="0" eaLnBrk="1" latinLnBrk="0" hangingPunct="1">
      <a:defRPr sz="1700" kern="1200">
        <a:solidFill>
          <a:schemeClr val="tx1"/>
        </a:solidFill>
        <a:latin typeface="+mn-lt"/>
        <a:ea typeface="+mn-ea"/>
        <a:cs typeface="+mn-cs"/>
      </a:defRPr>
    </a:lvl3pPr>
    <a:lvl4pPr marL="1430423" algn="l" defTabSz="953617" rtl="0" eaLnBrk="1" latinLnBrk="0" hangingPunct="1">
      <a:defRPr sz="1700" kern="1200">
        <a:solidFill>
          <a:schemeClr val="tx1"/>
        </a:solidFill>
        <a:latin typeface="+mn-lt"/>
        <a:ea typeface="+mn-ea"/>
        <a:cs typeface="+mn-cs"/>
      </a:defRPr>
    </a:lvl4pPr>
    <a:lvl5pPr marL="1907231" algn="l" defTabSz="953617" rtl="0" eaLnBrk="1" latinLnBrk="0" hangingPunct="1">
      <a:defRPr sz="1700" kern="1200">
        <a:solidFill>
          <a:schemeClr val="tx1"/>
        </a:solidFill>
        <a:latin typeface="+mn-lt"/>
        <a:ea typeface="+mn-ea"/>
        <a:cs typeface="+mn-cs"/>
      </a:defRPr>
    </a:lvl5pPr>
    <a:lvl6pPr marL="2384039" algn="l" defTabSz="953617" rtl="0" eaLnBrk="1" latinLnBrk="0" hangingPunct="1">
      <a:defRPr sz="1700" kern="1200">
        <a:solidFill>
          <a:schemeClr val="tx1"/>
        </a:solidFill>
        <a:latin typeface="+mn-lt"/>
        <a:ea typeface="+mn-ea"/>
        <a:cs typeface="+mn-cs"/>
      </a:defRPr>
    </a:lvl6pPr>
    <a:lvl7pPr marL="2860849" algn="l" defTabSz="953617" rtl="0" eaLnBrk="1" latinLnBrk="0" hangingPunct="1">
      <a:defRPr sz="1700" kern="1200">
        <a:solidFill>
          <a:schemeClr val="tx1"/>
        </a:solidFill>
        <a:latin typeface="+mn-lt"/>
        <a:ea typeface="+mn-ea"/>
        <a:cs typeface="+mn-cs"/>
      </a:defRPr>
    </a:lvl7pPr>
    <a:lvl8pPr marL="3337657" algn="l" defTabSz="953617" rtl="0" eaLnBrk="1" latinLnBrk="0" hangingPunct="1">
      <a:defRPr sz="1700" kern="1200">
        <a:solidFill>
          <a:schemeClr val="tx1"/>
        </a:solidFill>
        <a:latin typeface="+mn-lt"/>
        <a:ea typeface="+mn-ea"/>
        <a:cs typeface="+mn-cs"/>
      </a:defRPr>
    </a:lvl8pPr>
    <a:lvl9pPr marL="3814465" algn="l" defTabSz="953617"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 userDrawn="1">
          <p15:clr>
            <a:srgbClr val="A4A3A4"/>
          </p15:clr>
        </p15:guide>
        <p15:guide id="2" pos="3244">
          <p15:clr>
            <a:srgbClr val="A4A3A4"/>
          </p15:clr>
        </p15:guide>
      </p15:sldGuideLst>
    </p:ext>
    <p:ext uri="{2D200454-40CA-4A62-9FC3-DE9A4176ACB9}">
      <p15:notesGuideLst xmlns:p15="http://schemas.microsoft.com/office/powerpoint/2012/main">
        <p15:guide id="1" orient="horz" pos="3103" userDrawn="1">
          <p15:clr>
            <a:srgbClr val="A4A3A4"/>
          </p15:clr>
        </p15:guide>
        <p15:guide id="2" pos="2141" userDrawn="1">
          <p15:clr>
            <a:srgbClr val="A4A3A4"/>
          </p15:clr>
        </p15:guide>
        <p15:guide id="3" orient="horz" pos="3110" userDrawn="1">
          <p15:clr>
            <a:srgbClr val="A4A3A4"/>
          </p15:clr>
        </p15:guide>
        <p15:guide id="4"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8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1F497D"/>
    <a:srgbClr val="4F81BD"/>
    <a:srgbClr val="FFFFFF"/>
    <a:srgbClr val="57AB27"/>
    <a:srgbClr val="658F4D"/>
    <a:srgbClr val="77933C"/>
    <a:srgbClr val="FF9900"/>
    <a:srgbClr val="4F6228"/>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2" autoAdjust="0"/>
    <p:restoredTop sz="53592" autoAdjust="0"/>
  </p:normalViewPr>
  <p:slideViewPr>
    <p:cSldViewPr>
      <p:cViewPr varScale="1">
        <p:scale>
          <a:sx n="105" d="100"/>
          <a:sy n="105" d="100"/>
        </p:scale>
        <p:origin x="1446" y="114"/>
      </p:cViewPr>
      <p:guideLst>
        <p:guide orient="horz" pos="136"/>
        <p:guide pos="3244"/>
      </p:guideLst>
    </p:cSldViewPr>
  </p:slideViewPr>
  <p:outlineViewPr>
    <p:cViewPr>
      <p:scale>
        <a:sx n="33" d="100"/>
        <a:sy n="33" d="100"/>
      </p:scale>
      <p:origin x="246" y="310152"/>
    </p:cViewPr>
  </p:outlineViewPr>
  <p:notesTextViewPr>
    <p:cViewPr>
      <p:scale>
        <a:sx n="3" d="2"/>
        <a:sy n="3" d="2"/>
      </p:scale>
      <p:origin x="0" y="0"/>
    </p:cViewPr>
  </p:notesTextViewPr>
  <p:sorterViewPr>
    <p:cViewPr>
      <p:scale>
        <a:sx n="66" d="100"/>
        <a:sy n="66" d="100"/>
      </p:scale>
      <p:origin x="0" y="2688"/>
    </p:cViewPr>
  </p:sorterViewPr>
  <p:notesViewPr>
    <p:cSldViewPr>
      <p:cViewPr varScale="1">
        <p:scale>
          <a:sx n="59" d="100"/>
          <a:sy n="59" d="100"/>
        </p:scale>
        <p:origin x="-2508" y="-78"/>
      </p:cViewPr>
      <p:guideLst>
        <p:guide orient="horz" pos="3103"/>
        <p:guide pos="2141"/>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jpeg"/></Relationships>
</file>

<file path=ppt/diagrams/_rels/data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E17972-B6D4-4891-BFCF-5243A7A8F9B2}"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56A11382-EE93-4936-8F99-E2BB214851C8}">
      <dgm:prSet phldrT="[Text]"/>
      <dgm:spPr>
        <a:solidFill>
          <a:schemeClr val="tx2"/>
        </a:solidFill>
      </dgm:spPr>
      <dgm:t>
        <a:bodyPr/>
        <a:lstStyle/>
        <a:p>
          <a:endParaRPr lang="de-DE" dirty="0"/>
        </a:p>
      </dgm:t>
    </dgm:pt>
    <dgm:pt modelId="{2C7830CD-498C-4DDC-9375-5815265245E9}" type="parTrans" cxnId="{B12F2AA4-CF98-426D-8156-3BE6080A9982}">
      <dgm:prSet/>
      <dgm:spPr/>
      <dgm:t>
        <a:bodyPr/>
        <a:lstStyle/>
        <a:p>
          <a:endParaRPr lang="de-DE"/>
        </a:p>
      </dgm:t>
    </dgm:pt>
    <dgm:pt modelId="{4A13900A-1AC9-4B2F-9C1E-EBAC799EC0C1}" type="sibTrans" cxnId="{B12F2AA4-CF98-426D-8156-3BE6080A9982}">
      <dgm:prSet/>
      <dgm:spPr/>
      <dgm:t>
        <a:bodyPr/>
        <a:lstStyle/>
        <a:p>
          <a:endParaRPr lang="de-DE"/>
        </a:p>
      </dgm:t>
    </dgm:pt>
    <dgm:pt modelId="{E1273189-3ED5-43C7-A250-DDA212C81005}" type="pres">
      <dgm:prSet presAssocID="{EBE17972-B6D4-4891-BFCF-5243A7A8F9B2}" presName="diagram" presStyleCnt="0">
        <dgm:presLayoutVars>
          <dgm:dir/>
        </dgm:presLayoutVars>
      </dgm:prSet>
      <dgm:spPr/>
    </dgm:pt>
    <dgm:pt modelId="{1E74E441-9072-45B3-ABAE-B4F48C625A7A}" type="pres">
      <dgm:prSet presAssocID="{56A11382-EE93-4936-8F99-E2BB214851C8}" presName="composite" presStyleCnt="0"/>
      <dgm:spPr/>
    </dgm:pt>
    <dgm:pt modelId="{81B85531-1577-4E73-AD20-76DC9B97734F}" type="pres">
      <dgm:prSet presAssocID="{56A11382-EE93-4936-8F99-E2BB214851C8}" presName="Image" presStyleLbl="bgShp" presStyleIdx="0" presStyleCnt="1" custLinFactNeighborX="-7715" custLinFactNeighborY="14953"/>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extLst>
        <a:ext uri="{E40237B7-FDA0-4F09-8148-C483321AD2D9}">
          <dgm14:cNvPr xmlns:dgm14="http://schemas.microsoft.com/office/drawing/2010/diagram" id="0" name="" descr="Start, Treffen, Brainstorming, Geschäft, Teamarbeit"/>
        </a:ext>
      </dgm:extLst>
    </dgm:pt>
    <dgm:pt modelId="{B7D6E788-E66D-4B62-822F-35B6F43366FE}" type="pres">
      <dgm:prSet presAssocID="{56A11382-EE93-4936-8F99-E2BB214851C8}" presName="Parent" presStyleLbl="node0" presStyleIdx="0" presStyleCnt="1" custScaleY="58442" custLinFactNeighborX="-32410" custLinFactNeighborY="12295">
        <dgm:presLayoutVars>
          <dgm:bulletEnabled val="1"/>
        </dgm:presLayoutVars>
      </dgm:prSet>
      <dgm:spPr/>
    </dgm:pt>
  </dgm:ptLst>
  <dgm:cxnLst>
    <dgm:cxn modelId="{E845EB22-99BD-472F-9A42-1C3FE8E0D7D8}" type="presOf" srcId="{56A11382-EE93-4936-8F99-E2BB214851C8}" destId="{B7D6E788-E66D-4B62-822F-35B6F43366FE}" srcOrd="0" destOrd="0" presId="urn:microsoft.com/office/officeart/2008/layout/BendingPictureCaption"/>
    <dgm:cxn modelId="{8156E17F-AC48-4358-80C9-0EEB6ECF9674}" type="presOf" srcId="{EBE17972-B6D4-4891-BFCF-5243A7A8F9B2}" destId="{E1273189-3ED5-43C7-A250-DDA212C81005}" srcOrd="0" destOrd="0" presId="urn:microsoft.com/office/officeart/2008/layout/BendingPictureCaption"/>
    <dgm:cxn modelId="{B12F2AA4-CF98-426D-8156-3BE6080A9982}" srcId="{EBE17972-B6D4-4891-BFCF-5243A7A8F9B2}" destId="{56A11382-EE93-4936-8F99-E2BB214851C8}" srcOrd="0" destOrd="0" parTransId="{2C7830CD-498C-4DDC-9375-5815265245E9}" sibTransId="{4A13900A-1AC9-4B2F-9C1E-EBAC799EC0C1}"/>
    <dgm:cxn modelId="{92407EB2-FA20-4D12-A88F-5375881E44A8}" type="presParOf" srcId="{E1273189-3ED5-43C7-A250-DDA212C81005}" destId="{1E74E441-9072-45B3-ABAE-B4F48C625A7A}" srcOrd="0" destOrd="0" presId="urn:microsoft.com/office/officeart/2008/layout/BendingPictureCaption"/>
    <dgm:cxn modelId="{2CECCC18-140B-41BB-948C-458E7B2D0071}" type="presParOf" srcId="{1E74E441-9072-45B3-ABAE-B4F48C625A7A}" destId="{81B85531-1577-4E73-AD20-76DC9B97734F}" srcOrd="0" destOrd="0" presId="urn:microsoft.com/office/officeart/2008/layout/BendingPictureCaption"/>
    <dgm:cxn modelId="{D23E5EBE-CF2D-4644-B8E4-A0D4CE2B085F}" type="presParOf" srcId="{1E74E441-9072-45B3-ABAE-B4F48C625A7A}" destId="{B7D6E788-E66D-4B62-822F-35B6F43366FE}"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E17972-B6D4-4891-BFCF-5243A7A8F9B2}"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56A11382-EE93-4936-8F99-E2BB214851C8}">
      <dgm:prSet phldrT="[Text]"/>
      <dgm:spPr>
        <a:solidFill>
          <a:schemeClr val="tx2"/>
        </a:solidFill>
      </dgm:spPr>
      <dgm:t>
        <a:bodyPr/>
        <a:lstStyle/>
        <a:p>
          <a:endParaRPr lang="de-DE" dirty="0"/>
        </a:p>
      </dgm:t>
    </dgm:pt>
    <dgm:pt modelId="{2C7830CD-498C-4DDC-9375-5815265245E9}" type="parTrans" cxnId="{B12F2AA4-CF98-426D-8156-3BE6080A9982}">
      <dgm:prSet/>
      <dgm:spPr/>
      <dgm:t>
        <a:bodyPr/>
        <a:lstStyle/>
        <a:p>
          <a:endParaRPr lang="de-DE"/>
        </a:p>
      </dgm:t>
    </dgm:pt>
    <dgm:pt modelId="{4A13900A-1AC9-4B2F-9C1E-EBAC799EC0C1}" type="sibTrans" cxnId="{B12F2AA4-CF98-426D-8156-3BE6080A9982}">
      <dgm:prSet/>
      <dgm:spPr/>
      <dgm:t>
        <a:bodyPr/>
        <a:lstStyle/>
        <a:p>
          <a:endParaRPr lang="de-DE"/>
        </a:p>
      </dgm:t>
    </dgm:pt>
    <dgm:pt modelId="{E1273189-3ED5-43C7-A250-DDA212C81005}" type="pres">
      <dgm:prSet presAssocID="{EBE17972-B6D4-4891-BFCF-5243A7A8F9B2}" presName="diagram" presStyleCnt="0">
        <dgm:presLayoutVars>
          <dgm:dir/>
        </dgm:presLayoutVars>
      </dgm:prSet>
      <dgm:spPr/>
    </dgm:pt>
    <dgm:pt modelId="{1E74E441-9072-45B3-ABAE-B4F48C625A7A}" type="pres">
      <dgm:prSet presAssocID="{56A11382-EE93-4936-8F99-E2BB214851C8}" presName="composite" presStyleCnt="0"/>
      <dgm:spPr/>
    </dgm:pt>
    <dgm:pt modelId="{81B85531-1577-4E73-AD20-76DC9B97734F}" type="pres">
      <dgm:prSet presAssocID="{56A11382-EE93-4936-8F99-E2BB214851C8}" presName="Image" presStyleLbl="bgShp" presStyleIdx="0" presStyleCnt="1" custLinFactNeighborX="-7715" custLinFactNeighborY="14953"/>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extLst>
        <a:ext uri="{E40237B7-FDA0-4F09-8148-C483321AD2D9}">
          <dgm14:cNvPr xmlns:dgm14="http://schemas.microsoft.com/office/drawing/2010/diagram" id="0" name="" descr="Start, Treffen, Brainstorming, Geschäft, Teamarbeit"/>
        </a:ext>
      </dgm:extLst>
    </dgm:pt>
    <dgm:pt modelId="{B7D6E788-E66D-4B62-822F-35B6F43366FE}" type="pres">
      <dgm:prSet presAssocID="{56A11382-EE93-4936-8F99-E2BB214851C8}" presName="Parent" presStyleLbl="node0" presStyleIdx="0" presStyleCnt="1" custScaleY="58442" custLinFactNeighborX="-32410" custLinFactNeighborY="12295">
        <dgm:presLayoutVars>
          <dgm:bulletEnabled val="1"/>
        </dgm:presLayoutVars>
      </dgm:prSet>
      <dgm:spPr/>
    </dgm:pt>
  </dgm:ptLst>
  <dgm:cxnLst>
    <dgm:cxn modelId="{B9C05A07-3F72-4DAE-BAF0-2A5CB2E9DEFB}" type="presOf" srcId="{EBE17972-B6D4-4891-BFCF-5243A7A8F9B2}" destId="{E1273189-3ED5-43C7-A250-DDA212C81005}" srcOrd="0" destOrd="0" presId="urn:microsoft.com/office/officeart/2008/layout/BendingPictureCaption"/>
    <dgm:cxn modelId="{D62C5854-4FBB-456D-9ED0-FA406F3E8AD5}" type="presOf" srcId="{56A11382-EE93-4936-8F99-E2BB214851C8}" destId="{B7D6E788-E66D-4B62-822F-35B6F43366FE}" srcOrd="0" destOrd="0" presId="urn:microsoft.com/office/officeart/2008/layout/BendingPictureCaption"/>
    <dgm:cxn modelId="{B12F2AA4-CF98-426D-8156-3BE6080A9982}" srcId="{EBE17972-B6D4-4891-BFCF-5243A7A8F9B2}" destId="{56A11382-EE93-4936-8F99-E2BB214851C8}" srcOrd="0" destOrd="0" parTransId="{2C7830CD-498C-4DDC-9375-5815265245E9}" sibTransId="{4A13900A-1AC9-4B2F-9C1E-EBAC799EC0C1}"/>
    <dgm:cxn modelId="{FD6FA486-FD65-41EE-9A98-ED942573A88B}" type="presParOf" srcId="{E1273189-3ED5-43C7-A250-DDA212C81005}" destId="{1E74E441-9072-45B3-ABAE-B4F48C625A7A}" srcOrd="0" destOrd="0" presId="urn:microsoft.com/office/officeart/2008/layout/BendingPictureCaption"/>
    <dgm:cxn modelId="{B2A6264F-C2F6-4EE8-8600-2E54045271A0}" type="presParOf" srcId="{1E74E441-9072-45B3-ABAE-B4F48C625A7A}" destId="{81B85531-1577-4E73-AD20-76DC9B97734F}" srcOrd="0" destOrd="0" presId="urn:microsoft.com/office/officeart/2008/layout/BendingPictureCaption"/>
    <dgm:cxn modelId="{316B04B4-CCFE-4664-B4F2-7F7C6A402BC4}" type="presParOf" srcId="{1E74E441-9072-45B3-ABAE-B4F48C625A7A}" destId="{B7D6E788-E66D-4B62-822F-35B6F43366FE}"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85531-1577-4E73-AD20-76DC9B97734F}">
      <dsp:nvSpPr>
        <dsp:cNvPr id="0" name=""/>
        <dsp:cNvSpPr/>
      </dsp:nvSpPr>
      <dsp:spPr>
        <a:xfrm>
          <a:off x="0" y="438557"/>
          <a:ext cx="6000445" cy="443430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a:noFill/>
        </a:ln>
        <a:effectLst/>
      </dsp:spPr>
      <dsp:style>
        <a:lnRef idx="0">
          <a:scrgbClr r="0" g="0" b="0"/>
        </a:lnRef>
        <a:fillRef idx="1">
          <a:scrgbClr r="0" g="0" b="0"/>
        </a:fillRef>
        <a:effectRef idx="0">
          <a:scrgbClr r="0" g="0" b="0"/>
        </a:effectRef>
        <a:fontRef idx="minor"/>
      </dsp:style>
    </dsp:sp>
    <dsp:sp modelId="{B7D6E788-E66D-4B62-822F-35B6F43366FE}">
      <dsp:nvSpPr>
        <dsp:cNvPr id="0" name=""/>
        <dsp:cNvSpPr/>
      </dsp:nvSpPr>
      <dsp:spPr>
        <a:xfrm>
          <a:off x="0" y="4146676"/>
          <a:ext cx="5170597" cy="726188"/>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778000">
            <a:lnSpc>
              <a:spcPct val="90000"/>
            </a:lnSpc>
            <a:spcBef>
              <a:spcPct val="0"/>
            </a:spcBef>
            <a:spcAft>
              <a:spcPct val="5000"/>
            </a:spcAft>
            <a:buNone/>
          </a:pPr>
          <a:endParaRPr lang="de-DE" sz="4000" kern="1200" dirty="0"/>
        </a:p>
      </dsp:txBody>
      <dsp:txXfrm>
        <a:off x="0" y="4146676"/>
        <a:ext cx="5170597" cy="7261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85531-1577-4E73-AD20-76DC9B97734F}">
      <dsp:nvSpPr>
        <dsp:cNvPr id="0" name=""/>
        <dsp:cNvSpPr/>
      </dsp:nvSpPr>
      <dsp:spPr>
        <a:xfrm>
          <a:off x="0" y="438557"/>
          <a:ext cx="6000445" cy="443430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a:noFill/>
        </a:ln>
        <a:effectLst/>
      </dsp:spPr>
      <dsp:style>
        <a:lnRef idx="0">
          <a:scrgbClr r="0" g="0" b="0"/>
        </a:lnRef>
        <a:fillRef idx="1">
          <a:scrgbClr r="0" g="0" b="0"/>
        </a:fillRef>
        <a:effectRef idx="0">
          <a:scrgbClr r="0" g="0" b="0"/>
        </a:effectRef>
        <a:fontRef idx="minor"/>
      </dsp:style>
    </dsp:sp>
    <dsp:sp modelId="{B7D6E788-E66D-4B62-822F-35B6F43366FE}">
      <dsp:nvSpPr>
        <dsp:cNvPr id="0" name=""/>
        <dsp:cNvSpPr/>
      </dsp:nvSpPr>
      <dsp:spPr>
        <a:xfrm>
          <a:off x="0" y="4146676"/>
          <a:ext cx="5170597" cy="726188"/>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778000">
            <a:lnSpc>
              <a:spcPct val="90000"/>
            </a:lnSpc>
            <a:spcBef>
              <a:spcPct val="0"/>
            </a:spcBef>
            <a:spcAft>
              <a:spcPct val="5000"/>
            </a:spcAft>
            <a:buNone/>
          </a:pPr>
          <a:endParaRPr lang="de-DE" sz="4000" kern="1200" dirty="0"/>
        </a:p>
      </dsp:txBody>
      <dsp:txXfrm>
        <a:off x="0" y="4146676"/>
        <a:ext cx="5170597" cy="726188"/>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6400" cy="49576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1"/>
            <a:ext cx="2946400" cy="495765"/>
          </a:xfrm>
          <a:prstGeom prst="rect">
            <a:avLst/>
          </a:prstGeom>
        </p:spPr>
        <p:txBody>
          <a:bodyPr vert="horz" lIns="91440" tIns="45720" rIns="91440" bIns="45720" rtlCol="0"/>
          <a:lstStyle>
            <a:lvl1pPr algn="r">
              <a:defRPr sz="1200"/>
            </a:lvl1pPr>
          </a:lstStyle>
          <a:p>
            <a:fld id="{6B19EB67-6B51-4DFE-B02B-8B4E0D2D2FD0}" type="datetimeFigureOut">
              <a:rPr lang="de-DE" smtClean="0"/>
              <a:t>22.03.2023</a:t>
            </a:fld>
            <a:endParaRPr lang="de-DE"/>
          </a:p>
        </p:txBody>
      </p:sp>
      <p:sp>
        <p:nvSpPr>
          <p:cNvPr id="4" name="Fußzeilenplatzhalter 3"/>
          <p:cNvSpPr>
            <a:spLocks noGrp="1"/>
          </p:cNvSpPr>
          <p:nvPr>
            <p:ph type="ftr" sz="quarter" idx="2"/>
          </p:nvPr>
        </p:nvSpPr>
        <p:spPr>
          <a:xfrm>
            <a:off x="0" y="9378485"/>
            <a:ext cx="2946400" cy="49576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85"/>
            <a:ext cx="2946400" cy="495765"/>
          </a:xfrm>
          <a:prstGeom prst="rect">
            <a:avLst/>
          </a:prstGeom>
        </p:spPr>
        <p:txBody>
          <a:bodyPr vert="horz" lIns="91440" tIns="45720" rIns="91440" bIns="45720" rtlCol="0" anchor="b"/>
          <a:lstStyle>
            <a:lvl1pPr algn="r">
              <a:defRPr sz="1200"/>
            </a:lvl1pPr>
          </a:lstStyle>
          <a:p>
            <a:fld id="{0BFCC4BD-102B-4AE5-91C1-B06FA80774BF}" type="slidenum">
              <a:rPr lang="de-DE" smtClean="0"/>
              <a:t>‹Nr.›</a:t>
            </a:fld>
            <a:endParaRPr lang="de-DE"/>
          </a:p>
        </p:txBody>
      </p:sp>
    </p:spTree>
    <p:extLst>
      <p:ext uri="{BB962C8B-B14F-4D97-AF65-F5344CB8AC3E}">
        <p14:creationId xmlns:p14="http://schemas.microsoft.com/office/powerpoint/2010/main" val="1550010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6"/>
            <a:ext cx="2945659" cy="493711"/>
          </a:xfrm>
          <a:prstGeom prst="rect">
            <a:avLst/>
          </a:prstGeom>
        </p:spPr>
        <p:txBody>
          <a:bodyPr vert="horz" lIns="95500" tIns="47750" rIns="95500" bIns="47750" rtlCol="0"/>
          <a:lstStyle>
            <a:lvl1pPr algn="l">
              <a:defRPr sz="1300"/>
            </a:lvl1pPr>
          </a:lstStyle>
          <a:p>
            <a:endParaRPr lang="en-US"/>
          </a:p>
        </p:txBody>
      </p:sp>
      <p:sp>
        <p:nvSpPr>
          <p:cNvPr id="3" name="Datumsplatzhalter 2"/>
          <p:cNvSpPr>
            <a:spLocks noGrp="1"/>
          </p:cNvSpPr>
          <p:nvPr>
            <p:ph type="dt" idx="1"/>
          </p:nvPr>
        </p:nvSpPr>
        <p:spPr>
          <a:xfrm>
            <a:off x="3850448" y="6"/>
            <a:ext cx="2945659" cy="493711"/>
          </a:xfrm>
          <a:prstGeom prst="rect">
            <a:avLst/>
          </a:prstGeom>
        </p:spPr>
        <p:txBody>
          <a:bodyPr vert="horz" lIns="95500" tIns="47750" rIns="95500" bIns="47750" rtlCol="0"/>
          <a:lstStyle>
            <a:lvl1pPr algn="r">
              <a:defRPr sz="1300"/>
            </a:lvl1pPr>
          </a:lstStyle>
          <a:p>
            <a:fld id="{3DBE2723-2822-419A-9BD4-4BAD25D3271D}" type="datetimeFigureOut">
              <a:rPr lang="en-US" smtClean="0"/>
              <a:pPr/>
              <a:t>3/22/2023</a:t>
            </a:fld>
            <a:endParaRPr lang="en-US"/>
          </a:p>
        </p:txBody>
      </p:sp>
      <p:sp>
        <p:nvSpPr>
          <p:cNvPr id="4" name="Folienbildplatzhalter 3"/>
          <p:cNvSpPr>
            <a:spLocks noGrp="1" noRot="1" noChangeAspect="1"/>
          </p:cNvSpPr>
          <p:nvPr>
            <p:ph type="sldImg" idx="2"/>
          </p:nvPr>
        </p:nvSpPr>
        <p:spPr>
          <a:xfrm>
            <a:off x="750888" y="741363"/>
            <a:ext cx="5295900" cy="3702050"/>
          </a:xfrm>
          <a:prstGeom prst="rect">
            <a:avLst/>
          </a:prstGeom>
          <a:noFill/>
          <a:ln w="12700">
            <a:solidFill>
              <a:prstClr val="black"/>
            </a:solidFill>
          </a:ln>
        </p:spPr>
        <p:txBody>
          <a:bodyPr vert="horz" lIns="95500" tIns="47750" rIns="95500" bIns="47750" rtlCol="0" anchor="ctr"/>
          <a:lstStyle/>
          <a:p>
            <a:endParaRPr lang="en-US"/>
          </a:p>
        </p:txBody>
      </p:sp>
      <p:sp>
        <p:nvSpPr>
          <p:cNvPr id="5" name="Notizenplatzhalter 4"/>
          <p:cNvSpPr>
            <a:spLocks noGrp="1"/>
          </p:cNvSpPr>
          <p:nvPr>
            <p:ph type="body" sz="quarter" idx="3"/>
          </p:nvPr>
        </p:nvSpPr>
        <p:spPr>
          <a:xfrm>
            <a:off x="679769" y="4690272"/>
            <a:ext cx="5438140" cy="4443412"/>
          </a:xfrm>
          <a:prstGeom prst="rect">
            <a:avLst/>
          </a:prstGeom>
        </p:spPr>
        <p:txBody>
          <a:bodyPr vert="horz" lIns="95500" tIns="47750" rIns="95500" bIns="4775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4" y="9378828"/>
            <a:ext cx="2945659" cy="493711"/>
          </a:xfrm>
          <a:prstGeom prst="rect">
            <a:avLst/>
          </a:prstGeom>
        </p:spPr>
        <p:txBody>
          <a:bodyPr vert="horz" lIns="95500" tIns="47750" rIns="95500" bIns="47750" rtlCol="0" anchor="b"/>
          <a:lstStyle>
            <a:lvl1pPr algn="l">
              <a:defRPr sz="1300"/>
            </a:lvl1pPr>
          </a:lstStyle>
          <a:p>
            <a:endParaRPr lang="en-US"/>
          </a:p>
        </p:txBody>
      </p:sp>
      <p:sp>
        <p:nvSpPr>
          <p:cNvPr id="7" name="Foliennummernplatzhalter 6"/>
          <p:cNvSpPr>
            <a:spLocks noGrp="1"/>
          </p:cNvSpPr>
          <p:nvPr>
            <p:ph type="sldNum" sz="quarter" idx="5"/>
          </p:nvPr>
        </p:nvSpPr>
        <p:spPr>
          <a:xfrm>
            <a:off x="3850448" y="9378828"/>
            <a:ext cx="2945659" cy="493711"/>
          </a:xfrm>
          <a:prstGeom prst="rect">
            <a:avLst/>
          </a:prstGeom>
        </p:spPr>
        <p:txBody>
          <a:bodyPr vert="horz" lIns="95500" tIns="47750" rIns="95500" bIns="47750" rtlCol="0" anchor="b"/>
          <a:lstStyle>
            <a:lvl1pPr algn="r">
              <a:defRPr sz="1300"/>
            </a:lvl1pPr>
          </a:lstStyle>
          <a:p>
            <a:fld id="{5453E05D-3DF1-4E21-AB1B-DE220D2B1110}" type="slidenum">
              <a:rPr lang="en-US" smtClean="0"/>
              <a:pPr/>
              <a:t>‹Nr.›</a:t>
            </a:fld>
            <a:endParaRPr lang="en-US"/>
          </a:p>
        </p:txBody>
      </p:sp>
    </p:spTree>
    <p:extLst>
      <p:ext uri="{BB962C8B-B14F-4D97-AF65-F5344CB8AC3E}">
        <p14:creationId xmlns:p14="http://schemas.microsoft.com/office/powerpoint/2010/main" val="2827007976"/>
      </p:ext>
    </p:extLst>
  </p:cSld>
  <p:clrMap bg1="lt1" tx1="dk1" bg2="lt2" tx2="dk2" accent1="accent1" accent2="accent2" accent3="accent3" accent4="accent4" accent5="accent5" accent6="accent6" hlink="hlink" folHlink="folHlink"/>
  <p:notesStyle>
    <a:lvl1pPr marL="0" algn="l" defTabSz="953617" rtl="0" eaLnBrk="1" latinLnBrk="0" hangingPunct="1">
      <a:defRPr sz="1200" kern="1200">
        <a:solidFill>
          <a:schemeClr val="tx1"/>
        </a:solidFill>
        <a:latin typeface="+mn-lt"/>
        <a:ea typeface="+mn-ea"/>
        <a:cs typeface="+mn-cs"/>
      </a:defRPr>
    </a:lvl1pPr>
    <a:lvl2pPr marL="476808" algn="l" defTabSz="953617" rtl="0" eaLnBrk="1" latinLnBrk="0" hangingPunct="1">
      <a:defRPr sz="1200" kern="1200">
        <a:solidFill>
          <a:schemeClr val="tx1"/>
        </a:solidFill>
        <a:latin typeface="+mn-lt"/>
        <a:ea typeface="+mn-ea"/>
        <a:cs typeface="+mn-cs"/>
      </a:defRPr>
    </a:lvl2pPr>
    <a:lvl3pPr marL="953617" algn="l" defTabSz="953617" rtl="0" eaLnBrk="1" latinLnBrk="0" hangingPunct="1">
      <a:defRPr sz="1200" kern="1200">
        <a:solidFill>
          <a:schemeClr val="tx1"/>
        </a:solidFill>
        <a:latin typeface="+mn-lt"/>
        <a:ea typeface="+mn-ea"/>
        <a:cs typeface="+mn-cs"/>
      </a:defRPr>
    </a:lvl3pPr>
    <a:lvl4pPr marL="1430423" algn="l" defTabSz="953617" rtl="0" eaLnBrk="1" latinLnBrk="0" hangingPunct="1">
      <a:defRPr sz="1200" kern="1200">
        <a:solidFill>
          <a:schemeClr val="tx1"/>
        </a:solidFill>
        <a:latin typeface="+mn-lt"/>
        <a:ea typeface="+mn-ea"/>
        <a:cs typeface="+mn-cs"/>
      </a:defRPr>
    </a:lvl4pPr>
    <a:lvl5pPr marL="1907231" algn="l" defTabSz="953617" rtl="0" eaLnBrk="1" latinLnBrk="0" hangingPunct="1">
      <a:defRPr sz="1200" kern="1200">
        <a:solidFill>
          <a:schemeClr val="tx1"/>
        </a:solidFill>
        <a:latin typeface="+mn-lt"/>
        <a:ea typeface="+mn-ea"/>
        <a:cs typeface="+mn-cs"/>
      </a:defRPr>
    </a:lvl5pPr>
    <a:lvl6pPr marL="2384039" algn="l" defTabSz="953617" rtl="0" eaLnBrk="1" latinLnBrk="0" hangingPunct="1">
      <a:defRPr sz="1200" kern="1200">
        <a:solidFill>
          <a:schemeClr val="tx1"/>
        </a:solidFill>
        <a:latin typeface="+mn-lt"/>
        <a:ea typeface="+mn-ea"/>
        <a:cs typeface="+mn-cs"/>
      </a:defRPr>
    </a:lvl6pPr>
    <a:lvl7pPr marL="2860849" algn="l" defTabSz="953617" rtl="0" eaLnBrk="1" latinLnBrk="0" hangingPunct="1">
      <a:defRPr sz="1200" kern="1200">
        <a:solidFill>
          <a:schemeClr val="tx1"/>
        </a:solidFill>
        <a:latin typeface="+mn-lt"/>
        <a:ea typeface="+mn-ea"/>
        <a:cs typeface="+mn-cs"/>
      </a:defRPr>
    </a:lvl7pPr>
    <a:lvl8pPr marL="3337657" algn="l" defTabSz="953617" rtl="0" eaLnBrk="1" latinLnBrk="0" hangingPunct="1">
      <a:defRPr sz="1200" kern="1200">
        <a:solidFill>
          <a:schemeClr val="tx1"/>
        </a:solidFill>
        <a:latin typeface="+mn-lt"/>
        <a:ea typeface="+mn-ea"/>
        <a:cs typeface="+mn-cs"/>
      </a:defRPr>
    </a:lvl8pPr>
    <a:lvl9pPr marL="3814465" algn="l" defTabSz="9536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453E05D-3DF1-4E21-AB1B-DE220D2B1110}" type="slidenum">
              <a:rPr lang="en-US" smtClean="0"/>
              <a:pPr/>
              <a:t>1</a:t>
            </a:fld>
            <a:endParaRPr lang="en-US"/>
          </a:p>
        </p:txBody>
      </p:sp>
    </p:spTree>
    <p:extLst>
      <p:ext uri="{BB962C8B-B14F-4D97-AF65-F5344CB8AC3E}">
        <p14:creationId xmlns:p14="http://schemas.microsoft.com/office/powerpoint/2010/main" val="4087680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sym typeface="Wingdings" panose="05000000000000000000" pitchFamily="2" charset="2"/>
            </a:endParaRPr>
          </a:p>
        </p:txBody>
      </p:sp>
      <p:sp>
        <p:nvSpPr>
          <p:cNvPr id="4" name="Foliennummernplatzhalter 3"/>
          <p:cNvSpPr>
            <a:spLocks noGrp="1"/>
          </p:cNvSpPr>
          <p:nvPr>
            <p:ph type="sldNum" sz="quarter" idx="10"/>
          </p:nvPr>
        </p:nvSpPr>
        <p:spPr/>
        <p:txBody>
          <a:bodyPr/>
          <a:lstStyle/>
          <a:p>
            <a:fld id="{5453E05D-3DF1-4E21-AB1B-DE220D2B1110}" type="slidenum">
              <a:rPr lang="en-US" smtClean="0"/>
              <a:pPr/>
              <a:t>10</a:t>
            </a:fld>
            <a:endParaRPr lang="en-US"/>
          </a:p>
        </p:txBody>
      </p:sp>
    </p:spTree>
    <p:extLst>
      <p:ext uri="{BB962C8B-B14F-4D97-AF65-F5344CB8AC3E}">
        <p14:creationId xmlns:p14="http://schemas.microsoft.com/office/powerpoint/2010/main" val="3129669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453E05D-3DF1-4E21-AB1B-DE220D2B1110}" type="slidenum">
              <a:rPr lang="en-US" smtClean="0"/>
              <a:pPr/>
              <a:t>11</a:t>
            </a:fld>
            <a:endParaRPr lang="en-US"/>
          </a:p>
        </p:txBody>
      </p:sp>
    </p:spTree>
    <p:extLst>
      <p:ext uri="{BB962C8B-B14F-4D97-AF65-F5344CB8AC3E}">
        <p14:creationId xmlns:p14="http://schemas.microsoft.com/office/powerpoint/2010/main" val="2697296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53E05D-3DF1-4E21-AB1B-DE220D2B1110}" type="slidenum">
              <a:rPr lang="en-US" smtClean="0"/>
              <a:pPr/>
              <a:t>12</a:t>
            </a:fld>
            <a:endParaRPr lang="en-US"/>
          </a:p>
        </p:txBody>
      </p:sp>
    </p:spTree>
    <p:extLst>
      <p:ext uri="{BB962C8B-B14F-4D97-AF65-F5344CB8AC3E}">
        <p14:creationId xmlns:p14="http://schemas.microsoft.com/office/powerpoint/2010/main" val="2946106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53E05D-3DF1-4E21-AB1B-DE220D2B1110}" type="slidenum">
              <a:rPr lang="en-US" smtClean="0"/>
              <a:pPr/>
              <a:t>13</a:t>
            </a:fld>
            <a:endParaRPr lang="en-US"/>
          </a:p>
        </p:txBody>
      </p:sp>
    </p:spTree>
    <p:extLst>
      <p:ext uri="{BB962C8B-B14F-4D97-AF65-F5344CB8AC3E}">
        <p14:creationId xmlns:p14="http://schemas.microsoft.com/office/powerpoint/2010/main" val="2513525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53E05D-3DF1-4E21-AB1B-DE220D2B1110}" type="slidenum">
              <a:rPr lang="en-US" smtClean="0"/>
              <a:pPr/>
              <a:t>14</a:t>
            </a:fld>
            <a:endParaRPr lang="en-US"/>
          </a:p>
        </p:txBody>
      </p:sp>
    </p:spTree>
    <p:extLst>
      <p:ext uri="{BB962C8B-B14F-4D97-AF65-F5344CB8AC3E}">
        <p14:creationId xmlns:p14="http://schemas.microsoft.com/office/powerpoint/2010/main" val="3297759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50888" y="741363"/>
            <a:ext cx="5295900" cy="3702050"/>
          </a:xfrm>
        </p:spPr>
      </p:sp>
      <p:sp>
        <p:nvSpPr>
          <p:cNvPr id="3" name="Notizenplatzhalter 2"/>
          <p:cNvSpPr>
            <a:spLocks noGrp="1"/>
          </p:cNvSpPr>
          <p:nvPr>
            <p:ph type="body" idx="1"/>
          </p:nvPr>
        </p:nvSpPr>
        <p:spPr/>
        <p:txBody>
          <a:bodyPr/>
          <a:lstStyle/>
          <a:p>
            <a:pPr marL="0" marR="0" lvl="0" indent="0" algn="l" defTabSz="953617"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pPr>
              <a:defRPr/>
            </a:pPr>
            <a:fld id="{5453E05D-3DF1-4E21-AB1B-DE220D2B1110}" type="slidenum">
              <a:rPr lang="en-US" smtClean="0"/>
              <a:t>15</a:t>
            </a:fld>
            <a:endParaRPr lang="en-US"/>
          </a:p>
        </p:txBody>
      </p:sp>
    </p:spTree>
    <p:extLst>
      <p:ext uri="{BB962C8B-B14F-4D97-AF65-F5344CB8AC3E}">
        <p14:creationId xmlns:p14="http://schemas.microsoft.com/office/powerpoint/2010/main" val="3118935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50888" y="741363"/>
            <a:ext cx="5295900" cy="37020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53E05D-3DF1-4E21-AB1B-DE220D2B1110}" type="slidenum">
              <a:rPr lang="en-US" smtClean="0"/>
              <a:pPr/>
              <a:t>16</a:t>
            </a:fld>
            <a:endParaRPr lang="en-US"/>
          </a:p>
        </p:txBody>
      </p:sp>
    </p:spTree>
    <p:extLst>
      <p:ext uri="{BB962C8B-B14F-4D97-AF65-F5344CB8AC3E}">
        <p14:creationId xmlns:p14="http://schemas.microsoft.com/office/powerpoint/2010/main" val="2124255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453E05D-3DF1-4E21-AB1B-DE220D2B1110}" type="slidenum">
              <a:rPr lang="en-US" smtClean="0"/>
              <a:pPr/>
              <a:t>17</a:t>
            </a:fld>
            <a:endParaRPr lang="en-US"/>
          </a:p>
        </p:txBody>
      </p:sp>
    </p:spTree>
    <p:extLst>
      <p:ext uri="{BB962C8B-B14F-4D97-AF65-F5344CB8AC3E}">
        <p14:creationId xmlns:p14="http://schemas.microsoft.com/office/powerpoint/2010/main" val="48650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a:xfrm>
            <a:off x="750888" y="741363"/>
            <a:ext cx="5295900" cy="3702050"/>
          </a:xfrm>
        </p:spPr>
      </p:sp>
      <p:sp>
        <p:nvSpPr>
          <p:cNvPr id="5" name="Notizenplatzhalter 2"/>
          <p:cNvSpPr>
            <a:spLocks noGrp="1"/>
          </p:cNvSpPr>
          <p:nvPr>
            <p:ph type="body" idx="1"/>
          </p:nvPr>
        </p:nvSpPr>
        <p:spPr bwMode="auto"/>
        <p:txBody>
          <a:bodyPr>
            <a:normAutofit/>
          </a:bodyPr>
          <a:lstStyle/>
          <a:p>
            <a:endParaRPr lang="de-DE" b="0" dirty="0"/>
          </a:p>
        </p:txBody>
      </p:sp>
      <p:sp>
        <p:nvSpPr>
          <p:cNvPr id="6" name="Foliennummernplatzhalter 3"/>
          <p:cNvSpPr>
            <a:spLocks noGrp="1"/>
          </p:cNvSpPr>
          <p:nvPr>
            <p:ph type="sldNum" sz="quarter" idx="10"/>
          </p:nvPr>
        </p:nvSpPr>
        <p:spPr bwMode="auto"/>
        <p:txBody>
          <a:bodyPr/>
          <a:lstStyle/>
          <a:p>
            <a:pPr>
              <a:defRPr/>
            </a:pPr>
            <a:fld id="{5453E05D-3DF1-4E21-AB1B-DE220D2B1110}"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453E05D-3DF1-4E21-AB1B-DE220D2B1110}" type="slidenum">
              <a:rPr lang="en-US" smtClean="0"/>
              <a:pPr/>
              <a:t>3</a:t>
            </a:fld>
            <a:endParaRPr lang="en-US"/>
          </a:p>
        </p:txBody>
      </p:sp>
    </p:spTree>
    <p:extLst>
      <p:ext uri="{BB962C8B-B14F-4D97-AF65-F5344CB8AC3E}">
        <p14:creationId xmlns:p14="http://schemas.microsoft.com/office/powerpoint/2010/main" val="2083129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0" dirty="0"/>
          </a:p>
        </p:txBody>
      </p:sp>
      <p:sp>
        <p:nvSpPr>
          <p:cNvPr id="4" name="Foliennummernplatzhalter 3"/>
          <p:cNvSpPr>
            <a:spLocks noGrp="1"/>
          </p:cNvSpPr>
          <p:nvPr>
            <p:ph type="sldNum" sz="quarter" idx="5"/>
          </p:nvPr>
        </p:nvSpPr>
        <p:spPr/>
        <p:txBody>
          <a:bodyPr/>
          <a:lstStyle/>
          <a:p>
            <a:fld id="{5453E05D-3DF1-4E21-AB1B-DE220D2B1110}" type="slidenum">
              <a:rPr lang="en-US" smtClean="0"/>
              <a:pPr/>
              <a:t>4</a:t>
            </a:fld>
            <a:endParaRPr lang="en-US"/>
          </a:p>
        </p:txBody>
      </p:sp>
    </p:spTree>
    <p:extLst>
      <p:ext uri="{BB962C8B-B14F-4D97-AF65-F5344CB8AC3E}">
        <p14:creationId xmlns:p14="http://schemas.microsoft.com/office/powerpoint/2010/main" val="3427369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0" dirty="0"/>
          </a:p>
        </p:txBody>
      </p:sp>
      <p:sp>
        <p:nvSpPr>
          <p:cNvPr id="4" name="Foliennummernplatzhalter 3"/>
          <p:cNvSpPr>
            <a:spLocks noGrp="1"/>
          </p:cNvSpPr>
          <p:nvPr>
            <p:ph type="sldNum" sz="quarter" idx="5"/>
          </p:nvPr>
        </p:nvSpPr>
        <p:spPr/>
        <p:txBody>
          <a:bodyPr/>
          <a:lstStyle/>
          <a:p>
            <a:fld id="{5453E05D-3DF1-4E21-AB1B-DE220D2B1110}" type="slidenum">
              <a:rPr lang="en-US" smtClean="0"/>
              <a:pPr/>
              <a:t>5</a:t>
            </a:fld>
            <a:endParaRPr lang="en-US"/>
          </a:p>
        </p:txBody>
      </p:sp>
    </p:spTree>
    <p:extLst>
      <p:ext uri="{BB962C8B-B14F-4D97-AF65-F5344CB8AC3E}">
        <p14:creationId xmlns:p14="http://schemas.microsoft.com/office/powerpoint/2010/main" val="1833314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53E05D-3DF1-4E21-AB1B-DE220D2B1110}" type="slidenum">
              <a:rPr lang="en-US" smtClean="0"/>
              <a:pPr/>
              <a:t>6</a:t>
            </a:fld>
            <a:endParaRPr lang="en-US"/>
          </a:p>
        </p:txBody>
      </p:sp>
    </p:spTree>
    <p:extLst>
      <p:ext uri="{BB962C8B-B14F-4D97-AF65-F5344CB8AC3E}">
        <p14:creationId xmlns:p14="http://schemas.microsoft.com/office/powerpoint/2010/main" val="2341396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53617"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5453E05D-3DF1-4E21-AB1B-DE220D2B1110}" type="slidenum">
              <a:rPr lang="en-US" smtClean="0"/>
              <a:pPr/>
              <a:t>7</a:t>
            </a:fld>
            <a:endParaRPr lang="en-US"/>
          </a:p>
        </p:txBody>
      </p:sp>
    </p:spTree>
    <p:extLst>
      <p:ext uri="{BB962C8B-B14F-4D97-AF65-F5344CB8AC3E}">
        <p14:creationId xmlns:p14="http://schemas.microsoft.com/office/powerpoint/2010/main" val="2456292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sym typeface="Wingdings" panose="05000000000000000000" pitchFamily="2" charset="2"/>
            </a:endParaRPr>
          </a:p>
        </p:txBody>
      </p:sp>
      <p:sp>
        <p:nvSpPr>
          <p:cNvPr id="4" name="Foliennummernplatzhalter 3"/>
          <p:cNvSpPr>
            <a:spLocks noGrp="1"/>
          </p:cNvSpPr>
          <p:nvPr>
            <p:ph type="sldNum" sz="quarter" idx="10"/>
          </p:nvPr>
        </p:nvSpPr>
        <p:spPr/>
        <p:txBody>
          <a:bodyPr/>
          <a:lstStyle/>
          <a:p>
            <a:fld id="{5453E05D-3DF1-4E21-AB1B-DE220D2B1110}" type="slidenum">
              <a:rPr lang="en-US" smtClean="0"/>
              <a:pPr/>
              <a:t>8</a:t>
            </a:fld>
            <a:endParaRPr lang="en-US"/>
          </a:p>
        </p:txBody>
      </p:sp>
    </p:spTree>
    <p:extLst>
      <p:ext uri="{BB962C8B-B14F-4D97-AF65-F5344CB8AC3E}">
        <p14:creationId xmlns:p14="http://schemas.microsoft.com/office/powerpoint/2010/main" val="3093578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53E05D-3DF1-4E21-AB1B-DE220D2B1110}" type="slidenum">
              <a:rPr lang="en-US" smtClean="0"/>
              <a:pPr/>
              <a:t>9</a:t>
            </a:fld>
            <a:endParaRPr lang="en-US"/>
          </a:p>
        </p:txBody>
      </p:sp>
    </p:spTree>
    <p:extLst>
      <p:ext uri="{BB962C8B-B14F-4D97-AF65-F5344CB8AC3E}">
        <p14:creationId xmlns:p14="http://schemas.microsoft.com/office/powerpoint/2010/main" val="4109852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Benutzerdefiniertes Layout">
    <p:spTree>
      <p:nvGrpSpPr>
        <p:cNvPr id="1" name=""/>
        <p:cNvGrpSpPr/>
        <p:nvPr/>
      </p:nvGrpSpPr>
      <p:grpSpPr>
        <a:xfrm>
          <a:off x="0" y="0"/>
          <a:ext cx="0" cy="0"/>
          <a:chOff x="0" y="0"/>
          <a:chExt cx="0" cy="0"/>
        </a:xfrm>
      </p:grpSpPr>
      <p:sp>
        <p:nvSpPr>
          <p:cNvPr id="9" name="Rechteck 8"/>
          <p:cNvSpPr/>
          <p:nvPr userDrawn="1"/>
        </p:nvSpPr>
        <p:spPr>
          <a:xfrm>
            <a:off x="8" y="56"/>
            <a:ext cx="7453304" cy="6480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361" tIns="47681" rIns="95361" bIns="47681" rtlCol="0" anchor="ctr"/>
          <a:lstStyle/>
          <a:p>
            <a:pPr algn="l"/>
            <a:endParaRPr lang="de-DE" sz="2400" b="1" dirty="0">
              <a:solidFill>
                <a:schemeClr val="bg1"/>
              </a:solidFill>
            </a:endParaRPr>
          </a:p>
        </p:txBody>
      </p:sp>
      <p:sp>
        <p:nvSpPr>
          <p:cNvPr id="10" name="Inhaltsplatzhalter 2"/>
          <p:cNvSpPr>
            <a:spLocks noGrp="1"/>
          </p:cNvSpPr>
          <p:nvPr>
            <p:ph idx="1"/>
          </p:nvPr>
        </p:nvSpPr>
        <p:spPr>
          <a:xfrm>
            <a:off x="514915" y="1440209"/>
            <a:ext cx="9268301" cy="4992275"/>
          </a:xfrm>
          <a:prstGeom prst="rect">
            <a:avLst/>
          </a:prstGeom>
        </p:spPr>
        <p:txBody>
          <a:bodyPr/>
          <a:lstStyle>
            <a:lvl1pPr>
              <a:buClr>
                <a:srgbClr val="C00000"/>
              </a:buClr>
              <a:buSzPct val="120000"/>
              <a:buFont typeface="Wingdings" pitchFamily="2" charset="2"/>
              <a:buChar char="§"/>
              <a:defRPr sz="2200">
                <a:latin typeface="+mn-lt"/>
              </a:defRPr>
            </a:lvl1pPr>
            <a:lvl2pPr>
              <a:defRPr sz="1700"/>
            </a:lvl2pPr>
            <a:lvl3pPr marL="1191775" indent="-238356">
              <a:buFont typeface="Symbol" pitchFamily="18" charset="2"/>
              <a:buChar char="-"/>
              <a:defRPr sz="1700"/>
            </a:lvl3pPr>
            <a:lvl4pPr marL="1668482" indent="-238356">
              <a:buFont typeface="Symbol" pitchFamily="18" charset="2"/>
              <a:buChar char="-"/>
              <a:defRPr sz="1700"/>
            </a:lvl4pPr>
            <a:lvl5pPr marL="2145192" indent="-238356">
              <a:buFont typeface="Symbol" pitchFamily="18" charset="2"/>
              <a:buChar char="-"/>
              <a:defRPr sz="170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
          <p:cNvSpPr>
            <a:spLocks noGrp="1"/>
          </p:cNvSpPr>
          <p:nvPr>
            <p:ph type="title"/>
          </p:nvPr>
        </p:nvSpPr>
        <p:spPr>
          <a:xfrm>
            <a:off x="468536" y="0"/>
            <a:ext cx="6912768" cy="648128"/>
          </a:xfrm>
          <a:prstGeom prst="rect">
            <a:avLst/>
          </a:prstGeom>
        </p:spPr>
        <p:txBody>
          <a:bodyPr>
            <a:normAutofit/>
          </a:bodyPr>
          <a:lstStyle>
            <a:lvl1pPr algn="l">
              <a:defRPr sz="2800" b="0">
                <a:solidFill>
                  <a:schemeClr val="bg1"/>
                </a:solidFill>
              </a:defRPr>
            </a:lvl1pPr>
          </a:lstStyle>
          <a:p>
            <a:endParaRPr lang="de-DE" dirty="0"/>
          </a:p>
        </p:txBody>
      </p:sp>
      <p:cxnSp>
        <p:nvCxnSpPr>
          <p:cNvPr id="12" name="Gerade Verbindung 18"/>
          <p:cNvCxnSpPr/>
          <p:nvPr userDrawn="1"/>
        </p:nvCxnSpPr>
        <p:spPr>
          <a:xfrm>
            <a:off x="1" y="6838360"/>
            <a:ext cx="102981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hteck 12"/>
          <p:cNvSpPr/>
          <p:nvPr userDrawn="1"/>
        </p:nvSpPr>
        <p:spPr>
          <a:xfrm>
            <a:off x="3852920" y="6840866"/>
            <a:ext cx="6445199" cy="719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361" tIns="47681" rIns="95361" bIns="47681" rtlCol="0" anchor="ctr"/>
          <a:lstStyle/>
          <a:p>
            <a:pPr algn="ctr"/>
            <a:endParaRPr lang="de-DE"/>
          </a:p>
        </p:txBody>
      </p:sp>
      <p:sp>
        <p:nvSpPr>
          <p:cNvPr id="14" name="Textfeld 13"/>
          <p:cNvSpPr txBox="1"/>
          <p:nvPr userDrawn="1"/>
        </p:nvSpPr>
        <p:spPr>
          <a:xfrm>
            <a:off x="3852912" y="6851612"/>
            <a:ext cx="6445202" cy="280959"/>
          </a:xfrm>
          <a:prstGeom prst="rect">
            <a:avLst/>
          </a:prstGeom>
          <a:noFill/>
          <a:ln>
            <a:noFill/>
          </a:ln>
        </p:spPr>
        <p:txBody>
          <a:bodyPr wrap="square" lIns="95361" tIns="47681" rIns="95361" bIns="47681" rtlCol="0">
            <a:spAutoFit/>
          </a:bodyPr>
          <a:lstStyle/>
          <a:p>
            <a:r>
              <a:rPr lang="de-DE" sz="1200" b="1" kern="1200" dirty="0">
                <a:solidFill>
                  <a:schemeClr val="tx2"/>
                </a:solidFill>
                <a:latin typeface="+mn-lt"/>
                <a:ea typeface="+mn-ea"/>
                <a:cs typeface="+mn-cs"/>
              </a:rPr>
              <a:t> Didaktik der Biologie – LMU München				</a:t>
            </a:r>
            <a:fld id="{8BE7A362-220D-42D0-B4B4-4DB6B9E5BC20}" type="slidenum">
              <a:rPr lang="de-DE" sz="1200" b="1" kern="1200" smtClean="0">
                <a:solidFill>
                  <a:schemeClr val="tx2"/>
                </a:solidFill>
                <a:latin typeface="+mn-lt"/>
                <a:ea typeface="+mn-ea"/>
                <a:cs typeface="+mn-cs"/>
              </a:rPr>
              <a:pPr/>
              <a:t>‹Nr.›</a:t>
            </a:fld>
            <a:endParaRPr lang="de-DE" sz="1200" b="1" kern="1200" dirty="0">
              <a:solidFill>
                <a:schemeClr val="tx2"/>
              </a:solidFill>
              <a:latin typeface="+mn-lt"/>
              <a:ea typeface="+mn-ea"/>
              <a:cs typeface="+mn-cs"/>
            </a:endParaRPr>
          </a:p>
        </p:txBody>
      </p:sp>
      <p:sp>
        <p:nvSpPr>
          <p:cNvPr id="15" name="Inhaltsplatzhalter 2"/>
          <p:cNvSpPr>
            <a:spLocks noGrp="1"/>
          </p:cNvSpPr>
          <p:nvPr>
            <p:ph sz="quarter" idx="10"/>
          </p:nvPr>
        </p:nvSpPr>
        <p:spPr>
          <a:xfrm>
            <a:off x="5536233" y="6480770"/>
            <a:ext cx="4248943" cy="288032"/>
          </a:xfrm>
          <a:prstGeom prst="rect">
            <a:avLst/>
          </a:prstGeom>
        </p:spPr>
        <p:txBody>
          <a:bodyPr vert="horz" anchor="ctr"/>
          <a:lstStyle>
            <a:lvl1pPr algn="r">
              <a:defRPr sz="1300" b="0">
                <a:latin typeface="Calibri"/>
                <a:cs typeface="Calibri"/>
              </a:defRPr>
            </a:lvl1pPr>
            <a:lvl2pPr marL="476806" indent="0">
              <a:buNone/>
              <a:defRPr/>
            </a:lvl2pPr>
          </a:lstStyle>
          <a:p>
            <a:pPr lvl="0"/>
            <a:r>
              <a:rPr lang="de-DE"/>
              <a:t>Mastertextformat bearbeiten</a:t>
            </a:r>
          </a:p>
        </p:txBody>
      </p:sp>
      <p:sp>
        <p:nvSpPr>
          <p:cNvPr id="16" name="Rechteck 15"/>
          <p:cNvSpPr/>
          <p:nvPr userDrawn="1"/>
        </p:nvSpPr>
        <p:spPr>
          <a:xfrm>
            <a:off x="0" y="724003"/>
            <a:ext cx="7453312" cy="400110"/>
          </a:xfrm>
          <a:prstGeom prst="rect">
            <a:avLst/>
          </a:prstGeom>
          <a:solidFill>
            <a:srgbClr val="1F497D"/>
          </a:solidFill>
        </p:spPr>
        <p:txBody>
          <a:bodyPr wrap="square">
            <a:spAutoFit/>
          </a:bodyPr>
          <a:lstStyle/>
          <a:p>
            <a:pPr marL="452438"/>
            <a:endParaRPr lang="de-DE" sz="2000" dirty="0">
              <a:solidFill>
                <a:schemeClr val="bg1"/>
              </a:solidFill>
            </a:endParaRPr>
          </a:p>
        </p:txBody>
      </p:sp>
      <p:sp>
        <p:nvSpPr>
          <p:cNvPr id="21" name="Textplatzhalter 20"/>
          <p:cNvSpPr>
            <a:spLocks noGrp="1"/>
          </p:cNvSpPr>
          <p:nvPr>
            <p:ph type="body" sz="quarter" idx="11"/>
          </p:nvPr>
        </p:nvSpPr>
        <p:spPr>
          <a:xfrm>
            <a:off x="468536" y="717686"/>
            <a:ext cx="6912767" cy="406427"/>
          </a:xfrm>
        </p:spPr>
        <p:txBody>
          <a:bodyPr>
            <a:noAutofit/>
          </a:bodyPr>
          <a:lstStyle>
            <a:lvl1pPr>
              <a:defRPr sz="2000" b="0">
                <a:solidFill>
                  <a:schemeClr val="bg1"/>
                </a:solidFill>
                <a:latin typeface="+mn-lt"/>
              </a:defRPr>
            </a:lvl1pPr>
          </a:lstStyle>
          <a:p>
            <a:pPr lvl="0"/>
            <a:r>
              <a:rPr lang="de-DE" dirty="0"/>
              <a:t>Textmasterformat bearbeiten</a:t>
            </a:r>
          </a:p>
        </p:txBody>
      </p:sp>
    </p:spTree>
    <p:extLst>
      <p:ext uri="{BB962C8B-B14F-4D97-AF65-F5344CB8AC3E}">
        <p14:creationId xmlns:p14="http://schemas.microsoft.com/office/powerpoint/2010/main" val="253755688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4" name="Inhaltsplatzhalter 2"/>
          <p:cNvSpPr>
            <a:spLocks noGrp="1"/>
          </p:cNvSpPr>
          <p:nvPr>
            <p:ph idx="1"/>
          </p:nvPr>
        </p:nvSpPr>
        <p:spPr>
          <a:xfrm>
            <a:off x="6229175" y="821404"/>
            <a:ext cx="3556001" cy="5424322"/>
          </a:xfrm>
          <a:prstGeom prst="rect">
            <a:avLst/>
          </a:prstGeom>
        </p:spPr>
        <p:txBody>
          <a:bodyPr/>
          <a:lstStyle>
            <a:lvl1pPr>
              <a:buClr>
                <a:srgbClr val="C00000"/>
              </a:buClr>
              <a:buSzPct val="120000"/>
              <a:buFont typeface="Wingdings" pitchFamily="2" charset="2"/>
              <a:buChar char="§"/>
              <a:defRPr sz="2200">
                <a:latin typeface="+mn-lt"/>
              </a:defRPr>
            </a:lvl1pPr>
            <a:lvl2pPr>
              <a:defRPr sz="1700"/>
            </a:lvl2pPr>
            <a:lvl3pPr marL="1191775" indent="-238356">
              <a:buFont typeface="Symbol" pitchFamily="18" charset="2"/>
              <a:buChar char="-"/>
              <a:defRPr sz="1700"/>
            </a:lvl3pPr>
            <a:lvl4pPr marL="1668482" indent="-238356">
              <a:buFont typeface="Symbol" pitchFamily="18" charset="2"/>
              <a:buChar char="-"/>
              <a:defRPr sz="1700"/>
            </a:lvl4pPr>
            <a:lvl5pPr marL="2145192" indent="-238356">
              <a:buFont typeface="Symbol" pitchFamily="18" charset="2"/>
              <a:buChar char="-"/>
              <a:defRPr sz="170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6" name="Gerade Verbindung 18"/>
          <p:cNvCxnSpPr/>
          <p:nvPr userDrawn="1"/>
        </p:nvCxnSpPr>
        <p:spPr>
          <a:xfrm>
            <a:off x="1" y="6838360"/>
            <a:ext cx="102981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hteck 6"/>
          <p:cNvSpPr/>
          <p:nvPr userDrawn="1"/>
        </p:nvSpPr>
        <p:spPr>
          <a:xfrm>
            <a:off x="3852920" y="6840866"/>
            <a:ext cx="6445199" cy="719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361" tIns="47681" rIns="95361" bIns="47681" rtlCol="0" anchor="ctr"/>
          <a:lstStyle/>
          <a:p>
            <a:pPr algn="ctr"/>
            <a:endParaRPr lang="de-DE"/>
          </a:p>
        </p:txBody>
      </p:sp>
      <p:sp>
        <p:nvSpPr>
          <p:cNvPr id="8" name="Textfeld 7"/>
          <p:cNvSpPr txBox="1"/>
          <p:nvPr userDrawn="1"/>
        </p:nvSpPr>
        <p:spPr>
          <a:xfrm>
            <a:off x="3852912" y="6851612"/>
            <a:ext cx="6445202" cy="280959"/>
          </a:xfrm>
          <a:prstGeom prst="rect">
            <a:avLst/>
          </a:prstGeom>
          <a:noFill/>
          <a:ln>
            <a:noFill/>
          </a:ln>
        </p:spPr>
        <p:txBody>
          <a:bodyPr wrap="square" lIns="95361" tIns="47681" rIns="95361" bIns="47681" rtlCol="0">
            <a:spAutoFit/>
          </a:bodyPr>
          <a:lstStyle/>
          <a:p>
            <a:r>
              <a:rPr lang="de-DE" sz="1200" b="1" kern="1200" dirty="0">
                <a:solidFill>
                  <a:schemeClr val="tx2"/>
                </a:solidFill>
                <a:latin typeface="+mn-lt"/>
                <a:ea typeface="+mn-ea"/>
                <a:cs typeface="+mn-cs"/>
              </a:rPr>
              <a:t> Didaktik der Biologie – LMU München				</a:t>
            </a:r>
            <a:fld id="{8BE7A362-220D-42D0-B4B4-4DB6B9E5BC20}" type="slidenum">
              <a:rPr lang="de-DE" sz="1200" b="1" kern="1200" smtClean="0">
                <a:solidFill>
                  <a:schemeClr val="tx2"/>
                </a:solidFill>
                <a:latin typeface="+mn-lt"/>
                <a:ea typeface="+mn-ea"/>
                <a:cs typeface="+mn-cs"/>
              </a:rPr>
              <a:pPr/>
              <a:t>‹Nr.›</a:t>
            </a:fld>
            <a:endParaRPr lang="de-DE" sz="1200" b="1" kern="1200" dirty="0">
              <a:solidFill>
                <a:schemeClr val="tx2"/>
              </a:solidFill>
              <a:latin typeface="+mn-lt"/>
              <a:ea typeface="+mn-ea"/>
              <a:cs typeface="+mn-cs"/>
            </a:endParaRPr>
          </a:p>
        </p:txBody>
      </p:sp>
      <p:sp>
        <p:nvSpPr>
          <p:cNvPr id="9" name="Inhaltsplatzhalter 2"/>
          <p:cNvSpPr>
            <a:spLocks noGrp="1"/>
          </p:cNvSpPr>
          <p:nvPr>
            <p:ph sz="quarter" idx="10"/>
          </p:nvPr>
        </p:nvSpPr>
        <p:spPr>
          <a:xfrm>
            <a:off x="5536233" y="6480770"/>
            <a:ext cx="4248943" cy="288032"/>
          </a:xfrm>
          <a:prstGeom prst="rect">
            <a:avLst/>
          </a:prstGeom>
        </p:spPr>
        <p:txBody>
          <a:bodyPr vert="horz" anchor="ctr"/>
          <a:lstStyle>
            <a:lvl1pPr algn="r">
              <a:defRPr sz="1300" b="0">
                <a:latin typeface="Calibri"/>
                <a:cs typeface="Calibri"/>
              </a:defRPr>
            </a:lvl1pPr>
            <a:lvl2pPr marL="476806" indent="0">
              <a:buNone/>
              <a:defRPr/>
            </a:lvl2pPr>
          </a:lstStyle>
          <a:p>
            <a:pPr lvl="0"/>
            <a:r>
              <a:rPr lang="de-DE"/>
              <a:t>Mastertextformat bearbeiten</a:t>
            </a:r>
          </a:p>
        </p:txBody>
      </p:sp>
      <p:graphicFrame>
        <p:nvGraphicFramePr>
          <p:cNvPr id="10" name="Diagramm 9"/>
          <p:cNvGraphicFramePr/>
          <p:nvPr userDrawn="1"/>
        </p:nvGraphicFramePr>
        <p:xfrm>
          <a:off x="1871" y="360090"/>
          <a:ext cx="7309297" cy="4872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el 1"/>
          <p:cNvSpPr>
            <a:spLocks noGrp="1"/>
          </p:cNvSpPr>
          <p:nvPr>
            <p:ph type="title"/>
          </p:nvPr>
        </p:nvSpPr>
        <p:spPr>
          <a:xfrm>
            <a:off x="1" y="4536554"/>
            <a:ext cx="5149055" cy="648128"/>
          </a:xfrm>
          <a:prstGeom prst="rect">
            <a:avLst/>
          </a:prstGeom>
        </p:spPr>
        <p:txBody>
          <a:bodyPr>
            <a:normAutofit/>
          </a:bodyPr>
          <a:lstStyle>
            <a:lvl1pPr algn="ctr">
              <a:defRPr sz="2800" b="0">
                <a:solidFill>
                  <a:schemeClr val="bg1"/>
                </a:solidFill>
              </a:defRPr>
            </a:lvl1pPr>
          </a:lstStyle>
          <a:p>
            <a:endParaRPr lang="de-DE" dirty="0"/>
          </a:p>
        </p:txBody>
      </p:sp>
    </p:spTree>
    <p:extLst>
      <p:ext uri="{BB962C8B-B14F-4D97-AF65-F5344CB8AC3E}">
        <p14:creationId xmlns:p14="http://schemas.microsoft.com/office/powerpoint/2010/main" val="387473481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228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Benutzerdefiniertes Layout">
    <p:spTree>
      <p:nvGrpSpPr>
        <p:cNvPr id="1" name=""/>
        <p:cNvGrpSpPr/>
        <p:nvPr/>
      </p:nvGrpSpPr>
      <p:grpSpPr>
        <a:xfrm>
          <a:off x="0" y="0"/>
          <a:ext cx="0" cy="0"/>
          <a:chOff x="0" y="0"/>
          <a:chExt cx="0" cy="0"/>
        </a:xfrm>
      </p:grpSpPr>
      <p:sp>
        <p:nvSpPr>
          <p:cNvPr id="4" name="Inhaltsplatzhalter 2"/>
          <p:cNvSpPr>
            <a:spLocks noGrp="1"/>
          </p:cNvSpPr>
          <p:nvPr>
            <p:ph idx="1"/>
          </p:nvPr>
        </p:nvSpPr>
        <p:spPr>
          <a:xfrm>
            <a:off x="6229175" y="821404"/>
            <a:ext cx="3556001" cy="5424322"/>
          </a:xfrm>
          <a:prstGeom prst="rect">
            <a:avLst/>
          </a:prstGeom>
        </p:spPr>
        <p:txBody>
          <a:bodyPr/>
          <a:lstStyle>
            <a:lvl1pPr>
              <a:buClr>
                <a:srgbClr val="C00000"/>
              </a:buClr>
              <a:buSzPct val="120000"/>
              <a:buFont typeface="Wingdings" pitchFamily="2" charset="2"/>
              <a:buChar char="§"/>
              <a:defRPr sz="2200">
                <a:latin typeface="+mn-lt"/>
              </a:defRPr>
            </a:lvl1pPr>
            <a:lvl2pPr>
              <a:defRPr sz="1700"/>
            </a:lvl2pPr>
            <a:lvl3pPr marL="1191775" indent="-238356">
              <a:buFont typeface="Symbol" pitchFamily="18" charset="2"/>
              <a:buChar char="-"/>
              <a:defRPr sz="1700"/>
            </a:lvl3pPr>
            <a:lvl4pPr marL="1668482" indent="-238356">
              <a:buFont typeface="Symbol" pitchFamily="18" charset="2"/>
              <a:buChar char="-"/>
              <a:defRPr sz="1700"/>
            </a:lvl4pPr>
            <a:lvl5pPr marL="2145192" indent="-238356">
              <a:buFont typeface="Symbol" pitchFamily="18" charset="2"/>
              <a:buChar char="-"/>
              <a:defRPr sz="170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6" name="Gerade Verbindung 18"/>
          <p:cNvCxnSpPr/>
          <p:nvPr userDrawn="1"/>
        </p:nvCxnSpPr>
        <p:spPr>
          <a:xfrm>
            <a:off x="1" y="6838360"/>
            <a:ext cx="102981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hteck 6"/>
          <p:cNvSpPr/>
          <p:nvPr userDrawn="1"/>
        </p:nvSpPr>
        <p:spPr>
          <a:xfrm>
            <a:off x="3852920" y="6840866"/>
            <a:ext cx="6445199" cy="719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361" tIns="47681" rIns="95361" bIns="47681" rtlCol="0" anchor="ctr"/>
          <a:lstStyle/>
          <a:p>
            <a:pPr algn="ctr"/>
            <a:endParaRPr lang="de-DE"/>
          </a:p>
        </p:txBody>
      </p:sp>
      <p:sp>
        <p:nvSpPr>
          <p:cNvPr id="12" name="Rechteck 11"/>
          <p:cNvSpPr/>
          <p:nvPr userDrawn="1"/>
        </p:nvSpPr>
        <p:spPr>
          <a:xfrm>
            <a:off x="-1428" y="4536554"/>
            <a:ext cx="5150484" cy="2016224"/>
          </a:xfrm>
          <a:prstGeom prst="rect">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userDrawn="1"/>
        </p:nvSpPr>
        <p:spPr>
          <a:xfrm>
            <a:off x="3852912" y="6851612"/>
            <a:ext cx="6445202" cy="280959"/>
          </a:xfrm>
          <a:prstGeom prst="rect">
            <a:avLst/>
          </a:prstGeom>
          <a:noFill/>
          <a:ln>
            <a:noFill/>
          </a:ln>
        </p:spPr>
        <p:txBody>
          <a:bodyPr wrap="square" lIns="95361" tIns="47681" rIns="95361" bIns="47681" rtlCol="0">
            <a:spAutoFit/>
          </a:bodyPr>
          <a:lstStyle/>
          <a:p>
            <a:r>
              <a:rPr lang="de-DE" sz="1200" b="1" kern="1200" dirty="0">
                <a:solidFill>
                  <a:schemeClr val="tx2"/>
                </a:solidFill>
                <a:latin typeface="+mn-lt"/>
                <a:ea typeface="+mn-ea"/>
                <a:cs typeface="+mn-cs"/>
              </a:rPr>
              <a:t> Didaktik der Biologie – LMU München				</a:t>
            </a:r>
            <a:fld id="{8BE7A362-220D-42D0-B4B4-4DB6B9E5BC20}" type="slidenum">
              <a:rPr lang="de-DE" sz="1200" b="1" kern="1200" smtClean="0">
                <a:solidFill>
                  <a:schemeClr val="tx2"/>
                </a:solidFill>
                <a:latin typeface="+mn-lt"/>
                <a:ea typeface="+mn-ea"/>
                <a:cs typeface="+mn-cs"/>
              </a:rPr>
              <a:pPr/>
              <a:t>‹Nr.›</a:t>
            </a:fld>
            <a:endParaRPr lang="de-DE" sz="1200" b="1" kern="1200" dirty="0">
              <a:solidFill>
                <a:schemeClr val="tx2"/>
              </a:solidFill>
              <a:latin typeface="+mn-lt"/>
              <a:ea typeface="+mn-ea"/>
              <a:cs typeface="+mn-cs"/>
            </a:endParaRPr>
          </a:p>
        </p:txBody>
      </p:sp>
      <p:sp>
        <p:nvSpPr>
          <p:cNvPr id="9" name="Inhaltsplatzhalter 2"/>
          <p:cNvSpPr>
            <a:spLocks noGrp="1"/>
          </p:cNvSpPr>
          <p:nvPr>
            <p:ph sz="quarter" idx="10"/>
          </p:nvPr>
        </p:nvSpPr>
        <p:spPr>
          <a:xfrm>
            <a:off x="5536233" y="6480770"/>
            <a:ext cx="4248943" cy="288032"/>
          </a:xfrm>
          <a:prstGeom prst="rect">
            <a:avLst/>
          </a:prstGeom>
        </p:spPr>
        <p:txBody>
          <a:bodyPr vert="horz" anchor="ctr"/>
          <a:lstStyle>
            <a:lvl1pPr algn="r">
              <a:defRPr sz="1300" b="0">
                <a:latin typeface="Calibri"/>
                <a:cs typeface="Calibri"/>
              </a:defRPr>
            </a:lvl1pPr>
            <a:lvl2pPr marL="476806" indent="0">
              <a:buNone/>
              <a:defRPr/>
            </a:lvl2pPr>
          </a:lstStyle>
          <a:p>
            <a:pPr lvl="0"/>
            <a:r>
              <a:rPr lang="de-DE"/>
              <a:t>Mastertextformat bearbeiten</a:t>
            </a:r>
          </a:p>
        </p:txBody>
      </p:sp>
      <p:graphicFrame>
        <p:nvGraphicFramePr>
          <p:cNvPr id="10" name="Diagramm 9"/>
          <p:cNvGraphicFramePr/>
          <p:nvPr userDrawn="1"/>
        </p:nvGraphicFramePr>
        <p:xfrm>
          <a:off x="1871" y="360090"/>
          <a:ext cx="7309297" cy="4872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el 1"/>
          <p:cNvSpPr>
            <a:spLocks noGrp="1"/>
          </p:cNvSpPr>
          <p:nvPr>
            <p:ph type="title"/>
          </p:nvPr>
        </p:nvSpPr>
        <p:spPr>
          <a:xfrm>
            <a:off x="1" y="4536554"/>
            <a:ext cx="5149055" cy="648128"/>
          </a:xfrm>
          <a:prstGeom prst="rect">
            <a:avLst/>
          </a:prstGeom>
        </p:spPr>
        <p:txBody>
          <a:bodyPr>
            <a:normAutofit/>
          </a:bodyPr>
          <a:lstStyle>
            <a:lvl1pPr marL="266700" indent="0" algn="l">
              <a:defRPr sz="2800" b="0">
                <a:solidFill>
                  <a:schemeClr val="bg1"/>
                </a:solidFill>
              </a:defRPr>
            </a:lvl1pPr>
          </a:lstStyle>
          <a:p>
            <a:endParaRPr lang="de-DE" dirty="0"/>
          </a:p>
        </p:txBody>
      </p:sp>
      <p:sp>
        <p:nvSpPr>
          <p:cNvPr id="3" name="Textplatzhalter 2"/>
          <p:cNvSpPr>
            <a:spLocks noGrp="1"/>
          </p:cNvSpPr>
          <p:nvPr>
            <p:ph type="body" sz="quarter" idx="11"/>
          </p:nvPr>
        </p:nvSpPr>
        <p:spPr>
          <a:xfrm>
            <a:off x="324520" y="5400650"/>
            <a:ext cx="4680520" cy="1056268"/>
          </a:xfrm>
        </p:spPr>
        <p:txBody>
          <a:bodyPr/>
          <a:lstStyle>
            <a:lvl1pPr>
              <a:defRPr sz="1400"/>
            </a:lvl1pPr>
          </a:lstStyle>
          <a:p>
            <a:pPr lvl="0"/>
            <a:r>
              <a:rPr lang="de-DE" dirty="0"/>
              <a:t>Textmasterformat bearbeiten</a:t>
            </a:r>
          </a:p>
        </p:txBody>
      </p:sp>
    </p:spTree>
    <p:extLst>
      <p:ext uri="{BB962C8B-B14F-4D97-AF65-F5344CB8AC3E}">
        <p14:creationId xmlns:p14="http://schemas.microsoft.com/office/powerpoint/2010/main" val="190224148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14915" y="288377"/>
            <a:ext cx="9268301" cy="1200151"/>
          </a:xfrm>
          <a:prstGeom prst="rect">
            <a:avLst/>
          </a:prstGeom>
        </p:spPr>
        <p:txBody>
          <a:bodyPr vert="horz" lIns="95361" tIns="47681" rIns="95361" bIns="47681" rtlCol="0" anchor="ctr">
            <a:normAutofit/>
          </a:bodyPr>
          <a:lstStyle/>
          <a:p>
            <a:r>
              <a:rPr lang="de-DE"/>
              <a:t>Titelmasterformat durch Klicken bearbeiten</a:t>
            </a:r>
          </a:p>
        </p:txBody>
      </p:sp>
      <p:sp>
        <p:nvSpPr>
          <p:cNvPr id="3" name="Textplatzhalter 2"/>
          <p:cNvSpPr>
            <a:spLocks noGrp="1"/>
          </p:cNvSpPr>
          <p:nvPr>
            <p:ph type="body" idx="1"/>
          </p:nvPr>
        </p:nvSpPr>
        <p:spPr>
          <a:xfrm>
            <a:off x="514915" y="1680223"/>
            <a:ext cx="9268301" cy="4752261"/>
          </a:xfrm>
          <a:prstGeom prst="rect">
            <a:avLst/>
          </a:prstGeom>
        </p:spPr>
        <p:txBody>
          <a:bodyPr vert="horz" lIns="95361" tIns="47681" rIns="95361" bIns="47681"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Tree>
  </p:cSld>
  <p:clrMap bg1="lt1" tx1="dk1" bg2="lt2" tx2="dk2" accent1="accent1" accent2="accent2" accent3="accent3" accent4="accent4" accent5="accent5" accent6="accent6" hlink="hlink" folHlink="folHlink"/>
  <p:sldLayoutIdLst>
    <p:sldLayoutId id="2147483671" r:id="rId1"/>
    <p:sldLayoutId id="2147483675" r:id="rId2"/>
    <p:sldLayoutId id="2147483674" r:id="rId3"/>
    <p:sldLayoutId id="2147483676" r:id="rId4"/>
  </p:sldLayoutIdLst>
  <p:transition>
    <p:wipe dir="r"/>
  </p:transition>
  <p:txStyles>
    <p:titleStyle>
      <a:lvl1pPr algn="ctr" defTabSz="953617" rtl="0" eaLnBrk="1" latinLnBrk="0" hangingPunct="1">
        <a:spcBef>
          <a:spcPct val="0"/>
        </a:spcBef>
        <a:buNone/>
        <a:defRPr sz="4700" kern="1200">
          <a:solidFill>
            <a:schemeClr val="tx1"/>
          </a:solidFill>
          <a:latin typeface="+mj-lt"/>
          <a:ea typeface="+mj-ea"/>
          <a:cs typeface="+mj-cs"/>
        </a:defRPr>
      </a:lvl1pPr>
    </p:titleStyle>
    <p:bodyStyle>
      <a:lvl1pPr marL="357607" indent="-357607" algn="l" defTabSz="953617" rtl="0" eaLnBrk="1" latinLnBrk="0" hangingPunct="1">
        <a:spcBef>
          <a:spcPct val="20000"/>
        </a:spcBef>
        <a:buFont typeface="Arial" pitchFamily="34" charset="0"/>
        <a:buNone/>
        <a:defRPr sz="2400" b="1" kern="1200">
          <a:solidFill>
            <a:schemeClr val="tx1"/>
          </a:solidFill>
          <a:latin typeface="Arial Bold"/>
          <a:ea typeface="+mn-ea"/>
          <a:cs typeface="+mn-cs"/>
        </a:defRPr>
      </a:lvl1pPr>
      <a:lvl2pPr marL="774811" indent="-298005" algn="l" defTabSz="953617"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192021" indent="-238404" algn="l" defTabSz="95361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68828"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45636"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622444"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9252"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76061"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52869"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53617" rtl="0" eaLnBrk="1" latinLnBrk="0" hangingPunct="1">
        <a:defRPr sz="1700" kern="1200">
          <a:solidFill>
            <a:schemeClr val="tx1"/>
          </a:solidFill>
          <a:latin typeface="+mn-lt"/>
          <a:ea typeface="+mn-ea"/>
          <a:cs typeface="+mn-cs"/>
        </a:defRPr>
      </a:lvl1pPr>
      <a:lvl2pPr marL="476808" algn="l" defTabSz="953617" rtl="0" eaLnBrk="1" latinLnBrk="0" hangingPunct="1">
        <a:defRPr sz="1700" kern="1200">
          <a:solidFill>
            <a:schemeClr val="tx1"/>
          </a:solidFill>
          <a:latin typeface="+mn-lt"/>
          <a:ea typeface="+mn-ea"/>
          <a:cs typeface="+mn-cs"/>
        </a:defRPr>
      </a:lvl2pPr>
      <a:lvl3pPr marL="953617" algn="l" defTabSz="953617" rtl="0" eaLnBrk="1" latinLnBrk="0" hangingPunct="1">
        <a:defRPr sz="1700" kern="1200">
          <a:solidFill>
            <a:schemeClr val="tx1"/>
          </a:solidFill>
          <a:latin typeface="+mn-lt"/>
          <a:ea typeface="+mn-ea"/>
          <a:cs typeface="+mn-cs"/>
        </a:defRPr>
      </a:lvl3pPr>
      <a:lvl4pPr marL="1430423" algn="l" defTabSz="953617" rtl="0" eaLnBrk="1" latinLnBrk="0" hangingPunct="1">
        <a:defRPr sz="1700" kern="1200">
          <a:solidFill>
            <a:schemeClr val="tx1"/>
          </a:solidFill>
          <a:latin typeface="+mn-lt"/>
          <a:ea typeface="+mn-ea"/>
          <a:cs typeface="+mn-cs"/>
        </a:defRPr>
      </a:lvl4pPr>
      <a:lvl5pPr marL="1907231" algn="l" defTabSz="953617" rtl="0" eaLnBrk="1" latinLnBrk="0" hangingPunct="1">
        <a:defRPr sz="1700" kern="1200">
          <a:solidFill>
            <a:schemeClr val="tx1"/>
          </a:solidFill>
          <a:latin typeface="+mn-lt"/>
          <a:ea typeface="+mn-ea"/>
          <a:cs typeface="+mn-cs"/>
        </a:defRPr>
      </a:lvl5pPr>
      <a:lvl6pPr marL="2384039" algn="l" defTabSz="953617" rtl="0" eaLnBrk="1" latinLnBrk="0" hangingPunct="1">
        <a:defRPr sz="1700" kern="1200">
          <a:solidFill>
            <a:schemeClr val="tx1"/>
          </a:solidFill>
          <a:latin typeface="+mn-lt"/>
          <a:ea typeface="+mn-ea"/>
          <a:cs typeface="+mn-cs"/>
        </a:defRPr>
      </a:lvl6pPr>
      <a:lvl7pPr marL="2860849" algn="l" defTabSz="953617" rtl="0" eaLnBrk="1" latinLnBrk="0" hangingPunct="1">
        <a:defRPr sz="1700" kern="1200">
          <a:solidFill>
            <a:schemeClr val="tx1"/>
          </a:solidFill>
          <a:latin typeface="+mn-lt"/>
          <a:ea typeface="+mn-ea"/>
          <a:cs typeface="+mn-cs"/>
        </a:defRPr>
      </a:lvl7pPr>
      <a:lvl8pPr marL="3337657" algn="l" defTabSz="953617" rtl="0" eaLnBrk="1" latinLnBrk="0" hangingPunct="1">
        <a:defRPr sz="1700" kern="1200">
          <a:solidFill>
            <a:schemeClr val="tx1"/>
          </a:solidFill>
          <a:latin typeface="+mn-lt"/>
          <a:ea typeface="+mn-ea"/>
          <a:cs typeface="+mn-cs"/>
        </a:defRPr>
      </a:lvl8pPr>
      <a:lvl9pPr marL="3814465" algn="l" defTabSz="953617"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creativecommons.org/licenses/by-sa/4.0/legalcode.d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7.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hyperlink" Target="mailto:digitus@bio.lmu.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56568" y="-227013"/>
            <a:ext cx="8682038" cy="5788026"/>
          </a:xfrm>
          <a:solidFill>
            <a:schemeClr val="bg1"/>
          </a:solidFill>
        </p:spPr>
      </p:pic>
      <p:sp>
        <p:nvSpPr>
          <p:cNvPr id="9" name="Rechteck 8"/>
          <p:cNvSpPr/>
          <p:nvPr/>
        </p:nvSpPr>
        <p:spPr>
          <a:xfrm>
            <a:off x="4854069" y="5362554"/>
            <a:ext cx="5880366" cy="395446"/>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solidFill>
                  <a:schemeClr val="bg1"/>
                </a:solidFill>
              </a:rPr>
              <a:t>Aktivieren durch Vernetzen</a:t>
            </a:r>
          </a:p>
        </p:txBody>
      </p:sp>
      <p:sp>
        <p:nvSpPr>
          <p:cNvPr id="4" name="Textfeld 10">
            <a:extLst>
              <a:ext uri="{FF2B5EF4-FFF2-40B4-BE49-F238E27FC236}">
                <a16:creationId xmlns:a16="http://schemas.microsoft.com/office/drawing/2014/main" id="{E89ABE83-3B18-46E0-8E10-E6295B5B11F6}"/>
              </a:ext>
            </a:extLst>
          </p:cNvPr>
          <p:cNvSpPr>
            <a:spLocks/>
          </p:cNvSpPr>
          <p:nvPr/>
        </p:nvSpPr>
        <p:spPr bwMode="auto">
          <a:xfrm>
            <a:off x="6661736" y="5832698"/>
            <a:ext cx="3679793" cy="877163"/>
          </a:xfrm>
          <a:prstGeom prst="rect">
            <a:avLst/>
          </a:prstGeom>
          <a:solidFill>
            <a:srgbClr val="1F497D"/>
          </a:solidFill>
        </p:spPr>
        <p:txBody>
          <a:bodyPr wrap="square" rtlCol="0">
            <a:spAutoFit/>
          </a:bodyPr>
          <a:lstStyle/>
          <a:p>
            <a:pPr marL="180975" lvl="2">
              <a:defRPr/>
            </a:pPr>
            <a:r>
              <a:rPr lang="de-DE" dirty="0">
                <a:solidFill>
                  <a:schemeClr val="bg1"/>
                </a:solidFill>
              </a:rPr>
              <a:t>Beschreibung</a:t>
            </a:r>
            <a:endParaRPr dirty="0">
              <a:solidFill>
                <a:schemeClr val="bg1"/>
              </a:solidFill>
            </a:endParaRPr>
          </a:p>
          <a:p>
            <a:pPr marL="180975" lvl="2">
              <a:defRPr/>
            </a:pPr>
            <a:r>
              <a:rPr lang="de-DE" dirty="0">
                <a:solidFill>
                  <a:schemeClr val="bg1"/>
                </a:solidFill>
              </a:rPr>
              <a:t>Umsetzung im Schalenmodell</a:t>
            </a:r>
          </a:p>
          <a:p>
            <a:pPr marL="180975" lvl="2">
              <a:defRPr/>
            </a:pPr>
            <a:r>
              <a:rPr lang="de-DE" dirty="0">
                <a:solidFill>
                  <a:schemeClr val="bg1"/>
                </a:solidFill>
              </a:rPr>
              <a:t>Beispiele</a:t>
            </a:r>
            <a:endParaRPr dirty="0">
              <a:solidFill>
                <a:schemeClr val="bg1"/>
              </a:solidFill>
            </a:endParaRPr>
          </a:p>
        </p:txBody>
      </p:sp>
    </p:spTree>
    <p:extLst>
      <p:ext uri="{BB962C8B-B14F-4D97-AF65-F5344CB8AC3E}">
        <p14:creationId xmlns:p14="http://schemas.microsoft.com/office/powerpoint/2010/main" val="292519745"/>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BBCF2D3B-843C-495D-BC49-8201FFC0BFFF}"/>
              </a:ext>
            </a:extLst>
          </p:cNvPr>
          <p:cNvPicPr>
            <a:picLocks noChangeAspect="1"/>
          </p:cNvPicPr>
          <p:nvPr/>
        </p:nvPicPr>
        <p:blipFill>
          <a:blip r:embed="rId3">
            <a:alphaModFix amt="50000"/>
          </a:blip>
          <a:stretch>
            <a:fillRect/>
          </a:stretch>
        </p:blipFill>
        <p:spPr>
          <a:xfrm>
            <a:off x="129751" y="691552"/>
            <a:ext cx="8321711" cy="4470517"/>
          </a:xfrm>
          <a:prstGeom prst="rect">
            <a:avLst/>
          </a:prstGeom>
        </p:spPr>
      </p:pic>
      <p:sp>
        <p:nvSpPr>
          <p:cNvPr id="3" name="Titel 2"/>
          <p:cNvSpPr>
            <a:spLocks noGrp="1"/>
          </p:cNvSpPr>
          <p:nvPr>
            <p:ph type="title"/>
          </p:nvPr>
        </p:nvSpPr>
        <p:spPr/>
        <p:txBody>
          <a:bodyPr>
            <a:normAutofit/>
          </a:bodyPr>
          <a:lstStyle/>
          <a:p>
            <a:r>
              <a:rPr lang="de-DE" sz="2800" dirty="0">
                <a:solidFill>
                  <a:schemeClr val="bg1"/>
                </a:solidFill>
              </a:rPr>
              <a:t>Aktivieren durch Vernetzen</a:t>
            </a:r>
            <a:endParaRPr lang="de-DE" dirty="0"/>
          </a:p>
        </p:txBody>
      </p:sp>
      <p:sp>
        <p:nvSpPr>
          <p:cNvPr id="17" name="Textplatzhalter 16"/>
          <p:cNvSpPr>
            <a:spLocks noGrp="1"/>
          </p:cNvSpPr>
          <p:nvPr>
            <p:ph type="body" sz="quarter" idx="11"/>
          </p:nvPr>
        </p:nvSpPr>
        <p:spPr/>
        <p:txBody>
          <a:bodyPr/>
          <a:lstStyle/>
          <a:p>
            <a:r>
              <a:rPr lang="de-DE" dirty="0"/>
              <a:t>Schalenmodell</a:t>
            </a:r>
          </a:p>
        </p:txBody>
      </p:sp>
      <p:pic>
        <p:nvPicPr>
          <p:cNvPr id="40" name="Grafik 39">
            <a:extLst>
              <a:ext uri="{FF2B5EF4-FFF2-40B4-BE49-F238E27FC236}">
                <a16:creationId xmlns:a16="http://schemas.microsoft.com/office/drawing/2014/main" id="{1F09C7F8-5410-4E32-83B0-81043FE978A0}"/>
              </a:ext>
            </a:extLst>
          </p:cNvPr>
          <p:cNvPicPr>
            <a:picLocks noChangeAspect="1"/>
          </p:cNvPicPr>
          <p:nvPr/>
        </p:nvPicPr>
        <p:blipFill>
          <a:blip r:embed="rId4"/>
          <a:stretch>
            <a:fillRect/>
          </a:stretch>
        </p:blipFill>
        <p:spPr>
          <a:xfrm>
            <a:off x="2973964" y="1241383"/>
            <a:ext cx="3888432" cy="3428053"/>
          </a:xfrm>
          <a:prstGeom prst="rect">
            <a:avLst/>
          </a:prstGeom>
        </p:spPr>
      </p:pic>
      <p:sp>
        <p:nvSpPr>
          <p:cNvPr id="42" name="Textfeld 41">
            <a:extLst>
              <a:ext uri="{FF2B5EF4-FFF2-40B4-BE49-F238E27FC236}">
                <a16:creationId xmlns:a16="http://schemas.microsoft.com/office/drawing/2014/main" id="{CF6C0FCF-E5ED-4CF4-9BC2-3284E37CCB7E}"/>
              </a:ext>
            </a:extLst>
          </p:cNvPr>
          <p:cNvSpPr txBox="1"/>
          <p:nvPr/>
        </p:nvSpPr>
        <p:spPr>
          <a:xfrm rot="16200000">
            <a:off x="2486567" y="3486564"/>
            <a:ext cx="1612499" cy="400110"/>
          </a:xfrm>
          <a:prstGeom prst="rect">
            <a:avLst/>
          </a:prstGeom>
          <a:noFill/>
        </p:spPr>
        <p:txBody>
          <a:bodyPr wrap="square" rtlCol="0">
            <a:spAutoFit/>
          </a:bodyPr>
          <a:lstStyle/>
          <a:p>
            <a:r>
              <a:rPr lang="de-DE" sz="2000" dirty="0">
                <a:solidFill>
                  <a:schemeClr val="bg1"/>
                </a:solidFill>
              </a:rPr>
              <a:t>Hinführung</a:t>
            </a:r>
          </a:p>
        </p:txBody>
      </p:sp>
      <p:sp>
        <p:nvSpPr>
          <p:cNvPr id="44" name="Textfeld 43">
            <a:extLst>
              <a:ext uri="{FF2B5EF4-FFF2-40B4-BE49-F238E27FC236}">
                <a16:creationId xmlns:a16="http://schemas.microsoft.com/office/drawing/2014/main" id="{8D70DAB4-D189-4075-BFC6-2A345251EC62}"/>
              </a:ext>
            </a:extLst>
          </p:cNvPr>
          <p:cNvSpPr txBox="1"/>
          <p:nvPr/>
        </p:nvSpPr>
        <p:spPr>
          <a:xfrm rot="16200000">
            <a:off x="5694990" y="3486563"/>
            <a:ext cx="1612499" cy="400110"/>
          </a:xfrm>
          <a:prstGeom prst="rect">
            <a:avLst/>
          </a:prstGeom>
          <a:noFill/>
        </p:spPr>
        <p:txBody>
          <a:bodyPr wrap="square" rtlCol="0">
            <a:spAutoFit/>
          </a:bodyPr>
          <a:lstStyle/>
          <a:p>
            <a:r>
              <a:rPr lang="de-DE" sz="2000" dirty="0">
                <a:solidFill>
                  <a:schemeClr val="bg1"/>
                </a:solidFill>
              </a:rPr>
              <a:t>Vertiefung</a:t>
            </a:r>
          </a:p>
        </p:txBody>
      </p:sp>
      <p:sp>
        <p:nvSpPr>
          <p:cNvPr id="14" name="Inhaltsplatzhalter 5">
            <a:extLst>
              <a:ext uri="{FF2B5EF4-FFF2-40B4-BE49-F238E27FC236}">
                <a16:creationId xmlns:a16="http://schemas.microsoft.com/office/drawing/2014/main" id="{C2C3F6B3-619D-4887-A7BC-10BE97ACE58B}"/>
              </a:ext>
            </a:extLst>
          </p:cNvPr>
          <p:cNvSpPr>
            <a:spLocks noGrp="1"/>
          </p:cNvSpPr>
          <p:nvPr>
            <p:ph idx="1"/>
          </p:nvPr>
        </p:nvSpPr>
        <p:spPr>
          <a:xfrm>
            <a:off x="514915" y="4752578"/>
            <a:ext cx="9268301" cy="1206939"/>
          </a:xfrm>
        </p:spPr>
        <p:txBody>
          <a:bodyPr>
            <a:noAutofit/>
          </a:bodyPr>
          <a:lstStyle/>
          <a:p>
            <a:pPr marL="228600" marR="0" lvl="0" indent="-228600" algn="l" defTabSz="914400" rtl="0" eaLnBrk="1" fontAlgn="auto" latinLnBrk="0" hangingPunct="1">
              <a:lnSpc>
                <a:spcPct val="90000"/>
              </a:lnSpc>
              <a:spcBef>
                <a:spcPts val="1000"/>
              </a:spcBef>
              <a:spcAft>
                <a:spcPts val="0"/>
              </a:spcAft>
              <a:buClr>
                <a:srgbClr val="C00000"/>
              </a:buClr>
              <a:buSzPct val="120000"/>
              <a:buFont typeface="Wingdings" pitchFamily="2" charset="2"/>
              <a:buChar char="§"/>
              <a:tabLst/>
              <a:defRPr/>
            </a:pPr>
            <a:r>
              <a:rPr kumimoji="0" lang="de-DE" sz="1900" b="0" i="0" u="none" strike="noStrike" kern="1200" cap="none" spc="0" normalizeH="0" baseline="0" noProof="0" dirty="0">
                <a:ln>
                  <a:noFill/>
                </a:ln>
                <a:solidFill>
                  <a:srgbClr val="2F3552"/>
                </a:solidFill>
                <a:effectLst/>
                <a:uLnTx/>
                <a:uFillTx/>
                <a:latin typeface="Calibri" panose="020F0502020204030204"/>
                <a:ea typeface="+mn-ea"/>
                <a:cs typeface="+mn-cs"/>
              </a:rPr>
              <a:t>Vertiefung</a:t>
            </a:r>
            <a:endParaRPr lang="de-DE" sz="1900" b="0" dirty="0">
              <a:solidFill>
                <a:srgbClr val="2F3552"/>
              </a:solidFill>
              <a:latin typeface="Calibri" panose="020F0502020204030204"/>
            </a:endParaRPr>
          </a:p>
          <a:p>
            <a:pPr marL="702954" lvl="1" indent="-285750" defTabSz="914400">
              <a:lnSpc>
                <a:spcPct val="90000"/>
              </a:lnSpc>
              <a:spcBef>
                <a:spcPts val="1000"/>
              </a:spcBef>
              <a:buClr>
                <a:srgbClr val="C00000"/>
              </a:buClr>
              <a:buSzPct val="120000"/>
              <a:buFont typeface="Symbol" panose="05050102010706020507" pitchFamily="18" charset="2"/>
              <a:buChar char="-"/>
              <a:defRPr/>
            </a:pPr>
            <a:r>
              <a:rPr lang="de-DE" sz="1800" dirty="0">
                <a:solidFill>
                  <a:srgbClr val="2F3552"/>
                </a:solidFill>
              </a:rPr>
              <a:t>Aufgreifen der erhobenen Schülervorstellungen, Beantworten der Fokusfrage</a:t>
            </a:r>
          </a:p>
          <a:p>
            <a:pPr marL="702954" lvl="1" indent="-285750" defTabSz="914400">
              <a:lnSpc>
                <a:spcPct val="90000"/>
              </a:lnSpc>
              <a:spcBef>
                <a:spcPts val="1000"/>
              </a:spcBef>
              <a:buClr>
                <a:srgbClr val="C00000"/>
              </a:buClr>
              <a:buSzPct val="120000"/>
              <a:buFont typeface="Symbol" panose="05050102010706020507" pitchFamily="18" charset="2"/>
              <a:buChar char="-"/>
              <a:defRPr/>
            </a:pPr>
            <a:r>
              <a:rPr lang="de-DE" sz="1800" dirty="0">
                <a:solidFill>
                  <a:srgbClr val="2F3552"/>
                </a:solidFill>
              </a:rPr>
              <a:t>Transfer anhand eines besprochenen Basiskonzepts</a:t>
            </a:r>
          </a:p>
          <a:p>
            <a:pPr marL="702954" lvl="1" indent="-285750" defTabSz="914400">
              <a:lnSpc>
                <a:spcPct val="90000"/>
              </a:lnSpc>
              <a:spcBef>
                <a:spcPts val="1000"/>
              </a:spcBef>
              <a:buClr>
                <a:srgbClr val="C00000"/>
              </a:buClr>
              <a:buSzPct val="120000"/>
              <a:buFont typeface="Symbol" panose="05050102010706020507" pitchFamily="18" charset="2"/>
              <a:buChar char="-"/>
              <a:defRPr/>
            </a:pPr>
            <a:r>
              <a:rPr lang="de-DE" sz="1800" dirty="0">
                <a:solidFill>
                  <a:srgbClr val="2F3552"/>
                </a:solidFill>
              </a:rPr>
              <a:t>auf folgende Unterrichtsthemen verweisen</a:t>
            </a:r>
          </a:p>
        </p:txBody>
      </p:sp>
      <p:sp>
        <p:nvSpPr>
          <p:cNvPr id="10" name="Textplatzhalter 3">
            <a:extLst>
              <a:ext uri="{FF2B5EF4-FFF2-40B4-BE49-F238E27FC236}">
                <a16:creationId xmlns:a16="http://schemas.microsoft.com/office/drawing/2014/main" id="{8433E522-1729-41A3-B5DE-95DB7B7719BD}"/>
              </a:ext>
            </a:extLst>
          </p:cNvPr>
          <p:cNvSpPr txBox="1">
            <a:spLocks/>
          </p:cNvSpPr>
          <p:nvPr/>
        </p:nvSpPr>
        <p:spPr bwMode="auto">
          <a:xfrm>
            <a:off x="7453312" y="0"/>
            <a:ext cx="2844801" cy="792138"/>
          </a:xfrm>
          <a:prstGeom prst="rect">
            <a:avLst/>
          </a:prstGeom>
        </p:spPr>
        <p:txBody>
          <a:bodyPr>
            <a:noAutofit/>
          </a:bodyPr>
          <a:lstStyle>
            <a:lvl1pPr marL="357607" indent="-357607" algn="l" defTabSz="953617" rtl="0" eaLnBrk="1" latinLnBrk="0" hangingPunct="1">
              <a:spcBef>
                <a:spcPct val="20000"/>
              </a:spcBef>
              <a:buFont typeface="Arial" pitchFamily="34" charset="0"/>
              <a:buNone/>
              <a:defRPr sz="2400" b="1" kern="1200">
                <a:solidFill>
                  <a:schemeClr val="tx1"/>
                </a:solidFill>
                <a:latin typeface="Arial Bold"/>
                <a:ea typeface="+mn-ea"/>
                <a:cs typeface="+mn-cs"/>
              </a:defRPr>
            </a:lvl1pPr>
            <a:lvl2pPr marL="774811" indent="-298005" algn="l" defTabSz="953617"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192021" indent="-238404" algn="l" defTabSz="95361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68828"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45636"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622444"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9252"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76061"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52869"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r>
              <a:rPr lang="de-DE" sz="1300" b="0" dirty="0">
                <a:latin typeface="+mn-lt"/>
              </a:rPr>
              <a:t>Dorfner et al. (2019)</a:t>
            </a:r>
            <a:br>
              <a:rPr lang="de-DE" sz="1300" b="0" dirty="0">
                <a:latin typeface="+mn-lt"/>
              </a:rPr>
            </a:br>
            <a:r>
              <a:rPr lang="de-DE" sz="1300" b="0" dirty="0" err="1">
                <a:latin typeface="+mn-lt"/>
              </a:rPr>
              <a:t>Dorfner</a:t>
            </a:r>
            <a:r>
              <a:rPr lang="de-DE" sz="1300" b="0" dirty="0">
                <a:latin typeface="+mn-lt"/>
              </a:rPr>
              <a:t> &amp; Neuhaus (2019)</a:t>
            </a:r>
            <a:br>
              <a:rPr lang="de-DE" sz="1300" b="0" dirty="0">
                <a:latin typeface="+mn-lt"/>
              </a:rPr>
            </a:br>
            <a:r>
              <a:rPr lang="de-DE" sz="1300" b="0" dirty="0" err="1">
                <a:latin typeface="+mn-lt"/>
              </a:rPr>
              <a:t>Förtsch</a:t>
            </a:r>
            <a:r>
              <a:rPr lang="de-DE" sz="1300" b="0" dirty="0">
                <a:latin typeface="+mn-lt"/>
              </a:rPr>
              <a:t> et al. (2016, 2020) </a:t>
            </a:r>
          </a:p>
        </p:txBody>
      </p:sp>
    </p:spTree>
    <p:extLst>
      <p:ext uri="{BB962C8B-B14F-4D97-AF65-F5344CB8AC3E}">
        <p14:creationId xmlns:p14="http://schemas.microsoft.com/office/powerpoint/2010/main" val="564004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sz="2800" dirty="0">
                <a:solidFill>
                  <a:schemeClr val="bg1"/>
                </a:solidFill>
              </a:rPr>
              <a:t>Aktivieren durch Vernetzen</a:t>
            </a:r>
            <a:endParaRPr lang="de-DE" dirty="0"/>
          </a:p>
        </p:txBody>
      </p:sp>
      <p:sp>
        <p:nvSpPr>
          <p:cNvPr id="17" name="Textplatzhalter 16"/>
          <p:cNvSpPr>
            <a:spLocks noGrp="1"/>
          </p:cNvSpPr>
          <p:nvPr>
            <p:ph type="body" sz="quarter" idx="11"/>
          </p:nvPr>
        </p:nvSpPr>
        <p:spPr/>
        <p:txBody>
          <a:bodyPr/>
          <a:lstStyle/>
          <a:p>
            <a:r>
              <a:rPr lang="de-DE" dirty="0"/>
              <a:t>Beispiel</a:t>
            </a:r>
          </a:p>
        </p:txBody>
      </p:sp>
      <p:sp>
        <p:nvSpPr>
          <p:cNvPr id="10" name="Inhaltsplatzhalter 1">
            <a:extLst>
              <a:ext uri="{FF2B5EF4-FFF2-40B4-BE49-F238E27FC236}">
                <a16:creationId xmlns:a16="http://schemas.microsoft.com/office/drawing/2014/main" id="{EC525985-0799-4641-849C-B9505D88632E}"/>
              </a:ext>
            </a:extLst>
          </p:cNvPr>
          <p:cNvSpPr>
            <a:spLocks noGrp="1"/>
          </p:cNvSpPr>
          <p:nvPr>
            <p:ph idx="1"/>
          </p:nvPr>
        </p:nvSpPr>
        <p:spPr>
          <a:xfrm>
            <a:off x="514915" y="1224187"/>
            <a:ext cx="7154421" cy="5760639"/>
          </a:xfrm>
        </p:spPr>
        <p:txBody>
          <a:bodyPr>
            <a:normAutofit lnSpcReduction="10000"/>
          </a:bodyPr>
          <a:lstStyle/>
          <a:p>
            <a:pPr marL="0" indent="0">
              <a:buNone/>
            </a:pPr>
            <a:r>
              <a:rPr lang="de-DE" dirty="0"/>
              <a:t>Thema: Samenkeimung (6. Jahrgangsstufe)</a:t>
            </a:r>
          </a:p>
          <a:p>
            <a:pPr marL="0" indent="0">
              <a:buNone/>
            </a:pPr>
            <a:endParaRPr lang="de-DE" dirty="0"/>
          </a:p>
          <a:p>
            <a:pPr marL="0" indent="0">
              <a:buNone/>
            </a:pPr>
            <a:r>
              <a:rPr lang="de-DE" dirty="0"/>
              <a:t>Vertiefung:</a:t>
            </a:r>
          </a:p>
          <a:p>
            <a:pPr marL="0" indent="0">
              <a:buNone/>
            </a:pPr>
            <a:r>
              <a:rPr lang="de-DE" sz="2000" b="0" dirty="0"/>
              <a:t>Lehrkraft zeigt erneut das Becherglas mit Hamsterfutter.</a:t>
            </a:r>
          </a:p>
          <a:p>
            <a:pPr marL="0" indent="0">
              <a:buNone/>
            </a:pPr>
            <a:r>
              <a:rPr lang="de-DE" sz="2000" b="0" dirty="0"/>
              <a:t>Lehrkraft: „Zu Beginn der Stunde haben wir uns gefragt, wie sich Pflanzensamen zur Keimung bringen lassen. Dazu habt ihr Vermutungen aufgestellt, die wir hier gesammelt haben. Versucht jetzt einmal einzuteilen, welche Vermutungen richtig und welche falsch waren. Begründet eure Zuordnung.“</a:t>
            </a:r>
          </a:p>
          <a:p>
            <a:pPr marL="0" indent="0">
              <a:buNone/>
            </a:pPr>
            <a:r>
              <a:rPr lang="de-DE" sz="2000" b="0" dirty="0"/>
              <a:t>Eine Antwort wird als Merksatz formuliert: „Zur Keimung von Pflanzensamen sind Wasser, Wärme und Luft nötig.“ </a:t>
            </a:r>
          </a:p>
          <a:p>
            <a:pPr marL="0" indent="0">
              <a:buNone/>
            </a:pPr>
            <a:r>
              <a:rPr lang="de-DE" sz="2000" b="0" dirty="0"/>
              <a:t>Bezug zur Fokusfrage: „Warum keimen also die Samen im Futter nicht?“</a:t>
            </a:r>
          </a:p>
          <a:p>
            <a:pPr marL="0" indent="0">
              <a:buNone/>
            </a:pPr>
            <a:r>
              <a:rPr lang="de-DE" sz="2000" b="0" dirty="0">
                <a:highlight>
                  <a:srgbClr val="FFFFFF"/>
                </a:highlight>
              </a:rPr>
              <a:t>Im Anschluss wird eine Aufgabe formuliert. Hier sollen die Schülerinnen und Schüler den gelernten Inhalt auf das Anlegen eines Blumengartens anwenden.</a:t>
            </a:r>
          </a:p>
          <a:p>
            <a:pPr marL="0" indent="0">
              <a:buNone/>
            </a:pPr>
            <a:r>
              <a:rPr lang="de-DE" sz="2000" b="0" dirty="0">
                <a:highlight>
                  <a:srgbClr val="FFFFFF"/>
                </a:highlight>
              </a:rPr>
              <a:t>„In der nächsten Stunde beschäftigen wir uns dann mit der Frage, wie die Keimung unserer Samen genau abläuft.“</a:t>
            </a:r>
          </a:p>
        </p:txBody>
      </p:sp>
      <p:sp>
        <p:nvSpPr>
          <p:cNvPr id="11" name="Inhaltsplatzhalter 1">
            <a:extLst>
              <a:ext uri="{FF2B5EF4-FFF2-40B4-BE49-F238E27FC236}">
                <a16:creationId xmlns:a16="http://schemas.microsoft.com/office/drawing/2014/main" id="{BCF7D1D3-1218-4140-AAC1-6C89D4E00409}"/>
              </a:ext>
            </a:extLst>
          </p:cNvPr>
          <p:cNvSpPr txBox="1">
            <a:spLocks/>
          </p:cNvSpPr>
          <p:nvPr/>
        </p:nvSpPr>
        <p:spPr>
          <a:xfrm flipH="1">
            <a:off x="7669335" y="1224186"/>
            <a:ext cx="2475881" cy="5760639"/>
          </a:xfrm>
          <a:prstGeom prst="rect">
            <a:avLst/>
          </a:prstGeom>
        </p:spPr>
        <p:txBody>
          <a:bodyPr vert="horz" lIns="95361" tIns="47681" rIns="95361" bIns="47681" rtlCol="0">
            <a:normAutofit/>
          </a:bodyPr>
          <a:lstStyle>
            <a:lvl1pPr marL="357607" indent="-357607" algn="l" defTabSz="953617" rtl="0" eaLnBrk="1" latinLnBrk="0" hangingPunct="1">
              <a:spcBef>
                <a:spcPct val="20000"/>
              </a:spcBef>
              <a:buClr>
                <a:srgbClr val="C00000"/>
              </a:buClr>
              <a:buSzPct val="120000"/>
              <a:buFont typeface="Wingdings" pitchFamily="2" charset="2"/>
              <a:buChar char="§"/>
              <a:defRPr sz="2200" b="1" kern="1200">
                <a:solidFill>
                  <a:schemeClr val="tx1"/>
                </a:solidFill>
                <a:latin typeface="+mn-lt"/>
                <a:ea typeface="+mn-ea"/>
                <a:cs typeface="+mn-cs"/>
              </a:defRPr>
            </a:lvl1pPr>
            <a:lvl2pPr marL="774811" indent="-298005" algn="l" defTabSz="953617" rtl="0" eaLnBrk="1" latinLnBrk="0" hangingPunct="1">
              <a:spcBef>
                <a:spcPct val="20000"/>
              </a:spcBef>
              <a:buFont typeface="Arial" pitchFamily="34" charset="0"/>
              <a:buChar char="–"/>
              <a:defRPr sz="1700" kern="1200">
                <a:solidFill>
                  <a:schemeClr val="tx1"/>
                </a:solidFill>
                <a:latin typeface="+mn-lt"/>
                <a:ea typeface="+mn-ea"/>
                <a:cs typeface="+mn-cs"/>
              </a:defRPr>
            </a:lvl2pPr>
            <a:lvl3pPr marL="1191775" indent="-238356" algn="l" defTabSz="953617" rtl="0" eaLnBrk="1" latinLnBrk="0" hangingPunct="1">
              <a:spcBef>
                <a:spcPct val="20000"/>
              </a:spcBef>
              <a:buFont typeface="Symbol" pitchFamily="18" charset="2"/>
              <a:buChar char="-"/>
              <a:defRPr sz="1700" kern="1200">
                <a:solidFill>
                  <a:schemeClr val="tx1"/>
                </a:solidFill>
                <a:latin typeface="+mn-lt"/>
                <a:ea typeface="+mn-ea"/>
                <a:cs typeface="+mn-cs"/>
              </a:defRPr>
            </a:lvl3pPr>
            <a:lvl4pPr marL="1668482" indent="-238356" algn="l" defTabSz="953617" rtl="0" eaLnBrk="1" latinLnBrk="0" hangingPunct="1">
              <a:spcBef>
                <a:spcPct val="20000"/>
              </a:spcBef>
              <a:buFont typeface="Symbol" pitchFamily="18" charset="2"/>
              <a:buChar char="-"/>
              <a:defRPr sz="1700" kern="1200">
                <a:solidFill>
                  <a:schemeClr val="tx1"/>
                </a:solidFill>
                <a:latin typeface="+mn-lt"/>
                <a:ea typeface="+mn-ea"/>
                <a:cs typeface="+mn-cs"/>
              </a:defRPr>
            </a:lvl4pPr>
            <a:lvl5pPr marL="2145192" indent="-238356" algn="l" defTabSz="953617" rtl="0" eaLnBrk="1" latinLnBrk="0" hangingPunct="1">
              <a:spcBef>
                <a:spcPct val="20000"/>
              </a:spcBef>
              <a:buFont typeface="Symbol" pitchFamily="18" charset="2"/>
              <a:buChar char="-"/>
              <a:defRPr sz="1700" kern="1200">
                <a:solidFill>
                  <a:schemeClr val="tx1"/>
                </a:solidFill>
                <a:latin typeface="+mn-lt"/>
                <a:ea typeface="+mn-ea"/>
                <a:cs typeface="+mn-cs"/>
              </a:defRPr>
            </a:lvl5pPr>
            <a:lvl6pPr marL="2622444"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9252"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76061"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52869"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endParaRPr lang="de-DE" sz="2000" dirty="0"/>
          </a:p>
          <a:p>
            <a:pPr marL="0" indent="0">
              <a:buFont typeface="Wingdings" pitchFamily="2" charset="2"/>
              <a:buNone/>
            </a:pPr>
            <a:endParaRPr lang="de-DE" sz="2000" dirty="0"/>
          </a:p>
          <a:p>
            <a:pPr marL="0" indent="0">
              <a:buNone/>
            </a:pPr>
            <a:endParaRPr lang="de-DE" sz="2000" dirty="0"/>
          </a:p>
          <a:p>
            <a:pPr marL="0" indent="0">
              <a:buNone/>
            </a:pPr>
            <a:r>
              <a:rPr lang="de-DE" sz="2000" dirty="0"/>
              <a:t>Evolutionärer Umgang mit Vorstellungen</a:t>
            </a:r>
          </a:p>
          <a:p>
            <a:pPr marL="0" indent="0">
              <a:buFont typeface="Wingdings" pitchFamily="2" charset="2"/>
              <a:buNone/>
            </a:pPr>
            <a:endParaRPr lang="de-DE" sz="2000" dirty="0"/>
          </a:p>
          <a:p>
            <a:pPr marL="0" indent="0">
              <a:buFont typeface="Wingdings" pitchFamily="2" charset="2"/>
              <a:buNone/>
            </a:pPr>
            <a:endParaRPr lang="de-DE" sz="2000" dirty="0"/>
          </a:p>
          <a:p>
            <a:pPr marL="0" indent="0">
              <a:buFont typeface="Wingdings" pitchFamily="2" charset="2"/>
              <a:buNone/>
            </a:pPr>
            <a:endParaRPr lang="de-DE" sz="2000" dirty="0"/>
          </a:p>
          <a:p>
            <a:pPr marL="0" indent="0">
              <a:buFont typeface="Wingdings" pitchFamily="2" charset="2"/>
              <a:buNone/>
            </a:pPr>
            <a:endParaRPr lang="de-DE" sz="2000" dirty="0"/>
          </a:p>
          <a:p>
            <a:pPr marL="0" indent="0">
              <a:buFont typeface="Wingdings" pitchFamily="2" charset="2"/>
              <a:buNone/>
            </a:pPr>
            <a:endParaRPr lang="de-DE" sz="2000" dirty="0"/>
          </a:p>
          <a:p>
            <a:pPr marL="0" indent="0">
              <a:buFont typeface="Wingdings" pitchFamily="2" charset="2"/>
              <a:buNone/>
            </a:pPr>
            <a:endParaRPr lang="de-DE" sz="2000" dirty="0"/>
          </a:p>
          <a:p>
            <a:pPr marL="0" indent="0">
              <a:buFont typeface="Wingdings" pitchFamily="2" charset="2"/>
              <a:buNone/>
            </a:pPr>
            <a:br>
              <a:rPr lang="de-DE" sz="2000" dirty="0"/>
            </a:br>
            <a:endParaRPr lang="de-DE" sz="2000" dirty="0"/>
          </a:p>
          <a:p>
            <a:pPr marL="0" indent="0">
              <a:buFont typeface="Wingdings" pitchFamily="2" charset="2"/>
              <a:buNone/>
            </a:pPr>
            <a:r>
              <a:rPr lang="de-DE" sz="2000" dirty="0"/>
              <a:t>Lernstatus bewusst machen</a:t>
            </a:r>
          </a:p>
          <a:p>
            <a:pPr marL="0" indent="0">
              <a:buFont typeface="Wingdings" pitchFamily="2" charset="2"/>
              <a:buNone/>
            </a:pPr>
            <a:endParaRPr lang="de-DE" sz="2000" dirty="0"/>
          </a:p>
          <a:p>
            <a:pPr marL="0" indent="0">
              <a:buFont typeface="Wingdings" pitchFamily="2" charset="2"/>
              <a:buNone/>
            </a:pPr>
            <a:endParaRPr lang="de-DE" sz="2000" dirty="0"/>
          </a:p>
        </p:txBody>
      </p:sp>
      <p:sp>
        <p:nvSpPr>
          <p:cNvPr id="7" name="Textplatzhalter 3">
            <a:extLst>
              <a:ext uri="{FF2B5EF4-FFF2-40B4-BE49-F238E27FC236}">
                <a16:creationId xmlns:a16="http://schemas.microsoft.com/office/drawing/2014/main" id="{A1E2EE4C-5E41-4C8C-99C8-F8F9342D4E27}"/>
              </a:ext>
            </a:extLst>
          </p:cNvPr>
          <p:cNvSpPr txBox="1">
            <a:spLocks/>
          </p:cNvSpPr>
          <p:nvPr/>
        </p:nvSpPr>
        <p:spPr bwMode="auto">
          <a:xfrm>
            <a:off x="7453312" y="0"/>
            <a:ext cx="2844801" cy="560070"/>
          </a:xfrm>
          <a:prstGeom prst="rect">
            <a:avLst/>
          </a:prstGeom>
        </p:spPr>
        <p:txBody>
          <a:bodyPr>
            <a:noAutofit/>
          </a:bodyPr>
          <a:lstStyle>
            <a:lvl1pPr marL="357607" indent="-357607" algn="l" defTabSz="953617" rtl="0" eaLnBrk="1" latinLnBrk="0" hangingPunct="1">
              <a:spcBef>
                <a:spcPct val="20000"/>
              </a:spcBef>
              <a:buFont typeface="Arial" pitchFamily="34" charset="0"/>
              <a:buNone/>
              <a:defRPr sz="2400" b="1" kern="1200">
                <a:solidFill>
                  <a:schemeClr val="tx1"/>
                </a:solidFill>
                <a:latin typeface="Arial Bold"/>
                <a:ea typeface="+mn-ea"/>
                <a:cs typeface="+mn-cs"/>
              </a:defRPr>
            </a:lvl1pPr>
            <a:lvl2pPr marL="774811" indent="-298005" algn="l" defTabSz="953617"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192021" indent="-238404" algn="l" defTabSz="95361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68828"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45636"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622444"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9252"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76061"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52869"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r>
              <a:rPr lang="de-DE" sz="1300" b="0" dirty="0">
                <a:latin typeface="+mn-lt"/>
              </a:rPr>
              <a:t>Dorfner &amp; Neuhaus (2019)</a:t>
            </a:r>
          </a:p>
        </p:txBody>
      </p:sp>
    </p:spTree>
    <p:extLst>
      <p:ext uri="{BB962C8B-B14F-4D97-AF65-F5344CB8AC3E}">
        <p14:creationId xmlns:p14="http://schemas.microsoft.com/office/powerpoint/2010/main" val="1225031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sz="2800" dirty="0">
                <a:solidFill>
                  <a:schemeClr val="bg1"/>
                </a:solidFill>
              </a:rPr>
              <a:t>Aktivieren durch Vernetzen</a:t>
            </a:r>
            <a:endParaRPr lang="de-DE" dirty="0"/>
          </a:p>
        </p:txBody>
      </p:sp>
      <p:sp>
        <p:nvSpPr>
          <p:cNvPr id="17" name="Textplatzhalter 16"/>
          <p:cNvSpPr>
            <a:spLocks noGrp="1"/>
          </p:cNvSpPr>
          <p:nvPr>
            <p:ph type="body" sz="quarter" idx="11"/>
          </p:nvPr>
        </p:nvSpPr>
        <p:spPr/>
        <p:txBody>
          <a:bodyPr/>
          <a:lstStyle/>
          <a:p>
            <a:r>
              <a:rPr lang="de-DE" dirty="0"/>
              <a:t>Reflexionsfragen</a:t>
            </a:r>
          </a:p>
        </p:txBody>
      </p:sp>
      <p:sp>
        <p:nvSpPr>
          <p:cNvPr id="7" name="Inhaltsplatzhalter 6">
            <a:extLst>
              <a:ext uri="{FF2B5EF4-FFF2-40B4-BE49-F238E27FC236}">
                <a16:creationId xmlns:a16="http://schemas.microsoft.com/office/drawing/2014/main" id="{7AA6419F-0A65-4405-8F20-42F4F8647DEC}"/>
              </a:ext>
            </a:extLst>
          </p:cNvPr>
          <p:cNvSpPr>
            <a:spLocks noGrp="1"/>
          </p:cNvSpPr>
          <p:nvPr>
            <p:ph idx="1"/>
          </p:nvPr>
        </p:nvSpPr>
        <p:spPr>
          <a:xfrm>
            <a:off x="514915" y="1224186"/>
            <a:ext cx="9268301" cy="5544616"/>
          </a:xfrm>
        </p:spPr>
        <p:txBody>
          <a:bodyPr>
            <a:noAutofit/>
          </a:bodyPr>
          <a:lstStyle/>
          <a:p>
            <a:r>
              <a:rPr lang="de-DE" b="0" dirty="0"/>
              <a:t>Wie ist den Lernenden der Lernstatus bewusst gemacht worden?</a:t>
            </a:r>
          </a:p>
          <a:p>
            <a:r>
              <a:rPr lang="de-DE" b="0" dirty="0"/>
              <a:t>Wie ist der Bezug auf Inhalte aus vorhergehenden/zukünftigen Unterrichts-stunden hergestellt worden?</a:t>
            </a:r>
          </a:p>
          <a:p>
            <a:r>
              <a:rPr lang="de-DE" b="0" dirty="0"/>
              <a:t>In welchen unterrichtlichen Situationen können Schülerinnen und Schülern Zusammenhänge zu anderen Inhalten vermittelt werden?</a:t>
            </a:r>
          </a:p>
          <a:p>
            <a:endParaRPr lang="de-DE" b="0" dirty="0"/>
          </a:p>
          <a:p>
            <a:r>
              <a:rPr lang="de-DE" b="0" dirty="0"/>
              <a:t>Wie sind Vorwissen/Vorstellungen der Lernenden erhoben worden?</a:t>
            </a:r>
          </a:p>
          <a:p>
            <a:r>
              <a:rPr lang="de-DE" b="0" dirty="0"/>
              <a:t>Wie oft wurden Brainstormings durchgeführt?</a:t>
            </a:r>
          </a:p>
          <a:p>
            <a:r>
              <a:rPr lang="de-DE" b="0" dirty="0"/>
              <a:t>In welchen Situationen hätte es sich angeboten, Schülervorstellungen zu erheben?</a:t>
            </a:r>
          </a:p>
          <a:p>
            <a:endParaRPr lang="de-DE" b="0" dirty="0"/>
          </a:p>
          <a:p>
            <a:r>
              <a:rPr lang="de-DE" b="0" dirty="0"/>
              <a:t>Wie ist mit den Vorstellungen der Lernenden in der Unterrichtsstunde gearbeitet worden?</a:t>
            </a:r>
          </a:p>
          <a:p>
            <a:r>
              <a:rPr lang="de-DE" b="0" dirty="0"/>
              <a:t>Wie sind kognitive Konflikte erzeugt worden?</a:t>
            </a:r>
          </a:p>
        </p:txBody>
      </p:sp>
      <p:sp>
        <p:nvSpPr>
          <p:cNvPr id="6" name="Textplatzhalter 3">
            <a:extLst>
              <a:ext uri="{FF2B5EF4-FFF2-40B4-BE49-F238E27FC236}">
                <a16:creationId xmlns:a16="http://schemas.microsoft.com/office/drawing/2014/main" id="{05F052E6-A0C5-416E-87B6-EEA3583119F9}"/>
              </a:ext>
            </a:extLst>
          </p:cNvPr>
          <p:cNvSpPr txBox="1">
            <a:spLocks/>
          </p:cNvSpPr>
          <p:nvPr/>
        </p:nvSpPr>
        <p:spPr bwMode="auto">
          <a:xfrm>
            <a:off x="7453312" y="0"/>
            <a:ext cx="2844801" cy="560070"/>
          </a:xfrm>
          <a:prstGeom prst="rect">
            <a:avLst/>
          </a:prstGeom>
        </p:spPr>
        <p:txBody>
          <a:bodyPr>
            <a:noAutofit/>
          </a:bodyPr>
          <a:lstStyle>
            <a:lvl1pPr marL="357607" indent="-357607" algn="l" defTabSz="953617" rtl="0" eaLnBrk="1" latinLnBrk="0" hangingPunct="1">
              <a:spcBef>
                <a:spcPct val="20000"/>
              </a:spcBef>
              <a:buFont typeface="Arial" pitchFamily="34" charset="0"/>
              <a:buNone/>
              <a:defRPr sz="2400" b="1" kern="1200">
                <a:solidFill>
                  <a:schemeClr val="tx1"/>
                </a:solidFill>
                <a:latin typeface="Arial Bold"/>
                <a:ea typeface="+mn-ea"/>
                <a:cs typeface="+mn-cs"/>
              </a:defRPr>
            </a:lvl1pPr>
            <a:lvl2pPr marL="774811" indent="-298005" algn="l" defTabSz="953617"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192021" indent="-238404" algn="l" defTabSz="95361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68828"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45636"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622444"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9252"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76061"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52869"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r>
              <a:rPr lang="de-DE" sz="1300" b="0" dirty="0">
                <a:latin typeface="+mn-lt"/>
              </a:rPr>
              <a:t>Dorfner &amp; Neuhaus (2019)</a:t>
            </a:r>
          </a:p>
        </p:txBody>
      </p:sp>
    </p:spTree>
    <p:extLst>
      <p:ext uri="{BB962C8B-B14F-4D97-AF65-F5344CB8AC3E}">
        <p14:creationId xmlns:p14="http://schemas.microsoft.com/office/powerpoint/2010/main" val="3818786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085160" y="720130"/>
            <a:ext cx="4032448" cy="5424322"/>
          </a:xfrm>
        </p:spPr>
        <p:txBody>
          <a:bodyPr>
            <a:noAutofit/>
          </a:bodyPr>
          <a:lstStyle/>
          <a:p>
            <a:pPr>
              <a:buClr>
                <a:schemeClr val="tx2"/>
              </a:buClr>
            </a:pPr>
            <a:r>
              <a:rPr lang="de-DE" sz="1800" b="0" dirty="0"/>
              <a:t>Identifizieren Sie bereits bekannte Themen (Vorwissen der Schülerinnen und Schüler), an die Sie anknüpfen können und integrieren Sie diese in die Hinführungsphase.</a:t>
            </a:r>
          </a:p>
          <a:p>
            <a:pPr>
              <a:buClr>
                <a:schemeClr val="tx2"/>
              </a:buClr>
            </a:pPr>
            <a:endParaRPr lang="de-DE" sz="1800" b="0" dirty="0"/>
          </a:p>
          <a:p>
            <a:pPr>
              <a:buClr>
                <a:schemeClr val="tx2"/>
              </a:buClr>
            </a:pPr>
            <a:r>
              <a:rPr lang="de-DE" sz="1800" b="0" dirty="0"/>
              <a:t>Identifizieren Sie zukünftige Themen, auf die Sie verweisen können und integrieren Sie diese in die Vertiefungsphase.</a:t>
            </a:r>
          </a:p>
          <a:p>
            <a:pPr>
              <a:buClr>
                <a:schemeClr val="tx2"/>
              </a:buClr>
            </a:pPr>
            <a:endParaRPr lang="de-DE" sz="1800" b="0" dirty="0"/>
          </a:p>
          <a:p>
            <a:pPr>
              <a:buClr>
                <a:schemeClr val="tx2"/>
              </a:buClr>
            </a:pPr>
            <a:r>
              <a:rPr lang="de-DE" sz="1800" b="0" dirty="0"/>
              <a:t>Identifizieren Sie Stellen, an denen Sie Vorstellungen der Schülerinnen und Schüler erheben können und wo Sie diese wieder aufgreifen können. Formulieren Sie im Entwurf, wie Sie dies umsetzen könnten.</a:t>
            </a:r>
          </a:p>
        </p:txBody>
      </p:sp>
      <p:sp>
        <p:nvSpPr>
          <p:cNvPr id="11" name="Titel 10"/>
          <p:cNvSpPr>
            <a:spLocks noGrp="1"/>
          </p:cNvSpPr>
          <p:nvPr>
            <p:ph type="title"/>
          </p:nvPr>
        </p:nvSpPr>
        <p:spPr/>
        <p:txBody>
          <a:bodyPr>
            <a:normAutofit/>
          </a:bodyPr>
          <a:lstStyle/>
          <a:p>
            <a:r>
              <a:rPr lang="de-DE" dirty="0"/>
              <a:t>Aufgabe XIII</a:t>
            </a:r>
          </a:p>
        </p:txBody>
      </p:sp>
      <p:sp>
        <p:nvSpPr>
          <p:cNvPr id="3" name="Textplatzhalter 2"/>
          <p:cNvSpPr>
            <a:spLocks noGrp="1"/>
          </p:cNvSpPr>
          <p:nvPr>
            <p:ph type="body" sz="quarter" idx="11"/>
          </p:nvPr>
        </p:nvSpPr>
        <p:spPr/>
        <p:txBody>
          <a:bodyPr/>
          <a:lstStyle/>
          <a:p>
            <a:r>
              <a:rPr lang="de-DE" dirty="0"/>
              <a:t>Aktivieren durch Vernetzen</a:t>
            </a:r>
          </a:p>
          <a:p>
            <a:endParaRPr lang="de-DE" dirty="0"/>
          </a:p>
          <a:p>
            <a:pPr marL="0" indent="0"/>
            <a:r>
              <a:rPr lang="de-DE" b="0" dirty="0"/>
              <a:t>Nutzen Sie das Aufgabenblatt aus der Lehrerhandreichung Seite 49 bis 50.</a:t>
            </a:r>
          </a:p>
          <a:p>
            <a:endParaRPr lang="de-DE" dirty="0"/>
          </a:p>
        </p:txBody>
      </p:sp>
      <p:sp>
        <p:nvSpPr>
          <p:cNvPr id="5" name="Inhaltsplatzhalter 4">
            <a:extLst>
              <a:ext uri="{FF2B5EF4-FFF2-40B4-BE49-F238E27FC236}">
                <a16:creationId xmlns:a16="http://schemas.microsoft.com/office/drawing/2014/main" id="{86AB94A9-7E81-4DFC-A2E9-1483276BD6CF}"/>
              </a:ext>
            </a:extLst>
          </p:cNvPr>
          <p:cNvSpPr>
            <a:spLocks noGrp="1"/>
          </p:cNvSpPr>
          <p:nvPr>
            <p:ph sz="quarter" idx="10"/>
          </p:nvPr>
        </p:nvSpPr>
        <p:spPr/>
        <p:txBody>
          <a:bodyPr>
            <a:normAutofit lnSpcReduction="10000"/>
          </a:bodyPr>
          <a:lstStyle/>
          <a:p>
            <a:endParaRPr lang="de-DE"/>
          </a:p>
        </p:txBody>
      </p:sp>
    </p:spTree>
    <p:extLst>
      <p:ext uri="{BB962C8B-B14F-4D97-AF65-F5344CB8AC3E}">
        <p14:creationId xmlns:p14="http://schemas.microsoft.com/office/powerpoint/2010/main" val="1037574014"/>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085160" y="720130"/>
            <a:ext cx="4032448" cy="5616624"/>
          </a:xfrm>
        </p:spPr>
        <p:txBody>
          <a:bodyPr>
            <a:noAutofit/>
          </a:bodyPr>
          <a:lstStyle/>
          <a:p>
            <a:pPr>
              <a:buClr>
                <a:schemeClr val="tx2"/>
              </a:buClr>
            </a:pPr>
            <a:r>
              <a:rPr lang="de-DE" sz="1800" b="0" dirty="0"/>
              <a:t>Integrieren Sie (gemeinsam mit Ihrem Nachbarn) ein digitales Medium zum Bewusstmachen des Lernstands und reflektieren Sie dieses nach ICAP und SAMR.</a:t>
            </a:r>
            <a:br>
              <a:rPr lang="de-DE" sz="1800" b="0" dirty="0"/>
            </a:br>
            <a:endParaRPr lang="de-DE" sz="1800" b="0" dirty="0"/>
          </a:p>
          <a:p>
            <a:pPr>
              <a:buClr>
                <a:schemeClr val="tx2"/>
              </a:buClr>
            </a:pPr>
            <a:r>
              <a:rPr lang="de-DE" sz="1800" b="0" dirty="0"/>
              <a:t>Integrieren Sie (gemeinsam mit Ihrem Nachbarn) ein digitales Medium zum Erheben von Schülervorstellungen und reflektieren Sie es nach ICAP und SAMR.</a:t>
            </a:r>
          </a:p>
        </p:txBody>
      </p:sp>
      <p:sp>
        <p:nvSpPr>
          <p:cNvPr id="11" name="Titel 10"/>
          <p:cNvSpPr>
            <a:spLocks noGrp="1"/>
          </p:cNvSpPr>
          <p:nvPr>
            <p:ph type="title"/>
          </p:nvPr>
        </p:nvSpPr>
        <p:spPr/>
        <p:txBody>
          <a:bodyPr>
            <a:normAutofit/>
          </a:bodyPr>
          <a:lstStyle/>
          <a:p>
            <a:r>
              <a:rPr lang="de-DE" dirty="0"/>
              <a:t>Aufgabe XIV</a:t>
            </a:r>
          </a:p>
        </p:txBody>
      </p:sp>
      <p:sp>
        <p:nvSpPr>
          <p:cNvPr id="3" name="Textplatzhalter 2"/>
          <p:cNvSpPr>
            <a:spLocks noGrp="1"/>
          </p:cNvSpPr>
          <p:nvPr>
            <p:ph type="body" sz="quarter" idx="11"/>
          </p:nvPr>
        </p:nvSpPr>
        <p:spPr/>
        <p:txBody>
          <a:bodyPr/>
          <a:lstStyle/>
          <a:p>
            <a:r>
              <a:rPr lang="de-DE" dirty="0"/>
              <a:t>Aktivieren durch Vernetzen</a:t>
            </a:r>
          </a:p>
          <a:p>
            <a:endParaRPr lang="de-DE" dirty="0"/>
          </a:p>
          <a:p>
            <a:pPr marL="0" indent="0"/>
            <a:r>
              <a:rPr lang="de-DE" b="0" dirty="0"/>
              <a:t>Nutzen Sie das Aufgabenblatt aus der Lehrerhandreichung Seite 51 bis 52.</a:t>
            </a:r>
          </a:p>
          <a:p>
            <a:endParaRPr lang="de-DE" dirty="0"/>
          </a:p>
        </p:txBody>
      </p:sp>
      <p:sp>
        <p:nvSpPr>
          <p:cNvPr id="5" name="Inhaltsplatzhalter 4">
            <a:extLst>
              <a:ext uri="{FF2B5EF4-FFF2-40B4-BE49-F238E27FC236}">
                <a16:creationId xmlns:a16="http://schemas.microsoft.com/office/drawing/2014/main" id="{6DC556D8-3244-4267-AD92-6881A86AD3EF}"/>
              </a:ext>
            </a:extLst>
          </p:cNvPr>
          <p:cNvSpPr>
            <a:spLocks noGrp="1"/>
          </p:cNvSpPr>
          <p:nvPr>
            <p:ph sz="quarter" idx="10"/>
          </p:nvPr>
        </p:nvSpPr>
        <p:spPr/>
        <p:txBody>
          <a:bodyPr>
            <a:normAutofit lnSpcReduction="10000"/>
          </a:bodyPr>
          <a:lstStyle/>
          <a:p>
            <a:endParaRPr lang="de-DE"/>
          </a:p>
        </p:txBody>
      </p:sp>
    </p:spTree>
    <p:extLst>
      <p:ext uri="{BB962C8B-B14F-4D97-AF65-F5344CB8AC3E}">
        <p14:creationId xmlns:p14="http://schemas.microsoft.com/office/powerpoint/2010/main" val="2900341006"/>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Inhaltsplatzhalter 1"/>
          <p:cNvSpPr>
            <a:spLocks noGrp="1"/>
          </p:cNvSpPr>
          <p:nvPr>
            <p:ph idx="1"/>
          </p:nvPr>
        </p:nvSpPr>
        <p:spPr bwMode="auto"/>
        <p:txBody>
          <a:bodyPr>
            <a:noAutofit/>
          </a:bodyPr>
          <a:lstStyle/>
          <a:p>
            <a:r>
              <a:rPr lang="de-DE" sz="1800" b="0" dirty="0">
                <a:hlinkClick r:id="rId3" action="ppaction://hlinksldjump"/>
              </a:rPr>
              <a:t>Titelbild: </a:t>
            </a:r>
            <a:r>
              <a:rPr lang="de-DE" sz="1800" b="0" dirty="0"/>
              <a:t>Bild von Gerd Altmann auf </a:t>
            </a:r>
            <a:r>
              <a:rPr lang="de-DE" sz="1800" b="0" dirty="0" err="1"/>
              <a:t>Pixabay</a:t>
            </a:r>
            <a:endParaRPr lang="de-DE" sz="1800" b="0" dirty="0"/>
          </a:p>
          <a:p>
            <a:endParaRPr lang="de-DE" sz="1800" b="0" dirty="0"/>
          </a:p>
          <a:p>
            <a:r>
              <a:rPr lang="de-DE" sz="1800" b="0" dirty="0"/>
              <a:t>S. 2: </a:t>
            </a:r>
          </a:p>
          <a:p>
            <a:pPr lvl="1">
              <a:defRPr/>
            </a:pPr>
            <a:r>
              <a:rPr lang="de-DE" sz="1800" dirty="0"/>
              <a:t>Kognitives Niveau: Bild von Gerd Altmann auf </a:t>
            </a:r>
            <a:r>
              <a:rPr lang="de-DE" sz="1800" dirty="0" err="1"/>
              <a:t>Pixabay</a:t>
            </a:r>
            <a:endParaRPr lang="de-DE" sz="1800" dirty="0"/>
          </a:p>
          <a:p>
            <a:pPr lvl="1">
              <a:defRPr/>
            </a:pPr>
            <a:r>
              <a:rPr lang="de-DE" sz="1800" dirty="0"/>
              <a:t>Aktiveren durch Vernetzen: Bild von Gerd Altmann auf </a:t>
            </a:r>
            <a:r>
              <a:rPr lang="de-DE" sz="1800" dirty="0" err="1"/>
              <a:t>Pixabay</a:t>
            </a:r>
            <a:endParaRPr lang="de-DE" sz="1800" dirty="0"/>
          </a:p>
          <a:p>
            <a:pPr lvl="1">
              <a:defRPr/>
            </a:pPr>
            <a:r>
              <a:rPr lang="de-DE" sz="1800" dirty="0"/>
              <a:t>Angeregtes Unterrichtsgespräch: Bild von Gerd Altmann auf </a:t>
            </a:r>
            <a:r>
              <a:rPr lang="de-DE" sz="1800" dirty="0" err="1"/>
              <a:t>Pixabay</a:t>
            </a:r>
            <a:endParaRPr lang="de-DE" sz="1800" b="0" dirty="0"/>
          </a:p>
          <a:p>
            <a:endParaRPr lang="de-DE" sz="1800" b="0" dirty="0"/>
          </a:p>
          <a:p>
            <a:r>
              <a:rPr lang="de-DE" sz="1800" b="0" dirty="0"/>
              <a:t>Schalenmodell: S. 6, 7, 8, 10: Dorfner, T., Förtsch, C., Spangler, M., &amp; Neuhaus, B. J. (2019). Wie plane ich eine konzeptorientierte Biologiestunde? Ein Planungsmodell für den Biologieunterricht – Das Schalenmodell. </a:t>
            </a:r>
            <a:r>
              <a:rPr lang="de-DE" sz="1800" b="0" i="1" dirty="0"/>
              <a:t>MNU Journal, 4</a:t>
            </a:r>
            <a:r>
              <a:rPr lang="de-DE" sz="1800" b="0" dirty="0"/>
              <a:t>, 300-306.</a:t>
            </a:r>
          </a:p>
        </p:txBody>
      </p:sp>
      <p:sp>
        <p:nvSpPr>
          <p:cNvPr id="5" name="Titel 2"/>
          <p:cNvSpPr>
            <a:spLocks noGrp="1"/>
          </p:cNvSpPr>
          <p:nvPr>
            <p:ph type="title"/>
          </p:nvPr>
        </p:nvSpPr>
        <p:spPr bwMode="auto"/>
        <p:txBody>
          <a:bodyPr>
            <a:normAutofit/>
          </a:bodyPr>
          <a:lstStyle/>
          <a:p>
            <a:pPr>
              <a:defRPr/>
            </a:pPr>
            <a:r>
              <a:rPr lang="de-DE"/>
              <a:t>Quellen und Literaturverzeichniss</a:t>
            </a:r>
            <a:endParaRPr/>
          </a:p>
        </p:txBody>
      </p:sp>
      <p:sp>
        <p:nvSpPr>
          <p:cNvPr id="2" name="Inhaltsplatzhalter 1">
            <a:extLst>
              <a:ext uri="{FF2B5EF4-FFF2-40B4-BE49-F238E27FC236}">
                <a16:creationId xmlns:a16="http://schemas.microsoft.com/office/drawing/2014/main" id="{213F29F2-D500-4838-9D32-E49812E6DC68}"/>
              </a:ext>
            </a:extLst>
          </p:cNvPr>
          <p:cNvSpPr>
            <a:spLocks noGrp="1"/>
          </p:cNvSpPr>
          <p:nvPr>
            <p:ph sz="quarter" idx="10"/>
          </p:nvPr>
        </p:nvSpPr>
        <p:spPr/>
        <p:txBody>
          <a:bodyPr>
            <a:normAutofit lnSpcReduction="10000"/>
          </a:bodyPr>
          <a:lstStyle/>
          <a:p>
            <a:endParaRPr lang="de-DE"/>
          </a:p>
        </p:txBody>
      </p:sp>
      <p:sp>
        <p:nvSpPr>
          <p:cNvPr id="7" name="Textplatzhalter 4"/>
          <p:cNvSpPr>
            <a:spLocks noGrp="1"/>
          </p:cNvSpPr>
          <p:nvPr>
            <p:ph type="body" sz="quarter" idx="11"/>
          </p:nvPr>
        </p:nvSpPr>
        <p:spPr bwMode="auto"/>
        <p:txBody>
          <a:bodyPr/>
          <a:lstStyle/>
          <a:p>
            <a:pPr>
              <a:defRPr/>
            </a:pPr>
            <a:r>
              <a:rPr lang="de-DE" dirty="0"/>
              <a:t>Bilder</a:t>
            </a:r>
            <a:endParaRPr dirty="0"/>
          </a:p>
        </p:txBody>
      </p:sp>
      <p:sp>
        <p:nvSpPr>
          <p:cNvPr id="8" name="Textfeld 7"/>
          <p:cNvSpPr txBox="1"/>
          <p:nvPr/>
        </p:nvSpPr>
        <p:spPr bwMode="auto">
          <a:xfrm>
            <a:off x="443053" y="6432484"/>
            <a:ext cx="3995004" cy="630942"/>
          </a:xfrm>
          <a:prstGeom prst="rect">
            <a:avLst/>
          </a:prstGeom>
          <a:noFill/>
        </p:spPr>
        <p:txBody>
          <a:bodyPr wrap="none" rtlCol="0">
            <a:spAutoFit/>
          </a:bodyPr>
          <a:lstStyle/>
          <a:p>
            <a:r>
              <a:rPr lang="de-DE" sz="1800" dirty="0">
                <a:solidFill>
                  <a:srgbClr val="000000"/>
                </a:solidFill>
                <a:ea typeface="Calibri"/>
                <a:cs typeface="Calibri"/>
              </a:rPr>
              <a:t>Alle Bilder lizensiert unter </a:t>
            </a:r>
            <a:r>
              <a:rPr lang="de-DE" sz="1800" u="sng" dirty="0">
                <a:ea typeface="Calibri"/>
                <a:cs typeface="Calibri"/>
                <a:hlinkClick r:id="rId4"/>
              </a:rPr>
              <a:t>CC-BY-SA 4.0</a:t>
            </a:r>
            <a:endParaRPr lang="de-DE" sz="1800" dirty="0">
              <a:solidFill>
                <a:srgbClr val="000000"/>
              </a:solidFill>
              <a:ea typeface="Calibri"/>
              <a:cs typeface="Calibri"/>
            </a:endParaRPr>
          </a:p>
          <a:p>
            <a:endParaRPr lang="de-DE" dirty="0"/>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612552" y="1080170"/>
            <a:ext cx="9433048" cy="5153398"/>
          </a:xfrm>
          <a:prstGeom prst="rect">
            <a:avLst/>
          </a:prstGeom>
        </p:spPr>
        <p:txBody>
          <a:bodyPr wrap="square">
            <a:spAutoFit/>
          </a:bodyPr>
          <a:lstStyle/>
          <a:p>
            <a:pPr marL="215900" indent="-215900">
              <a:lnSpc>
                <a:spcPct val="107000"/>
              </a:lnSpc>
              <a:tabLst>
                <a:tab pos="215900" algn="l"/>
              </a:tabLst>
            </a:pPr>
            <a:r>
              <a:rPr lang="de-DE" sz="1400" dirty="0">
                <a:effectLst/>
                <a:latin typeface="Calibri" panose="020F0502020204030204" pitchFamily="34" charset="0"/>
                <a:ea typeface="Calibri" panose="020F0502020204030204" pitchFamily="34" charset="0"/>
                <a:cs typeface="Times New Roman" panose="02020603050405020304" pitchFamily="18" charset="0"/>
              </a:rPr>
              <a:t>Dorfner, T., Förtsch, C., Spangler, M., &amp; Neuhaus, B.J. (2019). Wie plane ich eine konzeptorientierte Biologiestunde? Ein Planungsmodell für den Biologieunterricht - Das Schalenmodell. </a:t>
            </a:r>
            <a:r>
              <a:rPr lang="de-DE" sz="1400" i="1" dirty="0">
                <a:effectLst/>
                <a:latin typeface="Calibri" panose="020F0502020204030204" pitchFamily="34" charset="0"/>
                <a:ea typeface="Calibri" panose="020F0502020204030204" pitchFamily="34" charset="0"/>
                <a:cs typeface="Times New Roman" panose="02020603050405020304" pitchFamily="18" charset="0"/>
              </a:rPr>
              <a:t>MNU Journal, 4</a:t>
            </a:r>
            <a:r>
              <a:rPr lang="de-DE" sz="1400" dirty="0">
                <a:effectLst/>
                <a:latin typeface="Calibri" panose="020F0502020204030204" pitchFamily="34" charset="0"/>
                <a:ea typeface="Calibri" panose="020F0502020204030204" pitchFamily="34" charset="0"/>
                <a:cs typeface="Times New Roman" panose="02020603050405020304" pitchFamily="18" charset="0"/>
              </a:rPr>
              <a:t>, 300-306.</a:t>
            </a:r>
          </a:p>
          <a:p>
            <a:pPr marL="215900" indent="-215900">
              <a:lnSpc>
                <a:spcPct val="107000"/>
              </a:lnSpc>
              <a:tabLst>
                <a:tab pos="215900" algn="l"/>
              </a:tabLst>
            </a:pPr>
            <a:r>
              <a:rPr lang="de-DE" sz="1400" dirty="0">
                <a:effectLst/>
                <a:latin typeface="Calibri" panose="020F0502020204030204" pitchFamily="34" charset="0"/>
                <a:ea typeface="Calibri" panose="020F0502020204030204" pitchFamily="34" charset="0"/>
                <a:cs typeface="Times New Roman" panose="02020603050405020304" pitchFamily="18" charset="0"/>
              </a:rPr>
              <a:t>Dorfner, T., &amp; Neuhaus, B.J. (2019). Ein buntes Feuerwerk an den Synapsen - Kognitive Aktivierung im Biologieunterricht. In A.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Gawatz</a:t>
            </a:r>
            <a:r>
              <a:rPr lang="de-DE" sz="1400" dirty="0">
                <a:effectLst/>
                <a:latin typeface="Calibri" panose="020F0502020204030204" pitchFamily="34" charset="0"/>
                <a:ea typeface="Calibri" panose="020F0502020204030204" pitchFamily="34" charset="0"/>
                <a:cs typeface="Times New Roman" panose="02020603050405020304" pitchFamily="18" charset="0"/>
              </a:rPr>
              <a:t> &amp; K. Stürmer (Hrsg.), </a:t>
            </a:r>
            <a:r>
              <a:rPr lang="de-DE" sz="1400" i="1" dirty="0">
                <a:effectLst/>
                <a:latin typeface="Calibri" panose="020F0502020204030204" pitchFamily="34" charset="0"/>
                <a:ea typeface="Calibri" panose="020F0502020204030204" pitchFamily="34" charset="0"/>
                <a:cs typeface="Times New Roman" panose="02020603050405020304" pitchFamily="18" charset="0"/>
              </a:rPr>
              <a:t>Kognitive Aktivierung im Unterricht</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i="1" dirty="0">
                <a:effectLst/>
                <a:latin typeface="Calibri" panose="020F0502020204030204" pitchFamily="34" charset="0"/>
                <a:ea typeface="Calibri" panose="020F0502020204030204" pitchFamily="34" charset="0"/>
                <a:cs typeface="Times New Roman" panose="02020603050405020304" pitchFamily="18" charset="0"/>
              </a:rPr>
              <a:t>Befunde der Bildungsforschung und fachspezifische Zugänge</a:t>
            </a:r>
            <a:r>
              <a:rPr lang="de-DE" sz="1400" dirty="0">
                <a:effectLst/>
                <a:latin typeface="Calibri" panose="020F0502020204030204" pitchFamily="34" charset="0"/>
                <a:ea typeface="Calibri" panose="020F0502020204030204" pitchFamily="34" charset="0"/>
                <a:cs typeface="Times New Roman" panose="02020603050405020304" pitchFamily="18" charset="0"/>
              </a:rPr>
              <a:t> (S. 43–55). Braunschweig: Westermann.</a:t>
            </a:r>
          </a:p>
          <a:p>
            <a:pPr marL="215900" indent="-215900">
              <a:lnSpc>
                <a:spcPct val="107000"/>
              </a:lnSpc>
              <a:tabLst>
                <a:tab pos="215900" algn="l"/>
              </a:tabLst>
            </a:pPr>
            <a:r>
              <a:rPr lang="de-DE" sz="1400" dirty="0">
                <a:effectLst/>
                <a:latin typeface="Calibri" panose="020F0502020204030204" pitchFamily="34" charset="0"/>
                <a:ea typeface="Calibri" panose="020F0502020204030204" pitchFamily="34" charset="0"/>
                <a:cs typeface="Times New Roman" panose="02020603050405020304" pitchFamily="18" charset="0"/>
              </a:rPr>
              <a:t>Förtsch, C., Dorfner, T., Baumgartner, J., Werner, S., Kotzebue, L. von, &amp; Neuhaus, B.J. (2020).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Fostering</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students</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conceptual</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knowledge</a:t>
            </a:r>
            <a:r>
              <a:rPr lang="de-DE" sz="1400" dirty="0">
                <a:effectLst/>
                <a:latin typeface="Calibri" panose="020F0502020204030204" pitchFamily="34" charset="0"/>
                <a:ea typeface="Calibri" panose="020F0502020204030204" pitchFamily="34" charset="0"/>
                <a:cs typeface="Times New Roman" panose="02020603050405020304" pitchFamily="18" charset="0"/>
              </a:rPr>
              <a:t> in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biology</a:t>
            </a:r>
            <a:r>
              <a:rPr lang="de-DE" sz="1400" dirty="0">
                <a:effectLst/>
                <a:latin typeface="Calibri" panose="020F0502020204030204" pitchFamily="34" charset="0"/>
                <a:ea typeface="Calibri" panose="020F0502020204030204" pitchFamily="34" charset="0"/>
                <a:cs typeface="Times New Roman" panose="02020603050405020304" pitchFamily="18" charset="0"/>
              </a:rPr>
              <a:t> in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the</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context</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of</a:t>
            </a:r>
            <a:r>
              <a:rPr lang="de-DE" sz="1400" dirty="0">
                <a:effectLst/>
                <a:latin typeface="Calibri" panose="020F0502020204030204" pitchFamily="34" charset="0"/>
                <a:ea typeface="Calibri" panose="020F0502020204030204" pitchFamily="34" charset="0"/>
                <a:cs typeface="Times New Roman" panose="02020603050405020304" pitchFamily="18" charset="0"/>
              </a:rPr>
              <a:t> German National Education Standards. </a:t>
            </a:r>
            <a:r>
              <a:rPr lang="de-DE" sz="1400" i="1" dirty="0">
                <a:effectLst/>
                <a:latin typeface="Calibri" panose="020F0502020204030204" pitchFamily="34" charset="0"/>
                <a:ea typeface="Calibri" panose="020F0502020204030204" pitchFamily="34" charset="0"/>
                <a:cs typeface="Times New Roman" panose="02020603050405020304" pitchFamily="18" charset="0"/>
              </a:rPr>
              <a:t>Research in Science Education, 50</a:t>
            </a:r>
            <a:r>
              <a:rPr lang="de-DE" sz="1400" dirty="0">
                <a:effectLst/>
                <a:latin typeface="Calibri" panose="020F0502020204030204" pitchFamily="34" charset="0"/>
                <a:ea typeface="Calibri" panose="020F0502020204030204" pitchFamily="34" charset="0"/>
                <a:cs typeface="Times New Roman" panose="02020603050405020304" pitchFamily="18" charset="0"/>
              </a:rPr>
              <a:t>, 739–771.</a:t>
            </a:r>
          </a:p>
          <a:p>
            <a:pPr marL="215900" indent="-215900">
              <a:lnSpc>
                <a:spcPct val="107000"/>
              </a:lnSpc>
              <a:tabLst>
                <a:tab pos="215900" algn="l"/>
              </a:tabLst>
            </a:pPr>
            <a:r>
              <a:rPr lang="de-DE" sz="1400" dirty="0">
                <a:effectLst/>
                <a:latin typeface="Calibri" panose="020F0502020204030204" pitchFamily="34" charset="0"/>
                <a:ea typeface="Calibri" panose="020F0502020204030204" pitchFamily="34" charset="0"/>
                <a:cs typeface="Times New Roman" panose="02020603050405020304" pitchFamily="18" charset="0"/>
              </a:rPr>
              <a:t>Förtsch, C., Werner, S., von Kotzebue, L., &amp; Neuhaus, B. (2016).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Effects</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of</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biology</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teachers</a:t>
            </a:r>
            <a:r>
              <a:rPr lang="de-DE" sz="1400" dirty="0">
                <a:effectLst/>
                <a:latin typeface="Calibri" panose="020F0502020204030204" pitchFamily="34" charset="0"/>
                <a:ea typeface="Calibri" panose="020F0502020204030204" pitchFamily="34" charset="0"/>
                <a:cs typeface="Times New Roman" panose="02020603050405020304" pitchFamily="18" charset="0"/>
              </a:rPr>
              <a:t>’ professional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knowledge</a:t>
            </a:r>
            <a:r>
              <a:rPr lang="de-DE" sz="1400" dirty="0">
                <a:effectLst/>
                <a:latin typeface="Calibri" panose="020F0502020204030204" pitchFamily="34" charset="0"/>
                <a:ea typeface="Calibri" panose="020F0502020204030204" pitchFamily="34" charset="0"/>
                <a:cs typeface="Times New Roman" panose="02020603050405020304" pitchFamily="18" charset="0"/>
              </a:rPr>
              <a:t> and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cognitive</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activation</a:t>
            </a:r>
            <a:r>
              <a:rPr lang="de-DE" sz="1400" dirty="0">
                <a:effectLst/>
                <a:latin typeface="Calibri" panose="020F0502020204030204" pitchFamily="34" charset="0"/>
                <a:ea typeface="Calibri" panose="020F0502020204030204" pitchFamily="34" charset="0"/>
                <a:cs typeface="Times New Roman" panose="02020603050405020304" pitchFamily="18" charset="0"/>
              </a:rPr>
              <a:t> on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students</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achievement</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i="1" dirty="0">
                <a:effectLst/>
                <a:latin typeface="Calibri" panose="020F0502020204030204" pitchFamily="34" charset="0"/>
                <a:ea typeface="Calibri" panose="020F0502020204030204" pitchFamily="34" charset="0"/>
                <a:cs typeface="Times New Roman" panose="02020603050405020304" pitchFamily="18" charset="0"/>
              </a:rPr>
              <a:t>International Journal </a:t>
            </a:r>
            <a:r>
              <a:rPr lang="de-DE" sz="1400" i="1" dirty="0" err="1">
                <a:effectLst/>
                <a:latin typeface="Calibri" panose="020F0502020204030204" pitchFamily="34" charset="0"/>
                <a:ea typeface="Calibri" panose="020F0502020204030204" pitchFamily="34" charset="0"/>
                <a:cs typeface="Times New Roman" panose="02020603050405020304" pitchFamily="18" charset="0"/>
              </a:rPr>
              <a:t>of</a:t>
            </a:r>
            <a:r>
              <a:rPr lang="de-DE" sz="1400" i="1" dirty="0">
                <a:effectLst/>
                <a:latin typeface="Calibri" panose="020F0502020204030204" pitchFamily="34" charset="0"/>
                <a:ea typeface="Calibri" panose="020F0502020204030204" pitchFamily="34" charset="0"/>
                <a:cs typeface="Times New Roman" panose="02020603050405020304" pitchFamily="18" charset="0"/>
              </a:rPr>
              <a:t> Science Education, 38</a:t>
            </a:r>
            <a:r>
              <a:rPr lang="de-DE" sz="1400" dirty="0">
                <a:effectLst/>
                <a:latin typeface="Calibri" panose="020F0502020204030204" pitchFamily="34" charset="0"/>
                <a:ea typeface="Calibri" panose="020F0502020204030204" pitchFamily="34" charset="0"/>
                <a:cs typeface="Times New Roman" panose="02020603050405020304" pitchFamily="18" charset="0"/>
              </a:rPr>
              <a:t>(17), 2642–2666.</a:t>
            </a:r>
          </a:p>
          <a:p>
            <a:pPr marL="215900" indent="-215900">
              <a:lnSpc>
                <a:spcPct val="107000"/>
              </a:lnSpc>
              <a:tabLst>
                <a:tab pos="215900" algn="l"/>
              </a:tabLst>
            </a:pPr>
            <a:r>
              <a:rPr lang="de-DE" sz="1400" dirty="0">
                <a:effectLst/>
                <a:latin typeface="Calibri" panose="020F0502020204030204" pitchFamily="34" charset="0"/>
                <a:ea typeface="Calibri" panose="020F0502020204030204" pitchFamily="34" charset="0"/>
                <a:cs typeface="Times New Roman" panose="02020603050405020304" pitchFamily="18" charset="0"/>
              </a:rPr>
              <a:t>Klieme, E.,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Lipowsky</a:t>
            </a:r>
            <a:r>
              <a:rPr lang="de-DE" sz="1400" dirty="0">
                <a:effectLst/>
                <a:latin typeface="Calibri" panose="020F0502020204030204" pitchFamily="34" charset="0"/>
                <a:ea typeface="Calibri" panose="020F0502020204030204" pitchFamily="34" charset="0"/>
                <a:cs typeface="Times New Roman" panose="02020603050405020304" pitchFamily="18" charset="0"/>
              </a:rPr>
              <a:t>, F.,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Rakoczy</a:t>
            </a:r>
            <a:r>
              <a:rPr lang="de-DE" sz="1400" dirty="0">
                <a:effectLst/>
                <a:latin typeface="Calibri" panose="020F0502020204030204" pitchFamily="34" charset="0"/>
                <a:ea typeface="Calibri" panose="020F0502020204030204" pitchFamily="34" charset="0"/>
                <a:cs typeface="Times New Roman" panose="02020603050405020304" pitchFamily="18" charset="0"/>
              </a:rPr>
              <a:t>, K., &amp; Ratzka, N. (2006). Qualitätsdimensionen und Wirksamkeit von Mathematikunterricht: Theoretische Grundlagen und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ausgewählete</a:t>
            </a:r>
            <a:r>
              <a:rPr lang="de-DE" sz="1400" dirty="0">
                <a:effectLst/>
                <a:latin typeface="Calibri" panose="020F0502020204030204" pitchFamily="34" charset="0"/>
                <a:ea typeface="Calibri" panose="020F0502020204030204" pitchFamily="34" charset="0"/>
                <a:cs typeface="Times New Roman" panose="02020603050405020304" pitchFamily="18" charset="0"/>
              </a:rPr>
              <a:t> Ergebnisse des Projekts „Pythagoras“. In M. Prenzel &amp; L.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Allolio-Näcke</a:t>
            </a:r>
            <a:r>
              <a:rPr lang="de-DE" sz="1400" dirty="0">
                <a:effectLst/>
                <a:latin typeface="Calibri" panose="020F0502020204030204" pitchFamily="34" charset="0"/>
                <a:ea typeface="Calibri" panose="020F0502020204030204" pitchFamily="34" charset="0"/>
                <a:cs typeface="Times New Roman" panose="02020603050405020304" pitchFamily="18" charset="0"/>
              </a:rPr>
              <a:t> (Hrsg.), </a:t>
            </a:r>
            <a:r>
              <a:rPr lang="de-DE" sz="1400" i="1" dirty="0">
                <a:effectLst/>
                <a:latin typeface="Calibri" panose="020F0502020204030204" pitchFamily="34" charset="0"/>
                <a:ea typeface="Calibri" panose="020F0502020204030204" pitchFamily="34" charset="0"/>
                <a:cs typeface="Times New Roman" panose="02020603050405020304" pitchFamily="18" charset="0"/>
              </a:rPr>
              <a:t>Untersuchungen zur Bildungsqualität von Schule</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i="1" dirty="0">
                <a:effectLst/>
                <a:latin typeface="Calibri" panose="020F0502020204030204" pitchFamily="34" charset="0"/>
                <a:ea typeface="Calibri" panose="020F0502020204030204" pitchFamily="34" charset="0"/>
                <a:cs typeface="Times New Roman" panose="02020603050405020304" pitchFamily="18" charset="0"/>
              </a:rPr>
              <a:t>Abschlussbericht des DFG-Schwerpunktprogramms</a:t>
            </a:r>
            <a:r>
              <a:rPr lang="de-DE" sz="1400" dirty="0">
                <a:effectLst/>
                <a:latin typeface="Calibri" panose="020F0502020204030204" pitchFamily="34" charset="0"/>
                <a:ea typeface="Calibri" panose="020F0502020204030204" pitchFamily="34" charset="0"/>
                <a:cs typeface="Times New Roman" panose="02020603050405020304" pitchFamily="18" charset="0"/>
              </a:rPr>
              <a:t> (S. 127–146). Münster: Waxmann.</a:t>
            </a:r>
          </a:p>
          <a:p>
            <a:pPr marL="215900" indent="-215900">
              <a:lnSpc>
                <a:spcPct val="107000"/>
              </a:lnSpc>
              <a:tabLst>
                <a:tab pos="215900" algn="l"/>
              </a:tabLst>
            </a:pPr>
            <a:r>
              <a:rPr lang="de-DE" sz="1400" dirty="0" err="1">
                <a:effectLst/>
                <a:latin typeface="Calibri" panose="020F0502020204030204" pitchFamily="34" charset="0"/>
                <a:ea typeface="Calibri" panose="020F0502020204030204" pitchFamily="34" charset="0"/>
                <a:cs typeface="Times New Roman" panose="02020603050405020304" pitchFamily="18" charset="0"/>
              </a:rPr>
              <a:t>Lipowsky</a:t>
            </a:r>
            <a:r>
              <a:rPr lang="de-DE" sz="1400" dirty="0">
                <a:effectLst/>
                <a:latin typeface="Calibri" panose="020F0502020204030204" pitchFamily="34" charset="0"/>
                <a:ea typeface="Calibri" panose="020F0502020204030204" pitchFamily="34" charset="0"/>
                <a:cs typeface="Times New Roman" panose="02020603050405020304" pitchFamily="18" charset="0"/>
              </a:rPr>
              <a:t>, F.,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Rakoczy</a:t>
            </a:r>
            <a:r>
              <a:rPr lang="de-DE" sz="1400" dirty="0">
                <a:effectLst/>
                <a:latin typeface="Calibri" panose="020F0502020204030204" pitchFamily="34" charset="0"/>
                <a:ea typeface="Calibri" panose="020F0502020204030204" pitchFamily="34" charset="0"/>
                <a:cs typeface="Times New Roman" panose="02020603050405020304" pitchFamily="18" charset="0"/>
              </a:rPr>
              <a:t>, K., Pauli, C., Drollinger-Vetter, B., Klieme, E., &amp;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Reusser</a:t>
            </a:r>
            <a:r>
              <a:rPr lang="de-DE" sz="1400" dirty="0">
                <a:effectLst/>
                <a:latin typeface="Calibri" panose="020F0502020204030204" pitchFamily="34" charset="0"/>
                <a:ea typeface="Calibri" panose="020F0502020204030204" pitchFamily="34" charset="0"/>
                <a:cs typeface="Times New Roman" panose="02020603050405020304" pitchFamily="18" charset="0"/>
              </a:rPr>
              <a:t>, K. (2009). Quality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of</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geometry</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instruction</a:t>
            </a:r>
            <a:r>
              <a:rPr lang="de-DE" sz="1400" dirty="0">
                <a:effectLst/>
                <a:latin typeface="Calibri" panose="020F0502020204030204" pitchFamily="34" charset="0"/>
                <a:ea typeface="Calibri" panose="020F0502020204030204" pitchFamily="34" charset="0"/>
                <a:cs typeface="Times New Roman" panose="02020603050405020304" pitchFamily="18" charset="0"/>
              </a:rPr>
              <a:t> and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its</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short</a:t>
            </a:r>
            <a:r>
              <a:rPr lang="de-DE" sz="1400" dirty="0">
                <a:effectLst/>
                <a:latin typeface="Calibri" panose="020F0502020204030204" pitchFamily="34" charset="0"/>
                <a:ea typeface="Calibri" panose="020F0502020204030204" pitchFamily="34" charset="0"/>
                <a:cs typeface="Times New Roman" panose="02020603050405020304" pitchFamily="18" charset="0"/>
              </a:rPr>
              <a:t>-term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impact</a:t>
            </a:r>
            <a:r>
              <a:rPr lang="de-DE" sz="1400" dirty="0">
                <a:effectLst/>
                <a:latin typeface="Calibri" panose="020F0502020204030204" pitchFamily="34" charset="0"/>
                <a:ea typeface="Calibri" panose="020F0502020204030204" pitchFamily="34" charset="0"/>
                <a:cs typeface="Times New Roman" panose="02020603050405020304" pitchFamily="18" charset="0"/>
              </a:rPr>
              <a:t> on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students</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understanding</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of</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the</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Pythagorean</a:t>
            </a:r>
            <a:r>
              <a:rPr lang="de-DE" sz="1400" dirty="0">
                <a:effectLst/>
                <a:latin typeface="Calibri" panose="020F0502020204030204" pitchFamily="34" charset="0"/>
                <a:ea typeface="Calibri" panose="020F0502020204030204" pitchFamily="34" charset="0"/>
                <a:cs typeface="Times New Roman" panose="02020603050405020304" pitchFamily="18" charset="0"/>
              </a:rPr>
              <a:t> Theorem. </a:t>
            </a:r>
            <a:r>
              <a:rPr lang="de-DE" sz="1400" i="1" dirty="0">
                <a:effectLst/>
                <a:latin typeface="Calibri" panose="020F0502020204030204" pitchFamily="34" charset="0"/>
                <a:ea typeface="Calibri" panose="020F0502020204030204" pitchFamily="34" charset="0"/>
                <a:cs typeface="Times New Roman" panose="02020603050405020304" pitchFamily="18" charset="0"/>
              </a:rPr>
              <a:t>Learning and </a:t>
            </a:r>
            <a:r>
              <a:rPr lang="de-DE" sz="1400" i="1" dirty="0" err="1">
                <a:effectLst/>
                <a:latin typeface="Calibri" panose="020F0502020204030204" pitchFamily="34" charset="0"/>
                <a:ea typeface="Calibri" panose="020F0502020204030204" pitchFamily="34" charset="0"/>
                <a:cs typeface="Times New Roman" panose="02020603050405020304" pitchFamily="18" charset="0"/>
              </a:rPr>
              <a:t>Instruction</a:t>
            </a:r>
            <a:r>
              <a:rPr lang="de-DE" sz="1400" i="1" dirty="0">
                <a:effectLst/>
                <a:latin typeface="Calibri" panose="020F0502020204030204" pitchFamily="34" charset="0"/>
                <a:ea typeface="Calibri" panose="020F0502020204030204" pitchFamily="34" charset="0"/>
                <a:cs typeface="Times New Roman" panose="02020603050405020304" pitchFamily="18" charset="0"/>
              </a:rPr>
              <a:t>, 19</a:t>
            </a:r>
            <a:r>
              <a:rPr lang="de-DE" sz="1400" dirty="0">
                <a:effectLst/>
                <a:latin typeface="Calibri" panose="020F0502020204030204" pitchFamily="34" charset="0"/>
                <a:ea typeface="Calibri" panose="020F0502020204030204" pitchFamily="34" charset="0"/>
                <a:cs typeface="Times New Roman" panose="02020603050405020304" pitchFamily="18" charset="0"/>
              </a:rPr>
              <a:t>(6), 527–537.</a:t>
            </a:r>
          </a:p>
          <a:p>
            <a:pPr marL="215899" indent="-215899">
              <a:lnSpc>
                <a:spcPct val="107000"/>
              </a:lnSpc>
              <a:tabLst>
                <a:tab pos="215899" algn="l"/>
              </a:tabLst>
              <a:defRPr/>
            </a:pPr>
            <a:r>
              <a:rPr lang="de-DE" sz="1400" dirty="0">
                <a:latin typeface="+mj-lt"/>
                <a:ea typeface="Calibri"/>
                <a:cs typeface="Times New Roman"/>
              </a:rPr>
              <a:t>Neuhaus, B.J. (2023, </a:t>
            </a:r>
            <a:r>
              <a:rPr lang="de-DE" sz="1400">
                <a:latin typeface="+mj-lt"/>
                <a:ea typeface="Calibri"/>
                <a:cs typeface="Times New Roman"/>
              </a:rPr>
              <a:t>in Vorbereitung). </a:t>
            </a:r>
            <a:r>
              <a:rPr lang="de-DE" sz="1400" dirty="0">
                <a:latin typeface="+mj-lt"/>
                <a:ea typeface="Calibri"/>
                <a:cs typeface="Times New Roman"/>
              </a:rPr>
              <a:t>Auswahl und Verknüpfung der Lerninhalte. In: H. </a:t>
            </a:r>
            <a:r>
              <a:rPr lang="de-DE" sz="1400" dirty="0" err="1">
                <a:latin typeface="+mj-lt"/>
                <a:ea typeface="Calibri"/>
                <a:cs typeface="Times New Roman"/>
              </a:rPr>
              <a:t>Gropengießer</a:t>
            </a:r>
            <a:r>
              <a:rPr lang="de-DE" sz="1400" dirty="0">
                <a:latin typeface="+mj-lt"/>
                <a:ea typeface="Calibri"/>
                <a:cs typeface="Times New Roman"/>
              </a:rPr>
              <a:t> &amp; U. Harms (Hrsg.). </a:t>
            </a:r>
            <a:r>
              <a:rPr lang="de-DE" sz="1400" i="1" dirty="0">
                <a:latin typeface="+mj-lt"/>
                <a:ea typeface="Calibri"/>
                <a:cs typeface="Times New Roman"/>
              </a:rPr>
              <a:t>Fachdidaktik Biologie</a:t>
            </a:r>
            <a:r>
              <a:rPr lang="de-DE" sz="1400" dirty="0">
                <a:latin typeface="+mj-lt"/>
                <a:ea typeface="Calibri"/>
                <a:cs typeface="Times New Roman"/>
              </a:rPr>
              <a:t>, 13. Auflage. </a:t>
            </a:r>
            <a:r>
              <a:rPr lang="de-DE" sz="1400" dirty="0" err="1">
                <a:latin typeface="+mj-lt"/>
                <a:ea typeface="Calibri"/>
                <a:cs typeface="Times New Roman"/>
              </a:rPr>
              <a:t>Aulis</a:t>
            </a:r>
            <a:r>
              <a:rPr lang="de-DE" sz="1400" dirty="0">
                <a:latin typeface="+mj-lt"/>
                <a:ea typeface="Calibri"/>
                <a:cs typeface="Times New Roman"/>
              </a:rPr>
              <a:t> Verlag. </a:t>
            </a:r>
          </a:p>
          <a:p>
            <a:pPr marL="215900" indent="-215900">
              <a:lnSpc>
                <a:spcPct val="107000"/>
              </a:lnSpc>
              <a:tabLst>
                <a:tab pos="215900" algn="l"/>
              </a:tabLst>
            </a:pPr>
            <a:r>
              <a:rPr lang="de-DE" sz="1400" dirty="0">
                <a:latin typeface="Calibri" panose="020F0502020204030204" pitchFamily="34" charset="0"/>
                <a:ea typeface="Calibri" panose="020F0502020204030204" pitchFamily="34" charset="0"/>
                <a:cs typeface="Times New Roman" panose="02020603050405020304" pitchFamily="18" charset="0"/>
              </a:rPr>
              <a:t>Posner, G. J., Strike, K. A., </a:t>
            </a:r>
            <a:r>
              <a:rPr lang="de-DE" sz="1400" dirty="0" err="1">
                <a:latin typeface="Calibri" panose="020F0502020204030204" pitchFamily="34" charset="0"/>
                <a:ea typeface="Calibri" panose="020F0502020204030204" pitchFamily="34" charset="0"/>
                <a:cs typeface="Times New Roman" panose="02020603050405020304" pitchFamily="18" charset="0"/>
              </a:rPr>
              <a:t>Hewson</a:t>
            </a:r>
            <a:r>
              <a:rPr lang="de-DE" sz="1400" dirty="0">
                <a:latin typeface="Calibri" panose="020F0502020204030204" pitchFamily="34" charset="0"/>
                <a:ea typeface="Calibri" panose="020F0502020204030204" pitchFamily="34" charset="0"/>
                <a:cs typeface="Times New Roman" panose="02020603050405020304" pitchFamily="18" charset="0"/>
              </a:rPr>
              <a:t>, P. W., &amp; </a:t>
            </a:r>
            <a:r>
              <a:rPr lang="de-DE" sz="1400" dirty="0" err="1">
                <a:latin typeface="Calibri" panose="020F0502020204030204" pitchFamily="34" charset="0"/>
                <a:ea typeface="Calibri" panose="020F0502020204030204" pitchFamily="34" charset="0"/>
                <a:cs typeface="Times New Roman" panose="02020603050405020304" pitchFamily="18" charset="0"/>
              </a:rPr>
              <a:t>Gertzog</a:t>
            </a:r>
            <a:r>
              <a:rPr lang="de-DE" sz="1400" dirty="0">
                <a:latin typeface="Calibri" panose="020F0502020204030204" pitchFamily="34" charset="0"/>
                <a:ea typeface="Calibri" panose="020F0502020204030204" pitchFamily="34" charset="0"/>
                <a:cs typeface="Times New Roman" panose="02020603050405020304" pitchFamily="18" charset="0"/>
              </a:rPr>
              <a:t>, W. A. (1982). </a:t>
            </a:r>
            <a:r>
              <a:rPr lang="de-DE" sz="1400" dirty="0" err="1">
                <a:latin typeface="Calibri" panose="020F0502020204030204" pitchFamily="34" charset="0"/>
                <a:ea typeface="Calibri" panose="020F0502020204030204" pitchFamily="34" charset="0"/>
                <a:cs typeface="Times New Roman" panose="02020603050405020304" pitchFamily="18" charset="0"/>
              </a:rPr>
              <a:t>Accomodation</a:t>
            </a:r>
            <a:r>
              <a:rPr lang="de-DE" sz="1400" dirty="0">
                <a:latin typeface="Calibri" panose="020F0502020204030204" pitchFamily="34" charset="0"/>
                <a:ea typeface="Calibri" panose="020F0502020204030204" pitchFamily="34" charset="0"/>
                <a:cs typeface="Times New Roman" panose="02020603050405020304" pitchFamily="18" charset="0"/>
              </a:rPr>
              <a:t> </a:t>
            </a:r>
            <a:r>
              <a:rPr lang="de-DE" sz="1400" dirty="0" err="1">
                <a:latin typeface="Calibri" panose="020F0502020204030204" pitchFamily="34" charset="0"/>
                <a:ea typeface="Calibri" panose="020F0502020204030204" pitchFamily="34" charset="0"/>
                <a:cs typeface="Times New Roman" panose="02020603050405020304" pitchFamily="18" charset="0"/>
              </a:rPr>
              <a:t>of</a:t>
            </a:r>
            <a:r>
              <a:rPr lang="de-DE" sz="1400" dirty="0">
                <a:latin typeface="Calibri" panose="020F0502020204030204" pitchFamily="34" charset="0"/>
                <a:ea typeface="Calibri" panose="020F0502020204030204" pitchFamily="34" charset="0"/>
                <a:cs typeface="Times New Roman" panose="02020603050405020304" pitchFamily="18" charset="0"/>
              </a:rPr>
              <a:t> a </a:t>
            </a:r>
            <a:r>
              <a:rPr lang="de-DE" sz="1400" dirty="0" err="1">
                <a:latin typeface="Calibri" panose="020F0502020204030204" pitchFamily="34" charset="0"/>
                <a:ea typeface="Calibri" panose="020F0502020204030204" pitchFamily="34" charset="0"/>
                <a:cs typeface="Times New Roman" panose="02020603050405020304" pitchFamily="18" charset="0"/>
              </a:rPr>
              <a:t>scientific</a:t>
            </a:r>
            <a:r>
              <a:rPr lang="de-DE" sz="1400" dirty="0">
                <a:latin typeface="Calibri" panose="020F0502020204030204" pitchFamily="34" charset="0"/>
                <a:ea typeface="Calibri" panose="020F0502020204030204" pitchFamily="34" charset="0"/>
                <a:cs typeface="Times New Roman" panose="02020603050405020304" pitchFamily="18" charset="0"/>
              </a:rPr>
              <a:t> </a:t>
            </a:r>
            <a:r>
              <a:rPr lang="de-DE" sz="1400" dirty="0" err="1">
                <a:latin typeface="Calibri" panose="020F0502020204030204" pitchFamily="34" charset="0"/>
                <a:ea typeface="Calibri" panose="020F0502020204030204" pitchFamily="34" charset="0"/>
                <a:cs typeface="Times New Roman" panose="02020603050405020304" pitchFamily="18" charset="0"/>
              </a:rPr>
              <a:t>conception</a:t>
            </a:r>
            <a:r>
              <a:rPr lang="de-DE" sz="1400" dirty="0">
                <a:latin typeface="Calibri" panose="020F0502020204030204" pitchFamily="34" charset="0"/>
                <a:ea typeface="Calibri" panose="020F0502020204030204" pitchFamily="34" charset="0"/>
                <a:cs typeface="Times New Roman" panose="02020603050405020304" pitchFamily="18" charset="0"/>
              </a:rPr>
              <a:t>: </a:t>
            </a:r>
            <a:r>
              <a:rPr lang="de-DE" sz="1400" dirty="0" err="1">
                <a:latin typeface="Calibri" panose="020F0502020204030204" pitchFamily="34" charset="0"/>
                <a:ea typeface="Calibri" panose="020F0502020204030204" pitchFamily="34" charset="0"/>
                <a:cs typeface="Times New Roman" panose="02020603050405020304" pitchFamily="18" charset="0"/>
              </a:rPr>
              <a:t>Toward</a:t>
            </a:r>
            <a:r>
              <a:rPr lang="de-DE" sz="1400" dirty="0">
                <a:latin typeface="Calibri" panose="020F0502020204030204" pitchFamily="34" charset="0"/>
                <a:ea typeface="Calibri" panose="020F0502020204030204" pitchFamily="34" charset="0"/>
                <a:cs typeface="Times New Roman" panose="02020603050405020304" pitchFamily="18" charset="0"/>
              </a:rPr>
              <a:t> a </a:t>
            </a:r>
            <a:r>
              <a:rPr lang="de-DE" sz="1400" dirty="0" err="1">
                <a:latin typeface="Calibri" panose="020F0502020204030204" pitchFamily="34" charset="0"/>
                <a:ea typeface="Calibri" panose="020F0502020204030204" pitchFamily="34" charset="0"/>
                <a:cs typeface="Times New Roman" panose="02020603050405020304" pitchFamily="18" charset="0"/>
              </a:rPr>
              <a:t>theory</a:t>
            </a:r>
            <a:r>
              <a:rPr lang="de-DE" sz="1400" dirty="0">
                <a:latin typeface="Calibri" panose="020F0502020204030204" pitchFamily="34" charset="0"/>
                <a:ea typeface="Calibri" panose="020F0502020204030204" pitchFamily="34" charset="0"/>
                <a:cs typeface="Times New Roman" panose="02020603050405020304" pitchFamily="18" charset="0"/>
              </a:rPr>
              <a:t> </a:t>
            </a:r>
            <a:r>
              <a:rPr lang="de-DE" sz="1400" dirty="0" err="1">
                <a:latin typeface="Calibri" panose="020F0502020204030204" pitchFamily="34" charset="0"/>
                <a:ea typeface="Calibri" panose="020F0502020204030204" pitchFamily="34" charset="0"/>
                <a:cs typeface="Times New Roman" panose="02020603050405020304" pitchFamily="18" charset="0"/>
              </a:rPr>
              <a:t>of</a:t>
            </a:r>
            <a:r>
              <a:rPr lang="de-DE" sz="1400" dirty="0">
                <a:latin typeface="Calibri" panose="020F0502020204030204" pitchFamily="34" charset="0"/>
                <a:ea typeface="Calibri" panose="020F0502020204030204" pitchFamily="34" charset="0"/>
                <a:cs typeface="Times New Roman" panose="02020603050405020304" pitchFamily="18" charset="0"/>
              </a:rPr>
              <a:t> </a:t>
            </a:r>
            <a:r>
              <a:rPr lang="de-DE" sz="1400" dirty="0" err="1">
                <a:latin typeface="Calibri" panose="020F0502020204030204" pitchFamily="34" charset="0"/>
                <a:ea typeface="Calibri" panose="020F0502020204030204" pitchFamily="34" charset="0"/>
                <a:cs typeface="Times New Roman" panose="02020603050405020304" pitchFamily="18" charset="0"/>
              </a:rPr>
              <a:t>conceptual</a:t>
            </a:r>
            <a:r>
              <a:rPr lang="de-DE" sz="1400" dirty="0">
                <a:latin typeface="Calibri" panose="020F0502020204030204" pitchFamily="34" charset="0"/>
                <a:ea typeface="Calibri" panose="020F0502020204030204" pitchFamily="34" charset="0"/>
                <a:cs typeface="Times New Roman" panose="02020603050405020304" pitchFamily="18" charset="0"/>
              </a:rPr>
              <a:t> </a:t>
            </a:r>
            <a:r>
              <a:rPr lang="de-DE" sz="1400" dirty="0" err="1">
                <a:latin typeface="Calibri" panose="020F0502020204030204" pitchFamily="34" charset="0"/>
                <a:ea typeface="Calibri" panose="020F0502020204030204" pitchFamily="34" charset="0"/>
                <a:cs typeface="Times New Roman" panose="02020603050405020304" pitchFamily="18" charset="0"/>
              </a:rPr>
              <a:t>change</a:t>
            </a:r>
            <a:r>
              <a:rPr lang="de-DE" sz="1400" dirty="0">
                <a:latin typeface="Calibri" panose="020F0502020204030204" pitchFamily="34" charset="0"/>
                <a:ea typeface="Calibri" panose="020F0502020204030204" pitchFamily="34" charset="0"/>
                <a:cs typeface="Times New Roman" panose="02020603050405020304" pitchFamily="18" charset="0"/>
              </a:rPr>
              <a:t>. </a:t>
            </a:r>
            <a:r>
              <a:rPr lang="de-DE" sz="1400" i="1" dirty="0">
                <a:latin typeface="Calibri" panose="020F0502020204030204" pitchFamily="34" charset="0"/>
                <a:ea typeface="Calibri" panose="020F0502020204030204" pitchFamily="34" charset="0"/>
                <a:cs typeface="Times New Roman" panose="02020603050405020304" pitchFamily="18" charset="0"/>
              </a:rPr>
              <a:t>Science Education, 66</a:t>
            </a:r>
            <a:r>
              <a:rPr lang="de-DE" sz="1400" dirty="0">
                <a:latin typeface="Calibri" panose="020F0502020204030204" pitchFamily="34" charset="0"/>
                <a:ea typeface="Calibri" panose="020F0502020204030204" pitchFamily="34" charset="0"/>
                <a:cs typeface="Times New Roman" panose="02020603050405020304" pitchFamily="18" charset="0"/>
              </a:rPr>
              <a:t>(2), 211-227.</a:t>
            </a:r>
          </a:p>
          <a:p>
            <a:pPr marL="215900" indent="-215900">
              <a:lnSpc>
                <a:spcPct val="107000"/>
              </a:lnSpc>
              <a:tabLst>
                <a:tab pos="215900" algn="l"/>
              </a:tabLst>
            </a:pPr>
            <a:r>
              <a:rPr lang="de-DE" sz="1400" dirty="0">
                <a:latin typeface="Calibri" panose="020F0502020204030204" pitchFamily="34" charset="0"/>
                <a:ea typeface="Calibri" panose="020F0502020204030204" pitchFamily="34" charset="0"/>
                <a:cs typeface="Times New Roman" panose="02020603050405020304" pitchFamily="18" charset="0"/>
              </a:rPr>
              <a:t>Strike, K. A. &amp; Posner, G. J. (1992). A </a:t>
            </a:r>
            <a:r>
              <a:rPr lang="de-DE" sz="1400" dirty="0" err="1">
                <a:latin typeface="Calibri" panose="020F0502020204030204" pitchFamily="34" charset="0"/>
                <a:ea typeface="Calibri" panose="020F0502020204030204" pitchFamily="34" charset="0"/>
                <a:cs typeface="Times New Roman" panose="02020603050405020304" pitchFamily="18" charset="0"/>
              </a:rPr>
              <a:t>revisionist</a:t>
            </a:r>
            <a:r>
              <a:rPr lang="de-DE" sz="1400" dirty="0">
                <a:latin typeface="Calibri" panose="020F0502020204030204" pitchFamily="34" charset="0"/>
                <a:ea typeface="Calibri" panose="020F0502020204030204" pitchFamily="34" charset="0"/>
                <a:cs typeface="Times New Roman" panose="02020603050405020304" pitchFamily="18" charset="0"/>
              </a:rPr>
              <a:t> </a:t>
            </a:r>
            <a:r>
              <a:rPr lang="de-DE" sz="1400" dirty="0" err="1">
                <a:latin typeface="Calibri" panose="020F0502020204030204" pitchFamily="34" charset="0"/>
                <a:ea typeface="Calibri" panose="020F0502020204030204" pitchFamily="34" charset="0"/>
                <a:cs typeface="Times New Roman" panose="02020603050405020304" pitchFamily="18" charset="0"/>
              </a:rPr>
              <a:t>theory</a:t>
            </a:r>
            <a:r>
              <a:rPr lang="de-DE" sz="1400" dirty="0">
                <a:latin typeface="Calibri" panose="020F0502020204030204" pitchFamily="34" charset="0"/>
                <a:ea typeface="Calibri" panose="020F0502020204030204" pitchFamily="34" charset="0"/>
                <a:cs typeface="Times New Roman" panose="02020603050405020304" pitchFamily="18" charset="0"/>
              </a:rPr>
              <a:t> </a:t>
            </a:r>
            <a:r>
              <a:rPr lang="de-DE" sz="1400" dirty="0" err="1">
                <a:latin typeface="Calibri" panose="020F0502020204030204" pitchFamily="34" charset="0"/>
                <a:ea typeface="Calibri" panose="020F0502020204030204" pitchFamily="34" charset="0"/>
                <a:cs typeface="Times New Roman" panose="02020603050405020304" pitchFamily="18" charset="0"/>
              </a:rPr>
              <a:t>of</a:t>
            </a:r>
            <a:r>
              <a:rPr lang="de-DE" sz="1400" dirty="0">
                <a:latin typeface="Calibri" panose="020F0502020204030204" pitchFamily="34" charset="0"/>
                <a:ea typeface="Calibri" panose="020F0502020204030204" pitchFamily="34" charset="0"/>
                <a:cs typeface="Times New Roman" panose="02020603050405020304" pitchFamily="18" charset="0"/>
              </a:rPr>
              <a:t> </a:t>
            </a:r>
            <a:r>
              <a:rPr lang="de-DE" sz="1400" dirty="0" err="1">
                <a:latin typeface="Calibri" panose="020F0502020204030204" pitchFamily="34" charset="0"/>
                <a:ea typeface="Calibri" panose="020F0502020204030204" pitchFamily="34" charset="0"/>
                <a:cs typeface="Times New Roman" panose="02020603050405020304" pitchFamily="18" charset="0"/>
              </a:rPr>
              <a:t>conceptual</a:t>
            </a:r>
            <a:r>
              <a:rPr lang="de-DE" sz="1400" dirty="0">
                <a:latin typeface="Calibri" panose="020F0502020204030204" pitchFamily="34" charset="0"/>
                <a:ea typeface="Calibri" panose="020F0502020204030204" pitchFamily="34" charset="0"/>
                <a:cs typeface="Times New Roman" panose="02020603050405020304" pitchFamily="18" charset="0"/>
              </a:rPr>
              <a:t> </a:t>
            </a:r>
            <a:r>
              <a:rPr lang="de-DE" sz="1400" dirty="0" err="1">
                <a:latin typeface="Calibri" panose="020F0502020204030204" pitchFamily="34" charset="0"/>
                <a:ea typeface="Calibri" panose="020F0502020204030204" pitchFamily="34" charset="0"/>
                <a:cs typeface="Times New Roman" panose="02020603050405020304" pitchFamily="18" charset="0"/>
              </a:rPr>
              <a:t>change</a:t>
            </a:r>
            <a:r>
              <a:rPr lang="de-DE" sz="1400" dirty="0">
                <a:latin typeface="Calibri" panose="020F0502020204030204" pitchFamily="34" charset="0"/>
                <a:ea typeface="Calibri" panose="020F0502020204030204" pitchFamily="34" charset="0"/>
                <a:cs typeface="Times New Roman" panose="02020603050405020304" pitchFamily="18" charset="0"/>
              </a:rPr>
              <a:t>. In: R. Duschl &amp; R. Hamilton (Hrsg.) </a:t>
            </a:r>
            <a:r>
              <a:rPr lang="de-DE" sz="1400" i="1" dirty="0" err="1">
                <a:latin typeface="Calibri" panose="020F0502020204030204" pitchFamily="34" charset="0"/>
                <a:ea typeface="Calibri" panose="020F0502020204030204" pitchFamily="34" charset="0"/>
                <a:cs typeface="Times New Roman" panose="02020603050405020304" pitchFamily="18" charset="0"/>
              </a:rPr>
              <a:t>Phylosophy</a:t>
            </a:r>
            <a:r>
              <a:rPr lang="de-DE" sz="1400" i="1" dirty="0">
                <a:latin typeface="Calibri" panose="020F0502020204030204" pitchFamily="34" charset="0"/>
                <a:ea typeface="Calibri" panose="020F0502020204030204" pitchFamily="34" charset="0"/>
                <a:cs typeface="Times New Roman" panose="02020603050405020304" pitchFamily="18" charset="0"/>
              </a:rPr>
              <a:t> </a:t>
            </a:r>
            <a:r>
              <a:rPr lang="de-DE" sz="1400" i="1" dirty="0" err="1">
                <a:latin typeface="Calibri" panose="020F0502020204030204" pitchFamily="34" charset="0"/>
                <a:ea typeface="Calibri" panose="020F0502020204030204" pitchFamily="34" charset="0"/>
                <a:cs typeface="Times New Roman" panose="02020603050405020304" pitchFamily="18" charset="0"/>
              </a:rPr>
              <a:t>of</a:t>
            </a:r>
            <a:r>
              <a:rPr lang="de-DE" sz="1400" i="1" dirty="0">
                <a:latin typeface="Calibri" panose="020F0502020204030204" pitchFamily="34" charset="0"/>
                <a:ea typeface="Calibri" panose="020F0502020204030204" pitchFamily="34" charset="0"/>
                <a:cs typeface="Times New Roman" panose="02020603050405020304" pitchFamily="18" charset="0"/>
              </a:rPr>
              <a:t> </a:t>
            </a:r>
            <a:r>
              <a:rPr lang="de-DE" sz="1400" i="1" dirty="0" err="1">
                <a:latin typeface="Calibri" panose="020F0502020204030204" pitchFamily="34" charset="0"/>
                <a:ea typeface="Calibri" panose="020F0502020204030204" pitchFamily="34" charset="0"/>
                <a:cs typeface="Times New Roman" panose="02020603050405020304" pitchFamily="18" charset="0"/>
              </a:rPr>
              <a:t>science</a:t>
            </a:r>
            <a:r>
              <a:rPr lang="de-DE" sz="1400" i="1" dirty="0">
                <a:latin typeface="Calibri" panose="020F0502020204030204" pitchFamily="34" charset="0"/>
                <a:ea typeface="Calibri" panose="020F0502020204030204" pitchFamily="34" charset="0"/>
                <a:cs typeface="Times New Roman" panose="02020603050405020304" pitchFamily="18" charset="0"/>
              </a:rPr>
              <a:t>, </a:t>
            </a:r>
            <a:r>
              <a:rPr lang="de-DE" sz="1400" i="1" dirty="0" err="1">
                <a:latin typeface="Calibri" panose="020F0502020204030204" pitchFamily="34" charset="0"/>
                <a:ea typeface="Calibri" panose="020F0502020204030204" pitchFamily="34" charset="0"/>
                <a:cs typeface="Times New Roman" panose="02020603050405020304" pitchFamily="18" charset="0"/>
              </a:rPr>
              <a:t>cognitive</a:t>
            </a:r>
            <a:r>
              <a:rPr lang="de-DE" sz="1400" i="1" dirty="0">
                <a:latin typeface="Calibri" panose="020F0502020204030204" pitchFamily="34" charset="0"/>
                <a:ea typeface="Calibri" panose="020F0502020204030204" pitchFamily="34" charset="0"/>
                <a:cs typeface="Times New Roman" panose="02020603050405020304" pitchFamily="18" charset="0"/>
              </a:rPr>
              <a:t> </a:t>
            </a:r>
            <a:r>
              <a:rPr lang="de-DE" sz="1400" i="1" dirty="0" err="1">
                <a:latin typeface="Calibri" panose="020F0502020204030204" pitchFamily="34" charset="0"/>
                <a:ea typeface="Calibri" panose="020F0502020204030204" pitchFamily="34" charset="0"/>
                <a:cs typeface="Times New Roman" panose="02020603050405020304" pitchFamily="18" charset="0"/>
              </a:rPr>
              <a:t>psychology</a:t>
            </a:r>
            <a:r>
              <a:rPr lang="de-DE" sz="1400" i="1" dirty="0">
                <a:latin typeface="Calibri" panose="020F0502020204030204" pitchFamily="34" charset="0"/>
                <a:ea typeface="Calibri" panose="020F0502020204030204" pitchFamily="34" charset="0"/>
                <a:cs typeface="Times New Roman" panose="02020603050405020304" pitchFamily="18" charset="0"/>
              </a:rPr>
              <a:t> and </a:t>
            </a:r>
            <a:r>
              <a:rPr lang="de-DE" sz="1400" i="1" dirty="0" err="1">
                <a:latin typeface="Calibri" panose="020F0502020204030204" pitchFamily="34" charset="0"/>
                <a:ea typeface="Calibri" panose="020F0502020204030204" pitchFamily="34" charset="0"/>
                <a:cs typeface="Times New Roman" panose="02020603050405020304" pitchFamily="18" charset="0"/>
              </a:rPr>
              <a:t>educational</a:t>
            </a:r>
            <a:r>
              <a:rPr lang="de-DE" sz="1400" i="1" dirty="0">
                <a:latin typeface="Calibri" panose="020F0502020204030204" pitchFamily="34" charset="0"/>
                <a:ea typeface="Calibri" panose="020F0502020204030204" pitchFamily="34" charset="0"/>
                <a:cs typeface="Times New Roman" panose="02020603050405020304" pitchFamily="18" charset="0"/>
              </a:rPr>
              <a:t> </a:t>
            </a:r>
            <a:r>
              <a:rPr lang="de-DE" sz="1400" i="1" dirty="0" err="1">
                <a:latin typeface="Calibri" panose="020F0502020204030204" pitchFamily="34" charset="0"/>
                <a:ea typeface="Calibri" panose="020F0502020204030204" pitchFamily="34" charset="0"/>
                <a:cs typeface="Times New Roman" panose="02020603050405020304" pitchFamily="18" charset="0"/>
              </a:rPr>
              <a:t>theory</a:t>
            </a:r>
            <a:r>
              <a:rPr lang="de-DE" sz="1400" i="1" dirty="0">
                <a:latin typeface="Calibri" panose="020F0502020204030204" pitchFamily="34" charset="0"/>
                <a:ea typeface="Calibri" panose="020F0502020204030204" pitchFamily="34" charset="0"/>
                <a:cs typeface="Times New Roman" panose="02020603050405020304" pitchFamily="18" charset="0"/>
              </a:rPr>
              <a:t> and </a:t>
            </a:r>
            <a:r>
              <a:rPr lang="de-DE" sz="1400" i="1" dirty="0" err="1">
                <a:latin typeface="Calibri" panose="020F0502020204030204" pitchFamily="34" charset="0"/>
                <a:ea typeface="Calibri" panose="020F0502020204030204" pitchFamily="34" charset="0"/>
                <a:cs typeface="Times New Roman" panose="02020603050405020304" pitchFamily="18" charset="0"/>
              </a:rPr>
              <a:t>practise</a:t>
            </a:r>
            <a:r>
              <a:rPr lang="de-DE" sz="1400" i="1" dirty="0">
                <a:latin typeface="Calibri" panose="020F0502020204030204" pitchFamily="34" charset="0"/>
                <a:ea typeface="Calibri" panose="020F0502020204030204" pitchFamily="34" charset="0"/>
                <a:cs typeface="Times New Roman" panose="02020603050405020304" pitchFamily="18" charset="0"/>
              </a:rPr>
              <a:t> </a:t>
            </a:r>
            <a:r>
              <a:rPr lang="de-DE" sz="1400" dirty="0">
                <a:latin typeface="Calibri" panose="020F0502020204030204" pitchFamily="34" charset="0"/>
                <a:ea typeface="Calibri" panose="020F0502020204030204" pitchFamily="34" charset="0"/>
                <a:cs typeface="Times New Roman" panose="02020603050405020304" pitchFamily="18" charset="0"/>
              </a:rPr>
              <a:t>(S. 147-176). New York: New York </a:t>
            </a:r>
            <a:r>
              <a:rPr lang="de-DE" sz="1400" dirty="0" err="1">
                <a:latin typeface="Calibri" panose="020F0502020204030204" pitchFamily="34" charset="0"/>
                <a:ea typeface="Calibri" panose="020F0502020204030204" pitchFamily="34" charset="0"/>
                <a:cs typeface="Times New Roman" panose="02020603050405020304" pitchFamily="18" charset="0"/>
              </a:rPr>
              <a:t>Univ</a:t>
            </a:r>
            <a:r>
              <a:rPr lang="de-DE" sz="1400" dirty="0">
                <a:latin typeface="Calibri" panose="020F0502020204030204" pitchFamily="34" charset="0"/>
                <a:ea typeface="Calibri" panose="020F0502020204030204" pitchFamily="34" charset="0"/>
                <a:cs typeface="Times New Roman" panose="02020603050405020304" pitchFamily="18" charset="0"/>
              </a:rPr>
              <a:t> Press.</a:t>
            </a:r>
          </a:p>
          <a:p>
            <a:pPr marL="215900" indent="-215900">
              <a:lnSpc>
                <a:spcPct val="107000"/>
              </a:lnSpc>
              <a:tabLst>
                <a:tab pos="215900" algn="l"/>
              </a:tabLst>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el 2"/>
          <p:cNvSpPr>
            <a:spLocks noGrp="1"/>
          </p:cNvSpPr>
          <p:nvPr>
            <p:ph type="title"/>
          </p:nvPr>
        </p:nvSpPr>
        <p:spPr/>
        <p:txBody>
          <a:bodyPr>
            <a:normAutofit/>
          </a:bodyPr>
          <a:lstStyle/>
          <a:p>
            <a:r>
              <a:rPr lang="de-DE" dirty="0"/>
              <a:t>Quellen und Literaturverzeichnis</a:t>
            </a:r>
          </a:p>
        </p:txBody>
      </p:sp>
      <p:sp>
        <p:nvSpPr>
          <p:cNvPr id="5" name="Textplatzhalter 4">
            <a:extLst>
              <a:ext uri="{FF2B5EF4-FFF2-40B4-BE49-F238E27FC236}">
                <a16:creationId xmlns:a16="http://schemas.microsoft.com/office/drawing/2014/main" id="{60A6EF9C-9547-4EA4-B1E9-2C01333F1826}"/>
              </a:ext>
            </a:extLst>
          </p:cNvPr>
          <p:cNvSpPr>
            <a:spLocks noGrp="1"/>
          </p:cNvSpPr>
          <p:nvPr>
            <p:ph type="body" sz="quarter" idx="11"/>
          </p:nvPr>
        </p:nvSpPr>
        <p:spPr/>
        <p:txBody>
          <a:bodyPr/>
          <a:lstStyle/>
          <a:p>
            <a:r>
              <a:rPr lang="de-DE" dirty="0"/>
              <a:t>Literatur</a:t>
            </a:r>
          </a:p>
        </p:txBody>
      </p:sp>
    </p:spTree>
    <p:extLst>
      <p:ext uri="{BB962C8B-B14F-4D97-AF65-F5344CB8AC3E}">
        <p14:creationId xmlns:p14="http://schemas.microsoft.com/office/powerpoint/2010/main" val="1594308885"/>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67B8E04-588B-4AD9-8ECF-8E109C85EF89}"/>
              </a:ext>
            </a:extLst>
          </p:cNvPr>
          <p:cNvSpPr>
            <a:spLocks noGrp="1"/>
          </p:cNvSpPr>
          <p:nvPr>
            <p:ph idx="1"/>
          </p:nvPr>
        </p:nvSpPr>
        <p:spPr/>
        <p:txBody>
          <a:bodyPr>
            <a:normAutofit lnSpcReduction="10000"/>
          </a:bodyPr>
          <a:lstStyle/>
          <a:p>
            <a:pPr marL="0" indent="0">
              <a:buNone/>
              <a:defRPr/>
            </a:pPr>
            <a:r>
              <a:rPr lang="de-DE" dirty="0"/>
              <a:t>Lehrstuhl für Didaktik der Biologie</a:t>
            </a:r>
          </a:p>
          <a:p>
            <a:pPr marL="0" indent="0">
              <a:buNone/>
              <a:defRPr/>
            </a:pPr>
            <a:r>
              <a:rPr lang="de-DE" dirty="0"/>
              <a:t>Projekt DigitUS Biologie</a:t>
            </a:r>
          </a:p>
          <a:p>
            <a:pPr marL="0" indent="0">
              <a:buNone/>
              <a:defRPr/>
            </a:pPr>
            <a:endParaRPr lang="de-DE" b="0" i="1" dirty="0"/>
          </a:p>
          <a:p>
            <a:pPr marL="0" indent="0">
              <a:buNone/>
              <a:defRPr/>
            </a:pPr>
            <a:r>
              <a:rPr lang="de-DE" b="0" i="1" dirty="0"/>
              <a:t>Prof. Dr. Birgit J. Neuhaus</a:t>
            </a:r>
          </a:p>
          <a:p>
            <a:pPr marL="0" indent="0">
              <a:buNone/>
              <a:defRPr/>
            </a:pPr>
            <a:r>
              <a:rPr lang="de-DE" b="0" i="1" dirty="0"/>
              <a:t>Dr. Monika Aufleger</a:t>
            </a:r>
          </a:p>
          <a:p>
            <a:pPr marL="0" indent="0">
              <a:buNone/>
              <a:defRPr/>
            </a:pPr>
            <a:r>
              <a:rPr lang="de-DE" b="0" i="1" dirty="0"/>
              <a:t>Dr. Christian Förtsch</a:t>
            </a:r>
          </a:p>
          <a:p>
            <a:pPr marL="0" indent="0">
              <a:buNone/>
              <a:defRPr/>
            </a:pPr>
            <a:r>
              <a:rPr lang="de-DE" b="0" i="1" dirty="0"/>
              <a:t>Dr. Dagmar Frick</a:t>
            </a:r>
          </a:p>
          <a:p>
            <a:pPr marL="0" indent="0">
              <a:buNone/>
              <a:defRPr/>
            </a:pPr>
            <a:r>
              <a:rPr lang="de-DE" b="0" i="1" dirty="0"/>
              <a:t>Annemarie Rutkowski</a:t>
            </a:r>
          </a:p>
          <a:p>
            <a:pPr marL="0" indent="0">
              <a:buNone/>
              <a:defRPr/>
            </a:pPr>
            <a:r>
              <a:rPr lang="de-DE" b="0" i="1" dirty="0"/>
              <a:t>Michael Spangler</a:t>
            </a:r>
          </a:p>
          <a:p>
            <a:pPr marL="0" indent="0">
              <a:buNone/>
              <a:defRPr/>
            </a:pPr>
            <a:endParaRPr lang="de-DE" b="0" dirty="0"/>
          </a:p>
          <a:p>
            <a:pPr marL="0" indent="0">
              <a:buNone/>
              <a:defRPr/>
            </a:pPr>
            <a:r>
              <a:rPr lang="de-DE" b="0" dirty="0" err="1"/>
              <a:t>Winzererstraße</a:t>
            </a:r>
            <a:r>
              <a:rPr lang="de-DE" b="0" dirty="0"/>
              <a:t> 45</a:t>
            </a:r>
          </a:p>
          <a:p>
            <a:pPr marL="0" indent="0">
              <a:buNone/>
              <a:defRPr/>
            </a:pPr>
            <a:r>
              <a:rPr lang="de-DE" b="0" dirty="0"/>
              <a:t>80797 München</a:t>
            </a:r>
            <a:br>
              <a:rPr lang="de-DE" b="0" dirty="0"/>
            </a:br>
            <a:r>
              <a:rPr lang="de-DE" b="0" dirty="0">
                <a:hlinkClick r:id="rId4"/>
              </a:rPr>
              <a:t>digitus@bio.lmu.de</a:t>
            </a:r>
            <a:r>
              <a:rPr lang="de-DE" b="0" dirty="0"/>
              <a:t> </a:t>
            </a:r>
          </a:p>
          <a:p>
            <a:pPr marL="0" indent="0">
              <a:buNone/>
            </a:pPr>
            <a:endParaRPr lang="de-DE" dirty="0"/>
          </a:p>
        </p:txBody>
      </p:sp>
      <p:sp>
        <p:nvSpPr>
          <p:cNvPr id="3" name="Titel 2">
            <a:extLst>
              <a:ext uri="{FF2B5EF4-FFF2-40B4-BE49-F238E27FC236}">
                <a16:creationId xmlns:a16="http://schemas.microsoft.com/office/drawing/2014/main" id="{EEAA8889-C5FC-4910-A88B-C52037BE94DA}"/>
              </a:ext>
            </a:extLst>
          </p:cNvPr>
          <p:cNvSpPr>
            <a:spLocks noGrp="1"/>
          </p:cNvSpPr>
          <p:nvPr>
            <p:ph type="title"/>
          </p:nvPr>
        </p:nvSpPr>
        <p:spPr/>
        <p:txBody>
          <a:bodyPr/>
          <a:lstStyle/>
          <a:p>
            <a:r>
              <a:rPr lang="de-DE" dirty="0"/>
              <a:t>Fragen?</a:t>
            </a:r>
          </a:p>
        </p:txBody>
      </p:sp>
      <p:sp>
        <p:nvSpPr>
          <p:cNvPr id="4" name="Inhaltsplatzhalter 3">
            <a:extLst>
              <a:ext uri="{FF2B5EF4-FFF2-40B4-BE49-F238E27FC236}">
                <a16:creationId xmlns:a16="http://schemas.microsoft.com/office/drawing/2014/main" id="{A60B722C-D95F-4B84-974B-4EDC2CBF2FC7}"/>
              </a:ext>
            </a:extLst>
          </p:cNvPr>
          <p:cNvSpPr>
            <a:spLocks noGrp="1"/>
          </p:cNvSpPr>
          <p:nvPr>
            <p:ph sz="quarter" idx="10"/>
          </p:nvPr>
        </p:nvSpPr>
        <p:spPr/>
        <p:txBody>
          <a:bodyPr>
            <a:normAutofit lnSpcReduction="10000"/>
          </a:bodyPr>
          <a:lstStyle/>
          <a:p>
            <a:endParaRPr lang="de-DE"/>
          </a:p>
        </p:txBody>
      </p:sp>
      <p:sp>
        <p:nvSpPr>
          <p:cNvPr id="5" name="Textplatzhalter 4">
            <a:extLst>
              <a:ext uri="{FF2B5EF4-FFF2-40B4-BE49-F238E27FC236}">
                <a16:creationId xmlns:a16="http://schemas.microsoft.com/office/drawing/2014/main" id="{2BB75EBC-C52C-4785-96C8-2C62B2202A75}"/>
              </a:ext>
            </a:extLst>
          </p:cNvPr>
          <p:cNvSpPr>
            <a:spLocks noGrp="1"/>
          </p:cNvSpPr>
          <p:nvPr>
            <p:ph type="body" sz="quarter" idx="11"/>
          </p:nvPr>
        </p:nvSpPr>
        <p:spPr/>
        <p:txBody>
          <a:bodyPr/>
          <a:lstStyle/>
          <a:p>
            <a:r>
              <a:rPr lang="de-DE" dirty="0"/>
              <a:t>Kontakt</a:t>
            </a:r>
          </a:p>
        </p:txBody>
      </p:sp>
      <p:sp>
        <p:nvSpPr>
          <p:cNvPr id="7" name="Textfeld 6">
            <a:extLst>
              <a:ext uri="{FF2B5EF4-FFF2-40B4-BE49-F238E27FC236}">
                <a16:creationId xmlns:a16="http://schemas.microsoft.com/office/drawing/2014/main" id="{EC12B8C2-7587-4E0C-9221-BF043B099809}"/>
              </a:ext>
            </a:extLst>
          </p:cNvPr>
          <p:cNvSpPr txBox="1"/>
          <p:nvPr/>
        </p:nvSpPr>
        <p:spPr>
          <a:xfrm>
            <a:off x="4428976" y="3600450"/>
            <a:ext cx="5662652" cy="1923604"/>
          </a:xfrm>
          <a:prstGeom prst="rect">
            <a:avLst/>
          </a:prstGeom>
          <a:noFill/>
        </p:spPr>
        <p:txBody>
          <a:bodyPr wrap="square">
            <a:spAutoFit/>
          </a:bodyPr>
          <a:lstStyle/>
          <a:p>
            <a:r>
              <a:rPr lang="de-DE" dirty="0"/>
              <a:t>Erstellt von Didaktik der Biologie, LMU München, im Projekt DigitUS. Die Logos von DigitUS und seiner Projektpartner sind urheberrechtlich geschützt.</a:t>
            </a:r>
          </a:p>
          <a:p>
            <a:endParaRPr lang="de-DE" dirty="0"/>
          </a:p>
          <a:p>
            <a:r>
              <a:rPr lang="de-DE" dirty="0"/>
              <a:t>DigitUS (Digitalisierung von Unterricht in der Schule) wird aus Mitteln des Bundesministerium für Bildung und Forschung gefördert (FKZ: 01JD1830A).</a:t>
            </a:r>
          </a:p>
        </p:txBody>
      </p:sp>
      <p:graphicFrame>
        <p:nvGraphicFramePr>
          <p:cNvPr id="8" name="Objekt 7">
            <a:extLst>
              <a:ext uri="{FF2B5EF4-FFF2-40B4-BE49-F238E27FC236}">
                <a16:creationId xmlns:a16="http://schemas.microsoft.com/office/drawing/2014/main" id="{4198D13A-ED9F-4D76-9F0B-6EC29EA38E15}"/>
              </a:ext>
            </a:extLst>
          </p:cNvPr>
          <p:cNvGraphicFramePr>
            <a:graphicFrameLocks noChangeAspect="1"/>
          </p:cNvGraphicFramePr>
          <p:nvPr>
            <p:extLst>
              <p:ext uri="{D42A27DB-BD31-4B8C-83A1-F6EECF244321}">
                <p14:modId xmlns:p14="http://schemas.microsoft.com/office/powerpoint/2010/main" val="1756301420"/>
              </p:ext>
            </p:extLst>
          </p:nvPr>
        </p:nvGraphicFramePr>
        <p:xfrm>
          <a:off x="7093272" y="5230331"/>
          <a:ext cx="1752600" cy="1254125"/>
        </p:xfrm>
        <a:graphic>
          <a:graphicData uri="http://schemas.openxmlformats.org/presentationml/2006/ole">
            <mc:AlternateContent xmlns:mc="http://schemas.openxmlformats.org/markup-compatibility/2006">
              <mc:Choice xmlns:v="urn:schemas-microsoft-com:vml" Requires="v">
                <p:oleObj spid="_x0000_s1029" name="CorelDRAW" r:id="rId5" imgW="1752600" imgH="1254292" progId="CorelDraw.Graphic.21">
                  <p:embed/>
                </p:oleObj>
              </mc:Choice>
              <mc:Fallback>
                <p:oleObj name="CorelDRAW" r:id="rId5" imgW="1752600" imgH="1254292" progId="CorelDraw.Graphic.21">
                  <p:embed/>
                  <p:pic>
                    <p:nvPicPr>
                      <p:cNvPr id="8" name="Objekt 7">
                        <a:extLst>
                          <a:ext uri="{FF2B5EF4-FFF2-40B4-BE49-F238E27FC236}">
                            <a16:creationId xmlns:a16="http://schemas.microsoft.com/office/drawing/2014/main" id="{4198D13A-ED9F-4D76-9F0B-6EC29EA38E15}"/>
                          </a:ext>
                        </a:extLst>
                      </p:cNvPr>
                      <p:cNvPicPr/>
                      <p:nvPr/>
                    </p:nvPicPr>
                    <p:blipFill>
                      <a:blip r:embed="rId6"/>
                      <a:stretch>
                        <a:fillRect/>
                      </a:stretch>
                    </p:blipFill>
                    <p:spPr>
                      <a:xfrm>
                        <a:off x="7093272" y="5230331"/>
                        <a:ext cx="1752600" cy="1254125"/>
                      </a:xfrm>
                      <a:prstGeom prst="rect">
                        <a:avLst/>
                      </a:prstGeom>
                    </p:spPr>
                  </p:pic>
                </p:oleObj>
              </mc:Fallback>
            </mc:AlternateContent>
          </a:graphicData>
        </a:graphic>
      </p:graphicFrame>
      <p:grpSp>
        <p:nvGrpSpPr>
          <p:cNvPr id="10" name="Gruppieren 9">
            <a:extLst>
              <a:ext uri="{FF2B5EF4-FFF2-40B4-BE49-F238E27FC236}">
                <a16:creationId xmlns:a16="http://schemas.microsoft.com/office/drawing/2014/main" id="{979757DE-6A02-4B1D-A19E-5ADC54221E2C}"/>
              </a:ext>
            </a:extLst>
          </p:cNvPr>
          <p:cNvGrpSpPr/>
          <p:nvPr/>
        </p:nvGrpSpPr>
        <p:grpSpPr>
          <a:xfrm>
            <a:off x="4748669" y="2380927"/>
            <a:ext cx="5023266" cy="990237"/>
            <a:chOff x="4861024" y="2380927"/>
            <a:chExt cx="5023266" cy="990237"/>
          </a:xfrm>
        </p:grpSpPr>
        <p:pic>
          <p:nvPicPr>
            <p:cNvPr id="1026" name="Picture 2">
              <a:extLst>
                <a:ext uri="{FF2B5EF4-FFF2-40B4-BE49-F238E27FC236}">
                  <a16:creationId xmlns:a16="http://schemas.microsoft.com/office/drawing/2014/main" id="{98004BBF-8C49-4DA7-9028-3E1C0324366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3272" y="2447627"/>
              <a:ext cx="2791018" cy="8568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8CAC30B-8D1A-441E-8B48-AC6D9407DD7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61024" y="2380927"/>
              <a:ext cx="1933054" cy="99023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feld 5">
            <a:extLst>
              <a:ext uri="{FF2B5EF4-FFF2-40B4-BE49-F238E27FC236}">
                <a16:creationId xmlns:a16="http://schemas.microsoft.com/office/drawing/2014/main" id="{99C0F415-B483-41DD-B530-9C51BD276B36}"/>
              </a:ext>
            </a:extLst>
          </p:cNvPr>
          <p:cNvSpPr txBox="1"/>
          <p:nvPr/>
        </p:nvSpPr>
        <p:spPr>
          <a:xfrm>
            <a:off x="65162" y="6346175"/>
            <a:ext cx="8071440" cy="461665"/>
          </a:xfrm>
          <a:prstGeom prst="rect">
            <a:avLst/>
          </a:prstGeom>
          <a:noFill/>
        </p:spPr>
        <p:txBody>
          <a:bodyPr wrap="none" rtlCol="0">
            <a:spAutoFit/>
          </a:bodyPr>
          <a:lstStyle/>
          <a:p>
            <a:r>
              <a:rPr lang="de-DE" sz="1200" dirty="0"/>
              <a:t>Lizenzhinweis: "Aktivieren durch Vernetzen – Beschreibung – Umsetzung im Schalenmodell - Beispiele", erstellt  von </a:t>
            </a:r>
          </a:p>
          <a:p>
            <a:r>
              <a:rPr lang="de-DE" sz="1200" dirty="0"/>
              <a:t>C. Förtsch, D. Traub, M. Aufleger, A. Rutkowski, M. Spangler und B. Neuhaus im Projekt  </a:t>
            </a:r>
            <a:r>
              <a:rPr lang="de-DE" sz="1200" dirty="0" err="1"/>
              <a:t>DigitUS</a:t>
            </a:r>
            <a:r>
              <a:rPr lang="de-DE" sz="1200" dirty="0"/>
              <a:t> und lizenziert als CC BY SA 4.0. </a:t>
            </a:r>
          </a:p>
        </p:txBody>
      </p:sp>
    </p:spTree>
    <p:extLst>
      <p:ext uri="{BB962C8B-B14F-4D97-AF65-F5344CB8AC3E}">
        <p14:creationId xmlns:p14="http://schemas.microsoft.com/office/powerpoint/2010/main" val="664526008"/>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2"/>
          <p:cNvSpPr>
            <a:spLocks noGrp="1"/>
          </p:cNvSpPr>
          <p:nvPr>
            <p:ph type="title"/>
          </p:nvPr>
        </p:nvSpPr>
        <p:spPr bwMode="auto"/>
        <p:txBody>
          <a:bodyPr>
            <a:normAutofit/>
          </a:bodyPr>
          <a:lstStyle/>
          <a:p>
            <a:r>
              <a:rPr lang="de-DE" sz="2800" dirty="0">
                <a:solidFill>
                  <a:schemeClr val="bg1"/>
                </a:solidFill>
              </a:rPr>
              <a:t>Aktivieren durch Vernetzen</a:t>
            </a:r>
          </a:p>
        </p:txBody>
      </p:sp>
      <p:sp>
        <p:nvSpPr>
          <p:cNvPr id="5" name="Textplatzhalter 16"/>
          <p:cNvSpPr>
            <a:spLocks noGrp="1"/>
          </p:cNvSpPr>
          <p:nvPr>
            <p:ph type="body" sz="quarter" idx="11"/>
          </p:nvPr>
        </p:nvSpPr>
        <p:spPr bwMode="auto"/>
        <p:txBody>
          <a:bodyPr/>
          <a:lstStyle/>
          <a:p>
            <a:pPr>
              <a:defRPr/>
            </a:pPr>
            <a:r>
              <a:rPr lang="de-DE"/>
              <a:t>Beschreibung</a:t>
            </a:r>
            <a:endParaRPr/>
          </a:p>
        </p:txBody>
      </p:sp>
      <p:grpSp>
        <p:nvGrpSpPr>
          <p:cNvPr id="6" name="Gruppieren 23"/>
          <p:cNvGrpSpPr/>
          <p:nvPr/>
        </p:nvGrpSpPr>
        <p:grpSpPr bwMode="auto">
          <a:xfrm>
            <a:off x="114740" y="1728243"/>
            <a:ext cx="5466364" cy="4608512"/>
            <a:chOff x="3719735" y="2304306"/>
            <a:chExt cx="4752528" cy="3240360"/>
          </a:xfrm>
        </p:grpSpPr>
        <p:sp>
          <p:nvSpPr>
            <p:cNvPr id="7" name="Abgerundetes Rechteck 7"/>
            <p:cNvSpPr/>
            <p:nvPr/>
          </p:nvSpPr>
          <p:spPr bwMode="auto">
            <a:xfrm>
              <a:off x="3719735" y="2304306"/>
              <a:ext cx="4752528" cy="3240360"/>
            </a:xfrm>
            <a:prstGeom prst="roundRect">
              <a:avLst>
                <a:gd name="adj" fmla="val 7052"/>
              </a:avLst>
            </a:prstGeom>
            <a:noFill/>
            <a:ln>
              <a:solidFill>
                <a:srgbClr val="2F3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Textfeld 28"/>
            <p:cNvSpPr>
              <a:spLocks/>
            </p:cNvSpPr>
            <p:nvPr/>
          </p:nvSpPr>
          <p:spPr bwMode="auto">
            <a:xfrm>
              <a:off x="3719735" y="2410502"/>
              <a:ext cx="4752528" cy="400110"/>
            </a:xfrm>
            <a:prstGeom prst="rect">
              <a:avLst/>
            </a:prstGeom>
            <a:noFill/>
          </p:spPr>
          <p:txBody>
            <a:bodyPr wrap="square" rtlCol="0">
              <a:spAutoFit/>
            </a:bodyPr>
            <a:lstStyle/>
            <a:p>
              <a:pPr algn="ctr">
                <a:defRPr/>
              </a:pPr>
              <a:r>
                <a:rPr lang="de-DE" sz="2000" b="1" dirty="0">
                  <a:solidFill>
                    <a:srgbClr val="242F41"/>
                  </a:solidFill>
                </a:rPr>
                <a:t>„</a:t>
              </a:r>
              <a:r>
                <a:rPr lang="de-DE" sz="2000" b="1" dirty="0" err="1">
                  <a:solidFill>
                    <a:srgbClr val="242F41"/>
                  </a:solidFill>
                </a:rPr>
                <a:t>key</a:t>
              </a:r>
              <a:r>
                <a:rPr lang="de-DE" sz="2000" b="1" dirty="0">
                  <a:solidFill>
                    <a:srgbClr val="242F41"/>
                  </a:solidFill>
                </a:rPr>
                <a:t> </a:t>
              </a:r>
              <a:r>
                <a:rPr lang="de-DE" sz="2000" b="1" dirty="0" err="1">
                  <a:solidFill>
                    <a:srgbClr val="242F41"/>
                  </a:solidFill>
                </a:rPr>
                <a:t>features</a:t>
              </a:r>
              <a:r>
                <a:rPr lang="de-DE" sz="2000" b="1" dirty="0">
                  <a:solidFill>
                    <a:srgbClr val="242F41"/>
                  </a:solidFill>
                </a:rPr>
                <a:t>“</a:t>
              </a:r>
              <a:endParaRPr dirty="0"/>
            </a:p>
          </p:txBody>
        </p:sp>
      </p:grpSp>
      <p:sp>
        <p:nvSpPr>
          <p:cNvPr id="12" name="Inhaltsplatzhalter 16"/>
          <p:cNvSpPr>
            <a:spLocks/>
          </p:cNvSpPr>
          <p:nvPr/>
        </p:nvSpPr>
        <p:spPr bwMode="auto">
          <a:xfrm>
            <a:off x="2340745" y="6480770"/>
            <a:ext cx="7444432" cy="288032"/>
          </a:xfrm>
          <a:prstGeom prst="rect">
            <a:avLst/>
          </a:prstGeom>
        </p:spPr>
        <p:txBody>
          <a:bodyPr vert="horz" lIns="95361" tIns="47681" rIns="95361" bIns="47681" rtlCol="0" anchor="ctr">
            <a:noAutofit/>
          </a:bodyPr>
          <a:lstStyle>
            <a:lvl1pPr marL="357607" indent="-357607" algn="r" defTabSz="953617">
              <a:spcBef>
                <a:spcPts val="0"/>
              </a:spcBef>
              <a:buFont typeface="Arial"/>
              <a:buNone/>
              <a:defRPr sz="1300" b="0">
                <a:solidFill>
                  <a:schemeClr val="tx1"/>
                </a:solidFill>
                <a:latin typeface="Calibri"/>
                <a:ea typeface="+mn-ea"/>
                <a:cs typeface="Calibri"/>
              </a:defRPr>
            </a:lvl1pPr>
            <a:lvl2pPr marL="476806" indent="0" algn="l" defTabSz="953617">
              <a:spcBef>
                <a:spcPts val="0"/>
              </a:spcBef>
              <a:buFont typeface="Arial"/>
              <a:buNone/>
              <a:defRPr sz="3000">
                <a:solidFill>
                  <a:schemeClr val="tx1"/>
                </a:solidFill>
                <a:latin typeface="+mn-lt"/>
                <a:ea typeface="+mn-ea"/>
                <a:cs typeface="+mn-cs"/>
              </a:defRPr>
            </a:lvl2pPr>
            <a:lvl3pPr marL="1192021" indent="-238404" algn="l" defTabSz="953617">
              <a:spcBef>
                <a:spcPts val="0"/>
              </a:spcBef>
              <a:buFont typeface="Arial"/>
              <a:buChar char="•"/>
              <a:defRPr sz="2400">
                <a:solidFill>
                  <a:schemeClr val="tx1"/>
                </a:solidFill>
                <a:latin typeface="+mn-lt"/>
                <a:ea typeface="+mn-ea"/>
                <a:cs typeface="+mn-cs"/>
              </a:defRPr>
            </a:lvl3pPr>
            <a:lvl4pPr marL="1668828" indent="-238404" algn="l" defTabSz="953617">
              <a:spcBef>
                <a:spcPts val="0"/>
              </a:spcBef>
              <a:buFont typeface="Arial"/>
              <a:buChar char="–"/>
              <a:defRPr sz="2000">
                <a:solidFill>
                  <a:schemeClr val="tx1"/>
                </a:solidFill>
                <a:latin typeface="+mn-lt"/>
                <a:ea typeface="+mn-ea"/>
                <a:cs typeface="+mn-cs"/>
              </a:defRPr>
            </a:lvl4pPr>
            <a:lvl5pPr marL="2145636" indent="-238404" algn="l" defTabSz="953617">
              <a:spcBef>
                <a:spcPts val="0"/>
              </a:spcBef>
              <a:buFont typeface="Arial"/>
              <a:buChar char="»"/>
              <a:defRPr sz="2000">
                <a:solidFill>
                  <a:schemeClr val="tx1"/>
                </a:solidFill>
                <a:latin typeface="+mn-lt"/>
                <a:ea typeface="+mn-ea"/>
                <a:cs typeface="+mn-cs"/>
              </a:defRPr>
            </a:lvl5pPr>
            <a:lvl6pPr marL="2622444" indent="-238404" algn="l" defTabSz="953617">
              <a:spcBef>
                <a:spcPts val="0"/>
              </a:spcBef>
              <a:buFont typeface="Arial"/>
              <a:buChar char="•"/>
              <a:defRPr sz="2000">
                <a:solidFill>
                  <a:schemeClr val="tx1"/>
                </a:solidFill>
                <a:latin typeface="+mn-lt"/>
                <a:ea typeface="+mn-ea"/>
                <a:cs typeface="+mn-cs"/>
              </a:defRPr>
            </a:lvl6pPr>
            <a:lvl7pPr marL="3099252" indent="-238404" algn="l" defTabSz="953617">
              <a:spcBef>
                <a:spcPts val="0"/>
              </a:spcBef>
              <a:buFont typeface="Arial"/>
              <a:buChar char="•"/>
              <a:defRPr sz="2000">
                <a:solidFill>
                  <a:schemeClr val="tx1"/>
                </a:solidFill>
                <a:latin typeface="+mn-lt"/>
                <a:ea typeface="+mn-ea"/>
                <a:cs typeface="+mn-cs"/>
              </a:defRPr>
            </a:lvl7pPr>
            <a:lvl8pPr marL="3576061" indent="-238404" algn="l" defTabSz="953617">
              <a:spcBef>
                <a:spcPts val="0"/>
              </a:spcBef>
              <a:buFont typeface="Arial"/>
              <a:buChar char="•"/>
              <a:defRPr sz="2000">
                <a:solidFill>
                  <a:schemeClr val="tx1"/>
                </a:solidFill>
                <a:latin typeface="+mn-lt"/>
                <a:ea typeface="+mn-ea"/>
                <a:cs typeface="+mn-cs"/>
              </a:defRPr>
            </a:lvl8pPr>
            <a:lvl9pPr marL="4052869" indent="-238404" algn="l" defTabSz="953617">
              <a:spcBef>
                <a:spcPts val="0"/>
              </a:spcBef>
              <a:buFont typeface="Arial"/>
              <a:buChar char="•"/>
              <a:defRPr sz="2000">
                <a:solidFill>
                  <a:schemeClr val="tx1"/>
                </a:solidFill>
                <a:latin typeface="+mn-lt"/>
                <a:ea typeface="+mn-ea"/>
                <a:cs typeface="+mn-cs"/>
              </a:defRPr>
            </a:lvl9pPr>
          </a:lstStyle>
          <a:p>
            <a:pPr>
              <a:defRPr/>
            </a:pPr>
            <a:endParaRPr dirty="0"/>
          </a:p>
        </p:txBody>
      </p:sp>
      <p:sp>
        <p:nvSpPr>
          <p:cNvPr id="13" name="Inhaltsplatzhalter 4"/>
          <p:cNvSpPr>
            <a:spLocks noGrp="1"/>
          </p:cNvSpPr>
          <p:nvPr>
            <p:ph idx="1"/>
          </p:nvPr>
        </p:nvSpPr>
        <p:spPr bwMode="auto">
          <a:xfrm>
            <a:off x="5726499" y="1008163"/>
            <a:ext cx="4056716" cy="5424322"/>
          </a:xfrm>
        </p:spPr>
        <p:txBody>
          <a:bodyPr anchor="ctr"/>
          <a:lstStyle/>
          <a:p>
            <a:r>
              <a:rPr lang="de-DE" dirty="0"/>
              <a:t>Lernstatus im gesamten Thema bewusst machen</a:t>
            </a:r>
          </a:p>
          <a:p>
            <a:endParaRPr lang="de-DE" dirty="0"/>
          </a:p>
          <a:p>
            <a:r>
              <a:rPr lang="de-DE" dirty="0"/>
              <a:t>Exploration des Vorwissens und der Vorstellungen</a:t>
            </a:r>
          </a:p>
          <a:p>
            <a:endParaRPr lang="de-DE" dirty="0"/>
          </a:p>
          <a:p>
            <a:r>
              <a:rPr lang="de-DE" dirty="0"/>
              <a:t>Evolutionärer Umgang mit Schülervorstellungen</a:t>
            </a:r>
          </a:p>
        </p:txBody>
      </p:sp>
      <p:sp>
        <p:nvSpPr>
          <p:cNvPr id="14" name="Textplatzhalter 3">
            <a:extLst>
              <a:ext uri="{FF2B5EF4-FFF2-40B4-BE49-F238E27FC236}">
                <a16:creationId xmlns:a16="http://schemas.microsoft.com/office/drawing/2014/main" id="{D8D0CC4B-A78C-4788-8AC7-2310B231AF5B}"/>
              </a:ext>
            </a:extLst>
          </p:cNvPr>
          <p:cNvSpPr txBox="1">
            <a:spLocks/>
          </p:cNvSpPr>
          <p:nvPr/>
        </p:nvSpPr>
        <p:spPr>
          <a:xfrm>
            <a:off x="7453312" y="0"/>
            <a:ext cx="2844801" cy="1152178"/>
          </a:xfrm>
          <a:prstGeom prst="rect">
            <a:avLst/>
          </a:prstGeom>
        </p:spPr>
        <p:txBody>
          <a:bodyPr>
            <a:noAutofit/>
          </a:bodyPr>
          <a:lstStyle>
            <a:lvl1pPr marL="357607" indent="-357607" algn="l" defTabSz="953617" rtl="0" eaLnBrk="1" latinLnBrk="0" hangingPunct="1">
              <a:spcBef>
                <a:spcPct val="20000"/>
              </a:spcBef>
              <a:buFont typeface="Arial" pitchFamily="34" charset="0"/>
              <a:buNone/>
              <a:defRPr sz="2400" b="1" kern="1200">
                <a:solidFill>
                  <a:schemeClr val="tx1"/>
                </a:solidFill>
                <a:latin typeface="Arial Bold"/>
                <a:ea typeface="+mn-ea"/>
                <a:cs typeface="+mn-cs"/>
              </a:defRPr>
            </a:lvl1pPr>
            <a:lvl2pPr marL="774811" indent="-298005" algn="l" defTabSz="953617"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192021" indent="-238404" algn="l" defTabSz="95361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68828"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45636"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622444"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9252"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76061"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52869"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r>
              <a:rPr lang="de-DE" sz="1300" b="0" dirty="0">
                <a:latin typeface="+mn-lt"/>
              </a:rPr>
              <a:t>Dorfner &amp; Neuhaus (2019) </a:t>
            </a:r>
            <a:br>
              <a:rPr lang="de-DE" sz="1300" b="0" dirty="0">
                <a:latin typeface="+mn-lt"/>
              </a:rPr>
            </a:br>
            <a:r>
              <a:rPr lang="de-DE" sz="1300" b="0" dirty="0" err="1">
                <a:latin typeface="+mn-lt"/>
              </a:rPr>
              <a:t>Förtsch</a:t>
            </a:r>
            <a:r>
              <a:rPr lang="de-DE" sz="1300" b="0" dirty="0">
                <a:latin typeface="+mn-lt"/>
              </a:rPr>
              <a:t> et al. (2016) </a:t>
            </a:r>
            <a:br>
              <a:rPr lang="de-DE" sz="1300" b="0" dirty="0">
                <a:latin typeface="+mn-lt"/>
              </a:rPr>
            </a:br>
            <a:r>
              <a:rPr lang="de-DE" sz="1300" b="0" dirty="0" err="1">
                <a:latin typeface="+mn-lt"/>
              </a:rPr>
              <a:t>Klieme</a:t>
            </a:r>
            <a:r>
              <a:rPr lang="de-DE" sz="1300" b="0" dirty="0">
                <a:latin typeface="+mn-lt"/>
              </a:rPr>
              <a:t> et al. (2006) </a:t>
            </a:r>
            <a:br>
              <a:rPr lang="de-DE" sz="1300" b="0" dirty="0">
                <a:latin typeface="+mn-lt"/>
              </a:rPr>
            </a:br>
            <a:r>
              <a:rPr lang="de-DE" sz="1300" b="0" dirty="0" err="1">
                <a:latin typeface="+mn-lt"/>
              </a:rPr>
              <a:t>Lipowsky</a:t>
            </a:r>
            <a:r>
              <a:rPr lang="de-DE" sz="1300" b="0" dirty="0">
                <a:latin typeface="+mn-lt"/>
              </a:rPr>
              <a:t> et al. (2009)</a:t>
            </a:r>
          </a:p>
        </p:txBody>
      </p:sp>
      <p:grpSp>
        <p:nvGrpSpPr>
          <p:cNvPr id="3" name="Gruppieren 2">
            <a:extLst>
              <a:ext uri="{FF2B5EF4-FFF2-40B4-BE49-F238E27FC236}">
                <a16:creationId xmlns:a16="http://schemas.microsoft.com/office/drawing/2014/main" id="{E91ECE14-4B2A-4F3C-B110-8C8BE49C3A2D}"/>
              </a:ext>
            </a:extLst>
          </p:cNvPr>
          <p:cNvGrpSpPr/>
          <p:nvPr/>
        </p:nvGrpSpPr>
        <p:grpSpPr>
          <a:xfrm>
            <a:off x="1623650" y="2586219"/>
            <a:ext cx="2448544" cy="1653193"/>
            <a:chOff x="1024346" y="4727123"/>
            <a:chExt cx="2448544" cy="1653193"/>
          </a:xfrm>
        </p:grpSpPr>
        <p:sp>
          <p:nvSpPr>
            <p:cNvPr id="24" name="Rechteck 60">
              <a:extLst>
                <a:ext uri="{FF2B5EF4-FFF2-40B4-BE49-F238E27FC236}">
                  <a16:creationId xmlns:a16="http://schemas.microsoft.com/office/drawing/2014/main" id="{5E7B0534-FD3A-466C-A769-8BA8FAAA2D99}"/>
                </a:ext>
              </a:extLst>
            </p:cNvPr>
            <p:cNvSpPr/>
            <p:nvPr/>
          </p:nvSpPr>
          <p:spPr bwMode="auto">
            <a:xfrm>
              <a:off x="1024346" y="5336316"/>
              <a:ext cx="2448000" cy="1044000"/>
            </a:xfrm>
            <a:prstGeom prst="rect">
              <a:avLst/>
            </a:prstGeom>
            <a:blipFill>
              <a:blip r:embed="rId3"/>
              <a:srcRect t="15753" b="15753"/>
              <a:stretch/>
            </a:blipFill>
            <a:ln>
              <a:solidFill>
                <a:srgbClr val="2F3552"/>
              </a:solidFill>
            </a:ln>
          </p:spPr>
          <p:style>
            <a:lnRef idx="1">
              <a:schemeClr val="accent1"/>
            </a:lnRef>
            <a:fillRef idx="3">
              <a:schemeClr val="accent1"/>
            </a:fillRef>
            <a:effectRef idx="2">
              <a:schemeClr val="accent1"/>
            </a:effectRef>
            <a:fontRef idx="minor">
              <a:schemeClr val="lt1"/>
            </a:fontRef>
          </p:style>
          <p:txBody>
            <a:bodyPr rtlCol="0" anchor="ctr"/>
            <a:lstStyle/>
            <a:p>
              <a:pPr marL="12069" indent="-12069" algn="ctr">
                <a:defRPr/>
              </a:pPr>
              <a:endParaRPr lang="de-DE" sz="1450">
                <a:solidFill>
                  <a:schemeClr val="tx1"/>
                </a:solidFill>
              </a:endParaRPr>
            </a:p>
          </p:txBody>
        </p:sp>
        <p:sp>
          <p:nvSpPr>
            <p:cNvPr id="25" name="Rechteck 63">
              <a:extLst>
                <a:ext uri="{FF2B5EF4-FFF2-40B4-BE49-F238E27FC236}">
                  <a16:creationId xmlns:a16="http://schemas.microsoft.com/office/drawing/2014/main" id="{E3987E58-F581-492F-9E36-4E68CBFC9E5E}"/>
                </a:ext>
              </a:extLst>
            </p:cNvPr>
            <p:cNvSpPr/>
            <p:nvPr/>
          </p:nvSpPr>
          <p:spPr bwMode="auto">
            <a:xfrm>
              <a:off x="1024618" y="4727123"/>
              <a:ext cx="2448272" cy="612000"/>
            </a:xfrm>
            <a:prstGeom prst="rect">
              <a:avLst/>
            </a:prstGeom>
            <a:solidFill>
              <a:srgbClr val="1F497D"/>
            </a:solidFill>
            <a:ln w="19050">
              <a:solidFill>
                <a:srgbClr val="2F3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Kognitives Niveau </a:t>
              </a:r>
              <a:br>
                <a:rPr lang="de-DE" dirty="0">
                  <a:solidFill>
                    <a:schemeClr val="bg1"/>
                  </a:solidFill>
                </a:rPr>
              </a:br>
              <a:r>
                <a:rPr lang="de-DE" dirty="0">
                  <a:solidFill>
                    <a:schemeClr val="bg1"/>
                  </a:solidFill>
                </a:rPr>
                <a:t>von Schüleraktivitäten</a:t>
              </a:r>
              <a:endParaRPr dirty="0">
                <a:solidFill>
                  <a:schemeClr val="bg1"/>
                </a:solidFill>
              </a:endParaRPr>
            </a:p>
          </p:txBody>
        </p:sp>
      </p:grpSp>
      <p:grpSp>
        <p:nvGrpSpPr>
          <p:cNvPr id="28" name="Gruppieren 27">
            <a:extLst>
              <a:ext uri="{FF2B5EF4-FFF2-40B4-BE49-F238E27FC236}">
                <a16:creationId xmlns:a16="http://schemas.microsoft.com/office/drawing/2014/main" id="{CCB99CC6-8196-41FF-98F7-16115D89263F}"/>
              </a:ext>
            </a:extLst>
          </p:cNvPr>
          <p:cNvGrpSpPr/>
          <p:nvPr/>
        </p:nvGrpSpPr>
        <p:grpSpPr>
          <a:xfrm>
            <a:off x="255671" y="4463215"/>
            <a:ext cx="5183958" cy="1659911"/>
            <a:chOff x="3925810" y="4727123"/>
            <a:chExt cx="5183958" cy="1659911"/>
          </a:xfrm>
        </p:grpSpPr>
        <p:grpSp>
          <p:nvGrpSpPr>
            <p:cNvPr id="26" name="Gruppieren 25">
              <a:extLst>
                <a:ext uri="{FF2B5EF4-FFF2-40B4-BE49-F238E27FC236}">
                  <a16:creationId xmlns:a16="http://schemas.microsoft.com/office/drawing/2014/main" id="{8F6E9D1A-C0B9-4E77-AEE2-728341A55ADB}"/>
                </a:ext>
              </a:extLst>
            </p:cNvPr>
            <p:cNvGrpSpPr/>
            <p:nvPr/>
          </p:nvGrpSpPr>
          <p:grpSpPr>
            <a:xfrm>
              <a:off x="3925810" y="4727123"/>
              <a:ext cx="2448272" cy="1659911"/>
              <a:chOff x="3925810" y="4727123"/>
              <a:chExt cx="2448272" cy="1659911"/>
            </a:xfrm>
          </p:grpSpPr>
          <p:sp>
            <p:nvSpPr>
              <p:cNvPr id="22" name="Rechteck 61">
                <a:extLst>
                  <a:ext uri="{FF2B5EF4-FFF2-40B4-BE49-F238E27FC236}">
                    <a16:creationId xmlns:a16="http://schemas.microsoft.com/office/drawing/2014/main" id="{1F68B41B-1EBA-4AFA-8407-9C87189976F2}"/>
                  </a:ext>
                </a:extLst>
              </p:cNvPr>
              <p:cNvSpPr/>
              <p:nvPr/>
            </p:nvSpPr>
            <p:spPr bwMode="auto">
              <a:xfrm>
                <a:off x="3925810" y="5343034"/>
                <a:ext cx="2448000" cy="1044000"/>
              </a:xfrm>
              <a:prstGeom prst="rect">
                <a:avLst/>
              </a:prstGeom>
              <a:blipFill>
                <a:blip r:embed="rId4"/>
                <a:srcRect t="15753" b="15753"/>
                <a:stretch/>
              </a:blipFill>
              <a:ln>
                <a:solidFill>
                  <a:srgbClr val="2F3552"/>
                </a:solidFill>
              </a:ln>
            </p:spPr>
            <p:style>
              <a:lnRef idx="1">
                <a:schemeClr val="accent1"/>
              </a:lnRef>
              <a:fillRef idx="3">
                <a:schemeClr val="accent1"/>
              </a:fillRef>
              <a:effectRef idx="2">
                <a:schemeClr val="accent1"/>
              </a:effectRef>
              <a:fontRef idx="minor">
                <a:schemeClr val="lt1"/>
              </a:fontRef>
            </p:style>
            <p:txBody>
              <a:bodyPr rtlCol="0" anchor="ctr"/>
              <a:lstStyle/>
              <a:p>
                <a:pPr marL="12069" indent="-12069" algn="ctr">
                  <a:defRPr/>
                </a:pPr>
                <a:endParaRPr lang="de-DE" sz="1450">
                  <a:solidFill>
                    <a:schemeClr val="tx1"/>
                  </a:solidFill>
                </a:endParaRPr>
              </a:p>
            </p:txBody>
          </p:sp>
          <p:sp>
            <p:nvSpPr>
              <p:cNvPr id="23" name="Rechteck 68">
                <a:extLst>
                  <a:ext uri="{FF2B5EF4-FFF2-40B4-BE49-F238E27FC236}">
                    <a16:creationId xmlns:a16="http://schemas.microsoft.com/office/drawing/2014/main" id="{E13B4366-009A-4D16-9CAC-4C80B2D41C7A}"/>
                  </a:ext>
                </a:extLst>
              </p:cNvPr>
              <p:cNvSpPr/>
              <p:nvPr/>
            </p:nvSpPr>
            <p:spPr bwMode="auto">
              <a:xfrm>
                <a:off x="3925810" y="4727123"/>
                <a:ext cx="2448272" cy="612000"/>
              </a:xfrm>
              <a:prstGeom prst="rect">
                <a:avLst/>
              </a:prstGeom>
              <a:solidFill>
                <a:srgbClr val="1F497D"/>
              </a:solidFill>
              <a:ln w="19050">
                <a:solidFill>
                  <a:srgbClr val="2F3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Aktivieren durch Vernetzen</a:t>
                </a:r>
                <a:endParaRPr dirty="0">
                  <a:solidFill>
                    <a:schemeClr val="bg1"/>
                  </a:solidFill>
                </a:endParaRPr>
              </a:p>
            </p:txBody>
          </p:sp>
        </p:grpSp>
        <p:grpSp>
          <p:nvGrpSpPr>
            <p:cNvPr id="27" name="Gruppieren 26">
              <a:extLst>
                <a:ext uri="{FF2B5EF4-FFF2-40B4-BE49-F238E27FC236}">
                  <a16:creationId xmlns:a16="http://schemas.microsoft.com/office/drawing/2014/main" id="{1FE5E49A-1726-4290-A485-C1D387260913}"/>
                </a:ext>
              </a:extLst>
            </p:cNvPr>
            <p:cNvGrpSpPr/>
            <p:nvPr/>
          </p:nvGrpSpPr>
          <p:grpSpPr>
            <a:xfrm>
              <a:off x="6661224" y="4727123"/>
              <a:ext cx="2448544" cy="1659911"/>
              <a:chOff x="6827002" y="4727123"/>
              <a:chExt cx="2448544" cy="1659911"/>
            </a:xfrm>
          </p:grpSpPr>
          <p:sp>
            <p:nvSpPr>
              <p:cNvPr id="20" name="Rechteck 62">
                <a:extLst>
                  <a:ext uri="{FF2B5EF4-FFF2-40B4-BE49-F238E27FC236}">
                    <a16:creationId xmlns:a16="http://schemas.microsoft.com/office/drawing/2014/main" id="{BE7D47AB-E6AC-4B22-B765-ECF54AF8797C}"/>
                  </a:ext>
                </a:extLst>
              </p:cNvPr>
              <p:cNvSpPr/>
              <p:nvPr/>
            </p:nvSpPr>
            <p:spPr bwMode="auto">
              <a:xfrm>
                <a:off x="6827546" y="5343034"/>
                <a:ext cx="2448000" cy="1044000"/>
              </a:xfrm>
              <a:prstGeom prst="rect">
                <a:avLst/>
              </a:prstGeom>
              <a:blipFill>
                <a:blip r:embed="rId5"/>
                <a:srcRect t="15753" b="15753"/>
                <a:stretch/>
              </a:blipFill>
              <a:ln>
                <a:solidFill>
                  <a:srgbClr val="2F3552"/>
                </a:solidFill>
              </a:ln>
            </p:spPr>
            <p:style>
              <a:lnRef idx="1">
                <a:schemeClr val="accent1"/>
              </a:lnRef>
              <a:fillRef idx="3">
                <a:schemeClr val="accent1"/>
              </a:fillRef>
              <a:effectRef idx="2">
                <a:schemeClr val="accent1"/>
              </a:effectRef>
              <a:fontRef idx="minor">
                <a:schemeClr val="lt1"/>
              </a:fontRef>
            </p:style>
            <p:txBody>
              <a:bodyPr rtlCol="0" anchor="ctr"/>
              <a:lstStyle/>
              <a:p>
                <a:pPr marL="12069" indent="-12069" algn="ctr">
                  <a:defRPr/>
                </a:pPr>
                <a:endParaRPr lang="de-DE" sz="1450">
                  <a:solidFill>
                    <a:schemeClr val="tx1"/>
                  </a:solidFill>
                </a:endParaRPr>
              </a:p>
            </p:txBody>
          </p:sp>
          <p:sp>
            <p:nvSpPr>
              <p:cNvPr id="21" name="Rechteck 69">
                <a:extLst>
                  <a:ext uri="{FF2B5EF4-FFF2-40B4-BE49-F238E27FC236}">
                    <a16:creationId xmlns:a16="http://schemas.microsoft.com/office/drawing/2014/main" id="{93931A09-A7AF-4CD3-AB8B-A2F8C36D74AB}"/>
                  </a:ext>
                </a:extLst>
              </p:cNvPr>
              <p:cNvSpPr/>
              <p:nvPr/>
            </p:nvSpPr>
            <p:spPr bwMode="auto">
              <a:xfrm>
                <a:off x="6827002" y="4727123"/>
                <a:ext cx="2448272" cy="612000"/>
              </a:xfrm>
              <a:prstGeom prst="rect">
                <a:avLst/>
              </a:prstGeom>
              <a:solidFill>
                <a:srgbClr val="1F497D"/>
              </a:solidFill>
              <a:ln w="19050">
                <a:solidFill>
                  <a:srgbClr val="2F3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Angeregtes Unterrichtsgespräch</a:t>
                </a:r>
                <a:endParaRPr dirty="0">
                  <a:solidFill>
                    <a:schemeClr val="bg1"/>
                  </a:solidFill>
                </a:endParaRPr>
              </a:p>
            </p:txBody>
          </p:sp>
        </p:grpSp>
      </p:grpSp>
      <p:sp>
        <p:nvSpPr>
          <p:cNvPr id="29" name="Rechteck 28">
            <a:extLst>
              <a:ext uri="{FF2B5EF4-FFF2-40B4-BE49-F238E27FC236}">
                <a16:creationId xmlns:a16="http://schemas.microsoft.com/office/drawing/2014/main" id="{A650187C-7948-4C3D-9D85-06F4FDF7210B}"/>
              </a:ext>
            </a:extLst>
          </p:cNvPr>
          <p:cNvSpPr/>
          <p:nvPr/>
        </p:nvSpPr>
        <p:spPr>
          <a:xfrm>
            <a:off x="2844602" y="4392537"/>
            <a:ext cx="2664494" cy="1764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6C0D1906-79FD-4349-BF7A-B1A830499648}"/>
              </a:ext>
            </a:extLst>
          </p:cNvPr>
          <p:cNvSpPr/>
          <p:nvPr/>
        </p:nvSpPr>
        <p:spPr bwMode="auto">
          <a:xfrm>
            <a:off x="1479671" y="2516464"/>
            <a:ext cx="2664494" cy="180406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sz="2800" dirty="0">
                <a:solidFill>
                  <a:schemeClr val="bg1"/>
                </a:solidFill>
              </a:rPr>
              <a:t>Aktivieren durch Vernetzen</a:t>
            </a:r>
            <a:endParaRPr lang="de-DE" dirty="0"/>
          </a:p>
        </p:txBody>
      </p:sp>
      <p:sp>
        <p:nvSpPr>
          <p:cNvPr id="4" name="Inhaltsplatzhalter 3"/>
          <p:cNvSpPr>
            <a:spLocks noGrp="1"/>
          </p:cNvSpPr>
          <p:nvPr>
            <p:ph sz="quarter" idx="10"/>
          </p:nvPr>
        </p:nvSpPr>
        <p:spPr/>
        <p:txBody>
          <a:bodyPr>
            <a:normAutofit lnSpcReduction="10000"/>
          </a:bodyPr>
          <a:lstStyle/>
          <a:p>
            <a:endParaRPr lang="de-DE" dirty="0"/>
          </a:p>
        </p:txBody>
      </p:sp>
      <p:sp>
        <p:nvSpPr>
          <p:cNvPr id="36" name="Textplatzhalter 35"/>
          <p:cNvSpPr>
            <a:spLocks noGrp="1"/>
          </p:cNvSpPr>
          <p:nvPr>
            <p:ph type="body" sz="quarter" idx="11"/>
          </p:nvPr>
        </p:nvSpPr>
        <p:spPr/>
        <p:txBody>
          <a:bodyPr/>
          <a:lstStyle/>
          <a:p>
            <a:r>
              <a:rPr lang="de-DE" dirty="0"/>
              <a:t>Beschreibung - Lernstatus im gesamten Thema bewusst machen</a:t>
            </a:r>
          </a:p>
        </p:txBody>
      </p:sp>
      <p:sp>
        <p:nvSpPr>
          <p:cNvPr id="32" name="Textfeld 31"/>
          <p:cNvSpPr txBox="1"/>
          <p:nvPr/>
        </p:nvSpPr>
        <p:spPr>
          <a:xfrm rot="16200000">
            <a:off x="2110051" y="3743957"/>
            <a:ext cx="976036" cy="369332"/>
          </a:xfrm>
          <a:prstGeom prst="rect">
            <a:avLst/>
          </a:prstGeom>
          <a:noFill/>
        </p:spPr>
        <p:txBody>
          <a:bodyPr wrap="none" rtlCol="0">
            <a:spAutoFit/>
          </a:bodyPr>
          <a:lstStyle/>
          <a:p>
            <a:r>
              <a:rPr lang="de-DE" dirty="0">
                <a:solidFill>
                  <a:schemeClr val="bg1"/>
                </a:solidFill>
              </a:rPr>
              <a:t>Auswahl</a:t>
            </a:r>
          </a:p>
        </p:txBody>
      </p:sp>
      <p:sp>
        <p:nvSpPr>
          <p:cNvPr id="33" name="Textfeld 32"/>
          <p:cNvSpPr txBox="1"/>
          <p:nvPr/>
        </p:nvSpPr>
        <p:spPr>
          <a:xfrm rot="16200000">
            <a:off x="3971109" y="3743956"/>
            <a:ext cx="1552476" cy="369332"/>
          </a:xfrm>
          <a:prstGeom prst="rect">
            <a:avLst/>
          </a:prstGeom>
          <a:noFill/>
        </p:spPr>
        <p:txBody>
          <a:bodyPr wrap="none" rtlCol="0">
            <a:spAutoFit/>
          </a:bodyPr>
          <a:lstStyle/>
          <a:p>
            <a:r>
              <a:rPr lang="de-DE" dirty="0">
                <a:solidFill>
                  <a:schemeClr val="bg1"/>
                </a:solidFill>
              </a:rPr>
              <a:t>Strukturierung</a:t>
            </a:r>
          </a:p>
        </p:txBody>
      </p:sp>
      <p:sp>
        <p:nvSpPr>
          <p:cNvPr id="37" name="Textplatzhalter 3">
            <a:extLst>
              <a:ext uri="{FF2B5EF4-FFF2-40B4-BE49-F238E27FC236}">
                <a16:creationId xmlns:a16="http://schemas.microsoft.com/office/drawing/2014/main" id="{32D1CD35-24BB-43D4-A88D-7D2BB8955E28}"/>
              </a:ext>
            </a:extLst>
          </p:cNvPr>
          <p:cNvSpPr txBox="1">
            <a:spLocks/>
          </p:cNvSpPr>
          <p:nvPr/>
        </p:nvSpPr>
        <p:spPr bwMode="auto">
          <a:xfrm>
            <a:off x="7453312" y="-1"/>
            <a:ext cx="2844801" cy="1198961"/>
          </a:xfrm>
          <a:prstGeom prst="rect">
            <a:avLst/>
          </a:prstGeom>
        </p:spPr>
        <p:txBody>
          <a:bodyPr>
            <a:noAutofit/>
          </a:bodyPr>
          <a:lstStyle>
            <a:lvl1pPr marL="357607" indent="-357607" algn="l" defTabSz="953617" rtl="0" eaLnBrk="1" latinLnBrk="0" hangingPunct="1">
              <a:spcBef>
                <a:spcPct val="20000"/>
              </a:spcBef>
              <a:buFont typeface="Arial" pitchFamily="34" charset="0"/>
              <a:buNone/>
              <a:defRPr sz="2400" b="1" kern="1200">
                <a:solidFill>
                  <a:schemeClr val="tx1"/>
                </a:solidFill>
                <a:latin typeface="Arial Bold"/>
                <a:ea typeface="+mn-ea"/>
                <a:cs typeface="+mn-cs"/>
              </a:defRPr>
            </a:lvl1pPr>
            <a:lvl2pPr marL="774811" indent="-298005" algn="l" defTabSz="953617"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192021" indent="-238404" algn="l" defTabSz="95361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68828"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45636"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622444"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9252"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76061"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52869"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r>
              <a:rPr lang="de-DE" sz="1300" b="0" dirty="0">
                <a:latin typeface="+mn-lt"/>
              </a:rPr>
              <a:t>Dorfner &amp; Neuhaus (2019)</a:t>
            </a:r>
            <a:br>
              <a:rPr lang="de-DE" sz="1300" b="0" dirty="0">
                <a:latin typeface="+mn-lt"/>
              </a:rPr>
            </a:br>
            <a:r>
              <a:rPr lang="de-DE" sz="1300" b="0" dirty="0">
                <a:latin typeface="+mn-lt"/>
              </a:rPr>
              <a:t>Förtsch et al. (2016)</a:t>
            </a:r>
            <a:br>
              <a:rPr lang="de-DE" sz="1300" b="0" dirty="0">
                <a:latin typeface="+mn-lt"/>
              </a:rPr>
            </a:br>
            <a:r>
              <a:rPr lang="de-DE" sz="1300" b="0" dirty="0" err="1">
                <a:latin typeface="+mn-lt"/>
              </a:rPr>
              <a:t>Lipowsky</a:t>
            </a:r>
            <a:r>
              <a:rPr lang="de-DE" sz="1300" b="0" dirty="0">
                <a:latin typeface="+mn-lt"/>
              </a:rPr>
              <a:t> et al. (2009)</a:t>
            </a:r>
            <a:br>
              <a:rPr lang="de-DE" sz="1300" b="0" dirty="0">
                <a:latin typeface="+mn-lt"/>
              </a:rPr>
            </a:br>
            <a:r>
              <a:rPr lang="de-DE" sz="1300" b="0" dirty="0">
                <a:latin typeface="+mn-lt"/>
              </a:rPr>
              <a:t>Neuhaus (2023)</a:t>
            </a:r>
          </a:p>
        </p:txBody>
      </p:sp>
      <p:grpSp>
        <p:nvGrpSpPr>
          <p:cNvPr id="145" name="Gruppieren 144">
            <a:extLst>
              <a:ext uri="{FF2B5EF4-FFF2-40B4-BE49-F238E27FC236}">
                <a16:creationId xmlns:a16="http://schemas.microsoft.com/office/drawing/2014/main" id="{23B5E47E-A833-4C6E-8C11-F023AA1EB14D}"/>
              </a:ext>
            </a:extLst>
          </p:cNvPr>
          <p:cNvGrpSpPr/>
          <p:nvPr/>
        </p:nvGrpSpPr>
        <p:grpSpPr>
          <a:xfrm>
            <a:off x="684560" y="1659825"/>
            <a:ext cx="8643668" cy="4749872"/>
            <a:chOff x="1241138" y="1239340"/>
            <a:chExt cx="8643668" cy="4749872"/>
          </a:xfrm>
        </p:grpSpPr>
        <p:grpSp>
          <p:nvGrpSpPr>
            <p:cNvPr id="152" name="Gruppieren 151">
              <a:extLst>
                <a:ext uri="{FF2B5EF4-FFF2-40B4-BE49-F238E27FC236}">
                  <a16:creationId xmlns:a16="http://schemas.microsoft.com/office/drawing/2014/main" id="{95BB87BB-8FF1-4F00-AB45-8CEC06F2C609}"/>
                </a:ext>
              </a:extLst>
            </p:cNvPr>
            <p:cNvGrpSpPr/>
            <p:nvPr/>
          </p:nvGrpSpPr>
          <p:grpSpPr>
            <a:xfrm>
              <a:off x="1241138" y="1239340"/>
              <a:ext cx="8643668" cy="4749872"/>
              <a:chOff x="1429109" y="1831675"/>
              <a:chExt cx="8643668" cy="4749872"/>
            </a:xfrm>
          </p:grpSpPr>
          <p:sp>
            <p:nvSpPr>
              <p:cNvPr id="154" name="Rechteck 153">
                <a:extLst>
                  <a:ext uri="{FF2B5EF4-FFF2-40B4-BE49-F238E27FC236}">
                    <a16:creationId xmlns:a16="http://schemas.microsoft.com/office/drawing/2014/main" id="{27C12197-3447-4DA7-BBD8-E5ACE852B0FF}"/>
                  </a:ext>
                </a:extLst>
              </p:cNvPr>
              <p:cNvSpPr/>
              <p:nvPr/>
            </p:nvSpPr>
            <p:spPr>
              <a:xfrm>
                <a:off x="1429109" y="3006304"/>
                <a:ext cx="8643668" cy="531963"/>
              </a:xfrm>
              <a:prstGeom prst="rect">
                <a:avLst/>
              </a:prstGeom>
              <a:solidFill>
                <a:sysClr val="window" lastClr="FFFFFF">
                  <a:lumMod val="85000"/>
                  <a:alpha val="30000"/>
                </a:sysClr>
              </a:solidFill>
              <a:ln w="1270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5" name="Rechteck 154">
                <a:extLst>
                  <a:ext uri="{FF2B5EF4-FFF2-40B4-BE49-F238E27FC236}">
                    <a16:creationId xmlns:a16="http://schemas.microsoft.com/office/drawing/2014/main" id="{AA11DCA8-42A9-46DF-8868-6F8AFFC4B549}"/>
                  </a:ext>
                </a:extLst>
              </p:cNvPr>
              <p:cNvSpPr/>
              <p:nvPr/>
            </p:nvSpPr>
            <p:spPr>
              <a:xfrm>
                <a:off x="1429109" y="1831675"/>
                <a:ext cx="8643668" cy="531963"/>
              </a:xfrm>
              <a:prstGeom prst="rect">
                <a:avLst/>
              </a:prstGeom>
              <a:solidFill>
                <a:srgbClr val="70AD47">
                  <a:alpha val="30000"/>
                </a:srgbClr>
              </a:solidFill>
              <a:ln w="12700" cap="flat" cmpd="sng" algn="ctr">
                <a:solidFill>
                  <a:srgbClr val="70AD47">
                    <a:lumMod val="60000"/>
                    <a:lumOff val="4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6" name="Rechteck 155">
                <a:extLst>
                  <a:ext uri="{FF2B5EF4-FFF2-40B4-BE49-F238E27FC236}">
                    <a16:creationId xmlns:a16="http://schemas.microsoft.com/office/drawing/2014/main" id="{3C484FC6-B751-42D4-B1DB-2838EA4D7EF1}"/>
                  </a:ext>
                </a:extLst>
              </p:cNvPr>
              <p:cNvSpPr/>
              <p:nvPr/>
            </p:nvSpPr>
            <p:spPr>
              <a:xfrm>
                <a:off x="2743199" y="3001992"/>
                <a:ext cx="5451895" cy="531963"/>
              </a:xfrm>
              <a:prstGeom prst="rect">
                <a:avLst/>
              </a:prstGeom>
              <a:solidFill>
                <a:srgbClr val="70AD47">
                  <a:alpha val="30000"/>
                </a:srgbClr>
              </a:solidFill>
              <a:ln w="12700" cap="flat" cmpd="sng" algn="ctr">
                <a:solidFill>
                  <a:srgbClr val="70AD47">
                    <a:lumMod val="60000"/>
                    <a:lumOff val="4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7" name="Textfeld 156">
                <a:extLst>
                  <a:ext uri="{FF2B5EF4-FFF2-40B4-BE49-F238E27FC236}">
                    <a16:creationId xmlns:a16="http://schemas.microsoft.com/office/drawing/2014/main" id="{B85548AD-638C-4FC1-9C96-3202D7920FCB}"/>
                  </a:ext>
                </a:extLst>
              </p:cNvPr>
              <p:cNvSpPr txBox="1"/>
              <p:nvPr/>
            </p:nvSpPr>
            <p:spPr>
              <a:xfrm>
                <a:off x="2743200" y="1908676"/>
                <a:ext cx="545189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chemeClr val="bg1">
                        <a:lumMod val="50000"/>
                      </a:schemeClr>
                    </a:solidFill>
                    <a:effectLst/>
                    <a:uLnTx/>
                    <a:uFillTx/>
                  </a:rPr>
                  <a:t>Inhalte der Wissenschaft</a:t>
                </a:r>
              </a:p>
            </p:txBody>
          </p:sp>
          <p:sp>
            <p:nvSpPr>
              <p:cNvPr id="158" name="Textfeld 157">
                <a:extLst>
                  <a:ext uri="{FF2B5EF4-FFF2-40B4-BE49-F238E27FC236}">
                    <a16:creationId xmlns:a16="http://schemas.microsoft.com/office/drawing/2014/main" id="{F0B417A2-E6FD-411B-8CE8-4EF9BD3132CA}"/>
                  </a:ext>
                </a:extLst>
              </p:cNvPr>
              <p:cNvSpPr txBox="1"/>
              <p:nvPr/>
            </p:nvSpPr>
            <p:spPr>
              <a:xfrm>
                <a:off x="2743200" y="3083307"/>
                <a:ext cx="545189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chemeClr val="bg1">
                        <a:lumMod val="50000"/>
                      </a:schemeClr>
                    </a:solidFill>
                    <a:effectLst/>
                    <a:uLnTx/>
                    <a:uFillTx/>
                  </a:rPr>
                  <a:t>Inhalte des Unterrichts</a:t>
                </a:r>
              </a:p>
            </p:txBody>
          </p:sp>
          <p:sp>
            <p:nvSpPr>
              <p:cNvPr id="159" name="Rechteck 158">
                <a:extLst>
                  <a:ext uri="{FF2B5EF4-FFF2-40B4-BE49-F238E27FC236}">
                    <a16:creationId xmlns:a16="http://schemas.microsoft.com/office/drawing/2014/main" id="{8A06B454-26D7-4ADC-A1B5-4C7697C9D391}"/>
                  </a:ext>
                </a:extLst>
              </p:cNvPr>
              <p:cNvSpPr/>
              <p:nvPr/>
            </p:nvSpPr>
            <p:spPr>
              <a:xfrm>
                <a:off x="1429109" y="4180933"/>
                <a:ext cx="8643668" cy="531963"/>
              </a:xfrm>
              <a:prstGeom prst="rect">
                <a:avLst/>
              </a:prstGeom>
              <a:solidFill>
                <a:sysClr val="window" lastClr="FFFFFF">
                  <a:lumMod val="85000"/>
                  <a:alpha val="30000"/>
                </a:sysClr>
              </a:solidFill>
              <a:ln w="1270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0" name="Rechteck 159">
                <a:extLst>
                  <a:ext uri="{FF2B5EF4-FFF2-40B4-BE49-F238E27FC236}">
                    <a16:creationId xmlns:a16="http://schemas.microsoft.com/office/drawing/2014/main" id="{44314C1E-08A6-460C-A870-A97A80507878}"/>
                  </a:ext>
                </a:extLst>
              </p:cNvPr>
              <p:cNvSpPr/>
              <p:nvPr/>
            </p:nvSpPr>
            <p:spPr>
              <a:xfrm>
                <a:off x="1429109" y="5355562"/>
                <a:ext cx="8643668" cy="531963"/>
              </a:xfrm>
              <a:prstGeom prst="rect">
                <a:avLst/>
              </a:prstGeom>
              <a:solidFill>
                <a:sysClr val="window" lastClr="FFFFFF">
                  <a:lumMod val="85000"/>
                </a:sysClr>
              </a:solidFill>
              <a:ln w="1270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1" name="Rechteck 160">
                <a:extLst>
                  <a:ext uri="{FF2B5EF4-FFF2-40B4-BE49-F238E27FC236}">
                    <a16:creationId xmlns:a16="http://schemas.microsoft.com/office/drawing/2014/main" id="{F754618C-7F45-475B-A5A6-9FA23A0363CC}"/>
                  </a:ext>
                </a:extLst>
              </p:cNvPr>
              <p:cNvSpPr/>
              <p:nvPr/>
            </p:nvSpPr>
            <p:spPr>
              <a:xfrm>
                <a:off x="2743197" y="4180353"/>
                <a:ext cx="892800" cy="531963"/>
              </a:xfrm>
              <a:prstGeom prst="rect">
                <a:avLst/>
              </a:prstGeom>
              <a:solidFill>
                <a:srgbClr val="70AD47">
                  <a:alpha val="30000"/>
                </a:srgbClr>
              </a:solidFill>
              <a:ln w="12700" cap="flat" cmpd="sng" algn="ctr">
                <a:solidFill>
                  <a:srgbClr val="70AD47">
                    <a:lumMod val="60000"/>
                    <a:lumOff val="4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2" name="Rechteck 161">
                <a:extLst>
                  <a:ext uri="{FF2B5EF4-FFF2-40B4-BE49-F238E27FC236}">
                    <a16:creationId xmlns:a16="http://schemas.microsoft.com/office/drawing/2014/main" id="{47EC92D1-410E-4237-851E-3EFCE800FF86}"/>
                  </a:ext>
                </a:extLst>
              </p:cNvPr>
              <p:cNvSpPr/>
              <p:nvPr/>
            </p:nvSpPr>
            <p:spPr>
              <a:xfrm>
                <a:off x="3659070" y="4180353"/>
                <a:ext cx="892800" cy="531963"/>
              </a:xfrm>
              <a:prstGeom prst="rect">
                <a:avLst/>
              </a:prstGeom>
              <a:solidFill>
                <a:srgbClr val="70AD47">
                  <a:alpha val="30000"/>
                </a:srgbClr>
              </a:solidFill>
              <a:ln w="12700" cap="flat" cmpd="sng" algn="ctr">
                <a:solidFill>
                  <a:srgbClr val="70AD47">
                    <a:lumMod val="60000"/>
                    <a:lumOff val="4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3" name="Rechteck 162">
                <a:extLst>
                  <a:ext uri="{FF2B5EF4-FFF2-40B4-BE49-F238E27FC236}">
                    <a16:creationId xmlns:a16="http://schemas.microsoft.com/office/drawing/2014/main" id="{92ACBC95-9BBE-44F3-9911-F3231F5DA79C}"/>
                  </a:ext>
                </a:extLst>
              </p:cNvPr>
              <p:cNvSpPr/>
              <p:nvPr/>
            </p:nvSpPr>
            <p:spPr>
              <a:xfrm>
                <a:off x="4571466" y="4180353"/>
                <a:ext cx="892800" cy="531963"/>
              </a:xfrm>
              <a:prstGeom prst="rect">
                <a:avLst/>
              </a:prstGeom>
              <a:solidFill>
                <a:srgbClr val="70AD47">
                  <a:alpha val="30000"/>
                </a:srgbClr>
              </a:solidFill>
              <a:ln w="12700" cap="flat" cmpd="sng" algn="ctr">
                <a:solidFill>
                  <a:srgbClr val="70AD47">
                    <a:lumMod val="60000"/>
                    <a:lumOff val="4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4" name="Rechteck 163">
                <a:extLst>
                  <a:ext uri="{FF2B5EF4-FFF2-40B4-BE49-F238E27FC236}">
                    <a16:creationId xmlns:a16="http://schemas.microsoft.com/office/drawing/2014/main" id="{35936732-3AB6-4E6A-BA2C-BB1291240388}"/>
                  </a:ext>
                </a:extLst>
              </p:cNvPr>
              <p:cNvSpPr/>
              <p:nvPr/>
            </p:nvSpPr>
            <p:spPr>
              <a:xfrm>
                <a:off x="5485641" y="4180353"/>
                <a:ext cx="892800" cy="531963"/>
              </a:xfrm>
              <a:prstGeom prst="rect">
                <a:avLst/>
              </a:prstGeom>
              <a:solidFill>
                <a:srgbClr val="70AD47">
                  <a:alpha val="30000"/>
                </a:srgbClr>
              </a:solidFill>
              <a:ln w="12700" cap="flat" cmpd="sng" algn="ctr">
                <a:solidFill>
                  <a:srgbClr val="70AD47">
                    <a:lumMod val="60000"/>
                    <a:lumOff val="4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5" name="Rechteck 164">
                <a:extLst>
                  <a:ext uri="{FF2B5EF4-FFF2-40B4-BE49-F238E27FC236}">
                    <a16:creationId xmlns:a16="http://schemas.microsoft.com/office/drawing/2014/main" id="{2EAFD221-EE14-47C8-A5B1-825FF2D170E5}"/>
                  </a:ext>
                </a:extLst>
              </p:cNvPr>
              <p:cNvSpPr/>
              <p:nvPr/>
            </p:nvSpPr>
            <p:spPr>
              <a:xfrm>
                <a:off x="7315424" y="4180353"/>
                <a:ext cx="892800" cy="531963"/>
              </a:xfrm>
              <a:prstGeom prst="rect">
                <a:avLst/>
              </a:prstGeom>
              <a:solidFill>
                <a:srgbClr val="70AD47">
                  <a:alpha val="30000"/>
                </a:srgbClr>
              </a:solidFill>
              <a:ln w="12700" cap="flat" cmpd="sng" algn="ctr">
                <a:solidFill>
                  <a:srgbClr val="70AD47">
                    <a:lumMod val="60000"/>
                    <a:lumOff val="4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66" name="Gruppieren 165">
                <a:extLst>
                  <a:ext uri="{FF2B5EF4-FFF2-40B4-BE49-F238E27FC236}">
                    <a16:creationId xmlns:a16="http://schemas.microsoft.com/office/drawing/2014/main" id="{1E24238B-ECDE-4E6F-88E6-39C57FFEF966}"/>
                  </a:ext>
                </a:extLst>
              </p:cNvPr>
              <p:cNvGrpSpPr/>
              <p:nvPr/>
            </p:nvGrpSpPr>
            <p:grpSpPr>
              <a:xfrm>
                <a:off x="2742269" y="5354402"/>
                <a:ext cx="5465027" cy="531977"/>
                <a:chOff x="2743197" y="4180353"/>
                <a:chExt cx="5465027" cy="531977"/>
              </a:xfrm>
            </p:grpSpPr>
            <p:sp>
              <p:nvSpPr>
                <p:cNvPr id="192" name="Rechteck 191">
                  <a:extLst>
                    <a:ext uri="{FF2B5EF4-FFF2-40B4-BE49-F238E27FC236}">
                      <a16:creationId xmlns:a16="http://schemas.microsoft.com/office/drawing/2014/main" id="{4C088C99-9C5F-4BB0-89F0-51C3133D2ABD}"/>
                    </a:ext>
                  </a:extLst>
                </p:cNvPr>
                <p:cNvSpPr/>
                <p:nvPr/>
              </p:nvSpPr>
              <p:spPr>
                <a:xfrm>
                  <a:off x="2743197" y="4180353"/>
                  <a:ext cx="892800" cy="531963"/>
                </a:xfrm>
                <a:prstGeom prst="rect">
                  <a:avLst/>
                </a:prstGeom>
                <a:solidFill>
                  <a:srgbClr val="70AD47"/>
                </a:solidFill>
                <a:ln w="1270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3" name="Rechteck 192">
                  <a:extLst>
                    <a:ext uri="{FF2B5EF4-FFF2-40B4-BE49-F238E27FC236}">
                      <a16:creationId xmlns:a16="http://schemas.microsoft.com/office/drawing/2014/main" id="{6DCD8087-AA91-4055-A9F9-D070F9E9E59B}"/>
                    </a:ext>
                  </a:extLst>
                </p:cNvPr>
                <p:cNvSpPr/>
                <p:nvPr/>
              </p:nvSpPr>
              <p:spPr>
                <a:xfrm>
                  <a:off x="3659070" y="4180353"/>
                  <a:ext cx="892800" cy="531963"/>
                </a:xfrm>
                <a:prstGeom prst="rect">
                  <a:avLst/>
                </a:prstGeom>
                <a:solidFill>
                  <a:srgbClr val="70AD47"/>
                </a:solidFill>
                <a:ln w="1270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4" name="Rechteck 193">
                  <a:extLst>
                    <a:ext uri="{FF2B5EF4-FFF2-40B4-BE49-F238E27FC236}">
                      <a16:creationId xmlns:a16="http://schemas.microsoft.com/office/drawing/2014/main" id="{17817780-97C4-4ED5-8F47-2D1D710E44D7}"/>
                    </a:ext>
                  </a:extLst>
                </p:cNvPr>
                <p:cNvSpPr/>
                <p:nvPr/>
              </p:nvSpPr>
              <p:spPr>
                <a:xfrm>
                  <a:off x="4571466" y="4180353"/>
                  <a:ext cx="892800" cy="531963"/>
                </a:xfrm>
                <a:prstGeom prst="rect">
                  <a:avLst/>
                </a:prstGeom>
                <a:solidFill>
                  <a:srgbClr val="70AD47"/>
                </a:solidFill>
                <a:ln w="1270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5" name="Rechteck 194">
                  <a:extLst>
                    <a:ext uri="{FF2B5EF4-FFF2-40B4-BE49-F238E27FC236}">
                      <a16:creationId xmlns:a16="http://schemas.microsoft.com/office/drawing/2014/main" id="{A3C9E0E0-D402-41E3-A305-AA8A726AA8E8}"/>
                    </a:ext>
                  </a:extLst>
                </p:cNvPr>
                <p:cNvSpPr/>
                <p:nvPr/>
              </p:nvSpPr>
              <p:spPr>
                <a:xfrm>
                  <a:off x="5485641" y="4180353"/>
                  <a:ext cx="892800" cy="531963"/>
                </a:xfrm>
                <a:prstGeom prst="rect">
                  <a:avLst/>
                </a:prstGeom>
                <a:solidFill>
                  <a:srgbClr val="70AD47"/>
                </a:solidFill>
                <a:ln w="1270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6" name="Rechteck 195">
                  <a:extLst>
                    <a:ext uri="{FF2B5EF4-FFF2-40B4-BE49-F238E27FC236}">
                      <a16:creationId xmlns:a16="http://schemas.microsoft.com/office/drawing/2014/main" id="{C6FF82DD-391D-40A5-9034-F40B03B3AFD2}"/>
                    </a:ext>
                  </a:extLst>
                </p:cNvPr>
                <p:cNvSpPr/>
                <p:nvPr/>
              </p:nvSpPr>
              <p:spPr>
                <a:xfrm>
                  <a:off x="6401249" y="4180367"/>
                  <a:ext cx="892800" cy="531963"/>
                </a:xfrm>
                <a:prstGeom prst="rect">
                  <a:avLst/>
                </a:prstGeom>
                <a:solidFill>
                  <a:srgbClr val="70AD47"/>
                </a:solidFill>
                <a:ln w="1270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7" name="Rechteck 196">
                  <a:extLst>
                    <a:ext uri="{FF2B5EF4-FFF2-40B4-BE49-F238E27FC236}">
                      <a16:creationId xmlns:a16="http://schemas.microsoft.com/office/drawing/2014/main" id="{52075A33-E7C9-474E-839D-51695DBA0EE3}"/>
                    </a:ext>
                  </a:extLst>
                </p:cNvPr>
                <p:cNvSpPr/>
                <p:nvPr/>
              </p:nvSpPr>
              <p:spPr>
                <a:xfrm>
                  <a:off x="7315424" y="4180353"/>
                  <a:ext cx="892800" cy="531963"/>
                </a:xfrm>
                <a:prstGeom prst="rect">
                  <a:avLst/>
                </a:prstGeom>
                <a:solidFill>
                  <a:srgbClr val="70AD47"/>
                </a:solidFill>
                <a:ln w="1270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67" name="Textfeld 166">
                <a:extLst>
                  <a:ext uri="{FF2B5EF4-FFF2-40B4-BE49-F238E27FC236}">
                    <a16:creationId xmlns:a16="http://schemas.microsoft.com/office/drawing/2014/main" id="{D21F9845-082C-48C6-BA9A-98941CB2302F}"/>
                  </a:ext>
                </a:extLst>
              </p:cNvPr>
              <p:cNvSpPr txBox="1"/>
              <p:nvPr/>
            </p:nvSpPr>
            <p:spPr>
              <a:xfrm>
                <a:off x="2890684" y="4261668"/>
                <a:ext cx="59731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chemeClr val="bg1">
                        <a:lumMod val="50000"/>
                      </a:schemeClr>
                    </a:solidFill>
                    <a:effectLst/>
                    <a:uLnTx/>
                    <a:uFillTx/>
                  </a:rPr>
                  <a:t>A</a:t>
                </a:r>
              </a:p>
            </p:txBody>
          </p:sp>
          <p:sp>
            <p:nvSpPr>
              <p:cNvPr id="168" name="Textfeld 167">
                <a:extLst>
                  <a:ext uri="{FF2B5EF4-FFF2-40B4-BE49-F238E27FC236}">
                    <a16:creationId xmlns:a16="http://schemas.microsoft.com/office/drawing/2014/main" id="{8DE05347-E714-4A39-B49E-BDB0E84A87AD}"/>
                  </a:ext>
                </a:extLst>
              </p:cNvPr>
              <p:cNvSpPr txBox="1"/>
              <p:nvPr/>
            </p:nvSpPr>
            <p:spPr>
              <a:xfrm>
                <a:off x="3783484" y="4261668"/>
                <a:ext cx="59731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chemeClr val="bg1">
                        <a:lumMod val="50000"/>
                      </a:schemeClr>
                    </a:solidFill>
                    <a:effectLst/>
                    <a:uLnTx/>
                    <a:uFillTx/>
                  </a:rPr>
                  <a:t>B</a:t>
                </a:r>
              </a:p>
            </p:txBody>
          </p:sp>
          <p:sp>
            <p:nvSpPr>
              <p:cNvPr id="169" name="Textfeld 168">
                <a:extLst>
                  <a:ext uri="{FF2B5EF4-FFF2-40B4-BE49-F238E27FC236}">
                    <a16:creationId xmlns:a16="http://schemas.microsoft.com/office/drawing/2014/main" id="{8D23E852-E5A1-4D29-9A18-9F8C12A982FD}"/>
                  </a:ext>
                </a:extLst>
              </p:cNvPr>
              <p:cNvSpPr txBox="1"/>
              <p:nvPr/>
            </p:nvSpPr>
            <p:spPr>
              <a:xfrm>
                <a:off x="4651430" y="4261668"/>
                <a:ext cx="59731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chemeClr val="bg1">
                        <a:lumMod val="50000"/>
                      </a:schemeClr>
                    </a:solidFill>
                    <a:effectLst/>
                    <a:uLnTx/>
                    <a:uFillTx/>
                  </a:rPr>
                  <a:t>C</a:t>
                </a:r>
              </a:p>
            </p:txBody>
          </p:sp>
          <p:sp>
            <p:nvSpPr>
              <p:cNvPr id="170" name="Textfeld 169">
                <a:extLst>
                  <a:ext uri="{FF2B5EF4-FFF2-40B4-BE49-F238E27FC236}">
                    <a16:creationId xmlns:a16="http://schemas.microsoft.com/office/drawing/2014/main" id="{C7D26357-A689-4136-8952-61976BE1AA8E}"/>
                  </a:ext>
                </a:extLst>
              </p:cNvPr>
              <p:cNvSpPr txBox="1"/>
              <p:nvPr/>
            </p:nvSpPr>
            <p:spPr>
              <a:xfrm>
                <a:off x="5583706" y="4261853"/>
                <a:ext cx="59731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chemeClr val="bg1">
                        <a:lumMod val="50000"/>
                      </a:schemeClr>
                    </a:solidFill>
                    <a:effectLst/>
                    <a:uLnTx/>
                    <a:uFillTx/>
                  </a:rPr>
                  <a:t>D</a:t>
                </a:r>
              </a:p>
            </p:txBody>
          </p:sp>
          <p:sp>
            <p:nvSpPr>
              <p:cNvPr id="171" name="Textfeld 170">
                <a:extLst>
                  <a:ext uri="{FF2B5EF4-FFF2-40B4-BE49-F238E27FC236}">
                    <a16:creationId xmlns:a16="http://schemas.microsoft.com/office/drawing/2014/main" id="{D567871A-7609-4F9D-B527-970CE367BF1F}"/>
                  </a:ext>
                </a:extLst>
              </p:cNvPr>
              <p:cNvSpPr txBox="1"/>
              <p:nvPr/>
            </p:nvSpPr>
            <p:spPr>
              <a:xfrm>
                <a:off x="6476506" y="4261668"/>
                <a:ext cx="59731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chemeClr val="bg1">
                        <a:lumMod val="50000"/>
                      </a:schemeClr>
                    </a:solidFill>
                    <a:effectLst/>
                    <a:uLnTx/>
                    <a:uFillTx/>
                  </a:rPr>
                  <a:t>E</a:t>
                </a:r>
              </a:p>
            </p:txBody>
          </p:sp>
          <p:sp>
            <p:nvSpPr>
              <p:cNvPr id="172" name="Textfeld 171">
                <a:extLst>
                  <a:ext uri="{FF2B5EF4-FFF2-40B4-BE49-F238E27FC236}">
                    <a16:creationId xmlns:a16="http://schemas.microsoft.com/office/drawing/2014/main" id="{8CFD6C37-CA0F-490E-849A-C4883E09DFC5}"/>
                  </a:ext>
                </a:extLst>
              </p:cNvPr>
              <p:cNvSpPr txBox="1"/>
              <p:nvPr/>
            </p:nvSpPr>
            <p:spPr>
              <a:xfrm>
                <a:off x="7469150" y="4261668"/>
                <a:ext cx="59731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chemeClr val="bg1">
                        <a:lumMod val="50000"/>
                      </a:schemeClr>
                    </a:solidFill>
                    <a:effectLst/>
                    <a:uLnTx/>
                    <a:uFillTx/>
                  </a:rPr>
                  <a:t>F</a:t>
                </a:r>
              </a:p>
            </p:txBody>
          </p:sp>
          <p:sp>
            <p:nvSpPr>
              <p:cNvPr id="173" name="Textfeld 172">
                <a:extLst>
                  <a:ext uri="{FF2B5EF4-FFF2-40B4-BE49-F238E27FC236}">
                    <a16:creationId xmlns:a16="http://schemas.microsoft.com/office/drawing/2014/main" id="{AEB2B1C0-DBF5-4B07-B0AE-E52663988480}"/>
                  </a:ext>
                </a:extLst>
              </p:cNvPr>
              <p:cNvSpPr txBox="1"/>
              <p:nvPr/>
            </p:nvSpPr>
            <p:spPr>
              <a:xfrm>
                <a:off x="4726242" y="5435717"/>
                <a:ext cx="59731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black"/>
                    </a:solidFill>
                    <a:effectLst/>
                    <a:uLnTx/>
                    <a:uFillTx/>
                  </a:rPr>
                  <a:t>A</a:t>
                </a:r>
              </a:p>
            </p:txBody>
          </p:sp>
          <p:sp>
            <p:nvSpPr>
              <p:cNvPr id="174" name="Textfeld 173">
                <a:extLst>
                  <a:ext uri="{FF2B5EF4-FFF2-40B4-BE49-F238E27FC236}">
                    <a16:creationId xmlns:a16="http://schemas.microsoft.com/office/drawing/2014/main" id="{41B15DF7-8A37-4234-A339-E676FBBFA23C}"/>
                  </a:ext>
                </a:extLst>
              </p:cNvPr>
              <p:cNvSpPr txBox="1"/>
              <p:nvPr/>
            </p:nvSpPr>
            <p:spPr>
              <a:xfrm>
                <a:off x="2855558" y="5435717"/>
                <a:ext cx="59731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black"/>
                    </a:solidFill>
                    <a:effectLst/>
                    <a:uLnTx/>
                    <a:uFillTx/>
                  </a:rPr>
                  <a:t>C</a:t>
                </a:r>
              </a:p>
            </p:txBody>
          </p:sp>
          <p:sp>
            <p:nvSpPr>
              <p:cNvPr id="175" name="Textfeld 174">
                <a:extLst>
                  <a:ext uri="{FF2B5EF4-FFF2-40B4-BE49-F238E27FC236}">
                    <a16:creationId xmlns:a16="http://schemas.microsoft.com/office/drawing/2014/main" id="{DA150C18-13CB-4E6D-B525-52DA83C5FE5C}"/>
                  </a:ext>
                </a:extLst>
              </p:cNvPr>
              <p:cNvSpPr txBox="1"/>
              <p:nvPr/>
            </p:nvSpPr>
            <p:spPr>
              <a:xfrm>
                <a:off x="7462241" y="5435717"/>
                <a:ext cx="59731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black"/>
                    </a:solidFill>
                    <a:effectLst/>
                    <a:uLnTx/>
                    <a:uFillTx/>
                  </a:rPr>
                  <a:t>B</a:t>
                </a:r>
              </a:p>
            </p:txBody>
          </p:sp>
          <p:sp>
            <p:nvSpPr>
              <p:cNvPr id="176" name="Textfeld 175">
                <a:extLst>
                  <a:ext uri="{FF2B5EF4-FFF2-40B4-BE49-F238E27FC236}">
                    <a16:creationId xmlns:a16="http://schemas.microsoft.com/office/drawing/2014/main" id="{3CDA0251-C11E-414A-85A0-E61DD669198F}"/>
                  </a:ext>
                </a:extLst>
              </p:cNvPr>
              <p:cNvSpPr txBox="1"/>
              <p:nvPr/>
            </p:nvSpPr>
            <p:spPr>
              <a:xfrm>
                <a:off x="5583706" y="5435717"/>
                <a:ext cx="59731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black"/>
                    </a:solidFill>
                    <a:effectLst/>
                    <a:uLnTx/>
                    <a:uFillTx/>
                  </a:rPr>
                  <a:t>F</a:t>
                </a:r>
              </a:p>
            </p:txBody>
          </p:sp>
          <p:sp>
            <p:nvSpPr>
              <p:cNvPr id="177" name="Textfeld 176">
                <a:extLst>
                  <a:ext uri="{FF2B5EF4-FFF2-40B4-BE49-F238E27FC236}">
                    <a16:creationId xmlns:a16="http://schemas.microsoft.com/office/drawing/2014/main" id="{E4FEF86A-170D-495F-9282-7EF3B0FC31E5}"/>
                  </a:ext>
                </a:extLst>
              </p:cNvPr>
              <p:cNvSpPr txBox="1"/>
              <p:nvPr/>
            </p:nvSpPr>
            <p:spPr>
              <a:xfrm>
                <a:off x="3765016" y="5442786"/>
                <a:ext cx="59731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black"/>
                    </a:solidFill>
                    <a:effectLst/>
                    <a:uLnTx/>
                    <a:uFillTx/>
                  </a:rPr>
                  <a:t>E</a:t>
                </a:r>
              </a:p>
            </p:txBody>
          </p:sp>
          <p:sp>
            <p:nvSpPr>
              <p:cNvPr id="178" name="Textfeld 177">
                <a:extLst>
                  <a:ext uri="{FF2B5EF4-FFF2-40B4-BE49-F238E27FC236}">
                    <a16:creationId xmlns:a16="http://schemas.microsoft.com/office/drawing/2014/main" id="{0C1CC44F-598A-4C09-991B-24535A29DD57}"/>
                  </a:ext>
                </a:extLst>
              </p:cNvPr>
              <p:cNvSpPr txBox="1"/>
              <p:nvPr/>
            </p:nvSpPr>
            <p:spPr>
              <a:xfrm>
                <a:off x="6562761" y="5435717"/>
                <a:ext cx="59731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black"/>
                    </a:solidFill>
                    <a:effectLst/>
                    <a:uLnTx/>
                    <a:uFillTx/>
                  </a:rPr>
                  <a:t>D</a:t>
                </a:r>
              </a:p>
            </p:txBody>
          </p:sp>
          <p:sp>
            <p:nvSpPr>
              <p:cNvPr id="179" name="Textfeld 178">
                <a:extLst>
                  <a:ext uri="{FF2B5EF4-FFF2-40B4-BE49-F238E27FC236}">
                    <a16:creationId xmlns:a16="http://schemas.microsoft.com/office/drawing/2014/main" id="{BA0ADD53-1FA7-4034-82F9-63642E856AC0}"/>
                  </a:ext>
                </a:extLst>
              </p:cNvPr>
              <p:cNvSpPr txBox="1"/>
              <p:nvPr/>
            </p:nvSpPr>
            <p:spPr>
              <a:xfrm>
                <a:off x="2423958" y="6212215"/>
                <a:ext cx="5649563"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black"/>
                    </a:solidFill>
                    <a:effectLst/>
                    <a:uLnTx/>
                    <a:uFillTx/>
                  </a:rPr>
                  <a:t>zeitliche Abfolge der Unterrichtseinheit</a:t>
                </a:r>
              </a:p>
            </p:txBody>
          </p:sp>
          <p:cxnSp>
            <p:nvCxnSpPr>
              <p:cNvPr id="180" name="Gerade Verbindung mit Pfeil 179">
                <a:extLst>
                  <a:ext uri="{FF2B5EF4-FFF2-40B4-BE49-F238E27FC236}">
                    <a16:creationId xmlns:a16="http://schemas.microsoft.com/office/drawing/2014/main" id="{AC9415BE-7631-4E2D-9355-D5C9A973456F}"/>
                  </a:ext>
                </a:extLst>
              </p:cNvPr>
              <p:cNvCxnSpPr/>
              <p:nvPr/>
            </p:nvCxnSpPr>
            <p:spPr>
              <a:xfrm>
                <a:off x="2742269" y="6171127"/>
                <a:ext cx="5452825" cy="0"/>
              </a:xfrm>
              <a:prstGeom prst="straightConnector1">
                <a:avLst/>
              </a:prstGeom>
              <a:noFill/>
              <a:ln w="53975" cap="flat" cmpd="sng" algn="ctr">
                <a:solidFill>
                  <a:sysClr val="window" lastClr="FFFFFF">
                    <a:lumMod val="50000"/>
                  </a:sysClr>
                </a:solidFill>
                <a:prstDash val="solid"/>
                <a:miter lim="800000"/>
                <a:tailEnd type="triangle"/>
              </a:ln>
              <a:effectLst/>
            </p:spPr>
          </p:cxnSp>
          <p:sp>
            <p:nvSpPr>
              <p:cNvPr id="181" name="Gleichschenkliges Dreieck 180">
                <a:extLst>
                  <a:ext uri="{FF2B5EF4-FFF2-40B4-BE49-F238E27FC236}">
                    <a16:creationId xmlns:a16="http://schemas.microsoft.com/office/drawing/2014/main" id="{D3FD3C83-1E8E-46B7-87BC-38344EE81E36}"/>
                  </a:ext>
                </a:extLst>
              </p:cNvPr>
              <p:cNvSpPr/>
              <p:nvPr/>
            </p:nvSpPr>
            <p:spPr>
              <a:xfrm rot="10800000">
                <a:off x="3553422" y="2427290"/>
                <a:ext cx="3819832" cy="504767"/>
              </a:xfrm>
              <a:prstGeom prst="triangle">
                <a:avLst/>
              </a:prstGeom>
              <a:solidFill>
                <a:srgbClr val="EC5638">
                  <a:alpha val="30000"/>
                </a:srgbClr>
              </a:solidFill>
              <a:ln w="12700" cap="flat" cmpd="sng" algn="ctr">
                <a:solidFill>
                  <a:srgbClr val="EC5638">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2" name="Gleichschenkliges Dreieck 181">
                <a:extLst>
                  <a:ext uri="{FF2B5EF4-FFF2-40B4-BE49-F238E27FC236}">
                    <a16:creationId xmlns:a16="http://schemas.microsoft.com/office/drawing/2014/main" id="{BBC5207B-B990-4503-A8E4-667FCE8CD569}"/>
                  </a:ext>
                </a:extLst>
              </p:cNvPr>
              <p:cNvSpPr/>
              <p:nvPr/>
            </p:nvSpPr>
            <p:spPr>
              <a:xfrm rot="10800000">
                <a:off x="3507690" y="3597587"/>
                <a:ext cx="3819832" cy="504767"/>
              </a:xfrm>
              <a:prstGeom prst="triangle">
                <a:avLst/>
              </a:prstGeom>
              <a:solidFill>
                <a:srgbClr val="EC5638">
                  <a:alpha val="30000"/>
                </a:srgbClr>
              </a:solidFill>
              <a:ln w="12700" cap="flat" cmpd="sng" algn="ctr">
                <a:solidFill>
                  <a:srgbClr val="EC5638">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3" name="Textfeld 182">
                <a:extLst>
                  <a:ext uri="{FF2B5EF4-FFF2-40B4-BE49-F238E27FC236}">
                    <a16:creationId xmlns:a16="http://schemas.microsoft.com/office/drawing/2014/main" id="{1376D6BA-9041-4091-8E08-EFB845BA9BFE}"/>
                  </a:ext>
                </a:extLst>
              </p:cNvPr>
              <p:cNvSpPr txBox="1"/>
              <p:nvPr/>
            </p:nvSpPr>
            <p:spPr>
              <a:xfrm>
                <a:off x="4364630" y="2435437"/>
                <a:ext cx="2174323"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chemeClr val="bg1">
                        <a:lumMod val="50000"/>
                      </a:schemeClr>
                    </a:solidFill>
                    <a:effectLst/>
                    <a:uLnTx/>
                    <a:uFillTx/>
                  </a:rPr>
                  <a:t>Auswahl</a:t>
                </a:r>
              </a:p>
            </p:txBody>
          </p:sp>
          <p:sp>
            <p:nvSpPr>
              <p:cNvPr id="184" name="Textfeld 183">
                <a:extLst>
                  <a:ext uri="{FF2B5EF4-FFF2-40B4-BE49-F238E27FC236}">
                    <a16:creationId xmlns:a16="http://schemas.microsoft.com/office/drawing/2014/main" id="{0B21129B-B03A-40A0-9031-260DB92B3BC2}"/>
                  </a:ext>
                </a:extLst>
              </p:cNvPr>
              <p:cNvSpPr txBox="1"/>
              <p:nvPr/>
            </p:nvSpPr>
            <p:spPr>
              <a:xfrm>
                <a:off x="4330443" y="3592522"/>
                <a:ext cx="2174323"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chemeClr val="bg1">
                        <a:lumMod val="50000"/>
                      </a:schemeClr>
                    </a:solidFill>
                    <a:effectLst/>
                    <a:uLnTx/>
                    <a:uFillTx/>
                  </a:rPr>
                  <a:t>Strukturierung</a:t>
                </a:r>
              </a:p>
            </p:txBody>
          </p:sp>
          <p:cxnSp>
            <p:nvCxnSpPr>
              <p:cNvPr id="185" name="Gerade Verbindung mit Pfeil 184">
                <a:extLst>
                  <a:ext uri="{FF2B5EF4-FFF2-40B4-BE49-F238E27FC236}">
                    <a16:creationId xmlns:a16="http://schemas.microsoft.com/office/drawing/2014/main" id="{E5E39440-F1A8-40B4-A42F-747FF1586E30}"/>
                  </a:ext>
                </a:extLst>
              </p:cNvPr>
              <p:cNvCxnSpPr>
                <a:cxnSpLocks/>
              </p:cNvCxnSpPr>
              <p:nvPr/>
            </p:nvCxnSpPr>
            <p:spPr>
              <a:xfrm>
                <a:off x="3253047" y="4760422"/>
                <a:ext cx="1596044" cy="532014"/>
              </a:xfrm>
              <a:prstGeom prst="straightConnector1">
                <a:avLst/>
              </a:prstGeom>
              <a:noFill/>
              <a:ln w="50800" cap="flat" cmpd="sng" algn="ctr">
                <a:solidFill>
                  <a:srgbClr val="EC5638"/>
                </a:solidFill>
                <a:prstDash val="solid"/>
                <a:miter lim="800000"/>
                <a:tailEnd type="triangle"/>
              </a:ln>
              <a:effectLst/>
            </p:spPr>
          </p:cxnSp>
          <p:cxnSp>
            <p:nvCxnSpPr>
              <p:cNvPr id="186" name="Gerade Verbindung mit Pfeil 185">
                <a:extLst>
                  <a:ext uri="{FF2B5EF4-FFF2-40B4-BE49-F238E27FC236}">
                    <a16:creationId xmlns:a16="http://schemas.microsoft.com/office/drawing/2014/main" id="{DD5FB545-65BA-4E0A-82B5-32B7290C4294}"/>
                  </a:ext>
                </a:extLst>
              </p:cNvPr>
              <p:cNvCxnSpPr>
                <a:cxnSpLocks/>
              </p:cNvCxnSpPr>
              <p:nvPr/>
            </p:nvCxnSpPr>
            <p:spPr>
              <a:xfrm flipH="1">
                <a:off x="3308465" y="4760422"/>
                <a:ext cx="1658252" cy="532014"/>
              </a:xfrm>
              <a:prstGeom prst="straightConnector1">
                <a:avLst/>
              </a:prstGeom>
              <a:noFill/>
              <a:ln w="50800" cap="flat" cmpd="sng" algn="ctr">
                <a:solidFill>
                  <a:srgbClr val="EC5638"/>
                </a:solidFill>
                <a:prstDash val="solid"/>
                <a:miter lim="800000"/>
                <a:tailEnd type="triangle"/>
              </a:ln>
              <a:effectLst/>
            </p:spPr>
          </p:cxnSp>
          <p:cxnSp>
            <p:nvCxnSpPr>
              <p:cNvPr id="187" name="Gerade Verbindung mit Pfeil 186">
                <a:extLst>
                  <a:ext uri="{FF2B5EF4-FFF2-40B4-BE49-F238E27FC236}">
                    <a16:creationId xmlns:a16="http://schemas.microsoft.com/office/drawing/2014/main" id="{328546B5-80BD-4ABD-ACD7-4B0168C5B0E7}"/>
                  </a:ext>
                </a:extLst>
              </p:cNvPr>
              <p:cNvCxnSpPr>
                <a:cxnSpLocks/>
              </p:cNvCxnSpPr>
              <p:nvPr/>
            </p:nvCxnSpPr>
            <p:spPr>
              <a:xfrm>
                <a:off x="4137591" y="4743861"/>
                <a:ext cx="3388198" cy="548575"/>
              </a:xfrm>
              <a:prstGeom prst="straightConnector1">
                <a:avLst/>
              </a:prstGeom>
              <a:noFill/>
              <a:ln w="50800" cap="flat" cmpd="sng" algn="ctr">
                <a:solidFill>
                  <a:srgbClr val="EC5638"/>
                </a:solidFill>
                <a:prstDash val="solid"/>
                <a:miter lim="800000"/>
                <a:tailEnd type="triangle"/>
              </a:ln>
              <a:effectLst/>
            </p:spPr>
          </p:cxnSp>
          <p:cxnSp>
            <p:nvCxnSpPr>
              <p:cNvPr id="188" name="Gerade Verbindung mit Pfeil 187">
                <a:extLst>
                  <a:ext uri="{FF2B5EF4-FFF2-40B4-BE49-F238E27FC236}">
                    <a16:creationId xmlns:a16="http://schemas.microsoft.com/office/drawing/2014/main" id="{DD29C84C-FCCB-42AE-895A-95618E3A43D8}"/>
                  </a:ext>
                </a:extLst>
              </p:cNvPr>
              <p:cNvCxnSpPr>
                <a:cxnSpLocks/>
              </p:cNvCxnSpPr>
              <p:nvPr/>
            </p:nvCxnSpPr>
            <p:spPr>
              <a:xfrm>
                <a:off x="5931113" y="4742701"/>
                <a:ext cx="844048" cy="566296"/>
              </a:xfrm>
              <a:prstGeom prst="straightConnector1">
                <a:avLst/>
              </a:prstGeom>
              <a:noFill/>
              <a:ln w="50800" cap="flat" cmpd="sng" algn="ctr">
                <a:solidFill>
                  <a:srgbClr val="EC5638"/>
                </a:solidFill>
                <a:prstDash val="solid"/>
                <a:miter lim="800000"/>
                <a:tailEnd type="triangle"/>
              </a:ln>
              <a:effectLst/>
            </p:spPr>
          </p:cxnSp>
          <p:cxnSp>
            <p:nvCxnSpPr>
              <p:cNvPr id="189" name="Gerade Verbindung mit Pfeil 188">
                <a:extLst>
                  <a:ext uri="{FF2B5EF4-FFF2-40B4-BE49-F238E27FC236}">
                    <a16:creationId xmlns:a16="http://schemas.microsoft.com/office/drawing/2014/main" id="{A125787B-5862-47E0-B375-EA379A4CA8C7}"/>
                  </a:ext>
                </a:extLst>
              </p:cNvPr>
              <p:cNvCxnSpPr>
                <a:cxnSpLocks/>
              </p:cNvCxnSpPr>
              <p:nvPr/>
            </p:nvCxnSpPr>
            <p:spPr>
              <a:xfrm flipH="1">
                <a:off x="4245033" y="4756543"/>
                <a:ext cx="2601688" cy="552454"/>
              </a:xfrm>
              <a:prstGeom prst="straightConnector1">
                <a:avLst/>
              </a:prstGeom>
              <a:noFill/>
              <a:ln w="50800" cap="flat" cmpd="sng" algn="ctr">
                <a:solidFill>
                  <a:srgbClr val="EC5638"/>
                </a:solidFill>
                <a:prstDash val="solid"/>
                <a:miter lim="800000"/>
                <a:tailEnd type="triangle"/>
              </a:ln>
              <a:effectLst/>
            </p:spPr>
          </p:cxnSp>
          <p:cxnSp>
            <p:nvCxnSpPr>
              <p:cNvPr id="190" name="Gerade Verbindung mit Pfeil 189">
                <a:extLst>
                  <a:ext uri="{FF2B5EF4-FFF2-40B4-BE49-F238E27FC236}">
                    <a16:creationId xmlns:a16="http://schemas.microsoft.com/office/drawing/2014/main" id="{67F98235-20A7-46D4-A719-52761A6C866D}"/>
                  </a:ext>
                </a:extLst>
              </p:cNvPr>
              <p:cNvCxnSpPr>
                <a:cxnSpLocks/>
              </p:cNvCxnSpPr>
              <p:nvPr/>
            </p:nvCxnSpPr>
            <p:spPr>
              <a:xfrm flipH="1">
                <a:off x="6048739" y="4764573"/>
                <a:ext cx="1719066" cy="544424"/>
              </a:xfrm>
              <a:prstGeom prst="straightConnector1">
                <a:avLst/>
              </a:prstGeom>
              <a:noFill/>
              <a:ln w="50800" cap="flat" cmpd="sng" algn="ctr">
                <a:solidFill>
                  <a:srgbClr val="EC5638"/>
                </a:solidFill>
                <a:prstDash val="solid"/>
                <a:miter lim="800000"/>
                <a:tailEnd type="triangle"/>
              </a:ln>
              <a:effectLst/>
            </p:spPr>
          </p:cxnSp>
          <p:sp>
            <p:nvSpPr>
              <p:cNvPr id="191" name="Textfeld 190">
                <a:extLst>
                  <a:ext uri="{FF2B5EF4-FFF2-40B4-BE49-F238E27FC236}">
                    <a16:creationId xmlns:a16="http://schemas.microsoft.com/office/drawing/2014/main" id="{C3965AB2-BEA0-436F-95C7-0C5291EE224A}"/>
                  </a:ext>
                </a:extLst>
              </p:cNvPr>
              <p:cNvSpPr txBox="1"/>
              <p:nvPr/>
            </p:nvSpPr>
            <p:spPr>
              <a:xfrm>
                <a:off x="4468290" y="4833482"/>
                <a:ext cx="2174323"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black"/>
                    </a:solidFill>
                    <a:effectLst/>
                    <a:uLnTx/>
                    <a:uFillTx/>
                  </a:rPr>
                  <a:t>Sequenzierung</a:t>
                </a:r>
              </a:p>
            </p:txBody>
          </p:sp>
        </p:grpSp>
        <p:grpSp>
          <p:nvGrpSpPr>
            <p:cNvPr id="147" name="Gruppieren 146">
              <a:extLst>
                <a:ext uri="{FF2B5EF4-FFF2-40B4-BE49-F238E27FC236}">
                  <a16:creationId xmlns:a16="http://schemas.microsoft.com/office/drawing/2014/main" id="{9261CDE0-B9A6-4F40-9624-D0F591046C25}"/>
                </a:ext>
              </a:extLst>
            </p:cNvPr>
            <p:cNvGrpSpPr/>
            <p:nvPr/>
          </p:nvGrpSpPr>
          <p:grpSpPr>
            <a:xfrm>
              <a:off x="4192823" y="4263965"/>
              <a:ext cx="2343795" cy="377497"/>
              <a:chOff x="5331328" y="363381"/>
              <a:chExt cx="2343795" cy="377497"/>
            </a:xfrm>
          </p:grpSpPr>
          <p:sp>
            <p:nvSpPr>
              <p:cNvPr id="148" name="Rechteck 147">
                <a:extLst>
                  <a:ext uri="{FF2B5EF4-FFF2-40B4-BE49-F238E27FC236}">
                    <a16:creationId xmlns:a16="http://schemas.microsoft.com/office/drawing/2014/main" id="{5A7156F2-D93B-416E-9DF2-6DBEFB5F15BD}"/>
                  </a:ext>
                </a:extLst>
              </p:cNvPr>
              <p:cNvSpPr/>
              <p:nvPr/>
            </p:nvSpPr>
            <p:spPr>
              <a:xfrm>
                <a:off x="5331328" y="371546"/>
                <a:ext cx="2343795" cy="369332"/>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9" name="Textfeld 148">
                <a:extLst>
                  <a:ext uri="{FF2B5EF4-FFF2-40B4-BE49-F238E27FC236}">
                    <a16:creationId xmlns:a16="http://schemas.microsoft.com/office/drawing/2014/main" id="{23CBC816-4DD7-4CC0-A855-35B01AC1975B}"/>
                  </a:ext>
                </a:extLst>
              </p:cNvPr>
              <p:cNvSpPr txBox="1"/>
              <p:nvPr/>
            </p:nvSpPr>
            <p:spPr>
              <a:xfrm>
                <a:off x="5553669" y="363381"/>
                <a:ext cx="2026165"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black"/>
                    </a:solidFill>
                    <a:effectLst/>
                    <a:uLnTx/>
                    <a:uFillTx/>
                  </a:rPr>
                  <a:t>Sequenzierung</a:t>
                </a:r>
              </a:p>
            </p:txBody>
          </p:sp>
        </p:grpSp>
      </p:grpSp>
      <p:sp>
        <p:nvSpPr>
          <p:cNvPr id="198" name="Rechteck 197">
            <a:extLst>
              <a:ext uri="{FF2B5EF4-FFF2-40B4-BE49-F238E27FC236}">
                <a16:creationId xmlns:a16="http://schemas.microsoft.com/office/drawing/2014/main" id="{676B3302-AA98-47A6-8097-32EA42589C41}"/>
              </a:ext>
            </a:extLst>
          </p:cNvPr>
          <p:cNvSpPr/>
          <p:nvPr/>
        </p:nvSpPr>
        <p:spPr>
          <a:xfrm>
            <a:off x="5655252" y="4012194"/>
            <a:ext cx="892800" cy="531963"/>
          </a:xfrm>
          <a:prstGeom prst="rect">
            <a:avLst/>
          </a:prstGeom>
          <a:solidFill>
            <a:srgbClr val="70AD47">
              <a:alpha val="30000"/>
            </a:srgbClr>
          </a:solidFill>
          <a:ln w="12700" cap="flat" cmpd="sng" algn="ctr">
            <a:solidFill>
              <a:srgbClr val="70AD47">
                <a:lumMod val="60000"/>
                <a:lumOff val="4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594295"/>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sz="2800" dirty="0">
                <a:solidFill>
                  <a:schemeClr val="bg1"/>
                </a:solidFill>
              </a:rPr>
              <a:t>Aktivieren durch Vernetzen</a:t>
            </a:r>
            <a:endParaRPr lang="de-DE" dirty="0"/>
          </a:p>
        </p:txBody>
      </p:sp>
      <p:sp>
        <p:nvSpPr>
          <p:cNvPr id="36" name="Textplatzhalter 35"/>
          <p:cNvSpPr>
            <a:spLocks noGrp="1"/>
          </p:cNvSpPr>
          <p:nvPr>
            <p:ph type="body" sz="quarter" idx="11"/>
          </p:nvPr>
        </p:nvSpPr>
        <p:spPr>
          <a:xfrm>
            <a:off x="468536" y="717686"/>
            <a:ext cx="6984776" cy="406427"/>
          </a:xfrm>
        </p:spPr>
        <p:txBody>
          <a:bodyPr/>
          <a:lstStyle/>
          <a:p>
            <a:r>
              <a:rPr lang="de-DE" dirty="0"/>
              <a:t>Beschreibung - Exploration des Vorwissens und der Vorstellungen</a:t>
            </a:r>
          </a:p>
        </p:txBody>
      </p:sp>
      <p:sp>
        <p:nvSpPr>
          <p:cNvPr id="37" name="Textplatzhalter 3">
            <a:extLst>
              <a:ext uri="{FF2B5EF4-FFF2-40B4-BE49-F238E27FC236}">
                <a16:creationId xmlns:a16="http://schemas.microsoft.com/office/drawing/2014/main" id="{32D1CD35-24BB-43D4-A88D-7D2BB8955E28}"/>
              </a:ext>
            </a:extLst>
          </p:cNvPr>
          <p:cNvSpPr txBox="1">
            <a:spLocks/>
          </p:cNvSpPr>
          <p:nvPr/>
        </p:nvSpPr>
        <p:spPr bwMode="auto">
          <a:xfrm>
            <a:off x="7453312" y="-1"/>
            <a:ext cx="2844801" cy="1124113"/>
          </a:xfrm>
          <a:prstGeom prst="rect">
            <a:avLst/>
          </a:prstGeom>
        </p:spPr>
        <p:txBody>
          <a:bodyPr>
            <a:noAutofit/>
          </a:bodyPr>
          <a:lstStyle>
            <a:lvl1pPr marL="357607" indent="-357607" algn="l" defTabSz="953617" rtl="0" eaLnBrk="1" latinLnBrk="0" hangingPunct="1">
              <a:spcBef>
                <a:spcPct val="20000"/>
              </a:spcBef>
              <a:buFont typeface="Arial" pitchFamily="34" charset="0"/>
              <a:buNone/>
              <a:defRPr sz="2400" b="1" kern="1200">
                <a:solidFill>
                  <a:schemeClr val="tx1"/>
                </a:solidFill>
                <a:latin typeface="Arial Bold"/>
                <a:ea typeface="+mn-ea"/>
                <a:cs typeface="+mn-cs"/>
              </a:defRPr>
            </a:lvl1pPr>
            <a:lvl2pPr marL="774811" indent="-298005" algn="l" defTabSz="953617"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192021" indent="-238404" algn="l" defTabSz="95361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68828"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45636"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622444"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9252"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76061"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52869"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r>
              <a:rPr lang="de-DE" sz="1300" b="0" dirty="0">
                <a:latin typeface="+mn-lt"/>
              </a:rPr>
              <a:t>Dorfner &amp; Neuhaus (2019)</a:t>
            </a:r>
            <a:br>
              <a:rPr lang="de-DE" sz="1300" b="0" dirty="0">
                <a:latin typeface="+mn-lt"/>
              </a:rPr>
            </a:br>
            <a:r>
              <a:rPr lang="de-DE" sz="1300" b="0" dirty="0">
                <a:latin typeface="+mn-lt"/>
              </a:rPr>
              <a:t>Förtsch et al. (2016)</a:t>
            </a:r>
            <a:br>
              <a:rPr lang="de-DE" sz="1300" b="0" dirty="0">
                <a:latin typeface="+mn-lt"/>
              </a:rPr>
            </a:br>
            <a:r>
              <a:rPr lang="de-DE" sz="1300" b="0" dirty="0" err="1">
                <a:latin typeface="+mn-lt"/>
              </a:rPr>
              <a:t>Lipowsky</a:t>
            </a:r>
            <a:r>
              <a:rPr lang="de-DE" sz="1300" b="0" dirty="0">
                <a:latin typeface="+mn-lt"/>
              </a:rPr>
              <a:t> et al. (2009)</a:t>
            </a:r>
          </a:p>
        </p:txBody>
      </p:sp>
      <p:grpSp>
        <p:nvGrpSpPr>
          <p:cNvPr id="27" name="Gruppieren 26">
            <a:extLst>
              <a:ext uri="{FF2B5EF4-FFF2-40B4-BE49-F238E27FC236}">
                <a16:creationId xmlns:a16="http://schemas.microsoft.com/office/drawing/2014/main" id="{B5323532-4198-42FF-BD0A-811D0B8B9B9D}"/>
              </a:ext>
            </a:extLst>
          </p:cNvPr>
          <p:cNvGrpSpPr/>
          <p:nvPr/>
        </p:nvGrpSpPr>
        <p:grpSpPr>
          <a:xfrm>
            <a:off x="3199818" y="1641538"/>
            <a:ext cx="3898477" cy="3917825"/>
            <a:chOff x="3199818" y="1641538"/>
            <a:chExt cx="3898477" cy="3917825"/>
          </a:xfrm>
        </p:grpSpPr>
        <p:grpSp>
          <p:nvGrpSpPr>
            <p:cNvPr id="9" name="Gruppieren 8">
              <a:extLst>
                <a:ext uri="{FF2B5EF4-FFF2-40B4-BE49-F238E27FC236}">
                  <a16:creationId xmlns:a16="http://schemas.microsoft.com/office/drawing/2014/main" id="{37D859E0-5045-44E6-BEDF-AFC47A5E12E2}"/>
                </a:ext>
              </a:extLst>
            </p:cNvPr>
            <p:cNvGrpSpPr/>
            <p:nvPr/>
          </p:nvGrpSpPr>
          <p:grpSpPr>
            <a:xfrm>
              <a:off x="3199818" y="1641538"/>
              <a:ext cx="3898477" cy="3917825"/>
              <a:chOff x="2447756" y="1656234"/>
              <a:chExt cx="3898477" cy="3917825"/>
            </a:xfrm>
          </p:grpSpPr>
          <p:sp>
            <p:nvSpPr>
              <p:cNvPr id="17" name="Freihandform: Form 16">
                <a:extLst>
                  <a:ext uri="{FF2B5EF4-FFF2-40B4-BE49-F238E27FC236}">
                    <a16:creationId xmlns:a16="http://schemas.microsoft.com/office/drawing/2014/main" id="{A672B499-67D0-4FB3-9B88-14F652C159DB}"/>
                  </a:ext>
                </a:extLst>
              </p:cNvPr>
              <p:cNvSpPr/>
              <p:nvPr/>
            </p:nvSpPr>
            <p:spPr>
              <a:xfrm>
                <a:off x="2447756" y="1656234"/>
                <a:ext cx="2039238" cy="2077669"/>
              </a:xfrm>
              <a:custGeom>
                <a:avLst/>
                <a:gdLst>
                  <a:gd name="connsiteX0" fmla="*/ 0 w 2039238"/>
                  <a:gd name="connsiteY0" fmla="*/ 0 h 2077669"/>
                  <a:gd name="connsiteX1" fmla="*/ 1620000 w 2039238"/>
                  <a:gd name="connsiteY1" fmla="*/ 0 h 2077669"/>
                  <a:gd name="connsiteX2" fmla="*/ 1620000 w 2039238"/>
                  <a:gd name="connsiteY2" fmla="*/ 585190 h 2077669"/>
                  <a:gd name="connsiteX3" fmla="*/ 1664142 w 2039238"/>
                  <a:gd name="connsiteY3" fmla="*/ 561231 h 2077669"/>
                  <a:gd name="connsiteX4" fmla="*/ 1769238 w 2039238"/>
                  <a:gd name="connsiteY4" fmla="*/ 540013 h 2077669"/>
                  <a:gd name="connsiteX5" fmla="*/ 2039238 w 2039238"/>
                  <a:gd name="connsiteY5" fmla="*/ 810013 h 2077669"/>
                  <a:gd name="connsiteX6" fmla="*/ 1769238 w 2039238"/>
                  <a:gd name="connsiteY6" fmla="*/ 1080013 h 2077669"/>
                  <a:gd name="connsiteX7" fmla="*/ 1664142 w 2039238"/>
                  <a:gd name="connsiteY7" fmla="*/ 1058795 h 2077669"/>
                  <a:gd name="connsiteX8" fmla="*/ 1620000 w 2039238"/>
                  <a:gd name="connsiteY8" fmla="*/ 1034836 h 2077669"/>
                  <a:gd name="connsiteX9" fmla="*/ 1620000 w 2039238"/>
                  <a:gd name="connsiteY9" fmla="*/ 1620000 h 2077669"/>
                  <a:gd name="connsiteX10" fmla="*/ 1003600 w 2039238"/>
                  <a:gd name="connsiteY10" fmla="*/ 1620000 h 2077669"/>
                  <a:gd name="connsiteX11" fmla="*/ 1033888 w 2039238"/>
                  <a:gd name="connsiteY11" fmla="*/ 1656709 h 2077669"/>
                  <a:gd name="connsiteX12" fmla="*/ 1080000 w 2039238"/>
                  <a:gd name="connsiteY12" fmla="*/ 1807669 h 2077669"/>
                  <a:gd name="connsiteX13" fmla="*/ 810000 w 2039238"/>
                  <a:gd name="connsiteY13" fmla="*/ 2077669 h 2077669"/>
                  <a:gd name="connsiteX14" fmla="*/ 540000 w 2039238"/>
                  <a:gd name="connsiteY14" fmla="*/ 1807669 h 2077669"/>
                  <a:gd name="connsiteX15" fmla="*/ 586112 w 2039238"/>
                  <a:gd name="connsiteY15" fmla="*/ 1656709 h 2077669"/>
                  <a:gd name="connsiteX16" fmla="*/ 616400 w 2039238"/>
                  <a:gd name="connsiteY16" fmla="*/ 1620000 h 2077669"/>
                  <a:gd name="connsiteX17" fmla="*/ 0 w 2039238"/>
                  <a:gd name="connsiteY17" fmla="*/ 1620000 h 207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39238" h="2077669">
                    <a:moveTo>
                      <a:pt x="0" y="0"/>
                    </a:moveTo>
                    <a:lnTo>
                      <a:pt x="1620000" y="0"/>
                    </a:lnTo>
                    <a:lnTo>
                      <a:pt x="1620000" y="585190"/>
                    </a:lnTo>
                    <a:lnTo>
                      <a:pt x="1664142" y="561231"/>
                    </a:lnTo>
                    <a:cubicBezTo>
                      <a:pt x="1696444" y="547568"/>
                      <a:pt x="1731959" y="540013"/>
                      <a:pt x="1769238" y="540013"/>
                    </a:cubicBezTo>
                    <a:cubicBezTo>
                      <a:pt x="1918355" y="540013"/>
                      <a:pt x="2039238" y="660896"/>
                      <a:pt x="2039238" y="810013"/>
                    </a:cubicBezTo>
                    <a:cubicBezTo>
                      <a:pt x="2039238" y="959130"/>
                      <a:pt x="1918355" y="1080013"/>
                      <a:pt x="1769238" y="1080013"/>
                    </a:cubicBezTo>
                    <a:cubicBezTo>
                      <a:pt x="1731959" y="1080013"/>
                      <a:pt x="1696444" y="1072458"/>
                      <a:pt x="1664142" y="1058795"/>
                    </a:cubicBezTo>
                    <a:lnTo>
                      <a:pt x="1620000" y="1034836"/>
                    </a:lnTo>
                    <a:lnTo>
                      <a:pt x="1620000" y="1620000"/>
                    </a:lnTo>
                    <a:lnTo>
                      <a:pt x="1003600" y="1620000"/>
                    </a:lnTo>
                    <a:lnTo>
                      <a:pt x="1033888" y="1656709"/>
                    </a:lnTo>
                    <a:cubicBezTo>
                      <a:pt x="1063001" y="1699802"/>
                      <a:pt x="1080000" y="1751750"/>
                      <a:pt x="1080000" y="1807669"/>
                    </a:cubicBezTo>
                    <a:cubicBezTo>
                      <a:pt x="1080000" y="1956786"/>
                      <a:pt x="959117" y="2077669"/>
                      <a:pt x="810000" y="2077669"/>
                    </a:cubicBezTo>
                    <a:cubicBezTo>
                      <a:pt x="660883" y="2077669"/>
                      <a:pt x="540000" y="1956786"/>
                      <a:pt x="540000" y="1807669"/>
                    </a:cubicBezTo>
                    <a:cubicBezTo>
                      <a:pt x="540000" y="1751750"/>
                      <a:pt x="556999" y="1699802"/>
                      <a:pt x="586112" y="1656709"/>
                    </a:cubicBezTo>
                    <a:lnTo>
                      <a:pt x="616400" y="1620000"/>
                    </a:lnTo>
                    <a:lnTo>
                      <a:pt x="0" y="1620000"/>
                    </a:lnTo>
                    <a:close/>
                  </a:path>
                </a:pathLst>
              </a:custGeom>
              <a:solidFill>
                <a:srgbClr val="1F497D"/>
              </a:solidFill>
              <a:ln w="12700">
                <a:solidFill>
                  <a:srgbClr val="2F355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solidFill>
                    <a:schemeClr val="bg1"/>
                  </a:solidFill>
                </a:endParaRPr>
              </a:p>
            </p:txBody>
          </p:sp>
          <p:sp>
            <p:nvSpPr>
              <p:cNvPr id="25" name="Freihandform: Form 24">
                <a:extLst>
                  <a:ext uri="{FF2B5EF4-FFF2-40B4-BE49-F238E27FC236}">
                    <a16:creationId xmlns:a16="http://schemas.microsoft.com/office/drawing/2014/main" id="{3F992699-1FB5-44AF-8668-23F6F2289EB7}"/>
                  </a:ext>
                </a:extLst>
              </p:cNvPr>
              <p:cNvSpPr/>
              <p:nvPr/>
            </p:nvSpPr>
            <p:spPr>
              <a:xfrm>
                <a:off x="2447756" y="3954059"/>
                <a:ext cx="2058127" cy="1620000"/>
              </a:xfrm>
              <a:custGeom>
                <a:avLst/>
                <a:gdLst>
                  <a:gd name="connsiteX0" fmla="*/ 0 w 2058127"/>
                  <a:gd name="connsiteY0" fmla="*/ 0 h 1620000"/>
                  <a:gd name="connsiteX1" fmla="*/ 627509 w 2058127"/>
                  <a:gd name="connsiteY1" fmla="*/ 0 h 1620000"/>
                  <a:gd name="connsiteX2" fmla="*/ 619081 w 2058127"/>
                  <a:gd name="connsiteY2" fmla="*/ 6953 h 1620000"/>
                  <a:gd name="connsiteX3" fmla="*/ 540000 w 2058127"/>
                  <a:gd name="connsiteY3" fmla="*/ 197872 h 1620000"/>
                  <a:gd name="connsiteX4" fmla="*/ 810000 w 2058127"/>
                  <a:gd name="connsiteY4" fmla="*/ 467872 h 1620000"/>
                  <a:gd name="connsiteX5" fmla="*/ 1080000 w 2058127"/>
                  <a:gd name="connsiteY5" fmla="*/ 197872 h 1620000"/>
                  <a:gd name="connsiteX6" fmla="*/ 1000919 w 2058127"/>
                  <a:gd name="connsiteY6" fmla="*/ 6953 h 1620000"/>
                  <a:gd name="connsiteX7" fmla="*/ 992492 w 2058127"/>
                  <a:gd name="connsiteY7" fmla="*/ 0 h 1620000"/>
                  <a:gd name="connsiteX8" fmla="*/ 1620000 w 2058127"/>
                  <a:gd name="connsiteY8" fmla="*/ 0 h 1620000"/>
                  <a:gd name="connsiteX9" fmla="*/ 1620000 w 2058127"/>
                  <a:gd name="connsiteY9" fmla="*/ 600276 h 1620000"/>
                  <a:gd name="connsiteX10" fmla="*/ 1637167 w 2058127"/>
                  <a:gd name="connsiteY10" fmla="*/ 586112 h 1620000"/>
                  <a:gd name="connsiteX11" fmla="*/ 1788127 w 2058127"/>
                  <a:gd name="connsiteY11" fmla="*/ 540000 h 1620000"/>
                  <a:gd name="connsiteX12" fmla="*/ 2058127 w 2058127"/>
                  <a:gd name="connsiteY12" fmla="*/ 810000 h 1620000"/>
                  <a:gd name="connsiteX13" fmla="*/ 1788127 w 2058127"/>
                  <a:gd name="connsiteY13" fmla="*/ 1080000 h 1620000"/>
                  <a:gd name="connsiteX14" fmla="*/ 1637167 w 2058127"/>
                  <a:gd name="connsiteY14" fmla="*/ 1033889 h 1620000"/>
                  <a:gd name="connsiteX15" fmla="*/ 1620000 w 2058127"/>
                  <a:gd name="connsiteY15" fmla="*/ 1019724 h 1620000"/>
                  <a:gd name="connsiteX16" fmla="*/ 1620000 w 2058127"/>
                  <a:gd name="connsiteY16" fmla="*/ 1620000 h 1620000"/>
                  <a:gd name="connsiteX17" fmla="*/ 0 w 2058127"/>
                  <a:gd name="connsiteY17" fmla="*/ 162000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58127" h="1620000">
                    <a:moveTo>
                      <a:pt x="0" y="0"/>
                    </a:moveTo>
                    <a:lnTo>
                      <a:pt x="627509" y="0"/>
                    </a:lnTo>
                    <a:lnTo>
                      <a:pt x="619081" y="6953"/>
                    </a:lnTo>
                    <a:cubicBezTo>
                      <a:pt x="570221" y="55814"/>
                      <a:pt x="540000" y="123314"/>
                      <a:pt x="540000" y="197872"/>
                    </a:cubicBezTo>
                    <a:cubicBezTo>
                      <a:pt x="540000" y="346989"/>
                      <a:pt x="660883" y="467872"/>
                      <a:pt x="810000" y="467872"/>
                    </a:cubicBezTo>
                    <a:cubicBezTo>
                      <a:pt x="959117" y="467872"/>
                      <a:pt x="1080000" y="346989"/>
                      <a:pt x="1080000" y="197872"/>
                    </a:cubicBezTo>
                    <a:cubicBezTo>
                      <a:pt x="1080000" y="123314"/>
                      <a:pt x="1049779" y="55814"/>
                      <a:pt x="1000919" y="6953"/>
                    </a:cubicBezTo>
                    <a:lnTo>
                      <a:pt x="992492" y="0"/>
                    </a:lnTo>
                    <a:lnTo>
                      <a:pt x="1620000" y="0"/>
                    </a:lnTo>
                    <a:lnTo>
                      <a:pt x="1620000" y="600276"/>
                    </a:lnTo>
                    <a:lnTo>
                      <a:pt x="1637167" y="586112"/>
                    </a:lnTo>
                    <a:cubicBezTo>
                      <a:pt x="1680260" y="556999"/>
                      <a:pt x="1732208" y="540000"/>
                      <a:pt x="1788127" y="540000"/>
                    </a:cubicBezTo>
                    <a:cubicBezTo>
                      <a:pt x="1937244" y="540000"/>
                      <a:pt x="2058127" y="660883"/>
                      <a:pt x="2058127" y="810000"/>
                    </a:cubicBezTo>
                    <a:cubicBezTo>
                      <a:pt x="2058127" y="959117"/>
                      <a:pt x="1937244" y="1080000"/>
                      <a:pt x="1788127" y="1080000"/>
                    </a:cubicBezTo>
                    <a:cubicBezTo>
                      <a:pt x="1732208" y="1080000"/>
                      <a:pt x="1680260" y="1063001"/>
                      <a:pt x="1637167" y="1033889"/>
                    </a:cubicBezTo>
                    <a:lnTo>
                      <a:pt x="1620000" y="1019724"/>
                    </a:lnTo>
                    <a:lnTo>
                      <a:pt x="1620000" y="1620000"/>
                    </a:lnTo>
                    <a:lnTo>
                      <a:pt x="0" y="1620000"/>
                    </a:lnTo>
                    <a:close/>
                  </a:path>
                </a:pathLst>
              </a:custGeom>
              <a:solidFill>
                <a:srgbClr val="C00000"/>
              </a:solidFill>
              <a:ln w="127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endParaRPr lang="de-DE"/>
              </a:p>
            </p:txBody>
          </p:sp>
          <p:sp>
            <p:nvSpPr>
              <p:cNvPr id="41" name="Freihandform: Form 40">
                <a:extLst>
                  <a:ext uri="{FF2B5EF4-FFF2-40B4-BE49-F238E27FC236}">
                    <a16:creationId xmlns:a16="http://schemas.microsoft.com/office/drawing/2014/main" id="{89A6B332-6BC1-459F-970E-B610C4ABB7BF}"/>
                  </a:ext>
                </a:extLst>
              </p:cNvPr>
              <p:cNvSpPr/>
              <p:nvPr/>
            </p:nvSpPr>
            <p:spPr>
              <a:xfrm>
                <a:off x="4726233" y="1656234"/>
                <a:ext cx="1620000" cy="1620000"/>
              </a:xfrm>
              <a:custGeom>
                <a:avLst/>
                <a:gdLst>
                  <a:gd name="connsiteX0" fmla="*/ 0 w 1620000"/>
                  <a:gd name="connsiteY0" fmla="*/ 0 h 1620000"/>
                  <a:gd name="connsiteX1" fmla="*/ 1620000 w 1620000"/>
                  <a:gd name="connsiteY1" fmla="*/ 0 h 1620000"/>
                  <a:gd name="connsiteX2" fmla="*/ 1620000 w 1620000"/>
                  <a:gd name="connsiteY2" fmla="*/ 1620000 h 1620000"/>
                  <a:gd name="connsiteX3" fmla="*/ 1024740 w 1620000"/>
                  <a:gd name="connsiteY3" fmla="*/ 1620000 h 1620000"/>
                  <a:gd name="connsiteX4" fmla="*/ 1033888 w 1620000"/>
                  <a:gd name="connsiteY4" fmla="*/ 1608912 h 1620000"/>
                  <a:gd name="connsiteX5" fmla="*/ 1080000 w 1620000"/>
                  <a:gd name="connsiteY5" fmla="*/ 1457952 h 1620000"/>
                  <a:gd name="connsiteX6" fmla="*/ 810000 w 1620000"/>
                  <a:gd name="connsiteY6" fmla="*/ 1187952 h 1620000"/>
                  <a:gd name="connsiteX7" fmla="*/ 540000 w 1620000"/>
                  <a:gd name="connsiteY7" fmla="*/ 1457952 h 1620000"/>
                  <a:gd name="connsiteX8" fmla="*/ 586112 w 1620000"/>
                  <a:gd name="connsiteY8" fmla="*/ 1608912 h 1620000"/>
                  <a:gd name="connsiteX9" fmla="*/ 595261 w 1620000"/>
                  <a:gd name="connsiteY9" fmla="*/ 1620000 h 1620000"/>
                  <a:gd name="connsiteX10" fmla="*/ 0 w 1620000"/>
                  <a:gd name="connsiteY10" fmla="*/ 1620000 h 1620000"/>
                  <a:gd name="connsiteX11" fmla="*/ 0 w 1620000"/>
                  <a:gd name="connsiteY11" fmla="*/ 1029608 h 1620000"/>
                  <a:gd name="connsiteX12" fmla="*/ 5189 w 1620000"/>
                  <a:gd name="connsiteY12" fmla="*/ 1033888 h 1620000"/>
                  <a:gd name="connsiteX13" fmla="*/ 156148 w 1620000"/>
                  <a:gd name="connsiteY13" fmla="*/ 1080000 h 1620000"/>
                  <a:gd name="connsiteX14" fmla="*/ 426148 w 1620000"/>
                  <a:gd name="connsiteY14" fmla="*/ 810000 h 1620000"/>
                  <a:gd name="connsiteX15" fmla="*/ 156148 w 1620000"/>
                  <a:gd name="connsiteY15" fmla="*/ 540000 h 1620000"/>
                  <a:gd name="connsiteX16" fmla="*/ 5189 w 1620000"/>
                  <a:gd name="connsiteY16" fmla="*/ 586112 h 1620000"/>
                  <a:gd name="connsiteX17" fmla="*/ 0 w 1620000"/>
                  <a:gd name="connsiteY17" fmla="*/ 590393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0000" h="1620000">
                    <a:moveTo>
                      <a:pt x="0" y="0"/>
                    </a:moveTo>
                    <a:lnTo>
                      <a:pt x="1620000" y="0"/>
                    </a:lnTo>
                    <a:lnTo>
                      <a:pt x="1620000" y="1620000"/>
                    </a:lnTo>
                    <a:lnTo>
                      <a:pt x="1024740" y="1620000"/>
                    </a:lnTo>
                    <a:lnTo>
                      <a:pt x="1033888" y="1608912"/>
                    </a:lnTo>
                    <a:cubicBezTo>
                      <a:pt x="1063001" y="1565819"/>
                      <a:pt x="1080000" y="1513871"/>
                      <a:pt x="1080000" y="1457952"/>
                    </a:cubicBezTo>
                    <a:cubicBezTo>
                      <a:pt x="1080000" y="1308835"/>
                      <a:pt x="959117" y="1187952"/>
                      <a:pt x="810000" y="1187952"/>
                    </a:cubicBezTo>
                    <a:cubicBezTo>
                      <a:pt x="660883" y="1187952"/>
                      <a:pt x="540000" y="1308835"/>
                      <a:pt x="540000" y="1457952"/>
                    </a:cubicBezTo>
                    <a:cubicBezTo>
                      <a:pt x="540000" y="1513871"/>
                      <a:pt x="556999" y="1565819"/>
                      <a:pt x="586112" y="1608912"/>
                    </a:cubicBezTo>
                    <a:lnTo>
                      <a:pt x="595261" y="1620000"/>
                    </a:lnTo>
                    <a:lnTo>
                      <a:pt x="0" y="1620000"/>
                    </a:lnTo>
                    <a:lnTo>
                      <a:pt x="0" y="1029608"/>
                    </a:lnTo>
                    <a:lnTo>
                      <a:pt x="5189" y="1033888"/>
                    </a:lnTo>
                    <a:cubicBezTo>
                      <a:pt x="48281" y="1063001"/>
                      <a:pt x="100229" y="1080000"/>
                      <a:pt x="156148" y="1080000"/>
                    </a:cubicBezTo>
                    <a:cubicBezTo>
                      <a:pt x="305265" y="1080000"/>
                      <a:pt x="426148" y="959117"/>
                      <a:pt x="426148" y="810000"/>
                    </a:cubicBezTo>
                    <a:cubicBezTo>
                      <a:pt x="426148" y="660883"/>
                      <a:pt x="305265" y="540000"/>
                      <a:pt x="156148" y="540000"/>
                    </a:cubicBezTo>
                    <a:cubicBezTo>
                      <a:pt x="100229" y="540000"/>
                      <a:pt x="48281" y="556999"/>
                      <a:pt x="5189" y="586112"/>
                    </a:cubicBezTo>
                    <a:lnTo>
                      <a:pt x="0" y="590393"/>
                    </a:lnTo>
                    <a:close/>
                  </a:path>
                </a:pathLst>
              </a:custGeom>
              <a:solidFill>
                <a:schemeClr val="bg1"/>
              </a:solidFill>
              <a:ln w="127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42" name="Freihandform: Form 41">
                <a:extLst>
                  <a:ext uri="{FF2B5EF4-FFF2-40B4-BE49-F238E27FC236}">
                    <a16:creationId xmlns:a16="http://schemas.microsoft.com/office/drawing/2014/main" id="{D16D104B-1176-41AC-A8C5-79980653FC86}"/>
                  </a:ext>
                </a:extLst>
              </p:cNvPr>
              <p:cNvSpPr/>
              <p:nvPr/>
            </p:nvSpPr>
            <p:spPr>
              <a:xfrm>
                <a:off x="4726233" y="3513747"/>
                <a:ext cx="1620000" cy="2060312"/>
              </a:xfrm>
              <a:custGeom>
                <a:avLst/>
                <a:gdLst>
                  <a:gd name="connsiteX0" fmla="*/ 810000 w 1620000"/>
                  <a:gd name="connsiteY0" fmla="*/ 0 h 2060312"/>
                  <a:gd name="connsiteX1" fmla="*/ 1080000 w 1620000"/>
                  <a:gd name="connsiteY1" fmla="*/ 270000 h 2060312"/>
                  <a:gd name="connsiteX2" fmla="*/ 1033889 w 1620000"/>
                  <a:gd name="connsiteY2" fmla="*/ 420959 h 2060312"/>
                  <a:gd name="connsiteX3" fmla="*/ 1017921 w 1620000"/>
                  <a:gd name="connsiteY3" fmla="*/ 440312 h 2060312"/>
                  <a:gd name="connsiteX4" fmla="*/ 1620000 w 1620000"/>
                  <a:gd name="connsiteY4" fmla="*/ 440312 h 2060312"/>
                  <a:gd name="connsiteX5" fmla="*/ 1620000 w 1620000"/>
                  <a:gd name="connsiteY5" fmla="*/ 2060312 h 2060312"/>
                  <a:gd name="connsiteX6" fmla="*/ 0 w 1620000"/>
                  <a:gd name="connsiteY6" fmla="*/ 2060312 h 2060312"/>
                  <a:gd name="connsiteX7" fmla="*/ 0 w 1620000"/>
                  <a:gd name="connsiteY7" fmla="*/ 1459696 h 2060312"/>
                  <a:gd name="connsiteX8" fmla="*/ 17580 w 1620000"/>
                  <a:gd name="connsiteY8" fmla="*/ 1474201 h 2060312"/>
                  <a:gd name="connsiteX9" fmla="*/ 168539 w 1620000"/>
                  <a:gd name="connsiteY9" fmla="*/ 1520312 h 2060312"/>
                  <a:gd name="connsiteX10" fmla="*/ 438539 w 1620000"/>
                  <a:gd name="connsiteY10" fmla="*/ 1250312 h 2060312"/>
                  <a:gd name="connsiteX11" fmla="*/ 168539 w 1620000"/>
                  <a:gd name="connsiteY11" fmla="*/ 980312 h 2060312"/>
                  <a:gd name="connsiteX12" fmla="*/ 17580 w 1620000"/>
                  <a:gd name="connsiteY12" fmla="*/ 1026424 h 2060312"/>
                  <a:gd name="connsiteX13" fmla="*/ 0 w 1620000"/>
                  <a:gd name="connsiteY13" fmla="*/ 1040928 h 2060312"/>
                  <a:gd name="connsiteX14" fmla="*/ 0 w 1620000"/>
                  <a:gd name="connsiteY14" fmla="*/ 440312 h 2060312"/>
                  <a:gd name="connsiteX15" fmla="*/ 602079 w 1620000"/>
                  <a:gd name="connsiteY15" fmla="*/ 440312 h 2060312"/>
                  <a:gd name="connsiteX16" fmla="*/ 586112 w 1620000"/>
                  <a:gd name="connsiteY16" fmla="*/ 420959 h 2060312"/>
                  <a:gd name="connsiteX17" fmla="*/ 540000 w 1620000"/>
                  <a:gd name="connsiteY17" fmla="*/ 270000 h 2060312"/>
                  <a:gd name="connsiteX18" fmla="*/ 810000 w 1620000"/>
                  <a:gd name="connsiteY18" fmla="*/ 0 h 206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000" h="2060312">
                    <a:moveTo>
                      <a:pt x="810000" y="0"/>
                    </a:moveTo>
                    <a:cubicBezTo>
                      <a:pt x="959117" y="0"/>
                      <a:pt x="1080000" y="120883"/>
                      <a:pt x="1080000" y="270000"/>
                    </a:cubicBezTo>
                    <a:cubicBezTo>
                      <a:pt x="1080000" y="325919"/>
                      <a:pt x="1063001" y="377867"/>
                      <a:pt x="1033889" y="420959"/>
                    </a:cubicBezTo>
                    <a:lnTo>
                      <a:pt x="1017921" y="440312"/>
                    </a:lnTo>
                    <a:lnTo>
                      <a:pt x="1620000" y="440312"/>
                    </a:lnTo>
                    <a:lnTo>
                      <a:pt x="1620000" y="2060312"/>
                    </a:lnTo>
                    <a:lnTo>
                      <a:pt x="0" y="2060312"/>
                    </a:lnTo>
                    <a:lnTo>
                      <a:pt x="0" y="1459696"/>
                    </a:lnTo>
                    <a:lnTo>
                      <a:pt x="17580" y="1474201"/>
                    </a:lnTo>
                    <a:cubicBezTo>
                      <a:pt x="60672" y="1503313"/>
                      <a:pt x="112620" y="1520312"/>
                      <a:pt x="168539" y="1520312"/>
                    </a:cubicBezTo>
                    <a:cubicBezTo>
                      <a:pt x="317656" y="1520312"/>
                      <a:pt x="438539" y="1399429"/>
                      <a:pt x="438539" y="1250312"/>
                    </a:cubicBezTo>
                    <a:cubicBezTo>
                      <a:pt x="438539" y="1101195"/>
                      <a:pt x="317656" y="980312"/>
                      <a:pt x="168539" y="980312"/>
                    </a:cubicBezTo>
                    <a:cubicBezTo>
                      <a:pt x="112620" y="980312"/>
                      <a:pt x="60672" y="997311"/>
                      <a:pt x="17580" y="1026424"/>
                    </a:cubicBezTo>
                    <a:lnTo>
                      <a:pt x="0" y="1040928"/>
                    </a:lnTo>
                    <a:lnTo>
                      <a:pt x="0" y="440312"/>
                    </a:lnTo>
                    <a:lnTo>
                      <a:pt x="602079" y="440312"/>
                    </a:lnTo>
                    <a:lnTo>
                      <a:pt x="586112" y="420959"/>
                    </a:lnTo>
                    <a:cubicBezTo>
                      <a:pt x="556999" y="377867"/>
                      <a:pt x="540000" y="325919"/>
                      <a:pt x="540000" y="270000"/>
                    </a:cubicBezTo>
                    <a:cubicBezTo>
                      <a:pt x="540000" y="120883"/>
                      <a:pt x="660883" y="0"/>
                      <a:pt x="810000" y="0"/>
                    </a:cubicBezTo>
                    <a:close/>
                  </a:path>
                </a:pathLst>
              </a:custGeom>
              <a:solidFill>
                <a:schemeClr val="bg1"/>
              </a:solidFill>
              <a:ln w="127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grpSp>
        <p:sp>
          <p:nvSpPr>
            <p:cNvPr id="26" name="Textfeld 25">
              <a:extLst>
                <a:ext uri="{FF2B5EF4-FFF2-40B4-BE49-F238E27FC236}">
                  <a16:creationId xmlns:a16="http://schemas.microsoft.com/office/drawing/2014/main" id="{3789408F-C7F5-4800-A577-8D3E3E9D3D01}"/>
                </a:ext>
              </a:extLst>
            </p:cNvPr>
            <p:cNvSpPr txBox="1"/>
            <p:nvPr/>
          </p:nvSpPr>
          <p:spPr>
            <a:xfrm>
              <a:off x="3204840" y="2274566"/>
              <a:ext cx="1620000" cy="369332"/>
            </a:xfrm>
            <a:prstGeom prst="rect">
              <a:avLst/>
            </a:prstGeom>
            <a:noFill/>
          </p:spPr>
          <p:txBody>
            <a:bodyPr wrap="square" rtlCol="0">
              <a:spAutoFit/>
            </a:bodyPr>
            <a:lstStyle/>
            <a:p>
              <a:pPr algn="ctr"/>
              <a:r>
                <a:rPr lang="de-DE" sz="1800" b="1" dirty="0">
                  <a:solidFill>
                    <a:schemeClr val="bg1"/>
                  </a:solidFill>
                </a:rPr>
                <a:t>Vorstellungen</a:t>
              </a:r>
            </a:p>
          </p:txBody>
        </p:sp>
        <p:sp>
          <p:nvSpPr>
            <p:cNvPr id="43" name="Textfeld 42">
              <a:extLst>
                <a:ext uri="{FF2B5EF4-FFF2-40B4-BE49-F238E27FC236}">
                  <a16:creationId xmlns:a16="http://schemas.microsoft.com/office/drawing/2014/main" id="{68E6A468-FCA6-4FEF-B91E-1633D3C784A0}"/>
                </a:ext>
              </a:extLst>
            </p:cNvPr>
            <p:cNvSpPr txBox="1"/>
            <p:nvPr/>
          </p:nvSpPr>
          <p:spPr>
            <a:xfrm>
              <a:off x="3204840" y="4564697"/>
              <a:ext cx="1620000" cy="369332"/>
            </a:xfrm>
            <a:prstGeom prst="rect">
              <a:avLst/>
            </a:prstGeom>
            <a:noFill/>
          </p:spPr>
          <p:txBody>
            <a:bodyPr wrap="square" rtlCol="0">
              <a:spAutoFit/>
            </a:bodyPr>
            <a:lstStyle/>
            <a:p>
              <a:pPr algn="ctr"/>
              <a:r>
                <a:rPr lang="de-DE" sz="1800" b="1" dirty="0">
                  <a:solidFill>
                    <a:schemeClr val="bg1"/>
                  </a:solidFill>
                </a:rPr>
                <a:t>Vorwissen</a:t>
              </a:r>
            </a:p>
          </p:txBody>
        </p:sp>
      </p:grpSp>
    </p:spTree>
    <p:extLst>
      <p:ext uri="{BB962C8B-B14F-4D97-AF65-F5344CB8AC3E}">
        <p14:creationId xmlns:p14="http://schemas.microsoft.com/office/powerpoint/2010/main" val="2791391212"/>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sz="2800" dirty="0">
                <a:solidFill>
                  <a:schemeClr val="bg1"/>
                </a:solidFill>
              </a:rPr>
              <a:t>Aktivieren durch Vernetzen</a:t>
            </a:r>
            <a:endParaRPr lang="de-DE" dirty="0"/>
          </a:p>
        </p:txBody>
      </p:sp>
      <p:sp>
        <p:nvSpPr>
          <p:cNvPr id="36" name="Textplatzhalter 35"/>
          <p:cNvSpPr>
            <a:spLocks noGrp="1"/>
          </p:cNvSpPr>
          <p:nvPr>
            <p:ph type="body" sz="quarter" idx="11"/>
          </p:nvPr>
        </p:nvSpPr>
        <p:spPr/>
        <p:txBody>
          <a:bodyPr/>
          <a:lstStyle/>
          <a:p>
            <a:r>
              <a:rPr lang="de-DE" dirty="0"/>
              <a:t>Beschreibung - Evolutionärer Umgang mit Schülervorstellungen</a:t>
            </a:r>
          </a:p>
        </p:txBody>
      </p:sp>
      <p:sp>
        <p:nvSpPr>
          <p:cNvPr id="37" name="Textplatzhalter 3">
            <a:extLst>
              <a:ext uri="{FF2B5EF4-FFF2-40B4-BE49-F238E27FC236}">
                <a16:creationId xmlns:a16="http://schemas.microsoft.com/office/drawing/2014/main" id="{32D1CD35-24BB-43D4-A88D-7D2BB8955E28}"/>
              </a:ext>
            </a:extLst>
          </p:cNvPr>
          <p:cNvSpPr txBox="1">
            <a:spLocks/>
          </p:cNvSpPr>
          <p:nvPr/>
        </p:nvSpPr>
        <p:spPr bwMode="auto">
          <a:xfrm>
            <a:off x="7453312" y="-1"/>
            <a:ext cx="2844801" cy="1124113"/>
          </a:xfrm>
          <a:prstGeom prst="rect">
            <a:avLst/>
          </a:prstGeom>
        </p:spPr>
        <p:txBody>
          <a:bodyPr>
            <a:noAutofit/>
          </a:bodyPr>
          <a:lstStyle>
            <a:lvl1pPr marL="357607" indent="-357607" algn="l" defTabSz="953617" rtl="0" eaLnBrk="1" latinLnBrk="0" hangingPunct="1">
              <a:spcBef>
                <a:spcPct val="20000"/>
              </a:spcBef>
              <a:buFont typeface="Arial" pitchFamily="34" charset="0"/>
              <a:buNone/>
              <a:defRPr sz="2400" b="1" kern="1200">
                <a:solidFill>
                  <a:schemeClr val="tx1"/>
                </a:solidFill>
                <a:latin typeface="Arial Bold"/>
                <a:ea typeface="+mn-ea"/>
                <a:cs typeface="+mn-cs"/>
              </a:defRPr>
            </a:lvl1pPr>
            <a:lvl2pPr marL="774811" indent="-298005" algn="l" defTabSz="953617"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192021" indent="-238404" algn="l" defTabSz="95361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68828"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45636"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622444"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9252"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76061"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52869"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r>
              <a:rPr lang="de-DE" sz="1300" b="0" dirty="0">
                <a:latin typeface="+mn-lt"/>
              </a:rPr>
              <a:t>Dorfner &amp; Neuhaus (2019)</a:t>
            </a:r>
            <a:br>
              <a:rPr lang="de-DE" sz="1300" b="0" dirty="0">
                <a:latin typeface="+mn-lt"/>
              </a:rPr>
            </a:br>
            <a:r>
              <a:rPr lang="de-DE" sz="1300" b="0" dirty="0">
                <a:latin typeface="+mn-lt"/>
              </a:rPr>
              <a:t>Förtsch et al. (2016)</a:t>
            </a:r>
            <a:br>
              <a:rPr lang="de-DE" sz="1300" b="0" dirty="0">
                <a:latin typeface="+mn-lt"/>
              </a:rPr>
            </a:br>
            <a:r>
              <a:rPr lang="de-DE" sz="1300" b="0" dirty="0" err="1">
                <a:latin typeface="+mn-lt"/>
              </a:rPr>
              <a:t>Lipowsky</a:t>
            </a:r>
            <a:r>
              <a:rPr lang="de-DE" sz="1300" b="0" dirty="0">
                <a:latin typeface="+mn-lt"/>
              </a:rPr>
              <a:t> et al. (2009)</a:t>
            </a:r>
            <a:br>
              <a:rPr lang="de-DE" sz="1300" b="0" dirty="0">
                <a:latin typeface="+mn-lt"/>
              </a:rPr>
            </a:br>
            <a:r>
              <a:rPr lang="de-DE" sz="1300" b="0" dirty="0">
                <a:latin typeface="+mn-lt"/>
              </a:rPr>
              <a:t>Posner et al. (1982)</a:t>
            </a:r>
            <a:br>
              <a:rPr lang="de-DE" sz="1300" b="0" dirty="0">
                <a:latin typeface="+mn-lt"/>
              </a:rPr>
            </a:br>
            <a:r>
              <a:rPr lang="de-DE" sz="1300" b="0" dirty="0">
                <a:latin typeface="+mn-lt"/>
              </a:rPr>
              <a:t>Strike &amp; Posner (1992)</a:t>
            </a:r>
          </a:p>
          <a:p>
            <a:pPr marL="0" indent="0" algn="r"/>
            <a:endParaRPr lang="de-DE" sz="1300" b="0" dirty="0">
              <a:latin typeface="+mn-lt"/>
            </a:endParaRPr>
          </a:p>
        </p:txBody>
      </p:sp>
      <p:sp>
        <p:nvSpPr>
          <p:cNvPr id="16" name="Rechteck 15">
            <a:extLst>
              <a:ext uri="{FF2B5EF4-FFF2-40B4-BE49-F238E27FC236}">
                <a16:creationId xmlns:a16="http://schemas.microsoft.com/office/drawing/2014/main" id="{BF38F8AA-EE90-4260-A4C3-D78DF09CE1DC}"/>
              </a:ext>
            </a:extLst>
          </p:cNvPr>
          <p:cNvSpPr/>
          <p:nvPr/>
        </p:nvSpPr>
        <p:spPr>
          <a:xfrm>
            <a:off x="201382" y="2767001"/>
            <a:ext cx="1625600" cy="1049473"/>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Vorstellung</a:t>
            </a:r>
          </a:p>
        </p:txBody>
      </p:sp>
      <p:sp>
        <p:nvSpPr>
          <p:cNvPr id="18" name="Richtungspfeil 15">
            <a:extLst>
              <a:ext uri="{FF2B5EF4-FFF2-40B4-BE49-F238E27FC236}">
                <a16:creationId xmlns:a16="http://schemas.microsoft.com/office/drawing/2014/main" id="{0DAE77F1-E0D8-4454-BA8A-43528662158D}"/>
              </a:ext>
            </a:extLst>
          </p:cNvPr>
          <p:cNvSpPr/>
          <p:nvPr/>
        </p:nvSpPr>
        <p:spPr>
          <a:xfrm>
            <a:off x="1951983" y="2767001"/>
            <a:ext cx="481393" cy="2425690"/>
          </a:xfrm>
          <a:prstGeom prst="homePlate">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dirty="0"/>
          </a:p>
        </p:txBody>
      </p:sp>
      <p:sp>
        <p:nvSpPr>
          <p:cNvPr id="19" name="Rechteck 18">
            <a:extLst>
              <a:ext uri="{FF2B5EF4-FFF2-40B4-BE49-F238E27FC236}">
                <a16:creationId xmlns:a16="http://schemas.microsoft.com/office/drawing/2014/main" id="{23D6416C-BB90-429D-95E4-E6F03CF48FD7}"/>
              </a:ext>
            </a:extLst>
          </p:cNvPr>
          <p:cNvSpPr/>
          <p:nvPr/>
        </p:nvSpPr>
        <p:spPr>
          <a:xfrm>
            <a:off x="2563313" y="2767001"/>
            <a:ext cx="1717000" cy="2420213"/>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Unzufriedenheit</a:t>
            </a:r>
          </a:p>
        </p:txBody>
      </p:sp>
      <p:sp>
        <p:nvSpPr>
          <p:cNvPr id="34" name="Textfeld 33">
            <a:extLst>
              <a:ext uri="{FF2B5EF4-FFF2-40B4-BE49-F238E27FC236}">
                <a16:creationId xmlns:a16="http://schemas.microsoft.com/office/drawing/2014/main" id="{17BA2B3C-FD2F-4C5F-B8F7-8B9630F48479}"/>
              </a:ext>
            </a:extLst>
          </p:cNvPr>
          <p:cNvSpPr txBox="1"/>
          <p:nvPr/>
        </p:nvSpPr>
        <p:spPr>
          <a:xfrm rot="16200000">
            <a:off x="890166" y="3800134"/>
            <a:ext cx="2420212" cy="353943"/>
          </a:xfrm>
          <a:prstGeom prst="rect">
            <a:avLst/>
          </a:prstGeom>
          <a:noFill/>
        </p:spPr>
        <p:txBody>
          <a:bodyPr wrap="square" rtlCol="0">
            <a:spAutoFit/>
          </a:bodyPr>
          <a:lstStyle/>
          <a:p>
            <a:pPr algn="ctr"/>
            <a:r>
              <a:rPr lang="de-DE" dirty="0">
                <a:solidFill>
                  <a:schemeClr val="bg1"/>
                </a:solidFill>
              </a:rPr>
              <a:t>kognitiver Konflikt</a:t>
            </a:r>
          </a:p>
        </p:txBody>
      </p:sp>
      <p:sp>
        <p:nvSpPr>
          <p:cNvPr id="42" name="Rechteck 41">
            <a:extLst>
              <a:ext uri="{FF2B5EF4-FFF2-40B4-BE49-F238E27FC236}">
                <a16:creationId xmlns:a16="http://schemas.microsoft.com/office/drawing/2014/main" id="{EF97D9E2-ED49-4930-82E3-0FDC68453619}"/>
              </a:ext>
            </a:extLst>
          </p:cNvPr>
          <p:cNvSpPr/>
          <p:nvPr/>
        </p:nvSpPr>
        <p:spPr>
          <a:xfrm>
            <a:off x="5021580" y="2761523"/>
            <a:ext cx="2566605" cy="2425689"/>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Verständlichkeit </a:t>
            </a:r>
          </a:p>
          <a:p>
            <a:pPr algn="ctr"/>
            <a:r>
              <a:rPr lang="de-DE" b="1" dirty="0"/>
              <a:t>&amp; </a:t>
            </a:r>
          </a:p>
          <a:p>
            <a:pPr algn="ctr"/>
            <a:r>
              <a:rPr lang="de-DE" b="1" dirty="0"/>
              <a:t>Plausibilität</a:t>
            </a:r>
          </a:p>
          <a:p>
            <a:pPr algn="ctr"/>
            <a:endParaRPr lang="de-DE" b="1" dirty="0"/>
          </a:p>
          <a:p>
            <a:pPr algn="ctr"/>
            <a:r>
              <a:rPr lang="de-DE" dirty="0"/>
              <a:t>neue wissenschaftlich richtige Inhalte erarbeiten</a:t>
            </a:r>
          </a:p>
        </p:txBody>
      </p:sp>
      <p:sp>
        <p:nvSpPr>
          <p:cNvPr id="43" name="Rechteck 42">
            <a:extLst>
              <a:ext uri="{FF2B5EF4-FFF2-40B4-BE49-F238E27FC236}">
                <a16:creationId xmlns:a16="http://schemas.microsoft.com/office/drawing/2014/main" id="{DB504DD9-8D17-47DE-B273-707DDD14E475}"/>
              </a:ext>
            </a:extLst>
          </p:cNvPr>
          <p:cNvSpPr/>
          <p:nvPr/>
        </p:nvSpPr>
        <p:spPr>
          <a:xfrm>
            <a:off x="201382" y="4137741"/>
            <a:ext cx="1625600" cy="1049473"/>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konkrete Situation</a:t>
            </a:r>
          </a:p>
        </p:txBody>
      </p:sp>
      <p:pic>
        <p:nvPicPr>
          <p:cNvPr id="4" name="Inhaltsplatzhalter 3" descr="Blitz mit einfarbiger Füllung">
            <a:extLst>
              <a:ext uri="{FF2B5EF4-FFF2-40B4-BE49-F238E27FC236}">
                <a16:creationId xmlns:a16="http://schemas.microsoft.com/office/drawing/2014/main" id="{D52333A3-E4EF-4729-B637-25AF055C159D}"/>
              </a:ext>
            </a:extLst>
          </p:cNvPr>
          <p:cNvPicPr>
            <a:picLocks noGrp="1" noChangeAspect="1"/>
          </p:cNvPicPr>
          <p:nvPr>
            <p:ph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7152" y="3473052"/>
            <a:ext cx="1008111" cy="1008111"/>
          </a:xfrm>
        </p:spPr>
      </p:pic>
      <p:sp>
        <p:nvSpPr>
          <p:cNvPr id="44" name="Richtungspfeil 15">
            <a:extLst>
              <a:ext uri="{FF2B5EF4-FFF2-40B4-BE49-F238E27FC236}">
                <a16:creationId xmlns:a16="http://schemas.microsoft.com/office/drawing/2014/main" id="{5638682A-33D9-45BA-8516-7E9B6CB765AB}"/>
              </a:ext>
            </a:extLst>
          </p:cNvPr>
          <p:cNvSpPr/>
          <p:nvPr/>
        </p:nvSpPr>
        <p:spPr>
          <a:xfrm>
            <a:off x="4410250" y="2766999"/>
            <a:ext cx="481393" cy="2425690"/>
          </a:xfrm>
          <a:prstGeom prst="homePlate">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dirty="0"/>
          </a:p>
        </p:txBody>
      </p:sp>
      <p:sp>
        <p:nvSpPr>
          <p:cNvPr id="46" name="Richtungspfeil 15">
            <a:extLst>
              <a:ext uri="{FF2B5EF4-FFF2-40B4-BE49-F238E27FC236}">
                <a16:creationId xmlns:a16="http://schemas.microsoft.com/office/drawing/2014/main" id="{8202D926-0D29-4BEE-ACB9-5B0F0A291001}"/>
              </a:ext>
            </a:extLst>
          </p:cNvPr>
          <p:cNvSpPr/>
          <p:nvPr/>
        </p:nvSpPr>
        <p:spPr>
          <a:xfrm>
            <a:off x="7701838" y="2756044"/>
            <a:ext cx="481393" cy="2425690"/>
          </a:xfrm>
          <a:prstGeom prst="homePlate">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dirty="0"/>
          </a:p>
        </p:txBody>
      </p:sp>
      <p:sp>
        <p:nvSpPr>
          <p:cNvPr id="48" name="Textfeld 47">
            <a:extLst>
              <a:ext uri="{FF2B5EF4-FFF2-40B4-BE49-F238E27FC236}">
                <a16:creationId xmlns:a16="http://schemas.microsoft.com/office/drawing/2014/main" id="{D3DFA6D8-C876-408D-8595-548385D26A93}"/>
              </a:ext>
            </a:extLst>
          </p:cNvPr>
          <p:cNvSpPr txBox="1"/>
          <p:nvPr/>
        </p:nvSpPr>
        <p:spPr>
          <a:xfrm rot="16200000">
            <a:off x="6614994" y="3794657"/>
            <a:ext cx="2420212" cy="353943"/>
          </a:xfrm>
          <a:prstGeom prst="rect">
            <a:avLst/>
          </a:prstGeom>
          <a:noFill/>
        </p:spPr>
        <p:txBody>
          <a:bodyPr wrap="square" rtlCol="0">
            <a:spAutoFit/>
          </a:bodyPr>
          <a:lstStyle/>
          <a:p>
            <a:pPr algn="ctr"/>
            <a:r>
              <a:rPr lang="de-DE" dirty="0">
                <a:solidFill>
                  <a:schemeClr val="bg1"/>
                </a:solidFill>
              </a:rPr>
              <a:t>Rückbezug Hinführung</a:t>
            </a:r>
          </a:p>
        </p:txBody>
      </p:sp>
      <p:sp>
        <p:nvSpPr>
          <p:cNvPr id="49" name="Rechteck 48">
            <a:extLst>
              <a:ext uri="{FF2B5EF4-FFF2-40B4-BE49-F238E27FC236}">
                <a16:creationId xmlns:a16="http://schemas.microsoft.com/office/drawing/2014/main" id="{ED81F418-FB38-4EF4-9E3E-1954899D6C5C}"/>
              </a:ext>
            </a:extLst>
          </p:cNvPr>
          <p:cNvSpPr/>
          <p:nvPr/>
        </p:nvSpPr>
        <p:spPr>
          <a:xfrm>
            <a:off x="8283263" y="2761521"/>
            <a:ext cx="1614696" cy="2420213"/>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Fruchtbarkeit</a:t>
            </a:r>
          </a:p>
          <a:p>
            <a:pPr algn="ctr"/>
            <a:endParaRPr lang="de-DE" b="1" dirty="0"/>
          </a:p>
          <a:p>
            <a:pPr algn="ctr"/>
            <a:r>
              <a:rPr lang="de-DE" dirty="0"/>
              <a:t>Anwenden der neuen Inhalte</a:t>
            </a:r>
          </a:p>
          <a:p>
            <a:pPr algn="ctr"/>
            <a:endParaRPr lang="de-DE" dirty="0"/>
          </a:p>
          <a:p>
            <a:pPr algn="ctr"/>
            <a:r>
              <a:rPr lang="de-DE" dirty="0"/>
              <a:t>Transfer</a:t>
            </a:r>
          </a:p>
        </p:txBody>
      </p:sp>
      <p:sp>
        <p:nvSpPr>
          <p:cNvPr id="50" name="Textfeld 49">
            <a:extLst>
              <a:ext uri="{FF2B5EF4-FFF2-40B4-BE49-F238E27FC236}">
                <a16:creationId xmlns:a16="http://schemas.microsoft.com/office/drawing/2014/main" id="{1CE97D23-DF6B-4704-B863-46D293003A81}"/>
              </a:ext>
            </a:extLst>
          </p:cNvPr>
          <p:cNvSpPr txBox="1"/>
          <p:nvPr/>
        </p:nvSpPr>
        <p:spPr>
          <a:xfrm rot="16200000">
            <a:off x="3329930" y="3789178"/>
            <a:ext cx="2420212" cy="353943"/>
          </a:xfrm>
          <a:prstGeom prst="rect">
            <a:avLst/>
          </a:prstGeom>
          <a:noFill/>
        </p:spPr>
        <p:txBody>
          <a:bodyPr wrap="square" rtlCol="0">
            <a:spAutoFit/>
          </a:bodyPr>
          <a:lstStyle/>
          <a:p>
            <a:pPr algn="ctr"/>
            <a:r>
              <a:rPr lang="de-DE" dirty="0">
                <a:solidFill>
                  <a:schemeClr val="bg1"/>
                </a:solidFill>
              </a:rPr>
              <a:t>Fokusfrage</a:t>
            </a:r>
          </a:p>
        </p:txBody>
      </p:sp>
    </p:spTree>
    <p:extLst>
      <p:ext uri="{BB962C8B-B14F-4D97-AF65-F5344CB8AC3E}">
        <p14:creationId xmlns:p14="http://schemas.microsoft.com/office/powerpoint/2010/main" val="2254020609"/>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48" name="Grafik 47">
            <a:extLst>
              <a:ext uri="{FF2B5EF4-FFF2-40B4-BE49-F238E27FC236}">
                <a16:creationId xmlns:a16="http://schemas.microsoft.com/office/drawing/2014/main" id="{5D279613-1A83-44BE-A713-7C514D0632B5}"/>
              </a:ext>
            </a:extLst>
          </p:cNvPr>
          <p:cNvPicPr>
            <a:picLocks noChangeAspect="1"/>
          </p:cNvPicPr>
          <p:nvPr/>
        </p:nvPicPr>
        <p:blipFill>
          <a:blip r:embed="rId3">
            <a:alphaModFix amt="50000"/>
          </a:blip>
          <a:stretch>
            <a:fillRect/>
          </a:stretch>
        </p:blipFill>
        <p:spPr>
          <a:xfrm>
            <a:off x="129751" y="691552"/>
            <a:ext cx="8321711" cy="4470517"/>
          </a:xfrm>
          <a:prstGeom prst="rect">
            <a:avLst/>
          </a:prstGeom>
        </p:spPr>
      </p:pic>
      <p:sp>
        <p:nvSpPr>
          <p:cNvPr id="3" name="Titel 2"/>
          <p:cNvSpPr>
            <a:spLocks noGrp="1"/>
          </p:cNvSpPr>
          <p:nvPr>
            <p:ph type="title"/>
          </p:nvPr>
        </p:nvSpPr>
        <p:spPr/>
        <p:txBody>
          <a:bodyPr>
            <a:normAutofit/>
          </a:bodyPr>
          <a:lstStyle/>
          <a:p>
            <a:r>
              <a:rPr lang="de-DE" sz="2800" dirty="0">
                <a:solidFill>
                  <a:schemeClr val="bg1"/>
                </a:solidFill>
              </a:rPr>
              <a:t>Aktivieren durch Vernetzen</a:t>
            </a:r>
            <a:endParaRPr lang="de-DE" dirty="0"/>
          </a:p>
        </p:txBody>
      </p:sp>
      <p:sp>
        <p:nvSpPr>
          <p:cNvPr id="17" name="Textplatzhalter 16"/>
          <p:cNvSpPr>
            <a:spLocks noGrp="1"/>
          </p:cNvSpPr>
          <p:nvPr>
            <p:ph type="body" sz="quarter" idx="11"/>
          </p:nvPr>
        </p:nvSpPr>
        <p:spPr/>
        <p:txBody>
          <a:bodyPr/>
          <a:lstStyle/>
          <a:p>
            <a:r>
              <a:rPr lang="de-DE" dirty="0"/>
              <a:t>Schalenmodell</a:t>
            </a:r>
          </a:p>
        </p:txBody>
      </p:sp>
      <p:pic>
        <p:nvPicPr>
          <p:cNvPr id="40" name="Grafik 39">
            <a:extLst>
              <a:ext uri="{FF2B5EF4-FFF2-40B4-BE49-F238E27FC236}">
                <a16:creationId xmlns:a16="http://schemas.microsoft.com/office/drawing/2014/main" id="{1F09C7F8-5410-4E32-83B0-81043FE978A0}"/>
              </a:ext>
            </a:extLst>
          </p:cNvPr>
          <p:cNvPicPr>
            <a:picLocks noChangeAspect="1"/>
          </p:cNvPicPr>
          <p:nvPr/>
        </p:nvPicPr>
        <p:blipFill>
          <a:blip r:embed="rId4"/>
          <a:stretch>
            <a:fillRect/>
          </a:stretch>
        </p:blipFill>
        <p:spPr>
          <a:xfrm>
            <a:off x="2973964" y="1241383"/>
            <a:ext cx="3888432" cy="3428053"/>
          </a:xfrm>
          <a:prstGeom prst="rect">
            <a:avLst/>
          </a:prstGeom>
        </p:spPr>
      </p:pic>
      <p:sp>
        <p:nvSpPr>
          <p:cNvPr id="42" name="Textfeld 41">
            <a:extLst>
              <a:ext uri="{FF2B5EF4-FFF2-40B4-BE49-F238E27FC236}">
                <a16:creationId xmlns:a16="http://schemas.microsoft.com/office/drawing/2014/main" id="{CF6C0FCF-E5ED-4CF4-9BC2-3284E37CCB7E}"/>
              </a:ext>
            </a:extLst>
          </p:cNvPr>
          <p:cNvSpPr txBox="1"/>
          <p:nvPr/>
        </p:nvSpPr>
        <p:spPr>
          <a:xfrm rot="16200000">
            <a:off x="2486567" y="3486564"/>
            <a:ext cx="1612499" cy="400110"/>
          </a:xfrm>
          <a:prstGeom prst="rect">
            <a:avLst/>
          </a:prstGeom>
          <a:noFill/>
        </p:spPr>
        <p:txBody>
          <a:bodyPr wrap="square" rtlCol="0">
            <a:spAutoFit/>
          </a:bodyPr>
          <a:lstStyle/>
          <a:p>
            <a:r>
              <a:rPr lang="de-DE" sz="2000" dirty="0">
                <a:solidFill>
                  <a:schemeClr val="bg1"/>
                </a:solidFill>
              </a:rPr>
              <a:t>Hinführung</a:t>
            </a:r>
          </a:p>
        </p:txBody>
      </p:sp>
      <p:sp>
        <p:nvSpPr>
          <p:cNvPr id="44" name="Textfeld 43">
            <a:extLst>
              <a:ext uri="{FF2B5EF4-FFF2-40B4-BE49-F238E27FC236}">
                <a16:creationId xmlns:a16="http://schemas.microsoft.com/office/drawing/2014/main" id="{8D70DAB4-D189-4075-BFC6-2A345251EC62}"/>
              </a:ext>
            </a:extLst>
          </p:cNvPr>
          <p:cNvSpPr txBox="1"/>
          <p:nvPr/>
        </p:nvSpPr>
        <p:spPr>
          <a:xfrm rot="16200000">
            <a:off x="5694990" y="3486563"/>
            <a:ext cx="1612499" cy="400110"/>
          </a:xfrm>
          <a:prstGeom prst="rect">
            <a:avLst/>
          </a:prstGeom>
          <a:noFill/>
        </p:spPr>
        <p:txBody>
          <a:bodyPr wrap="square" rtlCol="0">
            <a:spAutoFit/>
          </a:bodyPr>
          <a:lstStyle/>
          <a:p>
            <a:r>
              <a:rPr lang="de-DE" sz="2000" dirty="0">
                <a:solidFill>
                  <a:schemeClr val="bg1"/>
                </a:solidFill>
              </a:rPr>
              <a:t>Vertiefung</a:t>
            </a:r>
          </a:p>
        </p:txBody>
      </p:sp>
      <p:sp>
        <p:nvSpPr>
          <p:cNvPr id="9" name="Textplatzhalter 3">
            <a:extLst>
              <a:ext uri="{FF2B5EF4-FFF2-40B4-BE49-F238E27FC236}">
                <a16:creationId xmlns:a16="http://schemas.microsoft.com/office/drawing/2014/main" id="{F783C6CD-2CF4-45FF-B658-DAC77CCAD80D}"/>
              </a:ext>
            </a:extLst>
          </p:cNvPr>
          <p:cNvSpPr txBox="1">
            <a:spLocks/>
          </p:cNvSpPr>
          <p:nvPr/>
        </p:nvSpPr>
        <p:spPr bwMode="auto">
          <a:xfrm>
            <a:off x="7453312" y="0"/>
            <a:ext cx="2844801" cy="560070"/>
          </a:xfrm>
          <a:prstGeom prst="rect">
            <a:avLst/>
          </a:prstGeom>
        </p:spPr>
        <p:txBody>
          <a:bodyPr>
            <a:noAutofit/>
          </a:bodyPr>
          <a:lstStyle>
            <a:lvl1pPr marL="357607" indent="-357607" algn="l" defTabSz="953617" rtl="0" eaLnBrk="1" latinLnBrk="0" hangingPunct="1">
              <a:spcBef>
                <a:spcPct val="20000"/>
              </a:spcBef>
              <a:buFont typeface="Arial" pitchFamily="34" charset="0"/>
              <a:buNone/>
              <a:defRPr sz="2400" b="1" kern="1200">
                <a:solidFill>
                  <a:schemeClr val="tx1"/>
                </a:solidFill>
                <a:latin typeface="Arial Bold"/>
                <a:ea typeface="+mn-ea"/>
                <a:cs typeface="+mn-cs"/>
              </a:defRPr>
            </a:lvl1pPr>
            <a:lvl2pPr marL="774811" indent="-298005" algn="l" defTabSz="953617"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192021" indent="-238404" algn="l" defTabSz="95361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68828"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45636"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622444"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9252"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76061"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52869"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r>
              <a:rPr lang="de-DE" sz="1300" b="0" dirty="0">
                <a:latin typeface="+mn-lt"/>
              </a:rPr>
              <a:t>Dorfner et al. (2019)</a:t>
            </a:r>
          </a:p>
        </p:txBody>
      </p:sp>
    </p:spTree>
    <p:extLst>
      <p:ext uri="{BB962C8B-B14F-4D97-AF65-F5344CB8AC3E}">
        <p14:creationId xmlns:p14="http://schemas.microsoft.com/office/powerpoint/2010/main" val="41626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324040A-B15C-44BE-A000-473D7BB7BC1F}"/>
              </a:ext>
            </a:extLst>
          </p:cNvPr>
          <p:cNvPicPr>
            <a:picLocks noChangeAspect="1"/>
          </p:cNvPicPr>
          <p:nvPr/>
        </p:nvPicPr>
        <p:blipFill>
          <a:blip r:embed="rId3">
            <a:alphaModFix amt="50000"/>
          </a:blip>
          <a:stretch>
            <a:fillRect/>
          </a:stretch>
        </p:blipFill>
        <p:spPr>
          <a:xfrm>
            <a:off x="129751" y="691552"/>
            <a:ext cx="8321711" cy="4470517"/>
          </a:xfrm>
          <a:prstGeom prst="rect">
            <a:avLst/>
          </a:prstGeom>
        </p:spPr>
      </p:pic>
      <p:sp>
        <p:nvSpPr>
          <p:cNvPr id="3" name="Titel 2"/>
          <p:cNvSpPr>
            <a:spLocks noGrp="1"/>
          </p:cNvSpPr>
          <p:nvPr>
            <p:ph type="title"/>
          </p:nvPr>
        </p:nvSpPr>
        <p:spPr/>
        <p:txBody>
          <a:bodyPr>
            <a:normAutofit/>
          </a:bodyPr>
          <a:lstStyle/>
          <a:p>
            <a:r>
              <a:rPr lang="de-DE" sz="2800" dirty="0">
                <a:solidFill>
                  <a:schemeClr val="bg1"/>
                </a:solidFill>
              </a:rPr>
              <a:t>Aktivieren durch Vernetzen</a:t>
            </a:r>
            <a:endParaRPr lang="de-DE" dirty="0"/>
          </a:p>
        </p:txBody>
      </p:sp>
      <p:sp>
        <p:nvSpPr>
          <p:cNvPr id="17" name="Textplatzhalter 16"/>
          <p:cNvSpPr>
            <a:spLocks noGrp="1"/>
          </p:cNvSpPr>
          <p:nvPr>
            <p:ph type="body" sz="quarter" idx="11"/>
          </p:nvPr>
        </p:nvSpPr>
        <p:spPr/>
        <p:txBody>
          <a:bodyPr/>
          <a:lstStyle/>
          <a:p>
            <a:r>
              <a:rPr lang="de-DE" dirty="0"/>
              <a:t>Schalenmodell</a:t>
            </a:r>
          </a:p>
        </p:txBody>
      </p:sp>
      <p:pic>
        <p:nvPicPr>
          <p:cNvPr id="40" name="Grafik 39">
            <a:extLst>
              <a:ext uri="{FF2B5EF4-FFF2-40B4-BE49-F238E27FC236}">
                <a16:creationId xmlns:a16="http://schemas.microsoft.com/office/drawing/2014/main" id="{1F09C7F8-5410-4E32-83B0-81043FE978A0}"/>
              </a:ext>
            </a:extLst>
          </p:cNvPr>
          <p:cNvPicPr>
            <a:picLocks noChangeAspect="1"/>
          </p:cNvPicPr>
          <p:nvPr/>
        </p:nvPicPr>
        <p:blipFill>
          <a:blip r:embed="rId4"/>
          <a:stretch>
            <a:fillRect/>
          </a:stretch>
        </p:blipFill>
        <p:spPr>
          <a:xfrm>
            <a:off x="2973964" y="1241383"/>
            <a:ext cx="3888432" cy="3428053"/>
          </a:xfrm>
          <a:prstGeom prst="rect">
            <a:avLst/>
          </a:prstGeom>
        </p:spPr>
      </p:pic>
      <p:sp>
        <p:nvSpPr>
          <p:cNvPr id="42" name="Textfeld 41">
            <a:extLst>
              <a:ext uri="{FF2B5EF4-FFF2-40B4-BE49-F238E27FC236}">
                <a16:creationId xmlns:a16="http://schemas.microsoft.com/office/drawing/2014/main" id="{CF6C0FCF-E5ED-4CF4-9BC2-3284E37CCB7E}"/>
              </a:ext>
            </a:extLst>
          </p:cNvPr>
          <p:cNvSpPr txBox="1"/>
          <p:nvPr/>
        </p:nvSpPr>
        <p:spPr>
          <a:xfrm rot="16200000">
            <a:off x="2486567" y="3486564"/>
            <a:ext cx="1612499" cy="400110"/>
          </a:xfrm>
          <a:prstGeom prst="rect">
            <a:avLst/>
          </a:prstGeom>
          <a:noFill/>
        </p:spPr>
        <p:txBody>
          <a:bodyPr wrap="square" rtlCol="0">
            <a:spAutoFit/>
          </a:bodyPr>
          <a:lstStyle/>
          <a:p>
            <a:r>
              <a:rPr lang="de-DE" sz="2000" dirty="0">
                <a:solidFill>
                  <a:schemeClr val="bg1"/>
                </a:solidFill>
              </a:rPr>
              <a:t>Hinführung</a:t>
            </a:r>
          </a:p>
        </p:txBody>
      </p:sp>
      <p:sp>
        <p:nvSpPr>
          <p:cNvPr id="44" name="Textfeld 43">
            <a:extLst>
              <a:ext uri="{FF2B5EF4-FFF2-40B4-BE49-F238E27FC236}">
                <a16:creationId xmlns:a16="http://schemas.microsoft.com/office/drawing/2014/main" id="{8D70DAB4-D189-4075-BFC6-2A345251EC62}"/>
              </a:ext>
            </a:extLst>
          </p:cNvPr>
          <p:cNvSpPr txBox="1"/>
          <p:nvPr/>
        </p:nvSpPr>
        <p:spPr>
          <a:xfrm rot="16200000">
            <a:off x="5694990" y="3486563"/>
            <a:ext cx="1612499" cy="400110"/>
          </a:xfrm>
          <a:prstGeom prst="rect">
            <a:avLst/>
          </a:prstGeom>
          <a:noFill/>
        </p:spPr>
        <p:txBody>
          <a:bodyPr wrap="square" rtlCol="0">
            <a:spAutoFit/>
          </a:bodyPr>
          <a:lstStyle/>
          <a:p>
            <a:r>
              <a:rPr lang="de-DE" sz="2000" dirty="0">
                <a:solidFill>
                  <a:schemeClr val="bg1"/>
                </a:solidFill>
              </a:rPr>
              <a:t>Vertiefung</a:t>
            </a:r>
          </a:p>
        </p:txBody>
      </p:sp>
      <p:sp>
        <p:nvSpPr>
          <p:cNvPr id="14" name="Inhaltsplatzhalter 5">
            <a:extLst>
              <a:ext uri="{FF2B5EF4-FFF2-40B4-BE49-F238E27FC236}">
                <a16:creationId xmlns:a16="http://schemas.microsoft.com/office/drawing/2014/main" id="{C2C3F6B3-619D-4887-A7BC-10BE97ACE58B}"/>
              </a:ext>
            </a:extLst>
          </p:cNvPr>
          <p:cNvSpPr>
            <a:spLocks noGrp="1"/>
          </p:cNvSpPr>
          <p:nvPr>
            <p:ph idx="1"/>
          </p:nvPr>
        </p:nvSpPr>
        <p:spPr>
          <a:xfrm>
            <a:off x="514915" y="4752578"/>
            <a:ext cx="9268301" cy="1950664"/>
          </a:xfrm>
        </p:spPr>
        <p:txBody>
          <a:bodyPr>
            <a:noAutofit/>
          </a:bodyPr>
          <a:lstStyle/>
          <a:p>
            <a:pPr marL="228600" marR="0" lvl="0" indent="-228600" algn="l" defTabSz="914400" rtl="0" eaLnBrk="1" fontAlgn="auto" latinLnBrk="0" hangingPunct="1">
              <a:lnSpc>
                <a:spcPct val="90000"/>
              </a:lnSpc>
              <a:spcBef>
                <a:spcPts val="1000"/>
              </a:spcBef>
              <a:spcAft>
                <a:spcPts val="0"/>
              </a:spcAft>
              <a:buClr>
                <a:srgbClr val="C00000"/>
              </a:buClr>
              <a:buSzPct val="120000"/>
              <a:buFont typeface="Wingdings" pitchFamily="2" charset="2"/>
              <a:buChar char="§"/>
              <a:tabLst/>
              <a:defRPr/>
            </a:pPr>
            <a:r>
              <a:rPr kumimoji="0" lang="de-DE" sz="1900" b="0" i="0" u="none" strike="noStrike" kern="1200" cap="none" spc="0" normalizeH="0" baseline="0" noProof="0" dirty="0">
                <a:ln>
                  <a:noFill/>
                </a:ln>
                <a:solidFill>
                  <a:srgbClr val="2F3552"/>
                </a:solidFill>
                <a:effectLst/>
                <a:uLnTx/>
                <a:uFillTx/>
                <a:latin typeface="Calibri" panose="020F0502020204030204"/>
                <a:ea typeface="+mn-ea"/>
                <a:cs typeface="+mn-cs"/>
              </a:rPr>
              <a:t>Hinführung</a:t>
            </a:r>
            <a:endParaRPr lang="de-DE" sz="1900" b="0" dirty="0">
              <a:solidFill>
                <a:srgbClr val="2F3552"/>
              </a:solidFill>
              <a:latin typeface="Calibri" panose="020F0502020204030204"/>
            </a:endParaRPr>
          </a:p>
          <a:p>
            <a:pPr marL="702954" lvl="1" indent="-285750" defTabSz="914400">
              <a:lnSpc>
                <a:spcPct val="90000"/>
              </a:lnSpc>
              <a:spcBef>
                <a:spcPts val="1000"/>
              </a:spcBef>
              <a:buClr>
                <a:srgbClr val="C00000"/>
              </a:buClr>
              <a:buSzPct val="120000"/>
              <a:buFont typeface="Symbol" panose="05050102010706020507" pitchFamily="18" charset="2"/>
              <a:buChar char="-"/>
              <a:defRPr/>
            </a:pPr>
            <a:r>
              <a:rPr lang="de-DE" sz="1800" dirty="0">
                <a:solidFill>
                  <a:srgbClr val="2F3552"/>
                </a:solidFill>
              </a:rPr>
              <a:t>Lernstatus bewusst machen (Zusammenhang des neuen Themas mit bisherigen Themen herausstellen, Verweise auf vorherige Unterrichtsstunden)</a:t>
            </a:r>
          </a:p>
          <a:p>
            <a:pPr marL="702954" lvl="1" indent="-285750" defTabSz="914400">
              <a:lnSpc>
                <a:spcPct val="90000"/>
              </a:lnSpc>
              <a:spcBef>
                <a:spcPts val="1000"/>
              </a:spcBef>
              <a:buClr>
                <a:srgbClr val="C00000"/>
              </a:buClr>
              <a:buSzPct val="120000"/>
              <a:buFont typeface="Symbol" panose="05050102010706020507" pitchFamily="18" charset="2"/>
              <a:buChar char="-"/>
              <a:defRPr/>
            </a:pPr>
            <a:r>
              <a:rPr lang="de-DE" sz="1800" dirty="0">
                <a:solidFill>
                  <a:srgbClr val="2F3552"/>
                </a:solidFill>
              </a:rPr>
              <a:t>Erzeugen eines kognitiven Konflikts</a:t>
            </a:r>
          </a:p>
          <a:p>
            <a:pPr marL="702954" lvl="1" indent="-285750" defTabSz="914400">
              <a:lnSpc>
                <a:spcPct val="90000"/>
              </a:lnSpc>
              <a:spcBef>
                <a:spcPts val="1000"/>
              </a:spcBef>
              <a:buClr>
                <a:srgbClr val="C00000"/>
              </a:buClr>
              <a:buSzPct val="120000"/>
              <a:buFont typeface="Symbol" panose="05050102010706020507" pitchFamily="18" charset="2"/>
              <a:buChar char="-"/>
              <a:defRPr/>
            </a:pPr>
            <a:r>
              <a:rPr lang="de-DE" sz="1800" dirty="0">
                <a:solidFill>
                  <a:srgbClr val="2F3552"/>
                </a:solidFill>
              </a:rPr>
              <a:t>Erheben von Schülervorstellungen (z. B. Concept Cartoons, Kartenabfrage, Vorhersageprüfung)</a:t>
            </a:r>
          </a:p>
          <a:p>
            <a:pPr marL="702954" lvl="1" indent="-285750" defTabSz="914400">
              <a:lnSpc>
                <a:spcPct val="90000"/>
              </a:lnSpc>
              <a:spcBef>
                <a:spcPts val="1000"/>
              </a:spcBef>
              <a:buClr>
                <a:srgbClr val="C00000"/>
              </a:buClr>
              <a:buSzPct val="120000"/>
              <a:buFont typeface="Symbol" panose="05050102010706020507" pitchFamily="18" charset="2"/>
              <a:buChar char="-"/>
              <a:defRPr/>
            </a:pPr>
            <a:endParaRPr lang="de-DE" sz="1800" dirty="0">
              <a:solidFill>
                <a:srgbClr val="2F3552"/>
              </a:solidFill>
            </a:endParaRPr>
          </a:p>
        </p:txBody>
      </p:sp>
      <p:sp>
        <p:nvSpPr>
          <p:cNvPr id="10" name="Textplatzhalter 3">
            <a:extLst>
              <a:ext uri="{FF2B5EF4-FFF2-40B4-BE49-F238E27FC236}">
                <a16:creationId xmlns:a16="http://schemas.microsoft.com/office/drawing/2014/main" id="{7DD9B660-3F39-40F5-9081-0C1B43BEE4C5}"/>
              </a:ext>
            </a:extLst>
          </p:cNvPr>
          <p:cNvSpPr txBox="1">
            <a:spLocks/>
          </p:cNvSpPr>
          <p:nvPr/>
        </p:nvSpPr>
        <p:spPr bwMode="auto">
          <a:xfrm>
            <a:off x="7453312" y="0"/>
            <a:ext cx="2844801" cy="936154"/>
          </a:xfrm>
          <a:prstGeom prst="rect">
            <a:avLst/>
          </a:prstGeom>
        </p:spPr>
        <p:txBody>
          <a:bodyPr>
            <a:noAutofit/>
          </a:bodyPr>
          <a:lstStyle>
            <a:lvl1pPr marL="357607" indent="-357607" algn="l" defTabSz="953617" rtl="0" eaLnBrk="1" latinLnBrk="0" hangingPunct="1">
              <a:spcBef>
                <a:spcPct val="20000"/>
              </a:spcBef>
              <a:buFont typeface="Arial" pitchFamily="34" charset="0"/>
              <a:buNone/>
              <a:defRPr sz="2400" b="1" kern="1200">
                <a:solidFill>
                  <a:schemeClr val="tx1"/>
                </a:solidFill>
                <a:latin typeface="Arial Bold"/>
                <a:ea typeface="+mn-ea"/>
                <a:cs typeface="+mn-cs"/>
              </a:defRPr>
            </a:lvl1pPr>
            <a:lvl2pPr marL="774811" indent="-298005" algn="l" defTabSz="953617"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192021" indent="-238404" algn="l" defTabSz="95361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68828"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45636"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622444"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9252"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76061"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52869"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r>
              <a:rPr lang="de-DE" sz="1300" b="0" dirty="0">
                <a:latin typeface="+mn-lt"/>
              </a:rPr>
              <a:t>Dorfner et al. (2019)</a:t>
            </a:r>
            <a:br>
              <a:rPr lang="de-DE" sz="1300" b="0" dirty="0">
                <a:latin typeface="+mn-lt"/>
              </a:rPr>
            </a:br>
            <a:r>
              <a:rPr lang="de-DE" sz="1300" b="0" dirty="0" err="1">
                <a:latin typeface="+mn-lt"/>
              </a:rPr>
              <a:t>Dorfner</a:t>
            </a:r>
            <a:r>
              <a:rPr lang="de-DE" sz="1300" b="0" dirty="0">
                <a:latin typeface="+mn-lt"/>
              </a:rPr>
              <a:t> &amp; Neuhaus (2019)</a:t>
            </a:r>
            <a:br>
              <a:rPr lang="de-DE" sz="1300" b="0" dirty="0">
                <a:latin typeface="+mn-lt"/>
              </a:rPr>
            </a:br>
            <a:r>
              <a:rPr lang="de-DE" sz="1300" b="0" dirty="0" err="1">
                <a:latin typeface="+mn-lt"/>
              </a:rPr>
              <a:t>Förtsch</a:t>
            </a:r>
            <a:r>
              <a:rPr lang="de-DE" sz="1300" b="0" dirty="0">
                <a:latin typeface="+mn-lt"/>
              </a:rPr>
              <a:t> et al. (2016, 2020) </a:t>
            </a:r>
          </a:p>
        </p:txBody>
      </p:sp>
    </p:spTree>
    <p:extLst>
      <p:ext uri="{BB962C8B-B14F-4D97-AF65-F5344CB8AC3E}">
        <p14:creationId xmlns:p14="http://schemas.microsoft.com/office/powerpoint/2010/main" val="3856612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EC87D5D-2BA5-4DE2-B68B-7E33809B9CCA}"/>
              </a:ext>
            </a:extLst>
          </p:cNvPr>
          <p:cNvPicPr>
            <a:picLocks noChangeAspect="1"/>
          </p:cNvPicPr>
          <p:nvPr/>
        </p:nvPicPr>
        <p:blipFill>
          <a:blip r:embed="rId3">
            <a:alphaModFix amt="50000"/>
          </a:blip>
          <a:stretch>
            <a:fillRect/>
          </a:stretch>
        </p:blipFill>
        <p:spPr>
          <a:xfrm>
            <a:off x="129751" y="691552"/>
            <a:ext cx="8321711" cy="4470517"/>
          </a:xfrm>
          <a:prstGeom prst="rect">
            <a:avLst/>
          </a:prstGeom>
        </p:spPr>
      </p:pic>
      <p:sp>
        <p:nvSpPr>
          <p:cNvPr id="3" name="Titel 2"/>
          <p:cNvSpPr>
            <a:spLocks noGrp="1"/>
          </p:cNvSpPr>
          <p:nvPr>
            <p:ph type="title"/>
          </p:nvPr>
        </p:nvSpPr>
        <p:spPr/>
        <p:txBody>
          <a:bodyPr>
            <a:normAutofit/>
          </a:bodyPr>
          <a:lstStyle/>
          <a:p>
            <a:r>
              <a:rPr lang="de-DE" sz="2800" dirty="0">
                <a:solidFill>
                  <a:schemeClr val="bg1"/>
                </a:solidFill>
              </a:rPr>
              <a:t>Aktivieren durch Vernetzen</a:t>
            </a:r>
            <a:endParaRPr lang="de-DE" dirty="0"/>
          </a:p>
        </p:txBody>
      </p:sp>
      <p:sp>
        <p:nvSpPr>
          <p:cNvPr id="17" name="Textplatzhalter 16"/>
          <p:cNvSpPr>
            <a:spLocks noGrp="1"/>
          </p:cNvSpPr>
          <p:nvPr>
            <p:ph type="body" sz="quarter" idx="11"/>
          </p:nvPr>
        </p:nvSpPr>
        <p:spPr/>
        <p:txBody>
          <a:bodyPr/>
          <a:lstStyle/>
          <a:p>
            <a:r>
              <a:rPr lang="de-DE" dirty="0"/>
              <a:t>Schalenmodell</a:t>
            </a:r>
          </a:p>
        </p:txBody>
      </p:sp>
      <p:pic>
        <p:nvPicPr>
          <p:cNvPr id="40" name="Grafik 39">
            <a:extLst>
              <a:ext uri="{FF2B5EF4-FFF2-40B4-BE49-F238E27FC236}">
                <a16:creationId xmlns:a16="http://schemas.microsoft.com/office/drawing/2014/main" id="{1F09C7F8-5410-4E32-83B0-81043FE978A0}"/>
              </a:ext>
            </a:extLst>
          </p:cNvPr>
          <p:cNvPicPr>
            <a:picLocks noChangeAspect="1"/>
          </p:cNvPicPr>
          <p:nvPr/>
        </p:nvPicPr>
        <p:blipFill>
          <a:blip r:embed="rId4"/>
          <a:stretch>
            <a:fillRect/>
          </a:stretch>
        </p:blipFill>
        <p:spPr>
          <a:xfrm>
            <a:off x="2973964" y="1241383"/>
            <a:ext cx="3888432" cy="3428053"/>
          </a:xfrm>
          <a:prstGeom prst="rect">
            <a:avLst/>
          </a:prstGeom>
        </p:spPr>
      </p:pic>
      <p:sp>
        <p:nvSpPr>
          <p:cNvPr id="42" name="Textfeld 41">
            <a:extLst>
              <a:ext uri="{FF2B5EF4-FFF2-40B4-BE49-F238E27FC236}">
                <a16:creationId xmlns:a16="http://schemas.microsoft.com/office/drawing/2014/main" id="{CF6C0FCF-E5ED-4CF4-9BC2-3284E37CCB7E}"/>
              </a:ext>
            </a:extLst>
          </p:cNvPr>
          <p:cNvSpPr txBox="1"/>
          <p:nvPr/>
        </p:nvSpPr>
        <p:spPr>
          <a:xfrm rot="16200000">
            <a:off x="2486567" y="3486564"/>
            <a:ext cx="1612499" cy="400110"/>
          </a:xfrm>
          <a:prstGeom prst="rect">
            <a:avLst/>
          </a:prstGeom>
          <a:noFill/>
        </p:spPr>
        <p:txBody>
          <a:bodyPr wrap="square" rtlCol="0">
            <a:spAutoFit/>
          </a:bodyPr>
          <a:lstStyle/>
          <a:p>
            <a:r>
              <a:rPr lang="de-DE" sz="2000" dirty="0">
                <a:solidFill>
                  <a:schemeClr val="bg1"/>
                </a:solidFill>
              </a:rPr>
              <a:t>Hinführung</a:t>
            </a:r>
          </a:p>
        </p:txBody>
      </p:sp>
      <p:sp>
        <p:nvSpPr>
          <p:cNvPr id="44" name="Textfeld 43">
            <a:extLst>
              <a:ext uri="{FF2B5EF4-FFF2-40B4-BE49-F238E27FC236}">
                <a16:creationId xmlns:a16="http://schemas.microsoft.com/office/drawing/2014/main" id="{8D70DAB4-D189-4075-BFC6-2A345251EC62}"/>
              </a:ext>
            </a:extLst>
          </p:cNvPr>
          <p:cNvSpPr txBox="1"/>
          <p:nvPr/>
        </p:nvSpPr>
        <p:spPr>
          <a:xfrm rot="16200000">
            <a:off x="5694990" y="3486563"/>
            <a:ext cx="1612499" cy="400110"/>
          </a:xfrm>
          <a:prstGeom prst="rect">
            <a:avLst/>
          </a:prstGeom>
          <a:noFill/>
        </p:spPr>
        <p:txBody>
          <a:bodyPr wrap="square" rtlCol="0">
            <a:spAutoFit/>
          </a:bodyPr>
          <a:lstStyle/>
          <a:p>
            <a:r>
              <a:rPr lang="de-DE" sz="2000" dirty="0">
                <a:solidFill>
                  <a:schemeClr val="bg1"/>
                </a:solidFill>
              </a:rPr>
              <a:t>Vertiefung</a:t>
            </a:r>
          </a:p>
        </p:txBody>
      </p:sp>
      <p:sp>
        <p:nvSpPr>
          <p:cNvPr id="14" name="Inhaltsplatzhalter 5">
            <a:extLst>
              <a:ext uri="{FF2B5EF4-FFF2-40B4-BE49-F238E27FC236}">
                <a16:creationId xmlns:a16="http://schemas.microsoft.com/office/drawing/2014/main" id="{C2C3F6B3-619D-4887-A7BC-10BE97ACE58B}"/>
              </a:ext>
            </a:extLst>
          </p:cNvPr>
          <p:cNvSpPr>
            <a:spLocks noGrp="1"/>
          </p:cNvSpPr>
          <p:nvPr>
            <p:ph idx="1"/>
          </p:nvPr>
        </p:nvSpPr>
        <p:spPr>
          <a:xfrm>
            <a:off x="514915" y="4752578"/>
            <a:ext cx="8018517" cy="1656184"/>
          </a:xfrm>
        </p:spPr>
        <p:txBody>
          <a:bodyPr>
            <a:noAutofit/>
          </a:bodyPr>
          <a:lstStyle/>
          <a:p>
            <a:pPr marL="228600" marR="0" lvl="0" indent="-228600" algn="l" defTabSz="914400" rtl="0" eaLnBrk="1" fontAlgn="auto" latinLnBrk="0" hangingPunct="1">
              <a:lnSpc>
                <a:spcPct val="90000"/>
              </a:lnSpc>
              <a:spcBef>
                <a:spcPts val="1000"/>
              </a:spcBef>
              <a:spcAft>
                <a:spcPts val="0"/>
              </a:spcAft>
              <a:buClr>
                <a:srgbClr val="C00000"/>
              </a:buClr>
              <a:buSzPct val="120000"/>
              <a:buFont typeface="Wingdings" pitchFamily="2" charset="2"/>
              <a:buChar char="§"/>
              <a:tabLst/>
              <a:defRPr/>
            </a:pPr>
            <a:r>
              <a:rPr kumimoji="0" lang="de-DE" sz="1900" b="0" i="0" u="none" strike="noStrike" kern="1200" cap="none" spc="0" normalizeH="0" baseline="0" noProof="0" dirty="0">
                <a:ln>
                  <a:noFill/>
                </a:ln>
                <a:solidFill>
                  <a:srgbClr val="2F3552"/>
                </a:solidFill>
                <a:effectLst/>
                <a:uLnTx/>
                <a:uFillTx/>
                <a:latin typeface="Calibri" panose="020F0502020204030204"/>
                <a:ea typeface="+mn-ea"/>
                <a:cs typeface="+mn-cs"/>
              </a:rPr>
              <a:t>Hinführung</a:t>
            </a:r>
            <a:endParaRPr lang="de-DE" sz="1900" b="0" dirty="0">
              <a:solidFill>
                <a:srgbClr val="2F3552"/>
              </a:solidFill>
              <a:latin typeface="Calibri" panose="020F0502020204030204"/>
            </a:endParaRPr>
          </a:p>
          <a:p>
            <a:pPr marL="702954" lvl="1" indent="-285750" defTabSz="914400">
              <a:lnSpc>
                <a:spcPct val="90000"/>
              </a:lnSpc>
              <a:spcBef>
                <a:spcPts val="1000"/>
              </a:spcBef>
              <a:buClr>
                <a:srgbClr val="C00000"/>
              </a:buClr>
              <a:buSzPct val="120000"/>
              <a:buFont typeface="Symbol" panose="05050102010706020507" pitchFamily="18" charset="2"/>
              <a:buChar char="-"/>
              <a:defRPr/>
            </a:pPr>
            <a:r>
              <a:rPr lang="de-DE" sz="1800" dirty="0">
                <a:solidFill>
                  <a:srgbClr val="2F3552"/>
                </a:solidFill>
              </a:rPr>
              <a:t>im weiteren Verlauf mit Schülervorstellungen „arbeiten“ </a:t>
            </a:r>
          </a:p>
          <a:p>
            <a:pPr marL="702954" lvl="1" indent="-285750" defTabSz="914400">
              <a:lnSpc>
                <a:spcPct val="90000"/>
              </a:lnSpc>
              <a:spcBef>
                <a:spcPts val="1000"/>
              </a:spcBef>
              <a:buClr>
                <a:srgbClr val="C00000"/>
              </a:buClr>
              <a:buSzPct val="120000"/>
              <a:buFont typeface="Symbol" panose="05050102010706020507" pitchFamily="18" charset="2"/>
              <a:buChar char="-"/>
              <a:defRPr/>
            </a:pPr>
            <a:r>
              <a:rPr lang="de-DE" sz="1800" dirty="0">
                <a:solidFill>
                  <a:srgbClr val="2F3552"/>
                </a:solidFill>
              </a:rPr>
              <a:t>aus Differenzen zwischen Schülervorstellungen und wissenschaftlichen Erkenntnissen können Probleme/Fragen abgeleitet werden</a:t>
            </a:r>
          </a:p>
          <a:p>
            <a:pPr marL="702954" lvl="1" indent="-285750" defTabSz="914400">
              <a:lnSpc>
                <a:spcPct val="90000"/>
              </a:lnSpc>
              <a:spcBef>
                <a:spcPts val="1000"/>
              </a:spcBef>
              <a:buClr>
                <a:srgbClr val="C00000"/>
              </a:buClr>
              <a:buSzPct val="120000"/>
              <a:buFont typeface="Symbol" panose="05050102010706020507" pitchFamily="18" charset="2"/>
              <a:buChar char="-"/>
              <a:defRPr/>
            </a:pPr>
            <a:r>
              <a:rPr lang="de-DE" sz="1800" dirty="0">
                <a:solidFill>
                  <a:srgbClr val="2F3552"/>
                </a:solidFill>
              </a:rPr>
              <a:t>Brainstormings, z. B. im Sinne einer Lösungsplanung</a:t>
            </a:r>
            <a:endParaRPr lang="de-DE" sz="1800" dirty="0">
              <a:solidFill>
                <a:srgbClr val="C00000"/>
              </a:solidFill>
            </a:endParaRPr>
          </a:p>
        </p:txBody>
      </p:sp>
      <p:sp>
        <p:nvSpPr>
          <p:cNvPr id="11" name="Textfeld 10">
            <a:extLst>
              <a:ext uri="{FF2B5EF4-FFF2-40B4-BE49-F238E27FC236}">
                <a16:creationId xmlns:a16="http://schemas.microsoft.com/office/drawing/2014/main" id="{B6ECB719-7AAC-40E8-ADBB-4BF7C63105AA}"/>
              </a:ext>
            </a:extLst>
          </p:cNvPr>
          <p:cNvSpPr txBox="1"/>
          <p:nvPr/>
        </p:nvSpPr>
        <p:spPr>
          <a:xfrm>
            <a:off x="8317408" y="5726782"/>
            <a:ext cx="1368152" cy="338554"/>
          </a:xfrm>
          <a:prstGeom prst="rect">
            <a:avLst/>
          </a:prstGeom>
          <a:noFill/>
        </p:spPr>
        <p:txBody>
          <a:bodyPr wrap="square">
            <a:spAutoFit/>
          </a:bodyPr>
          <a:lstStyle/>
          <a:p>
            <a:r>
              <a:rPr lang="de-DE" sz="1600" dirty="0">
                <a:solidFill>
                  <a:srgbClr val="C00000"/>
                </a:solidFill>
                <a:sym typeface="Wingdings" panose="05000000000000000000" pitchFamily="2" charset="2"/>
              </a:rPr>
              <a:t>Fokusfrage</a:t>
            </a:r>
            <a:endParaRPr lang="de-DE" dirty="0"/>
          </a:p>
        </p:txBody>
      </p:sp>
      <p:sp>
        <p:nvSpPr>
          <p:cNvPr id="5" name="Geschweifte Klammer rechts 4">
            <a:extLst>
              <a:ext uri="{FF2B5EF4-FFF2-40B4-BE49-F238E27FC236}">
                <a16:creationId xmlns:a16="http://schemas.microsoft.com/office/drawing/2014/main" id="{771B6BF5-4567-4C21-85E4-87076766814F}"/>
              </a:ext>
            </a:extLst>
          </p:cNvPr>
          <p:cNvSpPr/>
          <p:nvPr/>
        </p:nvSpPr>
        <p:spPr>
          <a:xfrm>
            <a:off x="7885360" y="5162069"/>
            <a:ext cx="432048" cy="1462716"/>
          </a:xfrm>
          <a:prstGeom prst="rightBrace">
            <a:avLst>
              <a:gd name="adj1" fmla="val 51323"/>
              <a:gd name="adj2" fmla="val 50000"/>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Textplatzhalter 3">
            <a:extLst>
              <a:ext uri="{FF2B5EF4-FFF2-40B4-BE49-F238E27FC236}">
                <a16:creationId xmlns:a16="http://schemas.microsoft.com/office/drawing/2014/main" id="{68F5FE5A-85D4-4D6D-AFC0-11C074646D76}"/>
              </a:ext>
            </a:extLst>
          </p:cNvPr>
          <p:cNvSpPr txBox="1">
            <a:spLocks/>
          </p:cNvSpPr>
          <p:nvPr/>
        </p:nvSpPr>
        <p:spPr bwMode="auto">
          <a:xfrm>
            <a:off x="7453312" y="0"/>
            <a:ext cx="2844801" cy="864146"/>
          </a:xfrm>
          <a:prstGeom prst="rect">
            <a:avLst/>
          </a:prstGeom>
        </p:spPr>
        <p:txBody>
          <a:bodyPr>
            <a:noAutofit/>
          </a:bodyPr>
          <a:lstStyle>
            <a:lvl1pPr marL="357607" indent="-357607" algn="l" defTabSz="953617" rtl="0" eaLnBrk="1" latinLnBrk="0" hangingPunct="1">
              <a:spcBef>
                <a:spcPct val="20000"/>
              </a:spcBef>
              <a:buFont typeface="Arial" pitchFamily="34" charset="0"/>
              <a:buNone/>
              <a:defRPr sz="2400" b="1" kern="1200">
                <a:solidFill>
                  <a:schemeClr val="tx1"/>
                </a:solidFill>
                <a:latin typeface="Arial Bold"/>
                <a:ea typeface="+mn-ea"/>
                <a:cs typeface="+mn-cs"/>
              </a:defRPr>
            </a:lvl1pPr>
            <a:lvl2pPr marL="774811" indent="-298005" algn="l" defTabSz="953617"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192021" indent="-238404" algn="l" defTabSz="95361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68828"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45636"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622444"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9252"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76061"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52869"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r>
              <a:rPr lang="de-DE" sz="1300" b="0" dirty="0">
                <a:latin typeface="+mn-lt"/>
              </a:rPr>
              <a:t>Dorfner et al.(2019)</a:t>
            </a:r>
            <a:br>
              <a:rPr lang="de-DE" sz="1300" b="0" dirty="0">
                <a:latin typeface="+mn-lt"/>
              </a:rPr>
            </a:br>
            <a:r>
              <a:rPr lang="de-DE" sz="1300" b="0" dirty="0" err="1">
                <a:latin typeface="+mn-lt"/>
              </a:rPr>
              <a:t>Dorfner</a:t>
            </a:r>
            <a:r>
              <a:rPr lang="de-DE" sz="1300" b="0" dirty="0">
                <a:latin typeface="+mn-lt"/>
              </a:rPr>
              <a:t> &amp; Neuhaus (2019)</a:t>
            </a:r>
            <a:br>
              <a:rPr lang="de-DE" sz="1300" b="0" dirty="0">
                <a:latin typeface="+mn-lt"/>
              </a:rPr>
            </a:br>
            <a:r>
              <a:rPr lang="de-DE" sz="1300" b="0" dirty="0" err="1">
                <a:latin typeface="+mn-lt"/>
              </a:rPr>
              <a:t>Förtsch</a:t>
            </a:r>
            <a:r>
              <a:rPr lang="de-DE" sz="1300" b="0" dirty="0">
                <a:latin typeface="+mn-lt"/>
              </a:rPr>
              <a:t> et al. (2016, 2020) </a:t>
            </a:r>
          </a:p>
        </p:txBody>
      </p:sp>
    </p:spTree>
    <p:extLst>
      <p:ext uri="{BB962C8B-B14F-4D97-AF65-F5344CB8AC3E}">
        <p14:creationId xmlns:p14="http://schemas.microsoft.com/office/powerpoint/2010/main" val="4084927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sz="2800" dirty="0">
                <a:solidFill>
                  <a:schemeClr val="bg1"/>
                </a:solidFill>
              </a:rPr>
              <a:t>Aktivieren durch Vernetzen</a:t>
            </a:r>
            <a:endParaRPr lang="de-DE" dirty="0"/>
          </a:p>
        </p:txBody>
      </p:sp>
      <p:sp>
        <p:nvSpPr>
          <p:cNvPr id="17" name="Textplatzhalter 16"/>
          <p:cNvSpPr>
            <a:spLocks noGrp="1"/>
          </p:cNvSpPr>
          <p:nvPr>
            <p:ph type="body" sz="quarter" idx="11"/>
          </p:nvPr>
        </p:nvSpPr>
        <p:spPr/>
        <p:txBody>
          <a:bodyPr/>
          <a:lstStyle/>
          <a:p>
            <a:r>
              <a:rPr lang="de-DE" dirty="0"/>
              <a:t>Beispiel</a:t>
            </a:r>
          </a:p>
        </p:txBody>
      </p:sp>
      <p:sp>
        <p:nvSpPr>
          <p:cNvPr id="8" name="Inhaltsplatzhalter 1">
            <a:extLst>
              <a:ext uri="{FF2B5EF4-FFF2-40B4-BE49-F238E27FC236}">
                <a16:creationId xmlns:a16="http://schemas.microsoft.com/office/drawing/2014/main" id="{2E701205-7C6F-4030-B12B-4E2254428245}"/>
              </a:ext>
            </a:extLst>
          </p:cNvPr>
          <p:cNvSpPr>
            <a:spLocks noGrp="1"/>
          </p:cNvSpPr>
          <p:nvPr>
            <p:ph idx="1"/>
          </p:nvPr>
        </p:nvSpPr>
        <p:spPr>
          <a:xfrm>
            <a:off x="514915" y="1224187"/>
            <a:ext cx="7154421" cy="5328591"/>
          </a:xfrm>
        </p:spPr>
        <p:txBody>
          <a:bodyPr>
            <a:normAutofit/>
          </a:bodyPr>
          <a:lstStyle/>
          <a:p>
            <a:pPr marL="0" indent="0">
              <a:buNone/>
            </a:pPr>
            <a:r>
              <a:rPr lang="de-DE" dirty="0"/>
              <a:t>Thema: Samenkeimung (6. Jahrgangsstufe)</a:t>
            </a:r>
          </a:p>
          <a:p>
            <a:pPr marL="0" indent="0">
              <a:buNone/>
            </a:pPr>
            <a:endParaRPr lang="de-DE" dirty="0"/>
          </a:p>
          <a:p>
            <a:pPr marL="0" indent="0">
              <a:buNone/>
            </a:pPr>
            <a:r>
              <a:rPr lang="de-DE" dirty="0"/>
              <a:t>Hinführung:</a:t>
            </a:r>
          </a:p>
          <a:p>
            <a:pPr marL="0" indent="0">
              <a:buNone/>
            </a:pPr>
            <a:r>
              <a:rPr lang="de-DE" sz="2000" b="0" dirty="0"/>
              <a:t>Lehrkraft bringt ein Becherglas mit Hamsterfutter mit.</a:t>
            </a:r>
          </a:p>
          <a:p>
            <a:pPr marL="0" indent="0">
              <a:buNone/>
            </a:pPr>
            <a:r>
              <a:rPr lang="de-DE" sz="2000" b="0" dirty="0"/>
              <a:t>Lehrkraft: „In den letzten Stunden haben wir die Strukturen zum Wachstum eines Pflanzensamens besprochen. Heute habe ich Pflanzensamen mitgebracht. Ihr wisst bereits, dass solche Samen sehr nahrhaft sind. Deshalb finden sich Pflanzensamen auch im Futter von Haustieren. Diese Samen keimen aber nicht. </a:t>
            </a:r>
          </a:p>
          <a:p>
            <a:pPr marL="0" indent="0">
              <a:buNone/>
            </a:pPr>
            <a:r>
              <a:rPr lang="de-DE" sz="2000" b="0" dirty="0"/>
              <a:t>Habt ihr Ideen, warum diese Samen nicht keimen und wie sie zum keimen gebracht werden können? Ihr bekommt jetzt drei Kärtchen, auf die ihr bitte jeweils eure Vermutungen dazu schreibt.“</a:t>
            </a:r>
          </a:p>
          <a:p>
            <a:pPr marL="0" indent="0">
              <a:buNone/>
            </a:pPr>
            <a:r>
              <a:rPr lang="de-DE" sz="2000" b="0" dirty="0"/>
              <a:t>Die Kärtchen werden gesammelt und Vermutungen werden sortiert. Die Fokusfrage wird formuliert: „Wie lassen sich Pflanzensamen zur Keimung bringen?“</a:t>
            </a:r>
          </a:p>
        </p:txBody>
      </p:sp>
      <p:sp>
        <p:nvSpPr>
          <p:cNvPr id="9" name="Inhaltsplatzhalter 1">
            <a:extLst>
              <a:ext uri="{FF2B5EF4-FFF2-40B4-BE49-F238E27FC236}">
                <a16:creationId xmlns:a16="http://schemas.microsoft.com/office/drawing/2014/main" id="{30D9798B-16D5-47CE-B210-E1276A0A6035}"/>
              </a:ext>
            </a:extLst>
          </p:cNvPr>
          <p:cNvSpPr txBox="1">
            <a:spLocks/>
          </p:cNvSpPr>
          <p:nvPr/>
        </p:nvSpPr>
        <p:spPr>
          <a:xfrm flipH="1">
            <a:off x="7669334" y="1224186"/>
            <a:ext cx="2475881" cy="5328591"/>
          </a:xfrm>
          <a:prstGeom prst="rect">
            <a:avLst/>
          </a:prstGeom>
        </p:spPr>
        <p:txBody>
          <a:bodyPr vert="horz" lIns="95361" tIns="47681" rIns="95361" bIns="47681" rtlCol="0">
            <a:normAutofit/>
          </a:bodyPr>
          <a:lstStyle>
            <a:lvl1pPr marL="357607" indent="-357607" algn="l" defTabSz="953617" rtl="0" eaLnBrk="1" latinLnBrk="0" hangingPunct="1">
              <a:spcBef>
                <a:spcPct val="20000"/>
              </a:spcBef>
              <a:buClr>
                <a:srgbClr val="C00000"/>
              </a:buClr>
              <a:buSzPct val="120000"/>
              <a:buFont typeface="Wingdings" pitchFamily="2" charset="2"/>
              <a:buChar char="§"/>
              <a:defRPr sz="2200" b="1" kern="1200">
                <a:solidFill>
                  <a:schemeClr val="tx1"/>
                </a:solidFill>
                <a:latin typeface="+mn-lt"/>
                <a:ea typeface="+mn-ea"/>
                <a:cs typeface="+mn-cs"/>
              </a:defRPr>
            </a:lvl1pPr>
            <a:lvl2pPr marL="774811" indent="-298005" algn="l" defTabSz="953617" rtl="0" eaLnBrk="1" latinLnBrk="0" hangingPunct="1">
              <a:spcBef>
                <a:spcPct val="20000"/>
              </a:spcBef>
              <a:buFont typeface="Arial" pitchFamily="34" charset="0"/>
              <a:buChar char="–"/>
              <a:defRPr sz="1700" kern="1200">
                <a:solidFill>
                  <a:schemeClr val="tx1"/>
                </a:solidFill>
                <a:latin typeface="+mn-lt"/>
                <a:ea typeface="+mn-ea"/>
                <a:cs typeface="+mn-cs"/>
              </a:defRPr>
            </a:lvl2pPr>
            <a:lvl3pPr marL="1191775" indent="-238356" algn="l" defTabSz="953617" rtl="0" eaLnBrk="1" latinLnBrk="0" hangingPunct="1">
              <a:spcBef>
                <a:spcPct val="20000"/>
              </a:spcBef>
              <a:buFont typeface="Symbol" pitchFamily="18" charset="2"/>
              <a:buChar char="-"/>
              <a:defRPr sz="1700" kern="1200">
                <a:solidFill>
                  <a:schemeClr val="tx1"/>
                </a:solidFill>
                <a:latin typeface="+mn-lt"/>
                <a:ea typeface="+mn-ea"/>
                <a:cs typeface="+mn-cs"/>
              </a:defRPr>
            </a:lvl3pPr>
            <a:lvl4pPr marL="1668482" indent="-238356" algn="l" defTabSz="953617" rtl="0" eaLnBrk="1" latinLnBrk="0" hangingPunct="1">
              <a:spcBef>
                <a:spcPct val="20000"/>
              </a:spcBef>
              <a:buFont typeface="Symbol" pitchFamily="18" charset="2"/>
              <a:buChar char="-"/>
              <a:defRPr sz="1700" kern="1200">
                <a:solidFill>
                  <a:schemeClr val="tx1"/>
                </a:solidFill>
                <a:latin typeface="+mn-lt"/>
                <a:ea typeface="+mn-ea"/>
                <a:cs typeface="+mn-cs"/>
              </a:defRPr>
            </a:lvl4pPr>
            <a:lvl5pPr marL="2145192" indent="-238356" algn="l" defTabSz="953617" rtl="0" eaLnBrk="1" latinLnBrk="0" hangingPunct="1">
              <a:spcBef>
                <a:spcPct val="20000"/>
              </a:spcBef>
              <a:buFont typeface="Symbol" pitchFamily="18" charset="2"/>
              <a:buChar char="-"/>
              <a:defRPr sz="1700" kern="1200">
                <a:solidFill>
                  <a:schemeClr val="tx1"/>
                </a:solidFill>
                <a:latin typeface="+mn-lt"/>
                <a:ea typeface="+mn-ea"/>
                <a:cs typeface="+mn-cs"/>
              </a:defRPr>
            </a:lvl5pPr>
            <a:lvl6pPr marL="2622444"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9252"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76061"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52869"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endParaRPr lang="de-DE" sz="2000" dirty="0"/>
          </a:p>
          <a:p>
            <a:pPr marL="0" indent="0">
              <a:buFont typeface="Wingdings" pitchFamily="2" charset="2"/>
              <a:buNone/>
            </a:pPr>
            <a:endParaRPr lang="de-DE" sz="2000" dirty="0"/>
          </a:p>
          <a:p>
            <a:pPr marL="0" indent="0">
              <a:buFont typeface="Wingdings" pitchFamily="2" charset="2"/>
              <a:buNone/>
            </a:pPr>
            <a:endParaRPr lang="de-DE" sz="2000" dirty="0"/>
          </a:p>
          <a:p>
            <a:pPr marL="0" indent="0">
              <a:buFont typeface="Wingdings" pitchFamily="2" charset="2"/>
              <a:buNone/>
            </a:pPr>
            <a:endParaRPr lang="de-DE" sz="2000" dirty="0"/>
          </a:p>
          <a:p>
            <a:pPr marL="0" indent="0">
              <a:buFont typeface="Wingdings" pitchFamily="2" charset="2"/>
              <a:buNone/>
            </a:pPr>
            <a:r>
              <a:rPr lang="de-DE" sz="2000" dirty="0"/>
              <a:t>Lernstatus bewusst machen, Vorwissen aktivieren</a:t>
            </a:r>
          </a:p>
          <a:p>
            <a:pPr marL="0" indent="0">
              <a:buFont typeface="Wingdings" pitchFamily="2" charset="2"/>
              <a:buNone/>
            </a:pPr>
            <a:endParaRPr lang="de-DE" sz="2000" dirty="0"/>
          </a:p>
          <a:p>
            <a:pPr marL="0" indent="0">
              <a:buFont typeface="Wingdings" pitchFamily="2" charset="2"/>
              <a:buNone/>
            </a:pPr>
            <a:endParaRPr lang="de-DE" sz="2000" dirty="0"/>
          </a:p>
          <a:p>
            <a:pPr marL="0" indent="0">
              <a:buFont typeface="Wingdings" pitchFamily="2" charset="2"/>
              <a:buNone/>
            </a:pPr>
            <a:r>
              <a:rPr lang="de-DE" sz="2000" dirty="0"/>
              <a:t>Vorstellungen erheben</a:t>
            </a:r>
          </a:p>
          <a:p>
            <a:pPr marL="0" indent="0">
              <a:buFont typeface="Wingdings" pitchFamily="2" charset="2"/>
              <a:buNone/>
            </a:pPr>
            <a:endParaRPr lang="de-DE" sz="2000" dirty="0"/>
          </a:p>
          <a:p>
            <a:pPr marL="0" indent="0">
              <a:buNone/>
            </a:pPr>
            <a:r>
              <a:rPr lang="de-DE" sz="2000" dirty="0"/>
              <a:t>Evolutionärer Umgang mit Vorstellungen</a:t>
            </a:r>
          </a:p>
        </p:txBody>
      </p:sp>
      <p:sp>
        <p:nvSpPr>
          <p:cNvPr id="7" name="Textplatzhalter 3">
            <a:extLst>
              <a:ext uri="{FF2B5EF4-FFF2-40B4-BE49-F238E27FC236}">
                <a16:creationId xmlns:a16="http://schemas.microsoft.com/office/drawing/2014/main" id="{DE4E9811-23E8-47A6-9D22-2BE5E535C78D}"/>
              </a:ext>
            </a:extLst>
          </p:cNvPr>
          <p:cNvSpPr txBox="1">
            <a:spLocks/>
          </p:cNvSpPr>
          <p:nvPr/>
        </p:nvSpPr>
        <p:spPr bwMode="auto">
          <a:xfrm>
            <a:off x="7453312" y="0"/>
            <a:ext cx="2844801" cy="560070"/>
          </a:xfrm>
          <a:prstGeom prst="rect">
            <a:avLst/>
          </a:prstGeom>
        </p:spPr>
        <p:txBody>
          <a:bodyPr>
            <a:noAutofit/>
          </a:bodyPr>
          <a:lstStyle>
            <a:lvl1pPr marL="357607" indent="-357607" algn="l" defTabSz="953617" rtl="0" eaLnBrk="1" latinLnBrk="0" hangingPunct="1">
              <a:spcBef>
                <a:spcPct val="20000"/>
              </a:spcBef>
              <a:buFont typeface="Arial" pitchFamily="34" charset="0"/>
              <a:buNone/>
              <a:defRPr sz="2400" b="1" kern="1200">
                <a:solidFill>
                  <a:schemeClr val="tx1"/>
                </a:solidFill>
                <a:latin typeface="Arial Bold"/>
                <a:ea typeface="+mn-ea"/>
                <a:cs typeface="+mn-cs"/>
              </a:defRPr>
            </a:lvl1pPr>
            <a:lvl2pPr marL="774811" indent="-298005" algn="l" defTabSz="953617"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192021" indent="-238404" algn="l" defTabSz="95361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68828"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45636"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622444"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9252"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76061"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52869" indent="-238404" algn="l" defTabSz="9536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r>
              <a:rPr lang="de-DE" sz="1300" b="0" dirty="0">
                <a:latin typeface="+mn-lt"/>
              </a:rPr>
              <a:t>Dorfner &amp; Neuhaus (2019)</a:t>
            </a:r>
          </a:p>
        </p:txBody>
      </p:sp>
    </p:spTree>
    <p:extLst>
      <p:ext uri="{BB962C8B-B14F-4D97-AF65-F5344CB8AC3E}">
        <p14:creationId xmlns:p14="http://schemas.microsoft.com/office/powerpoint/2010/main" val="1277277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1756</Words>
  <Application>Microsoft Office PowerPoint</Application>
  <PresentationFormat>Benutzerdefiniert</PresentationFormat>
  <Paragraphs>227</Paragraphs>
  <Slides>17</Slides>
  <Notes>17</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17</vt:i4>
      </vt:variant>
    </vt:vector>
  </HeadingPairs>
  <TitlesOfParts>
    <vt:vector size="25" baseType="lpstr">
      <vt:lpstr>Arial</vt:lpstr>
      <vt:lpstr>Arial Bold</vt:lpstr>
      <vt:lpstr>Calibri</vt:lpstr>
      <vt:lpstr>Symbol</vt:lpstr>
      <vt:lpstr>Times New Roman</vt:lpstr>
      <vt:lpstr>Wingdings</vt:lpstr>
      <vt:lpstr>Larissa-Design</vt:lpstr>
      <vt:lpstr>CorelDRAW</vt:lpstr>
      <vt:lpstr>PowerPoint-Präsentation</vt:lpstr>
      <vt:lpstr>Aktivieren durch Vernetzen</vt:lpstr>
      <vt:lpstr>Aktivieren durch Vernetzen</vt:lpstr>
      <vt:lpstr>Aktivieren durch Vernetzen</vt:lpstr>
      <vt:lpstr>Aktivieren durch Vernetzen</vt:lpstr>
      <vt:lpstr>Aktivieren durch Vernetzen</vt:lpstr>
      <vt:lpstr>Aktivieren durch Vernetzen</vt:lpstr>
      <vt:lpstr>Aktivieren durch Vernetzen</vt:lpstr>
      <vt:lpstr>Aktivieren durch Vernetzen</vt:lpstr>
      <vt:lpstr>Aktivieren durch Vernetzen</vt:lpstr>
      <vt:lpstr>Aktivieren durch Vernetzen</vt:lpstr>
      <vt:lpstr>Aktivieren durch Vernetzen</vt:lpstr>
      <vt:lpstr>Aufgabe XIII</vt:lpstr>
      <vt:lpstr>Aufgabe XIV</vt:lpstr>
      <vt:lpstr>Quellen und Literaturverzeichniss</vt:lpstr>
      <vt:lpstr>Quellen und Literaturverzeichnis</vt:lpstr>
      <vt:lpstr>Fragen?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2011-02-03T11:29:47Z</dcterms:created>
  <dcterms:modified xsi:type="dcterms:W3CDTF">2023-03-22T13:13:29Z</dcterms:modified>
</cp:coreProperties>
</file>