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48" r:id="rId1"/>
  </p:sldMasterIdLst>
  <p:notesMasterIdLst>
    <p:notesMasterId r:id="rId13"/>
  </p:notesMasterIdLst>
  <p:sldIdLst>
    <p:sldId id="256" r:id="rId2"/>
    <p:sldId id="274" r:id="rId3"/>
    <p:sldId id="273" r:id="rId4"/>
    <p:sldId id="275" r:id="rId5"/>
    <p:sldId id="276" r:id="rId6"/>
    <p:sldId id="277" r:id="rId7"/>
    <p:sldId id="278" r:id="rId8"/>
    <p:sldId id="269" r:id="rId9"/>
    <p:sldId id="279" r:id="rId10"/>
    <p:sldId id="271" r:id="rId11"/>
    <p:sldId id="272" r:id="rId12"/>
  </p:sldIdLst>
  <p:sldSz cx="10298113" cy="7200900"/>
  <p:notesSz cx="7200900" cy="10298113"/>
  <p:defaultText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80" autoAdjust="0"/>
  </p:normalViewPr>
  <p:slideViewPr>
    <p:cSldViewPr>
      <p:cViewPr varScale="1">
        <p:scale>
          <a:sx n="84" d="100"/>
          <a:sy n="84" d="100"/>
        </p:scale>
        <p:origin x="209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Kopfzeilenplatzhalter 1"/>
          <p:cNvSpPr>
            <a:spLocks noGrp="1"/>
          </p:cNvSpPr>
          <p:nvPr>
            <p:ph type="hdr" sz="quarter"/>
          </p:nvPr>
        </p:nvSpPr>
        <p:spPr bwMode="auto">
          <a:xfrm>
            <a:off x="4" y="6"/>
            <a:ext cx="2945659" cy="493711"/>
          </a:xfrm>
          <a:prstGeom prst="rect">
            <a:avLst/>
          </a:prstGeom>
        </p:spPr>
        <p:txBody>
          <a:bodyPr vert="horz" lIns="95500" tIns="47750" rIns="95500" bIns="47750" rtlCol="0"/>
          <a:lstStyle>
            <a:lvl1pPr algn="l">
              <a:defRPr sz="1300"/>
            </a:lvl1pPr>
          </a:lstStyle>
          <a:p>
            <a:pPr>
              <a:defRPr/>
            </a:pPr>
            <a:endParaRPr lang="en-US"/>
          </a:p>
        </p:txBody>
      </p:sp>
      <p:sp>
        <p:nvSpPr>
          <p:cNvPr id="5" name="Datumsplatzhalter 2"/>
          <p:cNvSpPr>
            <a:spLocks noGrp="1"/>
          </p:cNvSpPr>
          <p:nvPr>
            <p:ph type="dt" idx="1"/>
          </p:nvPr>
        </p:nvSpPr>
        <p:spPr bwMode="auto">
          <a:xfrm>
            <a:off x="3850448" y="6"/>
            <a:ext cx="2945659" cy="493711"/>
          </a:xfrm>
          <a:prstGeom prst="rect">
            <a:avLst/>
          </a:prstGeom>
        </p:spPr>
        <p:txBody>
          <a:bodyPr vert="horz" lIns="95500" tIns="47750" rIns="95500" bIns="47750" rtlCol="0"/>
          <a:lstStyle>
            <a:lvl1pPr algn="r">
              <a:defRPr sz="1300"/>
            </a:lvl1pPr>
          </a:lstStyle>
          <a:p>
            <a:pPr>
              <a:defRPr/>
            </a:pPr>
            <a:fld id="{3DBE2723-2822-419A-9BD4-4BAD25D3271D}" type="datetimeFigureOut">
              <a:rPr lang="en-US"/>
              <a:t>3/22/2023</a:t>
            </a:fld>
            <a:endParaRPr lang="en-US"/>
          </a:p>
        </p:txBody>
      </p:sp>
      <p:sp>
        <p:nvSpPr>
          <p:cNvPr id="6" name="Folienbildplatzhalter 3"/>
          <p:cNvSpPr>
            <a:spLocks noGrp="1" noRot="1" noChangeAspect="1"/>
          </p:cNvSpPr>
          <p:nvPr>
            <p:ph type="sldImg" idx="2"/>
          </p:nvPr>
        </p:nvSpPr>
        <p:spPr bwMode="auto">
          <a:xfrm>
            <a:off x="750888" y="741363"/>
            <a:ext cx="5295899" cy="3702050"/>
          </a:xfrm>
          <a:prstGeom prst="rect">
            <a:avLst/>
          </a:prstGeom>
          <a:noFill/>
          <a:ln w="12700">
            <a:solidFill>
              <a:prstClr val="black"/>
            </a:solidFill>
          </a:ln>
        </p:spPr>
        <p:txBody>
          <a:bodyPr vert="horz" lIns="95500" tIns="47750" rIns="95500" bIns="47750" rtlCol="0" anchor="ctr"/>
          <a:lstStyle/>
          <a:p>
            <a:pPr>
              <a:defRPr/>
            </a:pPr>
            <a:endParaRPr lang="en-US"/>
          </a:p>
        </p:txBody>
      </p:sp>
      <p:sp>
        <p:nvSpPr>
          <p:cNvPr id="7" name="Notizenplatzhalter 4"/>
          <p:cNvSpPr>
            <a:spLocks noGrp="1"/>
          </p:cNvSpPr>
          <p:nvPr>
            <p:ph type="body" sz="quarter" idx="3"/>
          </p:nvPr>
        </p:nvSpPr>
        <p:spPr bwMode="auto">
          <a:xfrm>
            <a:off x="679769" y="4690272"/>
            <a:ext cx="5438140" cy="4443412"/>
          </a:xfrm>
          <a:prstGeom prst="rect">
            <a:avLst/>
          </a:prstGeom>
        </p:spPr>
        <p:txBody>
          <a:bodyPr vert="horz" lIns="95500" tIns="47750" rIns="95500" bIns="47750"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8" name="Fußzeilenplatzhalter 5"/>
          <p:cNvSpPr>
            <a:spLocks noGrp="1"/>
          </p:cNvSpPr>
          <p:nvPr>
            <p:ph type="ftr" sz="quarter" idx="4"/>
          </p:nvPr>
        </p:nvSpPr>
        <p:spPr bwMode="auto">
          <a:xfrm>
            <a:off x="4" y="9378828"/>
            <a:ext cx="2945659" cy="493711"/>
          </a:xfrm>
          <a:prstGeom prst="rect">
            <a:avLst/>
          </a:prstGeom>
        </p:spPr>
        <p:txBody>
          <a:bodyPr vert="horz" lIns="95500" tIns="47750" rIns="95500" bIns="47750" rtlCol="0" anchor="b"/>
          <a:lstStyle>
            <a:lvl1pPr algn="l">
              <a:defRPr sz="1300"/>
            </a:lvl1pPr>
          </a:lstStyle>
          <a:p>
            <a:pPr>
              <a:defRPr/>
            </a:pPr>
            <a:endParaRPr lang="en-US"/>
          </a:p>
        </p:txBody>
      </p:sp>
      <p:sp>
        <p:nvSpPr>
          <p:cNvPr id="9" name="Foliennummernplatzhalter 6"/>
          <p:cNvSpPr>
            <a:spLocks noGrp="1"/>
          </p:cNvSpPr>
          <p:nvPr>
            <p:ph type="sldNum" sz="quarter" idx="5"/>
          </p:nvPr>
        </p:nvSpPr>
        <p:spPr bwMode="auto">
          <a:xfrm>
            <a:off x="3850448" y="9378828"/>
            <a:ext cx="2945659" cy="493711"/>
          </a:xfrm>
          <a:prstGeom prst="rect">
            <a:avLst/>
          </a:prstGeom>
        </p:spPr>
        <p:txBody>
          <a:bodyPr vert="horz" lIns="95500" tIns="47750" rIns="95500" bIns="47750" rtlCol="0" anchor="b"/>
          <a:lstStyle>
            <a:lvl1pPr algn="r">
              <a:defRPr sz="1300"/>
            </a:lvl1pPr>
          </a:lstStyle>
          <a:p>
            <a:pPr>
              <a:defRPr/>
            </a:pPr>
            <a:fld id="{5453E05D-3DF1-4E21-AB1B-DE220D2B1110}" type="slidenum">
              <a:rPr lang="en-US"/>
              <a:t>‹Nr.›</a:t>
            </a:fld>
            <a:endParaRPr lang="en-US"/>
          </a:p>
        </p:txBody>
      </p:sp>
    </p:spTree>
  </p:cSld>
  <p:clrMap bg1="lt1" tx1="dk1" bg2="lt2" tx2="dk2" accent1="accent1" accent2="accent2" accent3="accent3" accent4="accent4" accent5="accent5" accent6="accent6" hlink="hlink" folHlink="folHlink"/>
  <p:notesStyle>
    <a:lvl1pPr marL="0" algn="l" defTabSz="953617">
      <a:defRPr sz="1200">
        <a:solidFill>
          <a:schemeClr val="tx1"/>
        </a:solidFill>
        <a:latin typeface="+mn-lt"/>
        <a:ea typeface="+mn-ea"/>
        <a:cs typeface="+mn-cs"/>
      </a:defRPr>
    </a:lvl1pPr>
    <a:lvl2pPr marL="476808" algn="l" defTabSz="953617">
      <a:defRPr sz="1200">
        <a:solidFill>
          <a:schemeClr val="tx1"/>
        </a:solidFill>
        <a:latin typeface="+mn-lt"/>
        <a:ea typeface="+mn-ea"/>
        <a:cs typeface="+mn-cs"/>
      </a:defRPr>
    </a:lvl2pPr>
    <a:lvl3pPr marL="953617" algn="l" defTabSz="953617">
      <a:defRPr sz="1200">
        <a:solidFill>
          <a:schemeClr val="tx1"/>
        </a:solidFill>
        <a:latin typeface="+mn-lt"/>
        <a:ea typeface="+mn-ea"/>
        <a:cs typeface="+mn-cs"/>
      </a:defRPr>
    </a:lvl3pPr>
    <a:lvl4pPr marL="1430423" algn="l" defTabSz="953617">
      <a:defRPr sz="1200">
        <a:solidFill>
          <a:schemeClr val="tx1"/>
        </a:solidFill>
        <a:latin typeface="+mn-lt"/>
        <a:ea typeface="+mn-ea"/>
        <a:cs typeface="+mn-cs"/>
      </a:defRPr>
    </a:lvl4pPr>
    <a:lvl5pPr marL="1907231" algn="l" defTabSz="953617">
      <a:defRPr sz="1200">
        <a:solidFill>
          <a:schemeClr val="tx1"/>
        </a:solidFill>
        <a:latin typeface="+mn-lt"/>
        <a:ea typeface="+mn-ea"/>
        <a:cs typeface="+mn-cs"/>
      </a:defRPr>
    </a:lvl5pPr>
    <a:lvl6pPr marL="2384039" algn="l" defTabSz="953617">
      <a:defRPr sz="1200">
        <a:solidFill>
          <a:schemeClr val="tx1"/>
        </a:solidFill>
        <a:latin typeface="+mn-lt"/>
        <a:ea typeface="+mn-ea"/>
        <a:cs typeface="+mn-cs"/>
      </a:defRPr>
    </a:lvl6pPr>
    <a:lvl7pPr marL="2860849" algn="l" defTabSz="953617">
      <a:defRPr sz="1200">
        <a:solidFill>
          <a:schemeClr val="tx1"/>
        </a:solidFill>
        <a:latin typeface="+mn-lt"/>
        <a:ea typeface="+mn-ea"/>
        <a:cs typeface="+mn-cs"/>
      </a:defRPr>
    </a:lvl7pPr>
    <a:lvl8pPr marL="3337656" algn="l" defTabSz="953617">
      <a:defRPr sz="1200">
        <a:solidFill>
          <a:schemeClr val="tx1"/>
        </a:solidFill>
        <a:latin typeface="+mn-lt"/>
        <a:ea typeface="+mn-ea"/>
        <a:cs typeface="+mn-cs"/>
      </a:defRPr>
    </a:lvl8pPr>
    <a:lvl9pPr marL="3814465" algn="l" defTabSz="953617">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1</a:t>
            </a:fld>
            <a:endParaRPr lang="en-US"/>
          </a:p>
        </p:txBody>
      </p:sp>
    </p:spTree>
    <p:extLst>
      <p:ext uri="{BB962C8B-B14F-4D97-AF65-F5344CB8AC3E}">
        <p14:creationId xmlns:p14="http://schemas.microsoft.com/office/powerpoint/2010/main" val="2162336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10</a:t>
            </a:fld>
            <a:endParaRPr lang="en-US"/>
          </a:p>
        </p:txBody>
      </p:sp>
    </p:spTree>
    <p:extLst>
      <p:ext uri="{BB962C8B-B14F-4D97-AF65-F5344CB8AC3E}">
        <p14:creationId xmlns:p14="http://schemas.microsoft.com/office/powerpoint/2010/main" val="38988381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11</a:t>
            </a:fld>
            <a:endParaRPr lang="en-US"/>
          </a:p>
        </p:txBody>
      </p:sp>
    </p:spTree>
    <p:extLst>
      <p:ext uri="{BB962C8B-B14F-4D97-AF65-F5344CB8AC3E}">
        <p14:creationId xmlns:p14="http://schemas.microsoft.com/office/powerpoint/2010/main" val="279169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endParaRPr lang="de-DE" sz="1200" b="0" baseline="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2</a:t>
            </a:fld>
            <a:endParaRPr lang="en-US"/>
          </a:p>
        </p:txBody>
      </p:sp>
    </p:spTree>
    <p:extLst>
      <p:ext uri="{BB962C8B-B14F-4D97-AF65-F5344CB8AC3E}">
        <p14:creationId xmlns:p14="http://schemas.microsoft.com/office/powerpoint/2010/main" val="1587476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3</a:t>
            </a:fld>
            <a:endParaRPr lang="en-US"/>
          </a:p>
        </p:txBody>
      </p:sp>
    </p:spTree>
    <p:extLst>
      <p:ext uri="{BB962C8B-B14F-4D97-AF65-F5344CB8AC3E}">
        <p14:creationId xmlns:p14="http://schemas.microsoft.com/office/powerpoint/2010/main" val="1670812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4</a:t>
            </a:fld>
            <a:endParaRPr lang="en-US"/>
          </a:p>
        </p:txBody>
      </p:sp>
    </p:spTree>
    <p:extLst>
      <p:ext uri="{BB962C8B-B14F-4D97-AF65-F5344CB8AC3E}">
        <p14:creationId xmlns:p14="http://schemas.microsoft.com/office/powerpoint/2010/main" val="1395384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5</a:t>
            </a:fld>
            <a:endParaRPr lang="en-US"/>
          </a:p>
        </p:txBody>
      </p:sp>
    </p:spTree>
    <p:extLst>
      <p:ext uri="{BB962C8B-B14F-4D97-AF65-F5344CB8AC3E}">
        <p14:creationId xmlns:p14="http://schemas.microsoft.com/office/powerpoint/2010/main" val="1985904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453E05D-3DF1-4E21-AB1B-DE220D2B1110}" type="slidenum">
              <a:rPr lang="en-US" smtClean="0"/>
              <a:pPr/>
              <a:t>6</a:t>
            </a:fld>
            <a:endParaRPr lang="en-US"/>
          </a:p>
        </p:txBody>
      </p:sp>
    </p:spTree>
    <p:extLst>
      <p:ext uri="{BB962C8B-B14F-4D97-AF65-F5344CB8AC3E}">
        <p14:creationId xmlns:p14="http://schemas.microsoft.com/office/powerpoint/2010/main" val="1211853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normAutofit/>
          </a:bodyPr>
          <a:lstStyle/>
          <a:p>
            <a:endParaRPr lang="de-DE" baseline="0" dirty="0"/>
          </a:p>
        </p:txBody>
      </p:sp>
      <p:sp>
        <p:nvSpPr>
          <p:cNvPr id="4" name="Foliennummernplatzhalter 3"/>
          <p:cNvSpPr>
            <a:spLocks noGrp="1"/>
          </p:cNvSpPr>
          <p:nvPr>
            <p:ph type="sldNum" sz="quarter" idx="10"/>
          </p:nvPr>
        </p:nvSpPr>
        <p:spPr/>
        <p:txBody>
          <a:bodyPr/>
          <a:lstStyle/>
          <a:p>
            <a:fld id="{5453E05D-3DF1-4E21-AB1B-DE220D2B1110}" type="slidenum">
              <a:rPr lang="en-US" smtClean="0"/>
              <a:pPr/>
              <a:t>7</a:t>
            </a:fld>
            <a:endParaRPr lang="en-US"/>
          </a:p>
        </p:txBody>
      </p:sp>
    </p:spTree>
    <p:extLst>
      <p:ext uri="{BB962C8B-B14F-4D97-AF65-F5344CB8AC3E}">
        <p14:creationId xmlns:p14="http://schemas.microsoft.com/office/powerpoint/2010/main" val="3206890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4" name="Folienbildplatzhalter 1"/>
          <p:cNvSpPr>
            <a:spLocks noGrp="1" noRot="1" noChangeAspect="1"/>
          </p:cNvSpPr>
          <p:nvPr>
            <p:ph type="sldImg"/>
          </p:nvPr>
        </p:nvSpPr>
        <p:spPr bwMode="auto">
          <a:xfrm>
            <a:off x="750888" y="741363"/>
            <a:ext cx="5295900" cy="3702050"/>
          </a:xfrm>
        </p:spPr>
      </p:sp>
      <p:sp>
        <p:nvSpPr>
          <p:cNvPr id="5" name="Notizenplatzhalter 2"/>
          <p:cNvSpPr>
            <a:spLocks noGrp="1"/>
          </p:cNvSpPr>
          <p:nvPr>
            <p:ph type="body" idx="1"/>
          </p:nvPr>
        </p:nvSpPr>
        <p:spPr bwMode="auto"/>
        <p:txBody>
          <a:bodyPr/>
          <a:lstStyle/>
          <a:p>
            <a:pPr marL="171450" indent="-171450">
              <a:buFontTx/>
              <a:buChar char="-"/>
              <a:defRPr/>
            </a:pPr>
            <a:endParaRPr lang="de-DE" dirty="0"/>
          </a:p>
        </p:txBody>
      </p:sp>
      <p:sp>
        <p:nvSpPr>
          <p:cNvPr id="6" name="Foliennummernplatzhalter 3"/>
          <p:cNvSpPr>
            <a:spLocks noGrp="1"/>
          </p:cNvSpPr>
          <p:nvPr>
            <p:ph type="sldNum" sz="quarter" idx="10"/>
          </p:nvPr>
        </p:nvSpPr>
        <p:spPr bwMode="auto"/>
        <p:txBody>
          <a:bodyPr/>
          <a:lstStyle/>
          <a:p>
            <a:pPr>
              <a:defRPr/>
            </a:pPr>
            <a:fld id="{5453E05D-3DF1-4E21-AB1B-DE220D2B1110}" type="slidenum">
              <a:rPr lang="en-US"/>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50888" y="741363"/>
            <a:ext cx="5295900" cy="3702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5453E05D-3DF1-4E21-AB1B-DE220D2B1110}" type="slidenum">
              <a:rPr lang="en-US" smtClean="0"/>
              <a:t>9</a:t>
            </a:fld>
            <a:endParaRPr lang="en-US"/>
          </a:p>
        </p:txBody>
      </p:sp>
    </p:spTree>
    <p:extLst>
      <p:ext uri="{BB962C8B-B14F-4D97-AF65-F5344CB8AC3E}">
        <p14:creationId xmlns:p14="http://schemas.microsoft.com/office/powerpoint/2010/main" val="3803293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userDrawn="1">
  <p:cSld name="9_Titel und Inhalt">
    <p:spTree>
      <p:nvGrpSpPr>
        <p:cNvPr id="1" name=""/>
        <p:cNvGrpSpPr/>
        <p:nvPr/>
      </p:nvGrpSpPr>
      <p:grpSpPr bwMode="auto">
        <a:xfrm>
          <a:off x="0" y="0"/>
          <a:ext cx="0" cy="0"/>
          <a:chOff x="0" y="0"/>
          <a:chExt cx="0" cy="0"/>
        </a:xfrm>
      </p:grpSpPr>
      <p:sp>
        <p:nvSpPr>
          <p:cNvPr id="4" name="Rechteck 16"/>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a:solidFill>
                <a:schemeClr val="bg1"/>
              </a:solidFill>
            </a:endParaRPr>
          </a:p>
        </p:txBody>
      </p:sp>
      <p:sp>
        <p:nvSpPr>
          <p:cNvPr id="5" name="Inhaltsplatzhalter 2"/>
          <p:cNvSpPr>
            <a:spLocks noGrp="1"/>
          </p:cNvSpPr>
          <p:nvPr>
            <p:ph idx="1"/>
          </p:nvPr>
        </p:nvSpPr>
        <p:spPr bwMode="auto">
          <a:xfrm>
            <a:off x="514915" y="1008163"/>
            <a:ext cx="9268300" cy="5424322"/>
          </a:xfrm>
          <a:prstGeom prst="rect">
            <a:avLst/>
          </a:prstGeom>
        </p:spPr>
        <p:txBody>
          <a:bodyPr>
            <a:normAutofit/>
          </a:bodyPr>
          <a:lstStyle>
            <a:lvl1pPr>
              <a:buClr>
                <a:schemeClr val="tx2"/>
              </a:buClr>
              <a:buSzPct val="120000"/>
              <a:buFont typeface="Wingdings"/>
              <a:buChar char="§"/>
              <a:defRPr sz="1800" b="0">
                <a:latin typeface="+mn-lt"/>
              </a:defRPr>
            </a:lvl1pPr>
            <a:lvl2pPr>
              <a:defRPr sz="1800" b="0"/>
            </a:lvl2pPr>
            <a:lvl3pPr marL="1191775" indent="-238356">
              <a:buFont typeface="Symbol"/>
              <a:buChar char="-"/>
              <a:defRPr sz="1800" b="0"/>
            </a:lvl3pPr>
            <a:lvl4pPr marL="1668482" indent="-238356">
              <a:buFont typeface="Symbol"/>
              <a:buChar char="-"/>
              <a:defRPr sz="1800" b="0"/>
            </a:lvl4pPr>
            <a:lvl5pPr marL="2145192" indent="-238356">
              <a:buFont typeface="Symbol"/>
              <a:buChar char="-"/>
              <a:defRPr sz="1800" b="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9"/>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9" name="Textfeld 20"/>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n-lt"/>
                <a:ea typeface="+mn-ea"/>
                <a:cs typeface="+mn-cs"/>
              </a:rPr>
              <a:t> Didaktik der Biologie</a:t>
            </a:r>
            <a:r>
              <a:rPr lang="de-DE" sz="1200" b="1" baseline="0" dirty="0">
                <a:solidFill>
                  <a:schemeClr val="tx2"/>
                </a:solidFill>
                <a:latin typeface="+mn-lt"/>
                <a:ea typeface="+mn-ea"/>
                <a:cs typeface="+mn-cs"/>
              </a:rPr>
              <a:t> </a:t>
            </a:r>
            <a:r>
              <a:rPr lang="de-DE" sz="1200" b="1" dirty="0">
                <a:solidFill>
                  <a:schemeClr val="tx2"/>
                </a:solidFill>
                <a:latin typeface="+mn-lt"/>
                <a:ea typeface="+mn-ea"/>
                <a:cs typeface="+mn-cs"/>
              </a:rPr>
              <a:t>– LMU München				</a:t>
            </a:r>
            <a:fld id="{8BE7A362-220D-42D0-B4B4-4DB6B9E5BC20}" type="slidenum">
              <a:rPr lang="de-DE" sz="1200" b="1" smtClean="0">
                <a:solidFill>
                  <a:schemeClr val="tx2"/>
                </a:solidFill>
                <a:latin typeface="+mn-lt"/>
                <a:ea typeface="+mn-ea"/>
                <a:cs typeface="+mn-cs"/>
              </a:rPr>
              <a:t>‹Nr.›</a:t>
            </a:fld>
            <a:endParaRPr lang="de-DE" sz="1200" b="1" dirty="0">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Benutzerdefiniertes Layout">
    <p:spTree>
      <p:nvGrpSpPr>
        <p:cNvPr id="1" name=""/>
        <p:cNvGrpSpPr/>
        <p:nvPr/>
      </p:nvGrpSpPr>
      <p:grpSpPr bwMode="auto">
        <a:xfrm>
          <a:off x="0" y="0"/>
          <a:ext cx="0" cy="0"/>
          <a:chOff x="0" y="0"/>
          <a:chExt cx="0" cy="0"/>
        </a:xfrm>
      </p:grpSpPr>
      <p:sp>
        <p:nvSpPr>
          <p:cNvPr id="4" name="Inhaltsplatzhalter 2"/>
          <p:cNvSpPr>
            <a:spLocks noGrp="1"/>
          </p:cNvSpPr>
          <p:nvPr>
            <p:ph idx="1"/>
          </p:nvPr>
        </p:nvSpPr>
        <p:spPr bwMode="auto">
          <a:xfrm>
            <a:off x="6229175" y="821404"/>
            <a:ext cx="3556001" cy="5424322"/>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cxnSp>
        <p:nvCxnSpPr>
          <p:cNvPr id="5"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hteck 6"/>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7" name="Rechteck 11"/>
          <p:cNvSpPr/>
          <p:nvPr userDrawn="1"/>
        </p:nvSpPr>
        <p:spPr bwMode="auto">
          <a:xfrm>
            <a:off x="-1428" y="4536554"/>
            <a:ext cx="5150484" cy="2016224"/>
          </a:xfrm>
          <a:prstGeom prst="rect">
            <a:avLst/>
          </a:prstGeom>
          <a:solidFill>
            <a:schemeClr val="bg1">
              <a:lumMod val="8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8" name="Textfeld 7"/>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n-lt"/>
                <a:ea typeface="+mn-ea"/>
                <a:cs typeface="+mn-cs"/>
              </a:rPr>
              <a:t> Didaktik der Biologie</a:t>
            </a:r>
            <a:r>
              <a:rPr lang="de-DE" sz="1200" b="1" baseline="0" dirty="0">
                <a:solidFill>
                  <a:schemeClr val="tx2"/>
                </a:solidFill>
                <a:latin typeface="+mn-lt"/>
                <a:ea typeface="+mn-ea"/>
                <a:cs typeface="+mn-cs"/>
              </a:rPr>
              <a:t> </a:t>
            </a:r>
            <a:r>
              <a:rPr lang="de-DE" sz="1200" b="1" dirty="0">
                <a:solidFill>
                  <a:schemeClr val="tx2"/>
                </a:solidFill>
                <a:latin typeface="+mn-lt"/>
                <a:ea typeface="+mn-ea"/>
                <a:cs typeface="+mn-cs"/>
              </a:rPr>
              <a:t>– LMU München				</a:t>
            </a:r>
            <a:fld id="{8BE7A362-220D-42D0-B4B4-4DB6B9E5BC20}" type="slidenum">
              <a:rPr lang="de-DE" sz="1200" b="1" smtClean="0">
                <a:solidFill>
                  <a:schemeClr val="tx2"/>
                </a:solidFill>
                <a:latin typeface="+mn-lt"/>
                <a:ea typeface="+mn-ea"/>
                <a:cs typeface="+mn-cs"/>
              </a:rPr>
              <a:t>‹Nr.›</a:t>
            </a:fld>
            <a:endParaRPr lang="de-DE" sz="1200" b="1" dirty="0">
              <a:solidFill>
                <a:schemeClr val="tx2"/>
              </a:solidFill>
              <a:latin typeface="+mn-lt"/>
              <a:ea typeface="+mn-ea"/>
              <a:cs typeface="+mn-cs"/>
            </a:endParaRPr>
          </a:p>
        </p:txBody>
      </p:sp>
      <p:sp>
        <p:nvSpPr>
          <p:cNvPr id="9"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grpSp>
        <p:nvGrpSpPr>
          <p:cNvPr id="10" name="Diagramm 9"/>
          <p:cNvGrpSpPr/>
          <p:nvPr userDrawn="1"/>
        </p:nvGrpSpPr>
        <p:grpSpPr bwMode="auto">
          <a:xfrm>
            <a:off x="1871" y="360090"/>
            <a:ext cx="7309297" cy="4872865"/>
            <a:chOff x="0" y="0"/>
            <a:chExt cx="7309297" cy="4872865"/>
          </a:xfrm>
        </p:grpSpPr>
        <p:sp>
          <p:nvSpPr>
            <p:cNvPr id="11" name="Rechteck 10"/>
            <p:cNvSpPr/>
            <p:nvPr/>
          </p:nvSpPr>
          <p:spPr bwMode="auto">
            <a:xfrm>
              <a:off x="0" y="438557"/>
              <a:ext cx="6000445" cy="4434307"/>
            </a:xfrm>
            <a:prstGeom prst="rect">
              <a:avLst/>
            </a:prstGeom>
            <a:blipFill>
              <a:blip r:embed="rId2"/>
              <a:srcRect l="4545" r="4545"/>
              <a:stretch/>
            </a:blipFill>
            <a:ln>
              <a:noFill/>
            </a:ln>
          </p:spPr>
          <p:style>
            <a:lnRef idx="0">
              <a:srgbClr val="000000"/>
            </a:lnRef>
            <a:fillRef idx="1">
              <a:srgbClr val="000000"/>
            </a:fillRef>
            <a:effectRef idx="0">
              <a:srgbClr val="000000"/>
            </a:effectRef>
            <a:fontRef idx="minor"/>
          </p:style>
        </p:sp>
        <p:sp>
          <p:nvSpPr>
            <p:cNvPr id="12" name="Rechteck 11"/>
            <p:cNvSpPr/>
            <p:nvPr/>
          </p:nvSpPr>
          <p:spPr bwMode="auto">
            <a:xfrm>
              <a:off x="0" y="4146676"/>
              <a:ext cx="5170597" cy="726188"/>
            </a:xfrm>
            <a:prstGeom prst="rect">
              <a:avLst/>
            </a:prstGeom>
            <a:solidFill>
              <a:schemeClr val="tx2"/>
            </a:solidFill>
            <a:ln w="25400" cap="flat" cmpd="sng" algn="ctr">
              <a:solidFill>
                <a:schemeClr val="lt1">
                  <a:hueOff val="0"/>
                  <a:satOff val="0"/>
                  <a:lumOff val="0"/>
                  <a:alphaOff val="0"/>
                </a:schemeClr>
              </a:solidFill>
              <a:prstDash val="solid"/>
            </a:ln>
          </p:spPr>
          <p:style>
            <a:lnRef idx="2">
              <a:srgbClr val="000000"/>
            </a:lnRef>
            <a:fillRef idx="1">
              <a:srgbClr val="000000"/>
            </a:fillRef>
            <a:effectRef idx="0">
              <a:srgbClr val="000000"/>
            </a:effectRef>
            <a:fontRef idx="minor">
              <a:schemeClr val="lt1"/>
            </a:fontRef>
          </p:style>
          <p:txBody>
            <a:bodyPr spcFirstLastPara="0" vert="horz" wrap="square" lIns="76200" tIns="76200" rIns="76200" bIns="76200" numCol="1" spcCol="1270" anchor="ctr" anchorCtr="0">
              <a:noAutofit/>
            </a:bodyPr>
            <a:lstStyle/>
            <a:p>
              <a:pPr marL="0" lvl="0" indent="0" algn="ctr" defTabSz="1778000">
                <a:lnSpc>
                  <a:spcPct val="90000"/>
                </a:lnSpc>
                <a:spcBef>
                  <a:spcPts val="0"/>
                </a:spcBef>
                <a:spcAft>
                  <a:spcPts val="0"/>
                </a:spcAft>
                <a:buNone/>
                <a:defRPr/>
              </a:pPr>
              <a:endParaRPr lang="de-DE" sz="4000"/>
            </a:p>
          </p:txBody>
        </p:sp>
      </p:grpSp>
      <p:sp>
        <p:nvSpPr>
          <p:cNvPr id="13" name="Titel 1"/>
          <p:cNvSpPr>
            <a:spLocks noGrp="1"/>
          </p:cNvSpPr>
          <p:nvPr>
            <p:ph type="title"/>
          </p:nvPr>
        </p:nvSpPr>
        <p:spPr bwMode="auto">
          <a:xfrm>
            <a:off x="1" y="4536554"/>
            <a:ext cx="5149055" cy="648128"/>
          </a:xfrm>
          <a:prstGeom prst="rect">
            <a:avLst/>
          </a:prstGeom>
        </p:spPr>
        <p:txBody>
          <a:bodyPr>
            <a:normAutofit/>
          </a:bodyPr>
          <a:lstStyle>
            <a:lvl1pPr marL="266700" indent="0" algn="l">
              <a:defRPr sz="2800" b="0">
                <a:solidFill>
                  <a:schemeClr val="bg1"/>
                </a:solidFill>
              </a:defRPr>
            </a:lvl1pPr>
          </a:lstStyle>
          <a:p>
            <a:pPr>
              <a:defRPr/>
            </a:pPr>
            <a:endParaRPr lang="de-DE"/>
          </a:p>
        </p:txBody>
      </p:sp>
      <p:sp>
        <p:nvSpPr>
          <p:cNvPr id="14" name="Textplatzhalter 2"/>
          <p:cNvSpPr>
            <a:spLocks noGrp="1"/>
          </p:cNvSpPr>
          <p:nvPr>
            <p:ph type="body" sz="quarter" idx="11"/>
          </p:nvPr>
        </p:nvSpPr>
        <p:spPr bwMode="auto">
          <a:xfrm>
            <a:off x="324520" y="5400650"/>
            <a:ext cx="4680520" cy="1056268"/>
          </a:xfrm>
        </p:spPr>
        <p:txBody>
          <a:bodyPr/>
          <a:lstStyle>
            <a:lvl1pPr>
              <a:defRPr sz="1400"/>
            </a:lvl1pPr>
          </a:lstStyle>
          <a:p>
            <a:pPr lvl="0">
              <a:defRPr/>
            </a:pPr>
            <a:r>
              <a:rPr lang="de-DE"/>
              <a:t>Textmasterformat bearbeiten</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userDrawn="1">
  <p:cSld name="1_Benutzerdefiniertes Layout">
    <p:spTree>
      <p:nvGrpSpPr>
        <p:cNvPr id="1" name=""/>
        <p:cNvGrpSpPr/>
        <p:nvPr/>
      </p:nvGrpSpPr>
      <p:grpSpPr bwMode="auto">
        <a:xfrm>
          <a:off x="0" y="0"/>
          <a:ext cx="0" cy="0"/>
          <a:chOff x="0" y="0"/>
          <a:chExt cx="0" cy="0"/>
        </a:xfrm>
      </p:grpSpPr>
      <p:sp>
        <p:nvSpPr>
          <p:cNvPr id="4" name="Rechteck 8"/>
          <p:cNvSpPr/>
          <p:nvPr userDrawn="1"/>
        </p:nvSpPr>
        <p:spPr bwMode="auto">
          <a:xfrm>
            <a:off x="8" y="56"/>
            <a:ext cx="7453304" cy="6480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l">
              <a:defRPr/>
            </a:pPr>
            <a:endParaRPr lang="de-DE" sz="2400" b="1">
              <a:solidFill>
                <a:schemeClr val="bg1"/>
              </a:solidFill>
            </a:endParaRPr>
          </a:p>
        </p:txBody>
      </p:sp>
      <p:sp>
        <p:nvSpPr>
          <p:cNvPr id="5" name="Inhaltsplatzhalter 2"/>
          <p:cNvSpPr>
            <a:spLocks noGrp="1"/>
          </p:cNvSpPr>
          <p:nvPr>
            <p:ph idx="1"/>
          </p:nvPr>
        </p:nvSpPr>
        <p:spPr bwMode="auto">
          <a:xfrm>
            <a:off x="514915" y="1440209"/>
            <a:ext cx="9268300" cy="4992275"/>
          </a:xfrm>
          <a:prstGeom prst="rect">
            <a:avLst/>
          </a:prstGeom>
        </p:spPr>
        <p:txBody>
          <a:bodyPr/>
          <a:lstStyle>
            <a:lvl1pPr>
              <a:buClr>
                <a:srgbClr val="C00000"/>
              </a:buClr>
              <a:buSzPct val="120000"/>
              <a:buFont typeface="Wingdings"/>
              <a:buChar char="§"/>
              <a:defRPr sz="2200">
                <a:latin typeface="+mn-lt"/>
              </a:defRPr>
            </a:lvl1pPr>
            <a:lvl2pPr>
              <a:defRPr sz="1700"/>
            </a:lvl2pPr>
            <a:lvl3pPr marL="1191775" indent="-238356">
              <a:buFont typeface="Symbol"/>
              <a:buChar char="-"/>
              <a:defRPr sz="1700"/>
            </a:lvl3pPr>
            <a:lvl4pPr marL="1668482" indent="-238356">
              <a:buFont typeface="Symbol"/>
              <a:buChar char="-"/>
              <a:defRPr sz="1700"/>
            </a:lvl4pPr>
            <a:lvl5pPr marL="2145192" indent="-238356">
              <a:buFont typeface="Symbol"/>
              <a:buChar char="-"/>
              <a:defRPr sz="1700"/>
            </a:lvl5p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itel 1"/>
          <p:cNvSpPr>
            <a:spLocks noGrp="1"/>
          </p:cNvSpPr>
          <p:nvPr>
            <p:ph type="title"/>
          </p:nvPr>
        </p:nvSpPr>
        <p:spPr bwMode="auto">
          <a:xfrm>
            <a:off x="468536" y="0"/>
            <a:ext cx="6912768" cy="648128"/>
          </a:xfrm>
          <a:prstGeom prst="rect">
            <a:avLst/>
          </a:prstGeom>
        </p:spPr>
        <p:txBody>
          <a:bodyPr>
            <a:normAutofit/>
          </a:bodyPr>
          <a:lstStyle>
            <a:lvl1pPr algn="l">
              <a:defRPr sz="2800" b="0">
                <a:solidFill>
                  <a:schemeClr val="bg1"/>
                </a:solidFill>
              </a:defRPr>
            </a:lvl1pPr>
          </a:lstStyle>
          <a:p>
            <a:pPr>
              <a:defRPr/>
            </a:pPr>
            <a:endParaRPr lang="de-DE"/>
          </a:p>
        </p:txBody>
      </p:sp>
      <p:cxnSp>
        <p:nvCxnSpPr>
          <p:cNvPr id="7" name="Gerade Verbindung 18"/>
          <p:cNvCxnSpPr>
            <a:cxnSpLocks/>
          </p:cNvCxnSpPr>
          <p:nvPr userDrawn="1"/>
        </p:nvCxnSpPr>
        <p:spPr bwMode="auto">
          <a:xfrm>
            <a:off x="1" y="6838360"/>
            <a:ext cx="1029811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
        <p:nvSpPr>
          <p:cNvPr id="9"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dirty="0">
                <a:solidFill>
                  <a:schemeClr val="tx2"/>
                </a:solidFill>
                <a:latin typeface="+mn-lt"/>
                <a:ea typeface="+mn-ea"/>
                <a:cs typeface="+mn-cs"/>
              </a:rPr>
              <a:t> Didaktik der Biologie</a:t>
            </a:r>
            <a:r>
              <a:rPr lang="de-DE" sz="1200" b="1" baseline="0" dirty="0">
                <a:solidFill>
                  <a:schemeClr val="tx2"/>
                </a:solidFill>
                <a:latin typeface="+mn-lt"/>
                <a:ea typeface="+mn-ea"/>
                <a:cs typeface="+mn-cs"/>
              </a:rPr>
              <a:t> </a:t>
            </a:r>
            <a:r>
              <a:rPr lang="de-DE" sz="1200" b="1" dirty="0">
                <a:solidFill>
                  <a:schemeClr val="tx2"/>
                </a:solidFill>
                <a:latin typeface="+mn-lt"/>
                <a:ea typeface="+mn-ea"/>
                <a:cs typeface="+mn-cs"/>
              </a:rPr>
              <a:t>– LMU München				</a:t>
            </a:r>
            <a:fld id="{8BE7A362-220D-42D0-B4B4-4DB6B9E5BC20}" type="slidenum">
              <a:rPr lang="de-DE" sz="1200" b="1" smtClean="0">
                <a:solidFill>
                  <a:schemeClr val="tx2"/>
                </a:solidFill>
                <a:latin typeface="+mn-lt"/>
                <a:ea typeface="+mn-ea"/>
                <a:cs typeface="+mn-cs"/>
              </a:rPr>
              <a:t>‹Nr.›</a:t>
            </a:fld>
            <a:endParaRPr lang="de-DE" sz="1200" b="1" dirty="0">
              <a:solidFill>
                <a:schemeClr val="tx2"/>
              </a:solidFill>
              <a:latin typeface="+mn-lt"/>
              <a:ea typeface="+mn-ea"/>
              <a:cs typeface="+mn-cs"/>
            </a:endParaRPr>
          </a:p>
        </p:txBody>
      </p:sp>
      <p:sp>
        <p:nvSpPr>
          <p:cNvPr id="10" name="Inhaltsplatzhalter 2"/>
          <p:cNvSpPr>
            <a:spLocks noGrp="1"/>
          </p:cNvSpPr>
          <p:nvPr>
            <p:ph sz="quarter" idx="10"/>
          </p:nvPr>
        </p:nvSpPr>
        <p:spPr bwMode="auto">
          <a:xfrm>
            <a:off x="5536232" y="6480770"/>
            <a:ext cx="4248943" cy="288032"/>
          </a:xfrm>
          <a:prstGeom prst="rect">
            <a:avLst/>
          </a:prstGeom>
        </p:spPr>
        <p:txBody>
          <a:bodyPr vert="horz" anchor="ctr"/>
          <a:lstStyle>
            <a:lvl1pPr algn="r">
              <a:defRPr sz="1300" b="0">
                <a:latin typeface="Calibri"/>
                <a:cs typeface="Calibri"/>
              </a:defRPr>
            </a:lvl1pPr>
            <a:lvl2pPr marL="476806" indent="0">
              <a:buNone/>
              <a:defRPr/>
            </a:lvl2pPr>
          </a:lstStyle>
          <a:p>
            <a:pPr lvl="0">
              <a:defRPr/>
            </a:pPr>
            <a:r>
              <a:rPr lang="de-DE"/>
              <a:t>Mastertextformat bearbeiten</a:t>
            </a:r>
            <a:endParaRPr/>
          </a:p>
        </p:txBody>
      </p:sp>
      <p:sp>
        <p:nvSpPr>
          <p:cNvPr id="11" name="Rechteck 15"/>
          <p:cNvSpPr/>
          <p:nvPr userDrawn="1"/>
        </p:nvSpPr>
        <p:spPr bwMode="auto">
          <a:xfrm>
            <a:off x="0" y="724003"/>
            <a:ext cx="7453312" cy="400110"/>
          </a:xfrm>
          <a:prstGeom prst="rect">
            <a:avLst/>
          </a:prstGeom>
          <a:solidFill>
            <a:srgbClr val="1F497D"/>
          </a:solidFill>
        </p:spPr>
        <p:txBody>
          <a:bodyPr wrap="square">
            <a:spAutoFit/>
          </a:bodyPr>
          <a:lstStyle/>
          <a:p>
            <a:pPr marL="452438">
              <a:defRPr/>
            </a:pPr>
            <a:endParaRPr lang="de-DE" sz="2000">
              <a:solidFill>
                <a:schemeClr val="bg1"/>
              </a:solidFill>
            </a:endParaRPr>
          </a:p>
        </p:txBody>
      </p:sp>
      <p:sp>
        <p:nvSpPr>
          <p:cNvPr id="12" name="Textplatzhalter 20"/>
          <p:cNvSpPr>
            <a:spLocks noGrp="1"/>
          </p:cNvSpPr>
          <p:nvPr>
            <p:ph type="body" sz="quarter" idx="11"/>
          </p:nvPr>
        </p:nvSpPr>
        <p:spPr bwMode="auto">
          <a:xfrm>
            <a:off x="468536" y="717686"/>
            <a:ext cx="6912767" cy="406427"/>
          </a:xfrm>
        </p:spPr>
        <p:txBody>
          <a:bodyPr>
            <a:noAutofit/>
          </a:bodyPr>
          <a:lstStyle>
            <a:lvl1pPr>
              <a:defRPr sz="2000" b="0">
                <a:solidFill>
                  <a:schemeClr val="bg1"/>
                </a:solidFill>
                <a:latin typeface="+mn-lt"/>
              </a:defRPr>
            </a:lvl1pPr>
          </a:lstStyle>
          <a:p>
            <a:pPr lvl="0">
              <a:defRPr/>
            </a:pPr>
            <a:r>
              <a:rPr lang="de-DE"/>
              <a:t>Textmasterformat bearbeiten</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userDrawn="1">
  <p:cSld name="Titel und Inhalt">
    <p:spTree>
      <p:nvGrpSpPr>
        <p:cNvPr id="1" name=""/>
        <p:cNvGrpSpPr/>
        <p:nvPr/>
      </p:nvGrpSpPr>
      <p:grpSpPr bwMode="auto">
        <a:xfrm>
          <a:off x="0" y="0"/>
          <a:ext cx="0" cy="0"/>
          <a:chOff x="0" y="0"/>
          <a:chExt cx="0" cy="0"/>
        </a:xfrm>
      </p:grpSpPr>
      <p:sp>
        <p:nvSpPr>
          <p:cNvPr id="4" name="Rechteck 5"/>
          <p:cNvSpPr/>
          <p:nvPr userDrawn="1"/>
        </p:nvSpPr>
        <p:spPr bwMode="auto">
          <a:xfrm>
            <a:off x="0" y="0"/>
            <a:ext cx="5985778" cy="560070"/>
          </a:xfrm>
          <a:prstGeom prst="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lang="de-DE" sz="1450"/>
          </a:p>
        </p:txBody>
      </p:sp>
      <p:sp>
        <p:nvSpPr>
          <p:cNvPr id="5" name="Titel 1"/>
          <p:cNvSpPr>
            <a:spLocks noGrp="1"/>
          </p:cNvSpPr>
          <p:nvPr>
            <p:ph type="title"/>
          </p:nvPr>
        </p:nvSpPr>
        <p:spPr bwMode="auto">
          <a:xfrm>
            <a:off x="0" y="0"/>
            <a:ext cx="5985778" cy="560070"/>
          </a:xfrm>
        </p:spPr>
        <p:txBody>
          <a:bodyPr/>
          <a:lstStyle>
            <a:lvl1pPr>
              <a:defRPr sz="2350"/>
            </a:lvl1pPr>
          </a:lstStyle>
          <a:p>
            <a:pPr>
              <a:defRPr/>
            </a:pPr>
            <a:r>
              <a:rPr lang="de-DE"/>
              <a:t>Mastertitelformat bearbeiten</a:t>
            </a:r>
            <a:endParaRPr/>
          </a:p>
        </p:txBody>
      </p:sp>
      <p:sp>
        <p:nvSpPr>
          <p:cNvPr id="6" name="Rectangle 5"/>
          <p:cNvSpPr>
            <a:spLocks noGrp="1" noChangeArrowheads="1"/>
          </p:cNvSpPr>
          <p:nvPr>
            <p:ph type="ftr" sz="quarter" idx="10"/>
          </p:nvPr>
        </p:nvSpPr>
        <p:spPr bwMode="auto">
          <a:ln/>
        </p:spPr>
        <p:txBody>
          <a:bodyPr/>
          <a:lstStyle>
            <a:lvl1pPr>
              <a:defRPr/>
            </a:lvl1pPr>
          </a:lstStyle>
          <a:p>
            <a:pPr>
              <a:defRPr/>
            </a:pPr>
            <a:r>
              <a:rPr lang="de-DE"/>
              <a:t>Lehrstuhl für Didaktik der Mathematik, LMU München</a:t>
            </a:r>
          </a:p>
        </p:txBody>
      </p:sp>
      <p:sp>
        <p:nvSpPr>
          <p:cNvPr id="7" name="Rectangle 6"/>
          <p:cNvSpPr>
            <a:spLocks noGrp="1" noChangeArrowheads="1"/>
          </p:cNvSpPr>
          <p:nvPr>
            <p:ph type="sldNum" sz="quarter" idx="11"/>
          </p:nvPr>
        </p:nvSpPr>
        <p:spPr bwMode="auto">
          <a:ln/>
        </p:spPr>
        <p:txBody>
          <a:bodyPr/>
          <a:lstStyle>
            <a:lvl1pPr>
              <a:defRPr/>
            </a:lvl1pPr>
          </a:lstStyle>
          <a:p>
            <a:pPr>
              <a:defRPr/>
            </a:pPr>
            <a:fld id="{93500254-C72D-4CA9-AA8A-4104CE41FF13}" type="slidenum">
              <a:rPr lang="de-DE"/>
              <a:t>‹Nr.›</a:t>
            </a:fld>
            <a:endParaRPr lang="de-DE"/>
          </a:p>
        </p:txBody>
      </p:sp>
      <p:sp>
        <p:nvSpPr>
          <p:cNvPr id="8" name="Inhaltsplatzhalter 10"/>
          <p:cNvSpPr>
            <a:spLocks noGrp="1"/>
          </p:cNvSpPr>
          <p:nvPr>
            <p:ph sz="quarter" idx="12"/>
          </p:nvPr>
        </p:nvSpPr>
        <p:spPr bwMode="auto">
          <a:xfrm>
            <a:off x="85818" y="720090"/>
            <a:ext cx="10126478" cy="6160770"/>
          </a:xfrm>
        </p:spPr>
        <p:txBody>
          <a:bodyPr/>
          <a:lstStyle>
            <a:lvl2pPr marL="8046" algn="l">
              <a:spcBef>
                <a:spcPts val="0"/>
              </a:spcBef>
              <a:spcAft>
                <a:spcPts val="507"/>
              </a:spcAft>
              <a:tabLst>
                <a:tab pos="9905681" algn="r"/>
              </a:tabLst>
              <a:defRPr/>
            </a:lvl2pPr>
            <a:lvl3pPr marL="120687" indent="-120687" algn="l">
              <a:spcBef>
                <a:spcPts val="0"/>
              </a:spcBef>
              <a:spcAft>
                <a:spcPts val="169"/>
              </a:spcAft>
              <a:buFont typeface="Arial"/>
              <a:buChar char="•"/>
              <a:tabLst>
                <a:tab pos="9905681" algn="r"/>
              </a:tabLst>
              <a:defRPr/>
            </a:lvl3pPr>
            <a:lvl4pPr marL="307081" indent="-158233" algn="l">
              <a:spcBef>
                <a:spcPts val="0"/>
              </a:spcBef>
              <a:spcAft>
                <a:spcPts val="84"/>
              </a:spcAft>
              <a:buFont typeface="Symbol"/>
              <a:buChar char="-"/>
              <a:tabLst>
                <a:tab pos="9905681" algn="r"/>
              </a:tabLst>
              <a:defRPr/>
            </a:lvl4pPr>
            <a:lvl5pPr marL="455927" indent="-147506" algn="l">
              <a:spcBef>
                <a:spcPts val="0"/>
              </a:spcBef>
              <a:spcAft>
                <a:spcPts val="0"/>
              </a:spcAft>
              <a:buFont typeface="Courier New"/>
              <a:buChar char="o"/>
              <a:tabLst>
                <a:tab pos="9905681" algn="r"/>
              </a:tabLst>
              <a:defRPr/>
            </a:lvl5pPr>
            <a:lvl6pPr marL="913194" indent="0" algn="r">
              <a:spcBef>
                <a:spcPts val="0"/>
              </a:spcBef>
              <a:spcAft>
                <a:spcPts val="253"/>
              </a:spcAft>
              <a:buNone/>
              <a:defRPr/>
            </a:lvl6pPr>
          </a:lstStyle>
          <a:p>
            <a:pPr marL="8046" lvl="1" algn="l">
              <a:spcBef>
                <a:spcPts val="0"/>
              </a:spcBef>
              <a:spcAft>
                <a:spcPts val="507"/>
              </a:spcAft>
              <a:tabLst>
                <a:tab pos="9905681" algn="r"/>
              </a:tabLst>
              <a:defRPr/>
            </a:pPr>
            <a:r>
              <a:rPr lang="de-DE"/>
              <a:t>Mastertextformat bearbeiten</a:t>
            </a:r>
            <a:endParaRPr/>
          </a:p>
          <a:p>
            <a:pPr marL="120687" lvl="2" indent="-120687" algn="l">
              <a:spcBef>
                <a:spcPts val="0"/>
              </a:spcBef>
              <a:spcAft>
                <a:spcPts val="169"/>
              </a:spcAft>
              <a:buFont typeface="Arial"/>
              <a:buChar char="•"/>
              <a:tabLst>
                <a:tab pos="9905681" algn="r"/>
              </a:tabLst>
              <a:defRPr/>
            </a:pPr>
            <a:r>
              <a:rPr lang="de-DE"/>
              <a:t>Erste Ebene</a:t>
            </a:r>
            <a:endParaRPr/>
          </a:p>
          <a:p>
            <a:pPr marL="307081" lvl="3" indent="-158233" algn="l">
              <a:spcBef>
                <a:spcPts val="0"/>
              </a:spcBef>
              <a:spcAft>
                <a:spcPts val="84"/>
              </a:spcAft>
              <a:buFont typeface="Symbol"/>
              <a:buChar char="-"/>
              <a:tabLst>
                <a:tab pos="9905681" algn="r"/>
              </a:tabLst>
              <a:defRPr/>
            </a:pPr>
            <a:r>
              <a:rPr lang="de-DE"/>
              <a:t>Zweite Ebene</a:t>
            </a:r>
            <a:endParaRPr/>
          </a:p>
          <a:p>
            <a:pPr marL="455927" lvl="4" indent="-147506" algn="l">
              <a:spcBef>
                <a:spcPts val="0"/>
              </a:spcBef>
              <a:spcAft>
                <a:spcPts val="0"/>
              </a:spcAft>
              <a:buFont typeface="Courier New"/>
              <a:buChar char="o"/>
              <a:tabLst>
                <a:tab pos="9905681" algn="r"/>
              </a:tabLst>
              <a:defRPr/>
            </a:pPr>
            <a:r>
              <a:rPr lang="de-DE"/>
              <a:t>Dritte Ebene</a:t>
            </a:r>
            <a:endParaRPr/>
          </a:p>
          <a:p>
            <a:pPr marL="913194" lvl="5" indent="0" algn="r">
              <a:spcBef>
                <a:spcPts val="0"/>
              </a:spcBef>
              <a:spcAft>
                <a:spcPts val="253"/>
              </a:spcAft>
              <a:buNone/>
              <a:defRPr/>
            </a:pPr>
            <a:r>
              <a:rPr lang="de-DE"/>
              <a:t>Quelle:</a:t>
            </a:r>
            <a:endParaRPr/>
          </a:p>
        </p:txBody>
      </p:sp>
      <p:sp>
        <p:nvSpPr>
          <p:cNvPr id="9" name="Textplatzhalter 7"/>
          <p:cNvSpPr>
            <a:spLocks noGrp="1"/>
          </p:cNvSpPr>
          <p:nvPr>
            <p:ph type="body" sz="quarter" idx="13"/>
          </p:nvPr>
        </p:nvSpPr>
        <p:spPr bwMode="auto">
          <a:xfrm>
            <a:off x="6178868" y="0"/>
            <a:ext cx="4119245" cy="560070"/>
          </a:xfrm>
          <a:prstGeom prst="rect">
            <a:avLst/>
          </a:prstGeom>
          <a:noFill/>
          <a:ln>
            <a:noFill/>
          </a:ln>
        </p:spPr>
        <p:txBody>
          <a:bodyPr anchor="t"/>
          <a:lstStyle>
            <a:lvl1pPr algn="r">
              <a:defRPr sz="1000" b="0"/>
            </a:lvl1pPr>
          </a:lstStyle>
          <a:p>
            <a:pPr lvl="0">
              <a:defRPr/>
            </a:pP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userDrawn="1">
  <p:cSld name="2_Benutzerdefiniertes Layout">
    <p:spTree>
      <p:nvGrpSpPr>
        <p:cNvPr id="1" name=""/>
        <p:cNvGrpSpPr/>
        <p:nvPr/>
      </p:nvGrpSpPr>
      <p:grpSpPr bwMode="auto">
        <a:xfrm>
          <a:off x="0" y="0"/>
          <a:ext cx="0" cy="0"/>
          <a:chOff x="0" y="0"/>
          <a:chExt cx="0" cy="0"/>
        </a:xfrm>
      </p:grpSpPr>
      <p:sp>
        <p:nvSpPr>
          <p:cNvPr id="4" name="Textfeld 13"/>
          <p:cNvSpPr>
            <a:spLocks noAdjustHandles="1"/>
          </p:cNvSpPr>
          <p:nvPr userDrawn="1"/>
        </p:nvSpPr>
        <p:spPr bwMode="auto">
          <a:xfrm>
            <a:off x="3852912" y="6851612"/>
            <a:ext cx="6445202" cy="280959"/>
          </a:xfrm>
          <a:prstGeom prst="rect">
            <a:avLst/>
          </a:prstGeom>
          <a:noFill/>
          <a:ln>
            <a:noFill/>
          </a:ln>
        </p:spPr>
        <p:txBody>
          <a:bodyPr wrap="square" lIns="95361" tIns="47681" rIns="95361" bIns="47681" rtlCol="0">
            <a:spAutoFit/>
          </a:bodyPr>
          <a:lstStyle/>
          <a:p>
            <a:pPr>
              <a:defRPr/>
            </a:pPr>
            <a:r>
              <a:rPr lang="de-DE" sz="1200" b="1">
                <a:solidFill>
                  <a:schemeClr val="tx2"/>
                </a:solidFill>
                <a:latin typeface="+mn-lt"/>
                <a:ea typeface="+mn-ea"/>
                <a:cs typeface="+mn-cs"/>
              </a:rPr>
              <a:t> Didaktik der Biologie, Didaktik der Mathematik – LMU München		</a:t>
            </a:r>
            <a:fld id="{8BE7A362-220D-42D0-B4B4-4DB6B9E5BC20}" type="slidenum">
              <a:rPr lang="de-DE" sz="1200" b="1">
                <a:solidFill>
                  <a:schemeClr val="tx2"/>
                </a:solidFill>
                <a:latin typeface="+mn-lt"/>
                <a:ea typeface="+mn-ea"/>
                <a:cs typeface="+mn-cs"/>
              </a:rPr>
              <a:t>‹Nr.›</a:t>
            </a:fld>
            <a:endParaRPr lang="de-DE" sz="1200" b="1">
              <a:solidFill>
                <a:schemeClr val="tx2"/>
              </a:solidFill>
              <a:latin typeface="+mn-lt"/>
              <a:ea typeface="+mn-ea"/>
              <a:cs typeface="+mn-cs"/>
            </a:endParaRPr>
          </a:p>
        </p:txBody>
      </p:sp>
      <p:sp>
        <p:nvSpPr>
          <p:cNvPr id="5" name="Rechteck 12"/>
          <p:cNvSpPr/>
          <p:nvPr userDrawn="1"/>
        </p:nvSpPr>
        <p:spPr bwMode="auto">
          <a:xfrm>
            <a:off x="3852920" y="6840866"/>
            <a:ext cx="6445199" cy="7195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5361" tIns="47681" rIns="95361" bIns="47681" rtlCol="0" anchor="ctr"/>
          <a:lstStyle/>
          <a:p>
            <a:pPr algn="ctr">
              <a:defRPr/>
            </a:pPr>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Titelplatzhalter 1"/>
          <p:cNvSpPr>
            <a:spLocks noGrp="1"/>
          </p:cNvSpPr>
          <p:nvPr>
            <p:ph type="title"/>
          </p:nvPr>
        </p:nvSpPr>
        <p:spPr bwMode="auto">
          <a:xfrm>
            <a:off x="514915" y="288377"/>
            <a:ext cx="9268300" cy="1200151"/>
          </a:xfrm>
          <a:prstGeom prst="rect">
            <a:avLst/>
          </a:prstGeom>
        </p:spPr>
        <p:txBody>
          <a:bodyPr vert="horz" lIns="95361" tIns="47681" rIns="95361" bIns="47681" rtlCol="0" anchor="ctr">
            <a:normAutofit/>
          </a:bodyPr>
          <a:lstStyle/>
          <a:p>
            <a:pPr>
              <a:defRPr/>
            </a:pPr>
            <a:r>
              <a:rPr lang="de-DE"/>
              <a:t>Titelmasterformat durch Klicken bearbeiten</a:t>
            </a:r>
            <a:endParaRPr/>
          </a:p>
        </p:txBody>
      </p:sp>
      <p:sp>
        <p:nvSpPr>
          <p:cNvPr id="5" name="Textplatzhalter 2"/>
          <p:cNvSpPr>
            <a:spLocks noGrp="1"/>
          </p:cNvSpPr>
          <p:nvPr>
            <p:ph type="body" idx="1"/>
          </p:nvPr>
        </p:nvSpPr>
        <p:spPr bwMode="auto">
          <a:xfrm>
            <a:off x="514915" y="1680223"/>
            <a:ext cx="9268300" cy="4752261"/>
          </a:xfrm>
          <a:prstGeom prst="rect">
            <a:avLst/>
          </a:prstGeom>
        </p:spPr>
        <p:txBody>
          <a:bodyPr vert="horz" lIns="95361" tIns="47681" rIns="95361" bIns="47681"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p:txBody>
      </p:sp>
      <p:sp>
        <p:nvSpPr>
          <p:cNvPr id="6" name="Foliennummernplatzhalter 4"/>
          <p:cNvSpPr>
            <a:spLocks noAdjustHandles="1"/>
          </p:cNvSpPr>
          <p:nvPr userDrawn="1"/>
        </p:nvSpPr>
        <p:spPr bwMode="auto">
          <a:xfrm>
            <a:off x="9845788" y="6773532"/>
            <a:ext cx="470210" cy="531732"/>
          </a:xfrm>
          <a:prstGeom prst="rect">
            <a:avLst/>
          </a:prstGeom>
          <a:noFill/>
          <a:ln w="9525">
            <a:noFill/>
            <a:miter lim="800000"/>
            <a:headEnd/>
            <a:tailEnd/>
          </a:ln>
        </p:spPr>
        <p:txBody>
          <a:bodyPr lIns="95361" tIns="47681" rIns="95361" bIns="47681" anchor="ctr"/>
          <a:lstStyle/>
          <a:p>
            <a:pPr algn="ctr">
              <a:defRPr/>
            </a:pPr>
            <a:fld id="{8BE7A362-220D-42D0-B4B4-4DB6B9E5BC20}" type="slidenum">
              <a:rPr lang="de-DE" sz="1200" b="1">
                <a:solidFill>
                  <a:schemeClr val="bg1"/>
                </a:solidFill>
                <a:latin typeface="Arial Bold"/>
                <a:ea typeface="Arial Bold"/>
                <a:cs typeface="Arial Bold"/>
              </a:rPr>
              <a:t>‹Nr.›</a:t>
            </a:fld>
            <a:endParaRPr lang="de-DE" sz="1200" b="1">
              <a:solidFill>
                <a:schemeClr val="bg1"/>
              </a:solidFill>
              <a:latin typeface="Arial Bold"/>
              <a:ea typeface="Arial Bold"/>
              <a:cs typeface="Arial Bo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ctr" defTabSz="953617">
        <a:spcBef>
          <a:spcPts val="0"/>
        </a:spcBef>
        <a:buNone/>
        <a:defRPr sz="4700">
          <a:solidFill>
            <a:schemeClr val="tx1"/>
          </a:solidFill>
          <a:latin typeface="+mj-lt"/>
          <a:ea typeface="+mj-ea"/>
          <a:cs typeface="+mj-cs"/>
        </a:defRPr>
      </a:lvl1pPr>
    </p:titleStyle>
    <p:bodyStyle>
      <a:lvl1pPr marL="357607" indent="-357607" algn="l" defTabSz="953617">
        <a:spcBef>
          <a:spcPts val="0"/>
        </a:spcBef>
        <a:buFont typeface="Arial"/>
        <a:buNone/>
        <a:defRPr sz="2400" b="1">
          <a:solidFill>
            <a:schemeClr val="tx1"/>
          </a:solidFill>
          <a:latin typeface="Arial Bold"/>
          <a:ea typeface="+mn-ea"/>
          <a:cs typeface="+mn-cs"/>
        </a:defRPr>
      </a:lvl1pPr>
      <a:lvl2pPr marL="774811" indent="-298005" algn="l" defTabSz="953617">
        <a:spcBef>
          <a:spcPts val="0"/>
        </a:spcBef>
        <a:buFont typeface="Arial"/>
        <a:buChar char="–"/>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p:bodyStyle>
    <p:otherStyle>
      <a:defPPr>
        <a:defRPr lang="de-DE"/>
      </a:defPPr>
      <a:lvl1pPr marL="0" algn="l" defTabSz="953617">
        <a:defRPr sz="1700">
          <a:solidFill>
            <a:schemeClr val="tx1"/>
          </a:solidFill>
          <a:latin typeface="+mn-lt"/>
          <a:ea typeface="+mn-ea"/>
          <a:cs typeface="+mn-cs"/>
        </a:defRPr>
      </a:lvl1pPr>
      <a:lvl2pPr marL="476808" algn="l" defTabSz="953617">
        <a:defRPr sz="1700">
          <a:solidFill>
            <a:schemeClr val="tx1"/>
          </a:solidFill>
          <a:latin typeface="+mn-lt"/>
          <a:ea typeface="+mn-ea"/>
          <a:cs typeface="+mn-cs"/>
        </a:defRPr>
      </a:lvl2pPr>
      <a:lvl3pPr marL="953617" algn="l" defTabSz="953617">
        <a:defRPr sz="1700">
          <a:solidFill>
            <a:schemeClr val="tx1"/>
          </a:solidFill>
          <a:latin typeface="+mn-lt"/>
          <a:ea typeface="+mn-ea"/>
          <a:cs typeface="+mn-cs"/>
        </a:defRPr>
      </a:lvl3pPr>
      <a:lvl4pPr marL="1430423" algn="l" defTabSz="953617">
        <a:defRPr sz="1700">
          <a:solidFill>
            <a:schemeClr val="tx1"/>
          </a:solidFill>
          <a:latin typeface="+mn-lt"/>
          <a:ea typeface="+mn-ea"/>
          <a:cs typeface="+mn-cs"/>
        </a:defRPr>
      </a:lvl4pPr>
      <a:lvl5pPr marL="1907231" algn="l" defTabSz="953617">
        <a:defRPr sz="1700">
          <a:solidFill>
            <a:schemeClr val="tx1"/>
          </a:solidFill>
          <a:latin typeface="+mn-lt"/>
          <a:ea typeface="+mn-ea"/>
          <a:cs typeface="+mn-cs"/>
        </a:defRPr>
      </a:lvl5pPr>
      <a:lvl6pPr marL="2384039" algn="l" defTabSz="953617">
        <a:defRPr sz="1700">
          <a:solidFill>
            <a:schemeClr val="tx1"/>
          </a:solidFill>
          <a:latin typeface="+mn-lt"/>
          <a:ea typeface="+mn-ea"/>
          <a:cs typeface="+mn-cs"/>
        </a:defRPr>
      </a:lvl6pPr>
      <a:lvl7pPr marL="2860849" algn="l" defTabSz="953617">
        <a:defRPr sz="1700">
          <a:solidFill>
            <a:schemeClr val="tx1"/>
          </a:solidFill>
          <a:latin typeface="+mn-lt"/>
          <a:ea typeface="+mn-ea"/>
          <a:cs typeface="+mn-cs"/>
        </a:defRPr>
      </a:lvl7pPr>
      <a:lvl8pPr marL="3337656" algn="l" defTabSz="953617">
        <a:defRPr sz="1700">
          <a:solidFill>
            <a:schemeClr val="tx1"/>
          </a:solidFill>
          <a:latin typeface="+mn-lt"/>
          <a:ea typeface="+mn-ea"/>
          <a:cs typeface="+mn-cs"/>
        </a:defRPr>
      </a:lvl8pPr>
      <a:lvl9pPr marL="3814465" algn="l" defTabSz="953617">
        <a:defRPr sz="17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hippasus.com/resources/tte/" TargetMode="Externa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hyperlink" Target="https://creativecommons.org/licenses/by-sa/4.0/legalcode.d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digitales-klassenzimmer.org/icap-modell/"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Grafik 11"/>
          <p:cNvPicPr>
            <a:picLocks noChangeAspect="1"/>
          </p:cNvPicPr>
          <p:nvPr/>
        </p:nvPicPr>
        <p:blipFill>
          <a:blip r:embed="rId3"/>
          <a:stretch/>
        </p:blipFill>
        <p:spPr bwMode="auto">
          <a:xfrm>
            <a:off x="-555803" y="0"/>
            <a:ext cx="10843557" cy="7200800"/>
          </a:xfrm>
          <a:prstGeom prst="rect">
            <a:avLst/>
          </a:prstGeom>
        </p:spPr>
      </p:pic>
      <p:sp>
        <p:nvSpPr>
          <p:cNvPr id="5" name="Rechteck 8"/>
          <p:cNvSpPr/>
          <p:nvPr/>
        </p:nvSpPr>
        <p:spPr bwMode="auto">
          <a:xfrm>
            <a:off x="3204839" y="4824634"/>
            <a:ext cx="7124393"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dirty="0">
                <a:solidFill>
                  <a:schemeClr val="tx1"/>
                </a:solidFill>
              </a:rPr>
              <a:t>Zwei Modelle um die Qualität von Unterricht </a:t>
            </a:r>
            <a:endParaRPr dirty="0"/>
          </a:p>
        </p:txBody>
      </p:sp>
      <p:sp>
        <p:nvSpPr>
          <p:cNvPr id="6" name="Rechteck 9"/>
          <p:cNvSpPr/>
          <p:nvPr/>
        </p:nvSpPr>
        <p:spPr bwMode="auto">
          <a:xfrm>
            <a:off x="3204839" y="5328690"/>
            <a:ext cx="7124393"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dirty="0">
                <a:solidFill>
                  <a:schemeClr val="tx1"/>
                </a:solidFill>
              </a:rPr>
              <a:t>einzuschätzen, der digitale Werkzeuge nutzt</a:t>
            </a:r>
            <a:endParaRPr dirty="0"/>
          </a:p>
        </p:txBody>
      </p:sp>
      <p:sp>
        <p:nvSpPr>
          <p:cNvPr id="7" name="Rechteck 8"/>
          <p:cNvSpPr/>
          <p:nvPr/>
        </p:nvSpPr>
        <p:spPr bwMode="auto">
          <a:xfrm>
            <a:off x="3204839" y="4320578"/>
            <a:ext cx="7124393"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2800" dirty="0">
                <a:solidFill>
                  <a:schemeClr val="tx1"/>
                </a:solidFill>
              </a:rPr>
              <a:t>ICAP und SAMR - </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a:lstStyle/>
          <a:p>
            <a:pPr>
              <a:defRPr/>
            </a:pPr>
            <a:r>
              <a:rPr lang="en-US" sz="1800" b="0"/>
              <a:t>Chi, M. T. H. (2009). Active-Constructive-Interactive: A conceptual framework for differentiating learning activities. </a:t>
            </a:r>
            <a:r>
              <a:rPr lang="en-US" sz="1800" b="0" i="1"/>
              <a:t>Topics in Cognitive Science, 1</a:t>
            </a:r>
            <a:r>
              <a:rPr lang="en-US" sz="1800" b="0"/>
              <a:t>, 73–105.</a:t>
            </a:r>
            <a:endParaRPr/>
          </a:p>
          <a:p>
            <a:pPr>
              <a:defRPr/>
            </a:pPr>
            <a:r>
              <a:rPr lang="en-US" sz="1800" b="0"/>
              <a:t>Chi, M. T., &amp; Wylie, R. (2014). The ICAP framework: Linking cognitive engagement to active learning outcomes. </a:t>
            </a:r>
            <a:r>
              <a:rPr lang="en-US" sz="1800" b="0" i="1"/>
              <a:t>Educational psychologist</a:t>
            </a:r>
            <a:r>
              <a:rPr lang="en-US" sz="1800" b="0"/>
              <a:t>, </a:t>
            </a:r>
            <a:r>
              <a:rPr lang="en-US" sz="1800" b="0" i="1"/>
              <a:t>49</a:t>
            </a:r>
            <a:r>
              <a:rPr lang="en-US" sz="1800" b="0"/>
              <a:t>(4), 219-243.</a:t>
            </a:r>
            <a:endParaRPr/>
          </a:p>
          <a:p>
            <a:pPr>
              <a:defRPr/>
            </a:pPr>
            <a:r>
              <a:rPr lang="de-DE" sz="1800" b="0"/>
              <a:t>Klossek, J. (2019). Das ICAP-Modell. </a:t>
            </a:r>
            <a:r>
              <a:rPr lang="de-DE" sz="1800" b="0" u="sng">
                <a:hlinkClick r:id="rId3" tooltip="https://digitales-klassenzimmer.org/icap-modell/"/>
              </a:rPr>
              <a:t>https://digitales-klassenzimmer.org/icap-modell/</a:t>
            </a:r>
            <a:r>
              <a:rPr lang="de-DE" sz="1800" b="0"/>
              <a:t> (Aufgerufen am 18.02.2021).</a:t>
            </a:r>
            <a:endParaRPr/>
          </a:p>
          <a:p>
            <a:pPr>
              <a:defRPr/>
            </a:pPr>
            <a:r>
              <a:rPr lang="de-DE" sz="1800" b="0"/>
              <a:t>Kramer, M., Förtsch, C., Aufleger, M., &amp; Neuhaus, B. J. (2019). Der Einsatz digitaler Medien im gymnasialen Biologieunterricht. </a:t>
            </a:r>
            <a:r>
              <a:rPr lang="de-DE" sz="1800" b="0" i="1"/>
              <a:t>Zeitschrift für Didaktik der Naturwissenschaften</a:t>
            </a:r>
            <a:r>
              <a:rPr lang="de-DE" sz="1800" b="0"/>
              <a:t>, </a:t>
            </a:r>
            <a:r>
              <a:rPr lang="de-DE" sz="1800" b="0" i="1"/>
              <a:t>25</a:t>
            </a:r>
            <a:r>
              <a:rPr lang="de-DE" sz="1800" b="0"/>
              <a:t>(1), 131-160.</a:t>
            </a:r>
            <a:endParaRPr/>
          </a:p>
          <a:p>
            <a:pPr>
              <a:defRPr/>
            </a:pPr>
            <a:r>
              <a:rPr lang="en-US" sz="1800" b="0"/>
              <a:t>Puentedura, R. (2006). Transformation, technology, and education. </a:t>
            </a:r>
            <a:r>
              <a:rPr lang="en-US" sz="1800" b="0" u="sng">
                <a:hlinkClick r:id="rId4" tooltip="http://hippasus.com/resources/tte/"/>
              </a:rPr>
              <a:t>http://hippasus.com/resources/tte/</a:t>
            </a:r>
            <a:r>
              <a:rPr lang="en-US" sz="1800" b="0"/>
              <a:t> (Aufgerufen am 18.02.2021).</a:t>
            </a:r>
            <a:endParaRPr lang="de-DE" sz="1800" b="0"/>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3"/>
          <p:cNvSpPr>
            <a:spLocks noGrp="1"/>
          </p:cNvSpPr>
          <p:nvPr>
            <p:ph sz="quarter" idx="10"/>
          </p:nvPr>
        </p:nvSpPr>
        <p:spPr bwMode="auto"/>
        <p:txBody>
          <a:bodyPr>
            <a:normAutofit lnSpcReduction="10000"/>
          </a:bodyPr>
          <a:lstStyle/>
          <a:p>
            <a:pPr>
              <a:defRPr/>
            </a:pPr>
            <a:endParaRPr lang="de-DE"/>
          </a:p>
        </p:txBody>
      </p:sp>
      <p:sp>
        <p:nvSpPr>
          <p:cNvPr id="7" name="Textplatzhalter 4"/>
          <p:cNvSpPr>
            <a:spLocks noGrp="1"/>
          </p:cNvSpPr>
          <p:nvPr>
            <p:ph type="body" sz="quarter" idx="11"/>
          </p:nvPr>
        </p:nvSpPr>
        <p:spPr bwMode="auto"/>
        <p:txBody>
          <a:bodyPr/>
          <a:lstStyle/>
          <a:p>
            <a:pPr>
              <a:defRPr/>
            </a:pPr>
            <a:r>
              <a:rPr lang="de-DE"/>
              <a:t>Literatur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Inhaltsplatzhalter 1"/>
          <p:cNvSpPr>
            <a:spLocks noGrp="1"/>
          </p:cNvSpPr>
          <p:nvPr>
            <p:ph idx="1"/>
          </p:nvPr>
        </p:nvSpPr>
        <p:spPr bwMode="auto"/>
        <p:txBody>
          <a:bodyPr>
            <a:normAutofit lnSpcReduction="10000"/>
          </a:bodyPr>
          <a:lstStyle/>
          <a:p>
            <a:pPr>
              <a:defRPr/>
            </a:pPr>
            <a:r>
              <a:rPr lang="de-DE" sz="1800" b="0" u="sng" dirty="0">
                <a:solidFill>
                  <a:srgbClr val="000000"/>
                </a:solidFill>
                <a:ea typeface="Calibri"/>
                <a:cs typeface="Calibri"/>
                <a:hlinkClick r:id="rId3" action="ppaction://hlinksldjump" tooltip="ppaction://hlinksldjumpslide0"/>
              </a:rPr>
              <a:t>Titelfolie:</a:t>
            </a:r>
            <a:r>
              <a:rPr lang="de-DE" sz="1800" b="0" dirty="0">
                <a:solidFill>
                  <a:srgbClr val="000000"/>
                </a:solidFill>
                <a:ea typeface="Calibri"/>
                <a:cs typeface="Calibri"/>
              </a:rPr>
              <a:t> Bild von </a:t>
            </a:r>
            <a:r>
              <a:rPr lang="de-DE" sz="1800" b="0" dirty="0" err="1">
                <a:solidFill>
                  <a:srgbClr val="000000"/>
                </a:solidFill>
                <a:ea typeface="Calibri"/>
                <a:cs typeface="Calibri"/>
              </a:rPr>
              <a:t>salinger</a:t>
            </a:r>
            <a:r>
              <a:rPr lang="de-DE" sz="1800" b="0" dirty="0">
                <a:solidFill>
                  <a:srgbClr val="000000"/>
                </a:solidFill>
                <a:ea typeface="Calibri"/>
                <a:cs typeface="Calibri"/>
              </a:rPr>
              <a:t> auf </a:t>
            </a:r>
            <a:r>
              <a:rPr lang="de-DE" sz="1800" b="0" dirty="0" err="1">
                <a:solidFill>
                  <a:srgbClr val="000000"/>
                </a:solidFill>
                <a:ea typeface="Calibri"/>
                <a:cs typeface="Calibri"/>
              </a:rPr>
              <a:t>Pixabay</a:t>
            </a:r>
            <a:r>
              <a:rPr lang="de-DE" sz="1800" b="0" dirty="0">
                <a:solidFill>
                  <a:srgbClr val="000000"/>
                </a:solidFill>
                <a:ea typeface="Calibri"/>
                <a:cs typeface="Calibri"/>
              </a:rPr>
              <a:t>: https://pixabay.com/images/id-467730/</a:t>
            </a: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br>
              <a:rPr lang="de-DE" sz="1800" b="0" dirty="0">
                <a:solidFill>
                  <a:srgbClr val="000000"/>
                </a:solidFill>
                <a:ea typeface="Calibri"/>
                <a:cs typeface="Calibri"/>
              </a:rPr>
            </a:br>
            <a:r>
              <a:rPr lang="de-DE" sz="1800" b="0" i="0" u="none" strike="noStrike" cap="none" spc="0" dirty="0">
                <a:solidFill>
                  <a:srgbClr val="000000"/>
                </a:solidFill>
                <a:latin typeface="Calibri"/>
                <a:ea typeface="Calibri"/>
                <a:cs typeface="Calibri"/>
              </a:rPr>
              <a:t>Alle Bilder lizensiert unter</a:t>
            </a:r>
            <a:r>
              <a:rPr lang="de-DE" sz="1800" b="0" i="0" u="none" strike="noStrike" cap="none" spc="0" dirty="0">
                <a:solidFill>
                  <a:srgbClr val="000000"/>
                </a:solidFill>
                <a:latin typeface="+mn-lt"/>
                <a:ea typeface="Calibri"/>
                <a:cs typeface="Calibri"/>
              </a:rPr>
              <a:t> </a:t>
            </a:r>
            <a:r>
              <a:rPr lang="de-DE" sz="1800" b="0" i="0" u="sng" strike="noStrike" cap="none" spc="0" dirty="0">
                <a:solidFill>
                  <a:schemeClr val="tx1"/>
                </a:solidFill>
                <a:latin typeface="+mn-lt"/>
                <a:ea typeface="Calibri"/>
                <a:cs typeface="Calibri"/>
                <a:hlinkClick r:id="rId4" tooltip="https://creativecommons.org/licenses/by-sa/4.0/legalcode.de"/>
              </a:rPr>
              <a:t>CC-BY-SA 4.0</a:t>
            </a:r>
            <a:br>
              <a:rPr lang="de-DE" sz="1800" b="0" dirty="0">
                <a:solidFill>
                  <a:srgbClr val="000000"/>
                </a:solidFill>
                <a:ea typeface="Calibri"/>
                <a:cs typeface="Calibri"/>
              </a:rPr>
            </a:br>
            <a:endParaRPr dirty="0"/>
          </a:p>
          <a:p>
            <a:pPr>
              <a:defRPr/>
            </a:pPr>
            <a:endParaRPr lang="de-DE" b="0" dirty="0"/>
          </a:p>
        </p:txBody>
      </p:sp>
      <p:sp>
        <p:nvSpPr>
          <p:cNvPr id="5" name="Titel 2"/>
          <p:cNvSpPr>
            <a:spLocks noGrp="1"/>
          </p:cNvSpPr>
          <p:nvPr>
            <p:ph type="title"/>
          </p:nvPr>
        </p:nvSpPr>
        <p:spPr bwMode="auto"/>
        <p:txBody>
          <a:bodyPr/>
          <a:lstStyle/>
          <a:p>
            <a:pPr>
              <a:defRPr/>
            </a:pPr>
            <a:r>
              <a:rPr lang="de-DE"/>
              <a:t>Quellen und Literaturverzeichnis</a:t>
            </a:r>
            <a:endParaRPr/>
          </a:p>
        </p:txBody>
      </p:sp>
      <p:sp>
        <p:nvSpPr>
          <p:cNvPr id="6" name="Inhaltsplatzhalter 3"/>
          <p:cNvSpPr>
            <a:spLocks noGrp="1"/>
          </p:cNvSpPr>
          <p:nvPr>
            <p:ph sz="quarter" idx="10"/>
          </p:nvPr>
        </p:nvSpPr>
        <p:spPr bwMode="auto">
          <a:xfrm>
            <a:off x="5365080" y="5602642"/>
            <a:ext cx="4248943" cy="288032"/>
          </a:xfrm>
        </p:spPr>
        <p:txBody>
          <a:bodyPr>
            <a:normAutofit lnSpcReduction="10000"/>
          </a:bodyPr>
          <a:lstStyle/>
          <a:p>
            <a:pPr>
              <a:defRPr/>
            </a:pPr>
            <a:endParaRPr lang="de-DE" dirty="0"/>
          </a:p>
        </p:txBody>
      </p:sp>
      <p:sp>
        <p:nvSpPr>
          <p:cNvPr id="7" name="Textplatzhalter 4"/>
          <p:cNvSpPr>
            <a:spLocks noGrp="1"/>
          </p:cNvSpPr>
          <p:nvPr>
            <p:ph type="body" sz="quarter" idx="11"/>
          </p:nvPr>
        </p:nvSpPr>
        <p:spPr bwMode="auto"/>
        <p:txBody>
          <a:bodyPr/>
          <a:lstStyle/>
          <a:p>
            <a:pPr>
              <a:defRPr/>
            </a:pPr>
            <a:r>
              <a:rPr lang="de-DE"/>
              <a:t>Bilder</a:t>
            </a:r>
            <a:endParaRPr/>
          </a:p>
        </p:txBody>
      </p:sp>
      <p:sp>
        <p:nvSpPr>
          <p:cNvPr id="2" name="Textfeld 1">
            <a:extLst>
              <a:ext uri="{FF2B5EF4-FFF2-40B4-BE49-F238E27FC236}">
                <a16:creationId xmlns:a16="http://schemas.microsoft.com/office/drawing/2014/main" id="{E9C47609-6499-4B12-A807-4D9A0E3E816A}"/>
              </a:ext>
            </a:extLst>
          </p:cNvPr>
          <p:cNvSpPr txBox="1"/>
          <p:nvPr/>
        </p:nvSpPr>
        <p:spPr>
          <a:xfrm>
            <a:off x="56494" y="6192738"/>
            <a:ext cx="10248281" cy="907941"/>
          </a:xfrm>
          <a:prstGeom prst="rect">
            <a:avLst/>
          </a:prstGeom>
          <a:noFill/>
        </p:spPr>
        <p:txBody>
          <a:bodyPr wrap="square" rtlCol="0">
            <a:spAutoFit/>
          </a:bodyPr>
          <a:lstStyle/>
          <a:p>
            <a:r>
              <a:rPr lang="de-DE" sz="1200" dirty="0"/>
              <a:t>Lizenzhinweis: "ICAP und SAMR – Zwei Modelle um die Qualität von Unterricht einzuschätzen, der digitale Werkzeuge nutzt", erstellt  von D. Traub, M. Aufleger, A. Rutkowski, C. Förtsch, M. Spangler und B. Neuhaus im Projekt  </a:t>
            </a:r>
            <a:r>
              <a:rPr lang="de-DE" sz="1200" dirty="0" err="1"/>
              <a:t>DigitUS</a:t>
            </a:r>
            <a:r>
              <a:rPr lang="de-DE" sz="1200" dirty="0"/>
              <a:t> und lizenziert als CC BY SA 4.0. </a:t>
            </a:r>
          </a:p>
          <a:p>
            <a:r>
              <a:rPr lang="de-DE" sz="1200" dirty="0"/>
              <a:t>Hinweis: Die Logos von </a:t>
            </a:r>
            <a:r>
              <a:rPr lang="de-DE" sz="1200" dirty="0" err="1"/>
              <a:t>DigitUS</a:t>
            </a:r>
            <a:r>
              <a:rPr lang="de-DE" sz="1200" dirty="0"/>
              <a:t> und seiner Projektpartner sind  urheberrechtlich geschützt. Sie sind im Fall einer Bearbeitung des  Materials zu entfernen.</a:t>
            </a:r>
          </a:p>
          <a:p>
            <a:endParaRPr lang="de-D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DE" dirty="0"/>
              <a:t>ICAP</a:t>
            </a:r>
          </a:p>
        </p:txBody>
      </p:sp>
      <p:sp>
        <p:nvSpPr>
          <p:cNvPr id="17" name="Textfeld 16"/>
          <p:cNvSpPr txBox="1"/>
          <p:nvPr/>
        </p:nvSpPr>
        <p:spPr>
          <a:xfrm>
            <a:off x="649435" y="4898335"/>
            <a:ext cx="2035683" cy="646331"/>
          </a:xfrm>
          <a:prstGeom prst="rect">
            <a:avLst/>
          </a:prstGeom>
          <a:noFill/>
        </p:spPr>
        <p:txBody>
          <a:bodyPr wrap="square" rtlCol="0">
            <a:spAutoFit/>
          </a:bodyPr>
          <a:lstStyle/>
          <a:p>
            <a:r>
              <a:rPr lang="de-DE" sz="1200" b="1" dirty="0"/>
              <a:t>Zuhören, Zuschauen, Rezipieren von (digitalen) Inhalten.</a:t>
            </a:r>
          </a:p>
        </p:txBody>
      </p:sp>
      <p:sp>
        <p:nvSpPr>
          <p:cNvPr id="19" name="Textfeld 18"/>
          <p:cNvSpPr txBox="1"/>
          <p:nvPr/>
        </p:nvSpPr>
        <p:spPr>
          <a:xfrm>
            <a:off x="2895572" y="3952939"/>
            <a:ext cx="2035683" cy="1015663"/>
          </a:xfrm>
          <a:prstGeom prst="rect">
            <a:avLst/>
          </a:prstGeom>
          <a:noFill/>
        </p:spPr>
        <p:txBody>
          <a:bodyPr wrap="square" rtlCol="0">
            <a:spAutoFit/>
          </a:bodyPr>
          <a:lstStyle/>
          <a:p>
            <a:r>
              <a:rPr lang="de-DE" sz="1200" b="1" dirty="0"/>
              <a:t>Zusätzlich einfache, erkennbare  Schülertätigkeit mit physisch-motorischer Aktion, z.B. Notizen zu Präsentationen anfertigen. </a:t>
            </a:r>
          </a:p>
        </p:txBody>
      </p:sp>
      <p:sp>
        <p:nvSpPr>
          <p:cNvPr id="21" name="Textfeld 20"/>
          <p:cNvSpPr txBox="1"/>
          <p:nvPr/>
        </p:nvSpPr>
        <p:spPr>
          <a:xfrm>
            <a:off x="5137516" y="3264217"/>
            <a:ext cx="2243788" cy="1200329"/>
          </a:xfrm>
          <a:prstGeom prst="rect">
            <a:avLst/>
          </a:prstGeom>
          <a:noFill/>
        </p:spPr>
        <p:txBody>
          <a:bodyPr wrap="square" rtlCol="0">
            <a:spAutoFit/>
          </a:bodyPr>
          <a:lstStyle/>
          <a:p>
            <a:r>
              <a:rPr lang="de-DE" sz="1200" b="1" dirty="0"/>
              <a:t>Selbstständige Überlegungen anstellen, die über die </a:t>
            </a:r>
            <a:r>
              <a:rPr lang="de-DE" sz="1200" b="1" dirty="0" err="1"/>
              <a:t>Informa-tion</a:t>
            </a:r>
            <a:r>
              <a:rPr lang="de-DE" sz="1200" b="1" dirty="0"/>
              <a:t> im Material hinausgehen, der produzierte Output erhält eigene Ideen, die im Material noch nicht enthalten sind.</a:t>
            </a:r>
          </a:p>
        </p:txBody>
      </p:sp>
      <p:sp>
        <p:nvSpPr>
          <p:cNvPr id="23" name="Textfeld 22"/>
          <p:cNvSpPr txBox="1"/>
          <p:nvPr/>
        </p:nvSpPr>
        <p:spPr>
          <a:xfrm>
            <a:off x="7471434" y="2760161"/>
            <a:ext cx="2340181" cy="1200329"/>
          </a:xfrm>
          <a:prstGeom prst="rect">
            <a:avLst/>
          </a:prstGeom>
          <a:noFill/>
        </p:spPr>
        <p:txBody>
          <a:bodyPr wrap="square" rtlCol="0">
            <a:spAutoFit/>
          </a:bodyPr>
          <a:lstStyle/>
          <a:p>
            <a:r>
              <a:rPr lang="de-DE" sz="1200" b="1" dirty="0"/>
              <a:t>Einbringen der konstruktiven Überlegungen in einen Peer-Diskurs, sodass Positionen, Argumente der Anderen in die eigene Sichtweise integriert werden. </a:t>
            </a:r>
          </a:p>
        </p:txBody>
      </p:sp>
      <p:sp>
        <p:nvSpPr>
          <p:cNvPr id="35" name="Parallelogramm 34"/>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Parallelogramm 36"/>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Parallelogramm 37"/>
          <p:cNvSpPr/>
          <p:nvPr/>
        </p:nvSpPr>
        <p:spPr>
          <a:xfrm>
            <a:off x="455236" y="5103011"/>
            <a:ext cx="2808312" cy="1872208"/>
          </a:xfrm>
          <a:prstGeom prst="parallelogram">
            <a:avLst/>
          </a:prstGeom>
          <a:solidFill>
            <a:schemeClr val="bg1">
              <a:lumMod val="9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Textfeld 38"/>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40" name="Textfeld 39"/>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41" name="Textfeld 40"/>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2" name="Textfeld 41"/>
          <p:cNvSpPr txBox="1"/>
          <p:nvPr/>
        </p:nvSpPr>
        <p:spPr>
          <a:xfrm>
            <a:off x="8250678" y="4572199"/>
            <a:ext cx="1021049" cy="353943"/>
          </a:xfrm>
          <a:prstGeom prst="rect">
            <a:avLst/>
          </a:prstGeom>
          <a:noFill/>
        </p:spPr>
        <p:txBody>
          <a:bodyPr wrap="none" rtlCol="0">
            <a:spAutoFit/>
          </a:bodyPr>
          <a:lstStyle/>
          <a:p>
            <a:r>
              <a:rPr lang="de-DE" dirty="0"/>
              <a:t>interaktiv</a:t>
            </a:r>
          </a:p>
        </p:txBody>
      </p:sp>
      <p:sp>
        <p:nvSpPr>
          <p:cNvPr id="45" name="Textfeld 44"/>
          <p:cNvSpPr txBox="1"/>
          <p:nvPr/>
        </p:nvSpPr>
        <p:spPr>
          <a:xfrm>
            <a:off x="627297" y="2006982"/>
            <a:ext cx="1480855" cy="369332"/>
          </a:xfrm>
          <a:prstGeom prst="rect">
            <a:avLst/>
          </a:prstGeom>
          <a:noFill/>
        </p:spPr>
        <p:txBody>
          <a:bodyPr wrap="none" rtlCol="0">
            <a:spAutoFit/>
          </a:bodyPr>
          <a:lstStyle/>
          <a:p>
            <a:r>
              <a:rPr lang="de-DE" sz="1800" b="1" dirty="0">
                <a:solidFill>
                  <a:schemeClr val="bg1"/>
                </a:solidFill>
              </a:rPr>
              <a:t>Verbesserung</a:t>
            </a:r>
            <a:endParaRPr lang="de-DE" b="1" dirty="0">
              <a:solidFill>
                <a:schemeClr val="bg1"/>
              </a:solidFill>
            </a:endParaRPr>
          </a:p>
        </p:txBody>
      </p:sp>
      <p:cxnSp>
        <p:nvCxnSpPr>
          <p:cNvPr id="46" name="Gerader Verbinder 45"/>
          <p:cNvCxnSpPr/>
          <p:nvPr/>
        </p:nvCxnSpPr>
        <p:spPr>
          <a:xfrm>
            <a:off x="2685118" y="4056305"/>
            <a:ext cx="25410" cy="1344345"/>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Gerader Verbinder 46"/>
          <p:cNvCxnSpPr/>
          <p:nvPr/>
        </p:nvCxnSpPr>
        <p:spPr>
          <a:xfrm flipH="1">
            <a:off x="5005040" y="3384426"/>
            <a:ext cx="17552" cy="1288593"/>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8" name="Gerader Verbinder 47"/>
          <p:cNvCxnSpPr/>
          <p:nvPr/>
        </p:nvCxnSpPr>
        <p:spPr>
          <a:xfrm>
            <a:off x="7306269" y="2880370"/>
            <a:ext cx="0" cy="1175935"/>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 name="Textfeld 28"/>
          <p:cNvSpPr txBox="1"/>
          <p:nvPr/>
        </p:nvSpPr>
        <p:spPr>
          <a:xfrm>
            <a:off x="455236" y="1037474"/>
            <a:ext cx="3109644" cy="1323439"/>
          </a:xfrm>
          <a:prstGeom prst="rect">
            <a:avLst/>
          </a:prstGeom>
          <a:solidFill>
            <a:schemeClr val="bg1">
              <a:lumMod val="85000"/>
            </a:schemeClr>
          </a:solidFill>
        </p:spPr>
        <p:txBody>
          <a:bodyPr wrap="square" rtlCol="0">
            <a:spAutoFit/>
          </a:bodyPr>
          <a:lstStyle/>
          <a:p>
            <a:r>
              <a:rPr lang="de-DE" sz="2000" b="1" dirty="0"/>
              <a:t>I</a:t>
            </a:r>
            <a:r>
              <a:rPr lang="de-DE" sz="2000" dirty="0"/>
              <a:t>nteractive</a:t>
            </a:r>
          </a:p>
          <a:p>
            <a:r>
              <a:rPr lang="de-DE" sz="2000" b="1" dirty="0" err="1"/>
              <a:t>C</a:t>
            </a:r>
            <a:r>
              <a:rPr lang="de-DE" sz="2000" dirty="0" err="1"/>
              <a:t>onstructive</a:t>
            </a:r>
            <a:endParaRPr lang="de-DE" sz="2000" dirty="0"/>
          </a:p>
          <a:p>
            <a:r>
              <a:rPr lang="de-DE" sz="2000" b="1" dirty="0" err="1"/>
              <a:t>A</a:t>
            </a:r>
            <a:r>
              <a:rPr lang="de-DE" sz="2000" dirty="0" err="1"/>
              <a:t>ctive</a:t>
            </a:r>
            <a:endParaRPr lang="de-DE" sz="2000" dirty="0"/>
          </a:p>
          <a:p>
            <a:r>
              <a:rPr lang="de-DE" sz="2000" b="1" dirty="0"/>
              <a:t>P</a:t>
            </a:r>
            <a:r>
              <a:rPr lang="de-DE" sz="2000" dirty="0"/>
              <a:t>assiv</a:t>
            </a:r>
          </a:p>
        </p:txBody>
      </p:sp>
      <p:sp>
        <p:nvSpPr>
          <p:cNvPr id="22"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endParaRPr sz="1100" dirty="0"/>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dirty="0"/>
          </a:p>
          <a:p>
            <a:pPr>
              <a:lnSpc>
                <a:spcPct val="80000"/>
              </a:lnSpc>
              <a:defRPr/>
            </a:pPr>
            <a:r>
              <a:rPr lang="de-DE" sz="1100" dirty="0"/>
              <a:t>Beispiele aus: aus: Kramer, </a:t>
            </a:r>
            <a:r>
              <a:rPr lang="de-DE" sz="1100" dirty="0" err="1"/>
              <a:t>Förtsch</a:t>
            </a:r>
            <a:r>
              <a:rPr lang="de-DE" sz="1100" dirty="0"/>
              <a:t>, Aufleger &amp; Neuhaus (2019)</a:t>
            </a:r>
          </a:p>
        </p:txBody>
      </p:sp>
      <p:sp>
        <p:nvSpPr>
          <p:cNvPr id="2" name="Inhaltsplatzhalter 1"/>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2403374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Parallelogramm 27"/>
          <p:cNvSpPr/>
          <p:nvPr/>
        </p:nvSpPr>
        <p:spPr>
          <a:xfrm>
            <a:off x="5022592" y="4680570"/>
            <a:ext cx="2808000" cy="1872000"/>
          </a:xfrm>
          <a:prstGeom prst="parallelogram">
            <a:avLst/>
          </a:prstGeom>
          <a:solidFill>
            <a:schemeClr val="accent4"/>
          </a:solidFill>
          <a:ln>
            <a:solidFill>
              <a:schemeClr val="accent4"/>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Parallelogramm 28"/>
          <p:cNvSpPr/>
          <p:nvPr/>
        </p:nvSpPr>
        <p:spPr>
          <a:xfrm>
            <a:off x="7330702" y="4680570"/>
            <a:ext cx="2808000" cy="1872000"/>
          </a:xfrm>
          <a:prstGeom prst="parallelogram">
            <a:avLst/>
          </a:prstGeom>
          <a:solidFill>
            <a:schemeClr val="accent2"/>
          </a:solidFill>
          <a:ln>
            <a:solidFill>
              <a:schemeClr val="accent2"/>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Parallelogramm 29"/>
          <p:cNvSpPr/>
          <p:nvPr/>
        </p:nvSpPr>
        <p:spPr>
          <a:xfrm>
            <a:off x="2714482" y="4680570"/>
            <a:ext cx="2808000" cy="1872000"/>
          </a:xfrm>
          <a:prstGeom prst="parallelogram">
            <a:avLst/>
          </a:prstGeom>
          <a:solidFill>
            <a:schemeClr val="accent3"/>
          </a:solidFill>
          <a:ln>
            <a:solidFill>
              <a:schemeClr val="accent3"/>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Parallelogramm 26"/>
          <p:cNvSpPr/>
          <p:nvPr/>
        </p:nvSpPr>
        <p:spPr>
          <a:xfrm>
            <a:off x="394476" y="4680570"/>
            <a:ext cx="2808000" cy="1872000"/>
          </a:xfrm>
          <a:prstGeom prst="parallelogram">
            <a:avLst/>
          </a:prstGeom>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itel 4"/>
          <p:cNvSpPr>
            <a:spLocks noGrp="1"/>
          </p:cNvSpPr>
          <p:nvPr>
            <p:ph type="title"/>
          </p:nvPr>
        </p:nvSpPr>
        <p:spPr/>
        <p:txBody>
          <a:bodyPr>
            <a:normAutofit/>
          </a:bodyPr>
          <a:lstStyle/>
          <a:p>
            <a:r>
              <a:rPr lang="de-DE" dirty="0"/>
              <a:t>SAMR</a:t>
            </a:r>
          </a:p>
        </p:txBody>
      </p:sp>
      <p:sp>
        <p:nvSpPr>
          <p:cNvPr id="12" name="Textfeld 11"/>
          <p:cNvSpPr txBox="1"/>
          <p:nvPr/>
        </p:nvSpPr>
        <p:spPr>
          <a:xfrm>
            <a:off x="1620664" y="5903252"/>
            <a:ext cx="709490" cy="353943"/>
          </a:xfrm>
          <a:prstGeom prst="rect">
            <a:avLst/>
          </a:prstGeom>
          <a:noFill/>
        </p:spPr>
        <p:txBody>
          <a:bodyPr wrap="none" rtlCol="0">
            <a:spAutoFit/>
          </a:bodyPr>
          <a:lstStyle/>
          <a:p>
            <a:r>
              <a:rPr lang="de-DE" dirty="0">
                <a:solidFill>
                  <a:schemeClr val="bg1"/>
                </a:solidFill>
              </a:rPr>
              <a:t>Ersatz</a:t>
            </a:r>
          </a:p>
        </p:txBody>
      </p:sp>
      <p:sp>
        <p:nvSpPr>
          <p:cNvPr id="13" name="Textfeld 12"/>
          <p:cNvSpPr txBox="1"/>
          <p:nvPr/>
        </p:nvSpPr>
        <p:spPr>
          <a:xfrm>
            <a:off x="3565872" y="5903252"/>
            <a:ext cx="1388906" cy="353943"/>
          </a:xfrm>
          <a:prstGeom prst="rect">
            <a:avLst/>
          </a:prstGeom>
          <a:noFill/>
        </p:spPr>
        <p:txBody>
          <a:bodyPr wrap="none" rtlCol="0">
            <a:spAutoFit/>
          </a:bodyPr>
          <a:lstStyle/>
          <a:p>
            <a:r>
              <a:rPr lang="de-DE" dirty="0">
                <a:solidFill>
                  <a:schemeClr val="bg1"/>
                </a:solidFill>
              </a:rPr>
              <a:t>Verbesserung</a:t>
            </a:r>
          </a:p>
        </p:txBody>
      </p:sp>
      <p:sp>
        <p:nvSpPr>
          <p:cNvPr id="14" name="Textfeld 13"/>
          <p:cNvSpPr txBox="1"/>
          <p:nvPr/>
        </p:nvSpPr>
        <p:spPr>
          <a:xfrm>
            <a:off x="5941144" y="5903252"/>
            <a:ext cx="1317027" cy="353943"/>
          </a:xfrm>
          <a:prstGeom prst="rect">
            <a:avLst/>
          </a:prstGeom>
          <a:noFill/>
        </p:spPr>
        <p:txBody>
          <a:bodyPr wrap="none" rtlCol="0">
            <a:spAutoFit/>
          </a:bodyPr>
          <a:lstStyle/>
          <a:p>
            <a:r>
              <a:rPr lang="de-DE" dirty="0">
                <a:solidFill>
                  <a:schemeClr val="bg1"/>
                </a:solidFill>
              </a:rPr>
              <a:t>Modifikation</a:t>
            </a:r>
          </a:p>
        </p:txBody>
      </p:sp>
      <p:sp>
        <p:nvSpPr>
          <p:cNvPr id="15" name="Textfeld 14"/>
          <p:cNvSpPr txBox="1"/>
          <p:nvPr/>
        </p:nvSpPr>
        <p:spPr>
          <a:xfrm>
            <a:off x="8250678" y="5903252"/>
            <a:ext cx="1362874" cy="353943"/>
          </a:xfrm>
          <a:prstGeom prst="rect">
            <a:avLst/>
          </a:prstGeom>
          <a:noFill/>
        </p:spPr>
        <p:txBody>
          <a:bodyPr wrap="none" rtlCol="0">
            <a:spAutoFit/>
          </a:bodyPr>
          <a:lstStyle/>
          <a:p>
            <a:r>
              <a:rPr lang="de-DE" dirty="0">
                <a:solidFill>
                  <a:schemeClr val="bg1"/>
                </a:solidFill>
              </a:rPr>
              <a:t>Neubelegung</a:t>
            </a:r>
          </a:p>
        </p:txBody>
      </p:sp>
      <p:sp>
        <p:nvSpPr>
          <p:cNvPr id="17" name="Textfeld 16"/>
          <p:cNvSpPr txBox="1"/>
          <p:nvPr/>
        </p:nvSpPr>
        <p:spPr>
          <a:xfrm>
            <a:off x="660713" y="2520330"/>
            <a:ext cx="2035683" cy="830997"/>
          </a:xfrm>
          <a:prstGeom prst="rect">
            <a:avLst/>
          </a:prstGeom>
          <a:noFill/>
        </p:spPr>
        <p:txBody>
          <a:bodyPr wrap="square" rtlCol="0">
            <a:spAutoFit/>
          </a:bodyPr>
          <a:lstStyle/>
          <a:p>
            <a:r>
              <a:rPr lang="de-DE" sz="1200" b="1" dirty="0">
                <a:solidFill>
                  <a:schemeClr val="accent1"/>
                </a:solidFill>
              </a:rPr>
              <a:t>Das digitale Werkzeug ersetzt das analoge Medium. Es liegt keine funktionale Verbesserung vor.   </a:t>
            </a:r>
          </a:p>
        </p:txBody>
      </p:sp>
      <p:sp>
        <p:nvSpPr>
          <p:cNvPr id="18" name="Textfeld 17"/>
          <p:cNvSpPr txBox="1"/>
          <p:nvPr/>
        </p:nvSpPr>
        <p:spPr>
          <a:xfrm>
            <a:off x="660713" y="3528442"/>
            <a:ext cx="2035683" cy="646331"/>
          </a:xfrm>
          <a:prstGeom prst="rect">
            <a:avLst/>
          </a:prstGeom>
          <a:noFill/>
        </p:spPr>
        <p:txBody>
          <a:bodyPr wrap="square" rtlCol="0">
            <a:spAutoFit/>
          </a:bodyPr>
          <a:lstStyle/>
          <a:p>
            <a:r>
              <a:rPr lang="de-DE" sz="1200" i="1" dirty="0">
                <a:solidFill>
                  <a:schemeClr val="tx1">
                    <a:lumMod val="50000"/>
                    <a:lumOff val="50000"/>
                  </a:schemeClr>
                </a:solidFill>
              </a:rPr>
              <a:t>Infotexte werden auf einer PowerPoint-Folie gezeigt und vorgelesen.</a:t>
            </a:r>
          </a:p>
        </p:txBody>
      </p:sp>
      <p:sp>
        <p:nvSpPr>
          <p:cNvPr id="19" name="Textfeld 18"/>
          <p:cNvSpPr txBox="1"/>
          <p:nvPr/>
        </p:nvSpPr>
        <p:spPr>
          <a:xfrm>
            <a:off x="2941047" y="2520330"/>
            <a:ext cx="2035683" cy="1015663"/>
          </a:xfrm>
          <a:prstGeom prst="rect">
            <a:avLst/>
          </a:prstGeom>
          <a:noFill/>
        </p:spPr>
        <p:txBody>
          <a:bodyPr wrap="square" rtlCol="0">
            <a:spAutoFit/>
          </a:bodyPr>
          <a:lstStyle/>
          <a:p>
            <a:r>
              <a:rPr lang="de-DE" sz="1200" b="1" dirty="0">
                <a:solidFill>
                  <a:schemeClr val="accent3"/>
                </a:solidFill>
              </a:rPr>
              <a:t>Das digitale Werkzeug ersetzt das analoge Medium und sorgt für eine geringfügige funktionale Verbesserung.   </a:t>
            </a:r>
          </a:p>
        </p:txBody>
      </p:sp>
      <p:sp>
        <p:nvSpPr>
          <p:cNvPr id="20" name="Textfeld 19"/>
          <p:cNvSpPr txBox="1"/>
          <p:nvPr/>
        </p:nvSpPr>
        <p:spPr>
          <a:xfrm>
            <a:off x="2941047" y="3528442"/>
            <a:ext cx="2035683" cy="1015663"/>
          </a:xfrm>
          <a:prstGeom prst="rect">
            <a:avLst/>
          </a:prstGeom>
          <a:noFill/>
        </p:spPr>
        <p:txBody>
          <a:bodyPr wrap="square" rtlCol="0">
            <a:spAutoFit/>
          </a:bodyPr>
          <a:lstStyle/>
          <a:p>
            <a:r>
              <a:rPr lang="de-DE" sz="1200" i="1" dirty="0">
                <a:solidFill>
                  <a:schemeClr val="tx1">
                    <a:lumMod val="50000"/>
                    <a:lumOff val="50000"/>
                  </a:schemeClr>
                </a:solidFill>
              </a:rPr>
              <a:t>Verwendung eines </a:t>
            </a:r>
            <a:r>
              <a:rPr lang="de-DE" sz="1200" i="1" dirty="0" err="1">
                <a:solidFill>
                  <a:schemeClr val="tx1">
                    <a:lumMod val="50000"/>
                    <a:lumOff val="50000"/>
                  </a:schemeClr>
                </a:solidFill>
              </a:rPr>
              <a:t>eBooks</a:t>
            </a:r>
            <a:r>
              <a:rPr lang="de-DE" sz="1200" i="1" dirty="0">
                <a:solidFill>
                  <a:schemeClr val="tx1">
                    <a:lumMod val="50000"/>
                    <a:lumOff val="50000"/>
                  </a:schemeClr>
                </a:solidFill>
              </a:rPr>
              <a:t> mit Audiofunktion, Abspielen von Videos und Animationen, Versuchsdokumentation mit Smartphone-Kamera.</a:t>
            </a:r>
          </a:p>
        </p:txBody>
      </p:sp>
      <p:sp>
        <p:nvSpPr>
          <p:cNvPr id="21" name="Textfeld 20"/>
          <p:cNvSpPr txBox="1"/>
          <p:nvPr/>
        </p:nvSpPr>
        <p:spPr>
          <a:xfrm>
            <a:off x="5184278" y="2520330"/>
            <a:ext cx="2340181" cy="1015663"/>
          </a:xfrm>
          <a:prstGeom prst="rect">
            <a:avLst/>
          </a:prstGeom>
          <a:noFill/>
        </p:spPr>
        <p:txBody>
          <a:bodyPr wrap="square" rtlCol="0">
            <a:spAutoFit/>
          </a:bodyPr>
          <a:lstStyle/>
          <a:p>
            <a:r>
              <a:rPr lang="de-DE" sz="1200" b="1" dirty="0">
                <a:solidFill>
                  <a:schemeClr val="accent4"/>
                </a:solidFill>
              </a:rPr>
              <a:t>Das digitale Werkzeug führt zu einer deutlichen Veränderung des Unterrichts. Schüler arbeiten individualisiert, kooperativ und produktorientiert.</a:t>
            </a:r>
          </a:p>
        </p:txBody>
      </p:sp>
      <p:sp>
        <p:nvSpPr>
          <p:cNvPr id="22" name="Textfeld 21"/>
          <p:cNvSpPr txBox="1"/>
          <p:nvPr/>
        </p:nvSpPr>
        <p:spPr>
          <a:xfrm>
            <a:off x="5184278" y="3528442"/>
            <a:ext cx="2035683" cy="1200329"/>
          </a:xfrm>
          <a:prstGeom prst="rect">
            <a:avLst/>
          </a:prstGeom>
          <a:noFill/>
        </p:spPr>
        <p:txBody>
          <a:bodyPr wrap="square" rtlCol="0">
            <a:spAutoFit/>
          </a:bodyPr>
          <a:lstStyle/>
          <a:p>
            <a:r>
              <a:rPr lang="de-DE" sz="1200" i="1" dirty="0">
                <a:solidFill>
                  <a:schemeClr val="tx1">
                    <a:lumMod val="50000"/>
                    <a:lumOff val="50000"/>
                  </a:schemeClr>
                </a:solidFill>
              </a:rPr>
              <a:t>Nutzung von Simulations-software zur Modellierung. biologischer Prozesse, kooperatives Arbeiten in gemeinsamen Dokumenten oder Onlineblogs.</a:t>
            </a:r>
          </a:p>
        </p:txBody>
      </p:sp>
      <p:sp>
        <p:nvSpPr>
          <p:cNvPr id="23" name="Textfeld 22"/>
          <p:cNvSpPr txBox="1"/>
          <p:nvPr/>
        </p:nvSpPr>
        <p:spPr>
          <a:xfrm>
            <a:off x="7561403" y="2520330"/>
            <a:ext cx="2340181" cy="830997"/>
          </a:xfrm>
          <a:prstGeom prst="rect">
            <a:avLst/>
          </a:prstGeom>
          <a:noFill/>
        </p:spPr>
        <p:txBody>
          <a:bodyPr wrap="square" rtlCol="0">
            <a:spAutoFit/>
          </a:bodyPr>
          <a:lstStyle/>
          <a:p>
            <a:r>
              <a:rPr lang="de-DE" sz="1200" b="1" dirty="0">
                <a:solidFill>
                  <a:schemeClr val="accent2"/>
                </a:solidFill>
              </a:rPr>
              <a:t>Mit Hilfe des digitalen Werkzeug werden neue Unterrichtsformen möglich, die mit analogen Medien nicht realisierbar sind. </a:t>
            </a:r>
          </a:p>
        </p:txBody>
      </p:sp>
      <p:sp>
        <p:nvSpPr>
          <p:cNvPr id="24" name="Textfeld 23"/>
          <p:cNvSpPr txBox="1"/>
          <p:nvPr/>
        </p:nvSpPr>
        <p:spPr>
          <a:xfrm>
            <a:off x="7561403" y="3528442"/>
            <a:ext cx="2333919" cy="1569660"/>
          </a:xfrm>
          <a:prstGeom prst="rect">
            <a:avLst/>
          </a:prstGeom>
          <a:noFill/>
        </p:spPr>
        <p:txBody>
          <a:bodyPr wrap="square" rtlCol="0">
            <a:spAutoFit/>
          </a:bodyPr>
          <a:lstStyle/>
          <a:p>
            <a:r>
              <a:rPr lang="de-DE" sz="1200" i="1" dirty="0">
                <a:solidFill>
                  <a:schemeClr val="tx1">
                    <a:lumMod val="50000"/>
                    <a:lumOff val="50000"/>
                  </a:schemeClr>
                </a:solidFill>
              </a:rPr>
              <a:t>Schülerinnen und Schüler nutzen z.B.  Sensoren des Smartphones, um ökologische Bedingungen der Schulumgebung zu erfassen und passgenaue Maßnahmen zu diskutieren, Versuche zu erarbeiten und dazu </a:t>
            </a:r>
            <a:r>
              <a:rPr lang="de-DE" sz="1200" i="1" dirty="0" err="1">
                <a:solidFill>
                  <a:schemeClr val="tx1">
                    <a:lumMod val="50000"/>
                    <a:lumOff val="50000"/>
                  </a:schemeClr>
                </a:solidFill>
              </a:rPr>
              <a:t>Erklärvideos</a:t>
            </a:r>
            <a:r>
              <a:rPr lang="de-DE" sz="1200" i="1" dirty="0">
                <a:solidFill>
                  <a:schemeClr val="tx1">
                    <a:lumMod val="50000"/>
                    <a:lumOff val="50000"/>
                  </a:schemeClr>
                </a:solidFill>
              </a:rPr>
              <a:t> zu erstellen.</a:t>
            </a:r>
          </a:p>
        </p:txBody>
      </p:sp>
      <p:sp>
        <p:nvSpPr>
          <p:cNvPr id="2" name="Textfeld 1"/>
          <p:cNvSpPr txBox="1"/>
          <p:nvPr/>
        </p:nvSpPr>
        <p:spPr>
          <a:xfrm>
            <a:off x="455236" y="1037474"/>
            <a:ext cx="3109644" cy="1323439"/>
          </a:xfrm>
          <a:prstGeom prst="rect">
            <a:avLst/>
          </a:prstGeom>
          <a:solidFill>
            <a:schemeClr val="bg1">
              <a:lumMod val="85000"/>
            </a:schemeClr>
          </a:solidFill>
        </p:spPr>
        <p:txBody>
          <a:bodyPr wrap="square" rtlCol="0">
            <a:spAutoFit/>
          </a:bodyPr>
          <a:lstStyle/>
          <a:p>
            <a:r>
              <a:rPr lang="de-DE" sz="2000" b="1" dirty="0"/>
              <a:t>S</a:t>
            </a:r>
            <a:r>
              <a:rPr lang="de-DE" sz="2000" dirty="0"/>
              <a:t>ubstitution</a:t>
            </a:r>
          </a:p>
          <a:p>
            <a:r>
              <a:rPr lang="de-DE" sz="2000" b="1" dirty="0"/>
              <a:t>A</a:t>
            </a:r>
            <a:r>
              <a:rPr lang="de-DE" sz="2000" dirty="0"/>
              <a:t>ugmentation</a:t>
            </a:r>
          </a:p>
          <a:p>
            <a:r>
              <a:rPr lang="de-DE" sz="2000" b="1" dirty="0"/>
              <a:t>M</a:t>
            </a:r>
            <a:r>
              <a:rPr lang="de-DE" sz="2000" dirty="0"/>
              <a:t>odifikation</a:t>
            </a:r>
          </a:p>
          <a:p>
            <a:r>
              <a:rPr lang="de-DE" sz="2000" b="1" dirty="0" err="1"/>
              <a:t>R</a:t>
            </a:r>
            <a:r>
              <a:rPr lang="de-DE" sz="2000" dirty="0" err="1"/>
              <a:t>edefinition</a:t>
            </a:r>
            <a:endParaRPr lang="de-DE" sz="2000" dirty="0"/>
          </a:p>
        </p:txBody>
      </p:sp>
      <p:sp>
        <p:nvSpPr>
          <p:cNvPr id="25" name="Inhaltsplatzhalter 6"/>
          <p:cNvSpPr>
            <a:spLocks noGrp="1"/>
          </p:cNvSpPr>
          <p:nvPr>
            <p:ph sz="quarter" idx="10"/>
          </p:nvPr>
        </p:nvSpPr>
        <p:spPr bwMode="auto">
          <a:xfrm>
            <a:off x="7597269" y="40943"/>
            <a:ext cx="2603888" cy="648128"/>
          </a:xfrm>
        </p:spPr>
        <p:txBody>
          <a:bodyPr>
            <a:normAutofit/>
          </a:bodyPr>
          <a:lstStyle/>
          <a:p>
            <a:pPr>
              <a:lnSpc>
                <a:spcPct val="90000"/>
              </a:lnSpc>
              <a:defRPr/>
            </a:pPr>
            <a:r>
              <a:rPr lang="de-DE" sz="1100" dirty="0" err="1"/>
              <a:t>Puentedura</a:t>
            </a:r>
            <a:r>
              <a:rPr lang="de-DE" sz="1100" dirty="0"/>
              <a:t> (2006) aus: Kramer, </a:t>
            </a:r>
            <a:r>
              <a:rPr lang="de-DE" sz="1100" dirty="0" err="1"/>
              <a:t>Förtsch</a:t>
            </a:r>
            <a:r>
              <a:rPr lang="de-DE" sz="1100" dirty="0"/>
              <a:t>, Aufleger &amp; Neuhaus (2019)</a:t>
            </a:r>
            <a:endParaRPr sz="1100" dirty="0"/>
          </a:p>
        </p:txBody>
      </p:sp>
      <p:sp>
        <p:nvSpPr>
          <p:cNvPr id="6" name="Inhaltsplatzhalter 5"/>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4284815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hteck 28"/>
          <p:cNvSpPr/>
          <p:nvPr/>
        </p:nvSpPr>
        <p:spPr>
          <a:xfrm>
            <a:off x="468537" y="936154"/>
            <a:ext cx="9508628" cy="583264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43" name="Rechteck 42"/>
          <p:cNvSpPr/>
          <p:nvPr/>
        </p:nvSpPr>
        <p:spPr>
          <a:xfrm>
            <a:off x="468537" y="936155"/>
            <a:ext cx="9508628" cy="58326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5" name="Titel 4"/>
          <p:cNvSpPr>
            <a:spLocks noGrp="1"/>
          </p:cNvSpPr>
          <p:nvPr>
            <p:ph type="title"/>
          </p:nvPr>
        </p:nvSpPr>
        <p:spPr/>
        <p:txBody>
          <a:bodyPr>
            <a:normAutofit fontScale="90000"/>
          </a:bodyPr>
          <a:lstStyle/>
          <a:p>
            <a:r>
              <a:rPr lang="de-DE" dirty="0"/>
              <a:t>ICAP am Beispiel Biologie/Naturwissenschaften</a:t>
            </a:r>
          </a:p>
        </p:txBody>
      </p:sp>
      <p:sp>
        <p:nvSpPr>
          <p:cNvPr id="18" name="Textfeld 17"/>
          <p:cNvSpPr txBox="1"/>
          <p:nvPr/>
        </p:nvSpPr>
        <p:spPr>
          <a:xfrm>
            <a:off x="627297" y="4857685"/>
            <a:ext cx="2035683" cy="830997"/>
          </a:xfrm>
          <a:prstGeom prst="rect">
            <a:avLst/>
          </a:prstGeom>
          <a:noFill/>
        </p:spPr>
        <p:txBody>
          <a:bodyPr wrap="square" rtlCol="0">
            <a:spAutoFit/>
          </a:bodyPr>
          <a:lstStyle/>
          <a:p>
            <a:r>
              <a:rPr lang="de-DE" sz="1200" i="1" dirty="0">
                <a:solidFill>
                  <a:schemeClr val="bg1"/>
                </a:solidFill>
              </a:rPr>
              <a:t>Lehrkraft erklärt wiederholend die Abbildung, </a:t>
            </a:r>
            <a:br>
              <a:rPr lang="de-DE" sz="1200" i="1" dirty="0">
                <a:solidFill>
                  <a:schemeClr val="bg1"/>
                </a:solidFill>
              </a:rPr>
            </a:br>
            <a:r>
              <a:rPr lang="de-DE" sz="1200" i="1" dirty="0">
                <a:solidFill>
                  <a:schemeClr val="bg1"/>
                </a:solidFill>
              </a:rPr>
              <a:t>Schülerinnen und Schüler  betrachten die Abbildung.</a:t>
            </a:r>
          </a:p>
        </p:txBody>
      </p:sp>
      <p:sp>
        <p:nvSpPr>
          <p:cNvPr id="20" name="Textfeld 19"/>
          <p:cNvSpPr txBox="1"/>
          <p:nvPr/>
        </p:nvSpPr>
        <p:spPr>
          <a:xfrm>
            <a:off x="2873434" y="4104506"/>
            <a:ext cx="2035683" cy="1015663"/>
          </a:xfrm>
          <a:prstGeom prst="rect">
            <a:avLst/>
          </a:prstGeom>
          <a:noFill/>
        </p:spPr>
        <p:txBody>
          <a:bodyPr wrap="square" rtlCol="0">
            <a:spAutoFit/>
          </a:bodyPr>
          <a:lstStyle/>
          <a:p>
            <a:r>
              <a:rPr lang="de-DE" sz="1200" i="1" dirty="0">
                <a:solidFill>
                  <a:schemeClr val="bg1"/>
                </a:solidFill>
              </a:rPr>
              <a:t>Lehrkraft gibt Hilfestellungen bzw. korrigiert, </a:t>
            </a:r>
            <a:br>
              <a:rPr lang="de-DE" sz="1200" i="1" dirty="0">
                <a:solidFill>
                  <a:schemeClr val="bg1"/>
                </a:solidFill>
              </a:rPr>
            </a:br>
            <a:r>
              <a:rPr lang="de-DE" sz="1200" i="1" dirty="0">
                <a:solidFill>
                  <a:schemeClr val="bg1"/>
                </a:solidFill>
              </a:rPr>
              <a:t>Schülerinnen und Schüler beschreiben den bekannten Kniesehnenreflex.</a:t>
            </a:r>
          </a:p>
        </p:txBody>
      </p:sp>
      <p:sp>
        <p:nvSpPr>
          <p:cNvPr id="22" name="Textfeld 21"/>
          <p:cNvSpPr txBox="1"/>
          <p:nvPr/>
        </p:nvSpPr>
        <p:spPr>
          <a:xfrm>
            <a:off x="5115378" y="2880370"/>
            <a:ext cx="2035683" cy="1754326"/>
          </a:xfrm>
          <a:prstGeom prst="rect">
            <a:avLst/>
          </a:prstGeom>
          <a:noFill/>
        </p:spPr>
        <p:txBody>
          <a:bodyPr wrap="square" rtlCol="0">
            <a:spAutoFit/>
          </a:bodyPr>
          <a:lstStyle/>
          <a:p>
            <a:r>
              <a:rPr lang="de-DE" sz="1200" i="1" dirty="0">
                <a:solidFill>
                  <a:schemeClr val="bg1"/>
                </a:solidFill>
              </a:rPr>
              <a:t>Lehrkraft zeigt eine Stelle in der Abbildung, an der eine Schädigung des Oberschenkelnervs auftreten soll, Schülerinnen und Schüler erklären, was nach der Reizeinwirkung auf die Patellarsehne passieren würde. </a:t>
            </a:r>
          </a:p>
        </p:txBody>
      </p:sp>
      <p:sp>
        <p:nvSpPr>
          <p:cNvPr id="24" name="Textfeld 23"/>
          <p:cNvSpPr txBox="1"/>
          <p:nvPr/>
        </p:nvSpPr>
        <p:spPr>
          <a:xfrm>
            <a:off x="7449296" y="2592338"/>
            <a:ext cx="2333919" cy="1384995"/>
          </a:xfrm>
          <a:prstGeom prst="rect">
            <a:avLst/>
          </a:prstGeom>
          <a:noFill/>
        </p:spPr>
        <p:txBody>
          <a:bodyPr wrap="square" rtlCol="0">
            <a:spAutoFit/>
          </a:bodyPr>
          <a:lstStyle/>
          <a:p>
            <a:r>
              <a:rPr lang="de-DE" sz="1200" i="1" dirty="0">
                <a:solidFill>
                  <a:schemeClr val="bg1"/>
                </a:solidFill>
              </a:rPr>
              <a:t>Lehrkraft zeigt eine Stelle in der Abbildung, an der eine Schädigung des Oberschenkelnervs auftreten soll, Schülerinnen und Schüler tauschen sich mit Hilfe von TPS über die Auswirkungen der Schädigung auf den Reflex aus. </a:t>
            </a:r>
          </a:p>
        </p:txBody>
      </p:sp>
      <p:sp>
        <p:nvSpPr>
          <p:cNvPr id="31" name="Textfeld 30"/>
          <p:cNvSpPr txBox="1"/>
          <p:nvPr/>
        </p:nvSpPr>
        <p:spPr>
          <a:xfrm>
            <a:off x="627297" y="1513545"/>
            <a:ext cx="9274287" cy="461665"/>
          </a:xfrm>
          <a:prstGeom prst="rect">
            <a:avLst/>
          </a:prstGeom>
          <a:noFill/>
        </p:spPr>
        <p:txBody>
          <a:bodyPr wrap="square" rtlCol="0">
            <a:spAutoFit/>
          </a:bodyPr>
          <a:lstStyle/>
          <a:p>
            <a:r>
              <a:rPr lang="de-DE" sz="1200" i="1" dirty="0"/>
              <a:t>Situation: Lehrkraft präsentiert in einer PPT-Präsentation eine den Schülerinnen und Schülern bekannte Abbildung zu den beteiligten Strukturen am Kniesehnenreflex. </a:t>
            </a:r>
          </a:p>
        </p:txBody>
      </p:sp>
      <p:cxnSp>
        <p:nvCxnSpPr>
          <p:cNvPr id="32" name="Gerader Verbinder 31"/>
          <p:cNvCxnSpPr/>
          <p:nvPr/>
        </p:nvCxnSpPr>
        <p:spPr>
          <a:xfrm flipH="1">
            <a:off x="2710528" y="3312418"/>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Gerader Verbinder 32"/>
          <p:cNvCxnSpPr/>
          <p:nvPr/>
        </p:nvCxnSpPr>
        <p:spPr>
          <a:xfrm flipH="1">
            <a:off x="5005040" y="2789709"/>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Gerader Verbinder 33"/>
          <p:cNvCxnSpPr/>
          <p:nvPr/>
        </p:nvCxnSpPr>
        <p:spPr>
          <a:xfrm flipH="1">
            <a:off x="7306269" y="2664346"/>
            <a:ext cx="0" cy="1656000"/>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5" name="Parallelogramm 34"/>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Parallelogramm 36"/>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Parallelogramm 37"/>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Textfeld 38"/>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40" name="Textfeld 39"/>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41" name="Textfeld 40"/>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4" name="Textfeld 43"/>
          <p:cNvSpPr txBox="1"/>
          <p:nvPr/>
        </p:nvSpPr>
        <p:spPr>
          <a:xfrm>
            <a:off x="627297" y="1070878"/>
            <a:ext cx="750398" cy="369332"/>
          </a:xfrm>
          <a:prstGeom prst="rect">
            <a:avLst/>
          </a:prstGeom>
          <a:noFill/>
        </p:spPr>
        <p:txBody>
          <a:bodyPr wrap="none" rtlCol="0">
            <a:spAutoFit/>
          </a:bodyPr>
          <a:lstStyle/>
          <a:p>
            <a:r>
              <a:rPr lang="de-DE" sz="1800" b="1" dirty="0">
                <a:solidFill>
                  <a:schemeClr val="bg1"/>
                </a:solidFill>
              </a:rPr>
              <a:t>Ersatz</a:t>
            </a:r>
            <a:endParaRPr lang="de-DE" b="1" dirty="0">
              <a:solidFill>
                <a:schemeClr val="bg1"/>
              </a:solidFill>
            </a:endParaRPr>
          </a:p>
        </p:txBody>
      </p:sp>
      <p:sp>
        <p:nvSpPr>
          <p:cNvPr id="23"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endParaRPr sz="1100" dirty="0"/>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dirty="0"/>
          </a:p>
          <a:p>
            <a:pPr>
              <a:lnSpc>
                <a:spcPct val="80000"/>
              </a:lnSpc>
              <a:defRPr/>
            </a:pPr>
            <a:r>
              <a:rPr lang="de-DE" sz="1100" dirty="0"/>
              <a:t>Beispiele aus: aus: Kramer, </a:t>
            </a:r>
            <a:r>
              <a:rPr lang="de-DE" sz="1100" dirty="0" err="1"/>
              <a:t>Förtsch</a:t>
            </a:r>
            <a:r>
              <a:rPr lang="de-DE" sz="1100" dirty="0"/>
              <a:t>, Aufleger &amp; Neuhaus (2019)</a:t>
            </a:r>
            <a:endParaRPr sz="1100" dirty="0"/>
          </a:p>
        </p:txBody>
      </p:sp>
      <p:sp>
        <p:nvSpPr>
          <p:cNvPr id="2" name="Inhaltsplatzhalter 1"/>
          <p:cNvSpPr>
            <a:spLocks noGrp="1"/>
          </p:cNvSpPr>
          <p:nvPr>
            <p:ph sz="quarter" idx="10"/>
          </p:nvPr>
        </p:nvSpPr>
        <p:spPr/>
        <p:txBody>
          <a:bodyPr>
            <a:normAutofit lnSpcReduction="10000"/>
          </a:bodyPr>
          <a:lstStyle/>
          <a:p>
            <a:endParaRPr lang="de-DE"/>
          </a:p>
        </p:txBody>
      </p:sp>
      <p:sp>
        <p:nvSpPr>
          <p:cNvPr id="25" name="Textfeld 24"/>
          <p:cNvSpPr txBox="1"/>
          <p:nvPr/>
        </p:nvSpPr>
        <p:spPr>
          <a:xfrm>
            <a:off x="8376479" y="4614659"/>
            <a:ext cx="1021049" cy="353943"/>
          </a:xfrm>
          <a:prstGeom prst="rect">
            <a:avLst/>
          </a:prstGeom>
          <a:noFill/>
        </p:spPr>
        <p:txBody>
          <a:bodyPr wrap="none" rtlCol="0">
            <a:spAutoFit/>
          </a:bodyPr>
          <a:lstStyle/>
          <a:p>
            <a:r>
              <a:rPr lang="de-DE" dirty="0"/>
              <a:t>interaktiv</a:t>
            </a:r>
          </a:p>
        </p:txBody>
      </p:sp>
    </p:spTree>
    <p:extLst>
      <p:ext uri="{BB962C8B-B14F-4D97-AF65-F5344CB8AC3E}">
        <p14:creationId xmlns:p14="http://schemas.microsoft.com/office/powerpoint/2010/main" val="1025958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68537" y="936154"/>
            <a:ext cx="9646044" cy="583264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28" name="Parallelogramm 27"/>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Parallelogramm 28"/>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Parallelogramm 29"/>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Parallelogramm 26"/>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itel 4"/>
          <p:cNvSpPr>
            <a:spLocks noGrp="1"/>
          </p:cNvSpPr>
          <p:nvPr>
            <p:ph type="title"/>
          </p:nvPr>
        </p:nvSpPr>
        <p:spPr/>
        <p:txBody>
          <a:bodyPr>
            <a:normAutofit fontScale="90000"/>
          </a:bodyPr>
          <a:lstStyle/>
          <a:p>
            <a:r>
              <a:rPr lang="de-DE" dirty="0"/>
              <a:t>ICAP am Beispiel Biologie/Naturwissenschaften</a:t>
            </a:r>
          </a:p>
        </p:txBody>
      </p:sp>
      <p:sp>
        <p:nvSpPr>
          <p:cNvPr id="12" name="Textfeld 11"/>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13" name="Textfeld 12"/>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14" name="Textfeld 13"/>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15" name="Textfeld 14"/>
          <p:cNvSpPr txBox="1"/>
          <p:nvPr/>
        </p:nvSpPr>
        <p:spPr>
          <a:xfrm>
            <a:off x="8376479" y="4614659"/>
            <a:ext cx="1021049" cy="353943"/>
          </a:xfrm>
          <a:prstGeom prst="rect">
            <a:avLst/>
          </a:prstGeom>
          <a:noFill/>
        </p:spPr>
        <p:txBody>
          <a:bodyPr wrap="none" rtlCol="0">
            <a:spAutoFit/>
          </a:bodyPr>
          <a:lstStyle/>
          <a:p>
            <a:r>
              <a:rPr lang="de-DE" dirty="0"/>
              <a:t>interaktiv</a:t>
            </a:r>
          </a:p>
        </p:txBody>
      </p:sp>
      <p:sp>
        <p:nvSpPr>
          <p:cNvPr id="18" name="Textfeld 17"/>
          <p:cNvSpPr txBox="1"/>
          <p:nvPr/>
        </p:nvSpPr>
        <p:spPr>
          <a:xfrm>
            <a:off x="627297" y="4320530"/>
            <a:ext cx="2035683" cy="1384995"/>
          </a:xfrm>
          <a:prstGeom prst="rect">
            <a:avLst/>
          </a:prstGeom>
          <a:noFill/>
        </p:spPr>
        <p:txBody>
          <a:bodyPr wrap="square" rtlCol="0">
            <a:spAutoFit/>
          </a:bodyPr>
          <a:lstStyle/>
          <a:p>
            <a:r>
              <a:rPr lang="de-DE" sz="1200" i="1" dirty="0">
                <a:solidFill>
                  <a:schemeClr val="bg1"/>
                </a:solidFill>
              </a:rPr>
              <a:t>Demonstrationsversuch:</a:t>
            </a:r>
            <a:br>
              <a:rPr lang="de-DE" sz="1200" i="1" dirty="0">
                <a:solidFill>
                  <a:schemeClr val="bg1"/>
                </a:solidFill>
              </a:rPr>
            </a:br>
            <a:r>
              <a:rPr lang="de-DE" sz="1200" i="1" dirty="0">
                <a:solidFill>
                  <a:schemeClr val="bg1"/>
                </a:solidFill>
              </a:rPr>
              <a:t>Lehrkraft bedient Programm und löst Kniesehnenreflex bei Schülerinnen und Schülern aus. Lehrkraft wertet aus</a:t>
            </a:r>
          </a:p>
          <a:p>
            <a:r>
              <a:rPr lang="de-DE" sz="1200" i="1" dirty="0">
                <a:solidFill>
                  <a:schemeClr val="bg1"/>
                </a:solidFill>
              </a:rPr>
              <a:t>Schülerinnen und Schüler beobachten und hören zu.</a:t>
            </a:r>
          </a:p>
        </p:txBody>
      </p:sp>
      <p:sp>
        <p:nvSpPr>
          <p:cNvPr id="20" name="Textfeld 19"/>
          <p:cNvSpPr txBox="1"/>
          <p:nvPr/>
        </p:nvSpPr>
        <p:spPr>
          <a:xfrm>
            <a:off x="2873434" y="2304306"/>
            <a:ext cx="2149157" cy="3046988"/>
          </a:xfrm>
          <a:prstGeom prst="rect">
            <a:avLst/>
          </a:prstGeom>
          <a:noFill/>
        </p:spPr>
        <p:txBody>
          <a:bodyPr wrap="square" rtlCol="0">
            <a:spAutoFit/>
          </a:bodyPr>
          <a:lstStyle/>
          <a:p>
            <a:r>
              <a:rPr lang="de-DE" sz="1200" i="1" dirty="0">
                <a:solidFill>
                  <a:schemeClr val="bg1"/>
                </a:solidFill>
              </a:rPr>
              <a:t>Lehrkraft beobachtet Schülerinnen und Schüler und gibt Hilfestellungen.</a:t>
            </a:r>
          </a:p>
          <a:p>
            <a:endParaRPr lang="de-DE" sz="1200" i="1" dirty="0">
              <a:solidFill>
                <a:schemeClr val="bg1"/>
              </a:solidFill>
            </a:endParaRPr>
          </a:p>
          <a:p>
            <a:r>
              <a:rPr lang="de-DE" sz="1200" i="1" dirty="0">
                <a:solidFill>
                  <a:schemeClr val="bg1"/>
                </a:solidFill>
              </a:rPr>
              <a:t>Schülerexperiment:</a:t>
            </a:r>
          </a:p>
          <a:p>
            <a:r>
              <a:rPr lang="de-DE" sz="1200" i="1" dirty="0">
                <a:solidFill>
                  <a:schemeClr val="bg1"/>
                </a:solidFill>
              </a:rPr>
              <a:t>Schülerinnen und Schüler bedienen anhand klarer Anweisungen das Programm </a:t>
            </a:r>
            <a:r>
              <a:rPr lang="de-DE" sz="1200" i="1" dirty="0" err="1">
                <a:solidFill>
                  <a:schemeClr val="bg1"/>
                </a:solidFill>
              </a:rPr>
              <a:t>Audacity</a:t>
            </a:r>
            <a:r>
              <a:rPr lang="de-DE" sz="1200" i="1" dirty="0">
                <a:solidFill>
                  <a:schemeClr val="bg1"/>
                </a:solidFill>
              </a:rPr>
              <a:t> in Partnerarbeit und führen Kniesehnenreflex sowie bewusste Beinbewegung aus. Die Erklärung der Unterschiede in den Audiospuren wird gemeinsam anhand eines Textes besprochen.</a:t>
            </a:r>
          </a:p>
          <a:p>
            <a:endParaRPr lang="de-DE" sz="1200" i="1" dirty="0">
              <a:solidFill>
                <a:schemeClr val="bg1"/>
              </a:solidFill>
            </a:endParaRPr>
          </a:p>
        </p:txBody>
      </p:sp>
      <p:sp>
        <p:nvSpPr>
          <p:cNvPr id="22" name="Textfeld 21"/>
          <p:cNvSpPr txBox="1"/>
          <p:nvPr/>
        </p:nvSpPr>
        <p:spPr>
          <a:xfrm>
            <a:off x="5195503" y="2067547"/>
            <a:ext cx="2185801" cy="2613023"/>
          </a:xfrm>
          <a:prstGeom prst="rect">
            <a:avLst/>
          </a:prstGeom>
          <a:noFill/>
        </p:spPr>
        <p:txBody>
          <a:bodyPr wrap="square" rtlCol="0">
            <a:spAutoFit/>
          </a:bodyPr>
          <a:lstStyle/>
          <a:p>
            <a:r>
              <a:rPr lang="de-DE" sz="1170" i="1" dirty="0">
                <a:solidFill>
                  <a:schemeClr val="bg1"/>
                </a:solidFill>
              </a:rPr>
              <a:t>Lehrkraft beobachtet Schülerinnen und Schüler und gibt Hilfestellungen</a:t>
            </a:r>
          </a:p>
          <a:p>
            <a:r>
              <a:rPr lang="de-DE" sz="1170" i="1" dirty="0">
                <a:solidFill>
                  <a:schemeClr val="bg1"/>
                </a:solidFill>
              </a:rPr>
              <a:t>Schülerexperiment: </a:t>
            </a:r>
            <a:br>
              <a:rPr lang="de-DE" sz="1170" i="1" dirty="0">
                <a:solidFill>
                  <a:schemeClr val="bg1"/>
                </a:solidFill>
              </a:rPr>
            </a:br>
            <a:r>
              <a:rPr lang="de-DE" sz="1170" i="1" dirty="0">
                <a:solidFill>
                  <a:schemeClr val="bg1"/>
                </a:solidFill>
              </a:rPr>
              <a:t>Schülerinnen und Schüler bedienen das Programm </a:t>
            </a:r>
            <a:r>
              <a:rPr lang="de-DE" sz="1170" i="1" dirty="0" err="1">
                <a:solidFill>
                  <a:schemeClr val="bg1"/>
                </a:solidFill>
              </a:rPr>
              <a:t>Audacity</a:t>
            </a:r>
            <a:r>
              <a:rPr lang="de-DE" sz="1170" i="1" dirty="0">
                <a:solidFill>
                  <a:schemeClr val="bg1"/>
                </a:solidFill>
              </a:rPr>
              <a:t> in Partnerarbeit und führen den Kniesehnenreflex sowie die bewusste Beinbewegung aus. Die erzeugten Audiospuren werden von jeder Schülerin oder jedem Schüler selbstständig analysiert und ausgewertet.  </a:t>
            </a:r>
          </a:p>
        </p:txBody>
      </p:sp>
      <p:sp>
        <p:nvSpPr>
          <p:cNvPr id="24" name="Textfeld 23"/>
          <p:cNvSpPr txBox="1"/>
          <p:nvPr/>
        </p:nvSpPr>
        <p:spPr>
          <a:xfrm>
            <a:off x="7449296" y="1944266"/>
            <a:ext cx="2333919" cy="2123658"/>
          </a:xfrm>
          <a:prstGeom prst="rect">
            <a:avLst/>
          </a:prstGeom>
          <a:noFill/>
        </p:spPr>
        <p:txBody>
          <a:bodyPr wrap="square" rtlCol="0">
            <a:spAutoFit/>
          </a:bodyPr>
          <a:lstStyle/>
          <a:p>
            <a:r>
              <a:rPr lang="de-DE" sz="1200" i="1" dirty="0">
                <a:solidFill>
                  <a:schemeClr val="bg1"/>
                </a:solidFill>
              </a:rPr>
              <a:t>Lehrkraft beobachtet Schülerinnen und Schüler und gibt Hilfestellungen. </a:t>
            </a:r>
          </a:p>
          <a:p>
            <a:r>
              <a:rPr lang="de-DE" sz="1200" i="1" dirty="0">
                <a:solidFill>
                  <a:schemeClr val="bg1"/>
                </a:solidFill>
              </a:rPr>
              <a:t>Schülerexperiment:</a:t>
            </a:r>
          </a:p>
          <a:p>
            <a:r>
              <a:rPr lang="de-DE" sz="1200" i="1" dirty="0">
                <a:solidFill>
                  <a:schemeClr val="bg1"/>
                </a:solidFill>
              </a:rPr>
              <a:t>Schülerinnen und Schüler tauschen sich in Partner- oder Gruppenarbeit über ihre Erklärungen bzgl. der Auswertung der von </a:t>
            </a:r>
            <a:r>
              <a:rPr lang="de-DE" sz="1200" i="1" dirty="0" err="1">
                <a:solidFill>
                  <a:schemeClr val="bg1"/>
                </a:solidFill>
              </a:rPr>
              <a:t>Audacity</a:t>
            </a:r>
            <a:r>
              <a:rPr lang="de-DE" sz="1200" i="1" dirty="0">
                <a:solidFill>
                  <a:schemeClr val="bg1"/>
                </a:solidFill>
              </a:rPr>
              <a:t> erzeugten Audiospuren aus und formulieren gemeinsam eine Schlussfolgerung. </a:t>
            </a:r>
          </a:p>
        </p:txBody>
      </p:sp>
      <p:sp>
        <p:nvSpPr>
          <p:cNvPr id="31" name="Textfeld 30"/>
          <p:cNvSpPr txBox="1"/>
          <p:nvPr/>
        </p:nvSpPr>
        <p:spPr>
          <a:xfrm>
            <a:off x="627297" y="1512218"/>
            <a:ext cx="9595897" cy="646331"/>
          </a:xfrm>
          <a:prstGeom prst="rect">
            <a:avLst/>
          </a:prstGeom>
          <a:noFill/>
        </p:spPr>
        <p:txBody>
          <a:bodyPr wrap="none" rtlCol="0">
            <a:spAutoFit/>
          </a:bodyPr>
          <a:lstStyle/>
          <a:p>
            <a:r>
              <a:rPr lang="de-DE" sz="1200" i="1" dirty="0"/>
              <a:t>Situation: Das Programm </a:t>
            </a:r>
            <a:r>
              <a:rPr lang="de-DE" sz="1200" i="1" dirty="0" err="1"/>
              <a:t>Audacity</a:t>
            </a:r>
            <a:r>
              <a:rPr lang="de-DE" sz="1200" i="1" dirty="0"/>
              <a:t> wird genutzt, um Bewegungsgeräusche nach Auslösen des Kniesehnenreflexes aufzuzeichnen. </a:t>
            </a:r>
            <a:br>
              <a:rPr lang="de-DE" sz="1200" i="1" dirty="0"/>
            </a:br>
            <a:r>
              <a:rPr lang="de-DE" sz="1200" i="1" dirty="0"/>
              <a:t>Die Bewegungsgeräusche werden als Audiospur aufgezeichnet. Die Bewegung erfolgt einmal automatisch nach dem Anschlagen der Kniesehne (Reflex) </a:t>
            </a:r>
            <a:br>
              <a:rPr lang="de-DE" sz="1200" i="1" dirty="0"/>
            </a:br>
            <a:r>
              <a:rPr lang="de-DE" sz="1200" i="1" dirty="0"/>
              <a:t>und einmal durch das bewusste Anheben des Beines nach dem Klatschsignal. </a:t>
            </a:r>
          </a:p>
        </p:txBody>
      </p:sp>
      <p:sp>
        <p:nvSpPr>
          <p:cNvPr id="3" name="Textfeld 2"/>
          <p:cNvSpPr txBox="1"/>
          <p:nvPr/>
        </p:nvSpPr>
        <p:spPr>
          <a:xfrm>
            <a:off x="627297" y="1070878"/>
            <a:ext cx="1480855" cy="369332"/>
          </a:xfrm>
          <a:prstGeom prst="rect">
            <a:avLst/>
          </a:prstGeom>
          <a:noFill/>
        </p:spPr>
        <p:txBody>
          <a:bodyPr wrap="none" rtlCol="0">
            <a:spAutoFit/>
          </a:bodyPr>
          <a:lstStyle/>
          <a:p>
            <a:r>
              <a:rPr lang="de-DE" sz="1800" b="1" dirty="0">
                <a:solidFill>
                  <a:schemeClr val="bg1"/>
                </a:solidFill>
              </a:rPr>
              <a:t>Verbesserung</a:t>
            </a:r>
            <a:endParaRPr lang="de-DE" b="1" dirty="0">
              <a:solidFill>
                <a:schemeClr val="bg1"/>
              </a:solidFill>
            </a:endParaRPr>
          </a:p>
        </p:txBody>
      </p:sp>
      <p:cxnSp>
        <p:nvCxnSpPr>
          <p:cNvPr id="23" name="Gerader Verbinder 22"/>
          <p:cNvCxnSpPr/>
          <p:nvPr/>
        </p:nvCxnSpPr>
        <p:spPr>
          <a:xfrm flipH="1">
            <a:off x="2710528" y="3312418"/>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flipH="1">
            <a:off x="5005040" y="2789709"/>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Gerader Verbinder 32"/>
          <p:cNvCxnSpPr/>
          <p:nvPr/>
        </p:nvCxnSpPr>
        <p:spPr>
          <a:xfrm flipH="1">
            <a:off x="7306269" y="2244201"/>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5" name="Inhaltsplatzhalter 6"/>
          <p:cNvSpPr>
            <a:spLocks/>
          </p:cNvSpPr>
          <p:nvPr/>
        </p:nvSpPr>
        <p:spPr bwMode="auto">
          <a:xfrm>
            <a:off x="7381304" y="72058"/>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endParaRPr sz="1100" dirty="0"/>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dirty="0"/>
          </a:p>
          <a:p>
            <a:pPr>
              <a:lnSpc>
                <a:spcPct val="80000"/>
              </a:lnSpc>
              <a:defRPr/>
            </a:pPr>
            <a:r>
              <a:rPr lang="de-DE" sz="1100" dirty="0"/>
              <a:t>Beispiele aus: aus: Kramer, </a:t>
            </a:r>
            <a:r>
              <a:rPr lang="de-DE" sz="1100" dirty="0" err="1"/>
              <a:t>Förtsch</a:t>
            </a:r>
            <a:r>
              <a:rPr lang="de-DE" sz="1100" dirty="0"/>
              <a:t>, Aufleger &amp; Neuhaus (2019)</a:t>
            </a:r>
          </a:p>
        </p:txBody>
      </p:sp>
      <p:sp>
        <p:nvSpPr>
          <p:cNvPr id="4" name="Inhaltsplatzhalter 3"/>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4197454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hteck 32"/>
          <p:cNvSpPr/>
          <p:nvPr/>
        </p:nvSpPr>
        <p:spPr>
          <a:xfrm>
            <a:off x="468537" y="864146"/>
            <a:ext cx="9508628" cy="590465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5" name="Titel 4"/>
          <p:cNvSpPr>
            <a:spLocks noGrp="1"/>
          </p:cNvSpPr>
          <p:nvPr>
            <p:ph type="title"/>
          </p:nvPr>
        </p:nvSpPr>
        <p:spPr/>
        <p:txBody>
          <a:bodyPr>
            <a:normAutofit fontScale="90000"/>
          </a:bodyPr>
          <a:lstStyle/>
          <a:p>
            <a:r>
              <a:rPr lang="de-DE" dirty="0"/>
              <a:t>ICAP am Beispiel Biologie/Naturwissenschaften</a:t>
            </a:r>
          </a:p>
        </p:txBody>
      </p:sp>
      <p:sp>
        <p:nvSpPr>
          <p:cNvPr id="18" name="Textfeld 17"/>
          <p:cNvSpPr txBox="1"/>
          <p:nvPr/>
        </p:nvSpPr>
        <p:spPr>
          <a:xfrm>
            <a:off x="627297" y="4536554"/>
            <a:ext cx="2035683" cy="1200329"/>
          </a:xfrm>
          <a:prstGeom prst="rect">
            <a:avLst/>
          </a:prstGeom>
          <a:noFill/>
        </p:spPr>
        <p:txBody>
          <a:bodyPr wrap="square" rtlCol="0">
            <a:spAutoFit/>
          </a:bodyPr>
          <a:lstStyle/>
          <a:p>
            <a:r>
              <a:rPr lang="de-DE" sz="1200" i="1" dirty="0">
                <a:solidFill>
                  <a:schemeClr val="bg1"/>
                </a:solidFill>
              </a:rPr>
              <a:t>Lehrkraft präsentiert das </a:t>
            </a:r>
            <a:r>
              <a:rPr lang="de-DE" sz="1200" i="1" dirty="0" err="1">
                <a:solidFill>
                  <a:schemeClr val="bg1"/>
                </a:solidFill>
              </a:rPr>
              <a:t>Erklärvideo</a:t>
            </a:r>
            <a:r>
              <a:rPr lang="de-DE" sz="1200" i="1" dirty="0">
                <a:solidFill>
                  <a:schemeClr val="bg1"/>
                </a:solidFill>
              </a:rPr>
              <a:t>.</a:t>
            </a:r>
          </a:p>
          <a:p>
            <a:endParaRPr lang="de-DE" sz="1200" i="1" dirty="0">
              <a:solidFill>
                <a:schemeClr val="bg1"/>
              </a:solidFill>
            </a:endParaRPr>
          </a:p>
          <a:p>
            <a:r>
              <a:rPr lang="de-DE" sz="1200" i="1" dirty="0">
                <a:solidFill>
                  <a:schemeClr val="bg1"/>
                </a:solidFill>
              </a:rPr>
              <a:t>Schülerinnen und Schüler schauen sich das </a:t>
            </a:r>
            <a:r>
              <a:rPr lang="de-DE" sz="1200" i="1" dirty="0" err="1">
                <a:solidFill>
                  <a:schemeClr val="bg1"/>
                </a:solidFill>
              </a:rPr>
              <a:t>Erklärvideo</a:t>
            </a:r>
            <a:r>
              <a:rPr lang="de-DE" sz="1200" i="1" dirty="0">
                <a:solidFill>
                  <a:schemeClr val="bg1"/>
                </a:solidFill>
              </a:rPr>
              <a:t> an.</a:t>
            </a:r>
          </a:p>
        </p:txBody>
      </p:sp>
      <p:sp>
        <p:nvSpPr>
          <p:cNvPr id="20" name="Textfeld 19"/>
          <p:cNvSpPr txBox="1"/>
          <p:nvPr/>
        </p:nvSpPr>
        <p:spPr>
          <a:xfrm>
            <a:off x="2873434" y="4128313"/>
            <a:ext cx="2241944" cy="1200329"/>
          </a:xfrm>
          <a:prstGeom prst="rect">
            <a:avLst/>
          </a:prstGeom>
          <a:noFill/>
        </p:spPr>
        <p:txBody>
          <a:bodyPr wrap="square" rtlCol="0">
            <a:spAutoFit/>
          </a:bodyPr>
          <a:lstStyle/>
          <a:p>
            <a:r>
              <a:rPr lang="de-DE" sz="1200" i="1" dirty="0">
                <a:solidFill>
                  <a:schemeClr val="bg1"/>
                </a:solidFill>
              </a:rPr>
              <a:t>Lehrkraft stellt Aufgaben zum </a:t>
            </a:r>
            <a:r>
              <a:rPr lang="de-DE" sz="1200" i="1" dirty="0" err="1">
                <a:solidFill>
                  <a:schemeClr val="bg1"/>
                </a:solidFill>
              </a:rPr>
              <a:t>Erklärvideo</a:t>
            </a:r>
            <a:r>
              <a:rPr lang="de-DE" sz="1200" i="1" dirty="0">
                <a:solidFill>
                  <a:schemeClr val="bg1"/>
                </a:solidFill>
              </a:rPr>
              <a:t>.</a:t>
            </a:r>
          </a:p>
          <a:p>
            <a:endParaRPr lang="de-DE" sz="1200" i="1" dirty="0">
              <a:solidFill>
                <a:schemeClr val="bg1"/>
              </a:solidFill>
            </a:endParaRPr>
          </a:p>
          <a:p>
            <a:r>
              <a:rPr lang="de-DE" sz="1200" i="1" dirty="0">
                <a:solidFill>
                  <a:schemeClr val="bg1"/>
                </a:solidFill>
              </a:rPr>
              <a:t>Schülerinnen und Schüler machen sich Notizen.</a:t>
            </a:r>
          </a:p>
          <a:p>
            <a:endParaRPr lang="de-DE" sz="1200" i="1" dirty="0">
              <a:solidFill>
                <a:schemeClr val="tx1">
                  <a:lumMod val="50000"/>
                  <a:lumOff val="50000"/>
                </a:schemeClr>
              </a:solidFill>
            </a:endParaRPr>
          </a:p>
        </p:txBody>
      </p:sp>
      <p:sp>
        <p:nvSpPr>
          <p:cNvPr id="22" name="Textfeld 21"/>
          <p:cNvSpPr txBox="1"/>
          <p:nvPr/>
        </p:nvSpPr>
        <p:spPr>
          <a:xfrm>
            <a:off x="5115378" y="1944266"/>
            <a:ext cx="2035683" cy="2677656"/>
          </a:xfrm>
          <a:prstGeom prst="rect">
            <a:avLst/>
          </a:prstGeom>
          <a:noFill/>
        </p:spPr>
        <p:txBody>
          <a:bodyPr wrap="square" rtlCol="0">
            <a:spAutoFit/>
          </a:bodyPr>
          <a:lstStyle/>
          <a:p>
            <a:r>
              <a:rPr lang="de-DE" sz="1200" i="1" dirty="0">
                <a:solidFill>
                  <a:schemeClr val="bg1"/>
                </a:solidFill>
              </a:rPr>
              <a:t>Lehrkraft regt zur Vertonung eines stummen </a:t>
            </a:r>
            <a:r>
              <a:rPr lang="de-DE" sz="1200" i="1" dirty="0" err="1">
                <a:solidFill>
                  <a:schemeClr val="bg1"/>
                </a:solidFill>
              </a:rPr>
              <a:t>Erklärvideos</a:t>
            </a:r>
            <a:r>
              <a:rPr lang="de-DE" sz="1200" i="1" dirty="0">
                <a:solidFill>
                  <a:schemeClr val="bg1"/>
                </a:solidFill>
              </a:rPr>
              <a:t> mit Tablet an. Lehrkraft unterstützt Schülerinnen und Schüler beim Vertonen. </a:t>
            </a:r>
          </a:p>
          <a:p>
            <a:endParaRPr lang="de-DE" sz="1200" i="1" dirty="0">
              <a:solidFill>
                <a:schemeClr val="bg1"/>
              </a:solidFill>
            </a:endParaRPr>
          </a:p>
          <a:p>
            <a:r>
              <a:rPr lang="de-DE" sz="1200" i="1" dirty="0">
                <a:solidFill>
                  <a:schemeClr val="bg1"/>
                </a:solidFill>
              </a:rPr>
              <a:t>Schülerinnen und Schüler schreiben in Einzelarbeit passend zu den Szenen Erklärungen (Drehbuch). Anschließend nehmen sie die Erklärungen als Tonaufnahme auf, die über das </a:t>
            </a:r>
            <a:r>
              <a:rPr lang="de-DE" sz="1200" i="1" dirty="0" err="1">
                <a:solidFill>
                  <a:schemeClr val="bg1"/>
                </a:solidFill>
              </a:rPr>
              <a:t>Erklärvideo</a:t>
            </a:r>
            <a:r>
              <a:rPr lang="de-DE" sz="1200" i="1" dirty="0">
                <a:solidFill>
                  <a:schemeClr val="bg1"/>
                </a:solidFill>
              </a:rPr>
              <a:t> gelegt wird. </a:t>
            </a:r>
          </a:p>
        </p:txBody>
      </p:sp>
      <p:sp>
        <p:nvSpPr>
          <p:cNvPr id="24" name="Textfeld 23"/>
          <p:cNvSpPr txBox="1"/>
          <p:nvPr/>
        </p:nvSpPr>
        <p:spPr>
          <a:xfrm>
            <a:off x="7449296" y="864146"/>
            <a:ext cx="2333919" cy="3231654"/>
          </a:xfrm>
          <a:prstGeom prst="rect">
            <a:avLst/>
          </a:prstGeom>
          <a:noFill/>
        </p:spPr>
        <p:txBody>
          <a:bodyPr wrap="square" rtlCol="0">
            <a:spAutoFit/>
          </a:bodyPr>
          <a:lstStyle/>
          <a:p>
            <a:r>
              <a:rPr lang="de-DE" sz="1200" i="1" dirty="0">
                <a:solidFill>
                  <a:schemeClr val="bg1"/>
                </a:solidFill>
              </a:rPr>
              <a:t>Lehrkraft regt zur Produktion eigener </a:t>
            </a:r>
            <a:r>
              <a:rPr lang="de-DE" sz="1200" i="1" dirty="0" err="1">
                <a:solidFill>
                  <a:schemeClr val="bg1"/>
                </a:solidFill>
              </a:rPr>
              <a:t>Erklärvideos</a:t>
            </a:r>
            <a:r>
              <a:rPr lang="de-DE" sz="1200" i="1" dirty="0">
                <a:solidFill>
                  <a:schemeClr val="bg1"/>
                </a:solidFill>
              </a:rPr>
              <a:t> mit Tablet an. Lehrkraft unterstützt Schülerinnen und Schüler beim Produzieren. </a:t>
            </a:r>
          </a:p>
          <a:p>
            <a:endParaRPr lang="de-DE" sz="1200" i="1" dirty="0">
              <a:solidFill>
                <a:schemeClr val="bg1"/>
              </a:solidFill>
            </a:endParaRPr>
          </a:p>
          <a:p>
            <a:r>
              <a:rPr lang="de-DE" sz="1200" i="1" dirty="0">
                <a:solidFill>
                  <a:schemeClr val="bg1"/>
                </a:solidFill>
              </a:rPr>
              <a:t>Schülerinnen und Schüle produzieren in Partner-/Kleingruppen ein </a:t>
            </a:r>
            <a:r>
              <a:rPr lang="de-DE" sz="1200" i="1" dirty="0" err="1">
                <a:solidFill>
                  <a:schemeClr val="bg1"/>
                </a:solidFill>
              </a:rPr>
              <a:t>Erklärvideo</a:t>
            </a:r>
            <a:r>
              <a:rPr lang="de-DE" sz="1200" i="1" dirty="0">
                <a:solidFill>
                  <a:schemeClr val="bg1"/>
                </a:solidFill>
              </a:rPr>
              <a:t> zum Kniesehnenreflex, in dem sie Videoaufnahmen der </a:t>
            </a:r>
            <a:r>
              <a:rPr lang="de-DE" sz="1200" i="1" dirty="0" err="1">
                <a:solidFill>
                  <a:schemeClr val="bg1"/>
                </a:solidFill>
              </a:rPr>
              <a:t>Refelxdurchführung</a:t>
            </a:r>
            <a:r>
              <a:rPr lang="de-DE" sz="1200" i="1" dirty="0">
                <a:solidFill>
                  <a:schemeClr val="bg1"/>
                </a:solidFill>
              </a:rPr>
              <a:t> und Abbildungen verknüpfen und erklären. Der Prozess wird durch Peerfeedback zwischen den Gruppen einmal während und einmal nach der Videoproduktion unterstützt.  </a:t>
            </a:r>
          </a:p>
        </p:txBody>
      </p:sp>
      <p:sp>
        <p:nvSpPr>
          <p:cNvPr id="31" name="Textfeld 30"/>
          <p:cNvSpPr txBox="1"/>
          <p:nvPr/>
        </p:nvSpPr>
        <p:spPr>
          <a:xfrm>
            <a:off x="627297" y="1512218"/>
            <a:ext cx="4458272" cy="276999"/>
          </a:xfrm>
          <a:prstGeom prst="rect">
            <a:avLst/>
          </a:prstGeom>
          <a:noFill/>
        </p:spPr>
        <p:txBody>
          <a:bodyPr wrap="none" rtlCol="0">
            <a:spAutoFit/>
          </a:bodyPr>
          <a:lstStyle/>
          <a:p>
            <a:r>
              <a:rPr lang="de-DE" sz="1200" i="1" dirty="0"/>
              <a:t>Situation: Ein </a:t>
            </a:r>
            <a:r>
              <a:rPr lang="de-DE" sz="1200" i="1" dirty="0" err="1"/>
              <a:t>Erklärvideo</a:t>
            </a:r>
            <a:r>
              <a:rPr lang="de-DE" sz="1200" i="1" dirty="0"/>
              <a:t> zum Kniesehnenreflex kommt zum Einsatz. </a:t>
            </a:r>
          </a:p>
        </p:txBody>
      </p:sp>
      <p:cxnSp>
        <p:nvCxnSpPr>
          <p:cNvPr id="21" name="Gerader Verbinder 20"/>
          <p:cNvCxnSpPr/>
          <p:nvPr/>
        </p:nvCxnSpPr>
        <p:spPr>
          <a:xfrm flipH="1">
            <a:off x="2710528" y="3312418"/>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Gerader Verbinder 22"/>
          <p:cNvCxnSpPr/>
          <p:nvPr/>
        </p:nvCxnSpPr>
        <p:spPr>
          <a:xfrm flipH="1">
            <a:off x="5005040" y="2789709"/>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flipH="1">
            <a:off x="7306269" y="2244201"/>
            <a:ext cx="0" cy="2136433"/>
          </a:xfrm>
          <a:prstGeom prst="line">
            <a:avLst/>
          </a:prstGeom>
          <a:ln w="28575">
            <a:solidFill>
              <a:schemeClr val="bg1">
                <a:lumMod val="9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4" name="Textfeld 33"/>
          <p:cNvSpPr txBox="1"/>
          <p:nvPr/>
        </p:nvSpPr>
        <p:spPr>
          <a:xfrm>
            <a:off x="627297" y="1070878"/>
            <a:ext cx="1422056" cy="369332"/>
          </a:xfrm>
          <a:prstGeom prst="rect">
            <a:avLst/>
          </a:prstGeom>
          <a:noFill/>
        </p:spPr>
        <p:txBody>
          <a:bodyPr wrap="none" rtlCol="0">
            <a:spAutoFit/>
          </a:bodyPr>
          <a:lstStyle/>
          <a:p>
            <a:r>
              <a:rPr lang="de-DE" sz="1800" b="1" dirty="0">
                <a:solidFill>
                  <a:schemeClr val="bg1"/>
                </a:solidFill>
              </a:rPr>
              <a:t>Modifikation</a:t>
            </a:r>
            <a:endParaRPr lang="de-DE" b="1" dirty="0">
              <a:solidFill>
                <a:schemeClr val="bg1"/>
              </a:solidFill>
            </a:endParaRPr>
          </a:p>
        </p:txBody>
      </p:sp>
      <p:sp>
        <p:nvSpPr>
          <p:cNvPr id="35" name="Parallelogramm 34"/>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Parallelogramm 36"/>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Parallelogramm 37"/>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Textfeld 42"/>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44" name="Textfeld 43"/>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45" name="Textfeld 44"/>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6" name="Textfeld 45"/>
          <p:cNvSpPr txBox="1"/>
          <p:nvPr/>
        </p:nvSpPr>
        <p:spPr>
          <a:xfrm>
            <a:off x="8376479" y="4614659"/>
            <a:ext cx="1021049" cy="353943"/>
          </a:xfrm>
          <a:prstGeom prst="rect">
            <a:avLst/>
          </a:prstGeom>
          <a:noFill/>
        </p:spPr>
        <p:txBody>
          <a:bodyPr wrap="none" rtlCol="0">
            <a:spAutoFit/>
          </a:bodyPr>
          <a:lstStyle/>
          <a:p>
            <a:r>
              <a:rPr lang="de-DE" dirty="0"/>
              <a:t>interaktiv</a:t>
            </a:r>
          </a:p>
        </p:txBody>
      </p:sp>
      <p:sp>
        <p:nvSpPr>
          <p:cNvPr id="25" name="Inhaltsplatzhalter 6"/>
          <p:cNvSpPr>
            <a:spLocks/>
          </p:cNvSpPr>
          <p:nvPr/>
        </p:nvSpPr>
        <p:spPr bwMode="auto">
          <a:xfrm>
            <a:off x="7381304" y="72058"/>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endParaRPr sz="1100" dirty="0"/>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dirty="0"/>
          </a:p>
          <a:p>
            <a:pPr>
              <a:lnSpc>
                <a:spcPct val="80000"/>
              </a:lnSpc>
              <a:defRPr/>
            </a:pPr>
            <a:r>
              <a:rPr lang="de-DE" sz="1100" dirty="0"/>
              <a:t>Beispiele aus: aus: Kramer, </a:t>
            </a:r>
            <a:r>
              <a:rPr lang="de-DE" sz="1100" dirty="0" err="1"/>
              <a:t>Förtsch</a:t>
            </a:r>
            <a:r>
              <a:rPr lang="de-DE" sz="1100" dirty="0"/>
              <a:t>, Aufleger &amp; Neuhaus (2019)</a:t>
            </a:r>
          </a:p>
        </p:txBody>
      </p:sp>
      <p:sp>
        <p:nvSpPr>
          <p:cNvPr id="2" name="Inhaltsplatzhalter 1"/>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1941233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hteck 40"/>
          <p:cNvSpPr/>
          <p:nvPr/>
        </p:nvSpPr>
        <p:spPr>
          <a:xfrm>
            <a:off x="468537" y="936154"/>
            <a:ext cx="9508628" cy="583264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ln>
                <a:solidFill>
                  <a:schemeClr val="tx1"/>
                </a:solidFill>
              </a:ln>
            </a:endParaRPr>
          </a:p>
        </p:txBody>
      </p:sp>
      <p:sp>
        <p:nvSpPr>
          <p:cNvPr id="5" name="Titel 4"/>
          <p:cNvSpPr>
            <a:spLocks noGrp="1"/>
          </p:cNvSpPr>
          <p:nvPr>
            <p:ph type="title"/>
          </p:nvPr>
        </p:nvSpPr>
        <p:spPr/>
        <p:txBody>
          <a:bodyPr>
            <a:normAutofit fontScale="90000"/>
          </a:bodyPr>
          <a:lstStyle/>
          <a:p>
            <a:r>
              <a:rPr lang="de-DE" dirty="0"/>
              <a:t>ICAP am Beispiel Biologie/Naturwissenschaften</a:t>
            </a:r>
          </a:p>
        </p:txBody>
      </p:sp>
      <p:sp>
        <p:nvSpPr>
          <p:cNvPr id="18" name="Textfeld 17"/>
          <p:cNvSpPr txBox="1"/>
          <p:nvPr/>
        </p:nvSpPr>
        <p:spPr>
          <a:xfrm>
            <a:off x="627297" y="4392538"/>
            <a:ext cx="2035683" cy="1384995"/>
          </a:xfrm>
          <a:prstGeom prst="rect">
            <a:avLst/>
          </a:prstGeom>
          <a:noFill/>
        </p:spPr>
        <p:txBody>
          <a:bodyPr wrap="square" rtlCol="0">
            <a:spAutoFit/>
          </a:bodyPr>
          <a:lstStyle/>
          <a:p>
            <a:r>
              <a:rPr lang="de-DE" sz="1200" i="1" dirty="0">
                <a:solidFill>
                  <a:schemeClr val="bg1"/>
                </a:solidFill>
              </a:rPr>
              <a:t>Lehrkraft führt mit dem Programm die Simulation aus und erklärt die Unterschiede in der Reaktionszeit. </a:t>
            </a:r>
          </a:p>
          <a:p>
            <a:endParaRPr lang="de-DE" sz="1200" i="1" dirty="0">
              <a:solidFill>
                <a:schemeClr val="bg1"/>
              </a:solidFill>
            </a:endParaRPr>
          </a:p>
          <a:p>
            <a:r>
              <a:rPr lang="de-DE" sz="1200" i="1" dirty="0">
                <a:solidFill>
                  <a:schemeClr val="bg1"/>
                </a:solidFill>
              </a:rPr>
              <a:t>Schülerinnen und Schüler schauen zu.</a:t>
            </a:r>
          </a:p>
        </p:txBody>
      </p:sp>
      <p:sp>
        <p:nvSpPr>
          <p:cNvPr id="20" name="Textfeld 19"/>
          <p:cNvSpPr txBox="1"/>
          <p:nvPr/>
        </p:nvSpPr>
        <p:spPr>
          <a:xfrm>
            <a:off x="2873434" y="3600450"/>
            <a:ext cx="2241944" cy="1754326"/>
          </a:xfrm>
          <a:prstGeom prst="rect">
            <a:avLst/>
          </a:prstGeom>
          <a:noFill/>
        </p:spPr>
        <p:txBody>
          <a:bodyPr wrap="square" rtlCol="0">
            <a:spAutoFit/>
          </a:bodyPr>
          <a:lstStyle/>
          <a:p>
            <a:r>
              <a:rPr lang="de-DE" sz="1200" i="1" dirty="0">
                <a:solidFill>
                  <a:schemeClr val="bg1"/>
                </a:solidFill>
              </a:rPr>
              <a:t>Lehrkraft erklärt, wie deutliche Unterschiede von Reaktionszeiten bei Reflexen zustande kommen können</a:t>
            </a:r>
          </a:p>
          <a:p>
            <a:endParaRPr lang="de-DE" sz="1200" i="1" dirty="0">
              <a:solidFill>
                <a:schemeClr val="bg1"/>
              </a:solidFill>
            </a:endParaRPr>
          </a:p>
          <a:p>
            <a:r>
              <a:rPr lang="de-DE" sz="1200" i="1" dirty="0">
                <a:solidFill>
                  <a:schemeClr val="bg1"/>
                </a:solidFill>
              </a:rPr>
              <a:t>Schülerinnen und Schüler führen die Simulation aus und notieren Erklärungen.</a:t>
            </a:r>
          </a:p>
          <a:p>
            <a:endParaRPr lang="de-DE" sz="1200" i="1" dirty="0">
              <a:solidFill>
                <a:schemeClr val="bg1"/>
              </a:solidFill>
            </a:endParaRPr>
          </a:p>
        </p:txBody>
      </p:sp>
      <p:sp>
        <p:nvSpPr>
          <p:cNvPr id="22" name="Textfeld 21"/>
          <p:cNvSpPr txBox="1"/>
          <p:nvPr/>
        </p:nvSpPr>
        <p:spPr>
          <a:xfrm>
            <a:off x="5115378" y="2664346"/>
            <a:ext cx="2035683" cy="1938992"/>
          </a:xfrm>
          <a:prstGeom prst="rect">
            <a:avLst/>
          </a:prstGeom>
          <a:noFill/>
        </p:spPr>
        <p:txBody>
          <a:bodyPr wrap="square" rtlCol="0">
            <a:spAutoFit/>
          </a:bodyPr>
          <a:lstStyle/>
          <a:p>
            <a:r>
              <a:rPr lang="de-DE" sz="1200" i="1" dirty="0">
                <a:solidFill>
                  <a:schemeClr val="bg1"/>
                </a:solidFill>
              </a:rPr>
              <a:t>Lehrkraft beobachtet Schülerinnen und Schüler und gibt Hilfestellungen</a:t>
            </a:r>
          </a:p>
          <a:p>
            <a:endParaRPr lang="de-DE" sz="1200" i="1" dirty="0">
              <a:solidFill>
                <a:schemeClr val="bg1"/>
              </a:solidFill>
            </a:endParaRPr>
          </a:p>
          <a:p>
            <a:r>
              <a:rPr lang="de-DE" sz="1200" i="1" dirty="0">
                <a:solidFill>
                  <a:schemeClr val="bg1"/>
                </a:solidFill>
              </a:rPr>
              <a:t>Schülerinnen und Schüler führen die Simulation aus und erarbeiten sich anhand der vertiefenden Fragen aus dem Programm die Erklärung selbstständig. </a:t>
            </a:r>
          </a:p>
        </p:txBody>
      </p:sp>
      <p:sp>
        <p:nvSpPr>
          <p:cNvPr id="24" name="Textfeld 23"/>
          <p:cNvSpPr txBox="1"/>
          <p:nvPr/>
        </p:nvSpPr>
        <p:spPr>
          <a:xfrm>
            <a:off x="7449296" y="2165514"/>
            <a:ext cx="2333919" cy="1938992"/>
          </a:xfrm>
          <a:prstGeom prst="rect">
            <a:avLst/>
          </a:prstGeom>
          <a:noFill/>
        </p:spPr>
        <p:txBody>
          <a:bodyPr wrap="square" rtlCol="0">
            <a:spAutoFit/>
          </a:bodyPr>
          <a:lstStyle/>
          <a:p>
            <a:r>
              <a:rPr lang="de-DE" sz="1200" i="1" dirty="0">
                <a:solidFill>
                  <a:schemeClr val="bg1"/>
                </a:solidFill>
              </a:rPr>
              <a:t>Lehrkraft beobachtet Schülerinnen und Schüler und gibt Hilfestellungen</a:t>
            </a:r>
          </a:p>
          <a:p>
            <a:endParaRPr lang="de-DE" sz="1200" i="1" dirty="0">
              <a:solidFill>
                <a:schemeClr val="bg1"/>
              </a:solidFill>
            </a:endParaRPr>
          </a:p>
          <a:p>
            <a:r>
              <a:rPr lang="de-DE" sz="1200" i="1" dirty="0">
                <a:solidFill>
                  <a:schemeClr val="bg1"/>
                </a:solidFill>
              </a:rPr>
              <a:t>Schülerinnen und Schüler interagieren mit dem intelligenten Rückmeldesystem des Programms, welches Fehlerhinweise liefert, Fragen stellt und Lösungsfeedback gibt. </a:t>
            </a:r>
          </a:p>
        </p:txBody>
      </p:sp>
      <p:sp>
        <p:nvSpPr>
          <p:cNvPr id="31" name="Textfeld 30"/>
          <p:cNvSpPr txBox="1"/>
          <p:nvPr/>
        </p:nvSpPr>
        <p:spPr>
          <a:xfrm>
            <a:off x="627297" y="1512218"/>
            <a:ext cx="9363169" cy="830997"/>
          </a:xfrm>
          <a:prstGeom prst="rect">
            <a:avLst/>
          </a:prstGeom>
          <a:noFill/>
        </p:spPr>
        <p:txBody>
          <a:bodyPr wrap="square" rtlCol="0">
            <a:spAutoFit/>
          </a:bodyPr>
          <a:lstStyle/>
          <a:p>
            <a:r>
              <a:rPr lang="de-DE" sz="1200" i="1" dirty="0"/>
              <a:t>Situation: Eine Simulation kommt zum Einsatz. Darin kann die Durchführung des Kniesehnenreflexes an jungen und alten Menschen, gesunden und </a:t>
            </a:r>
            <a:br>
              <a:rPr lang="de-DE" sz="1200" i="1" dirty="0"/>
            </a:br>
            <a:r>
              <a:rPr lang="de-DE" sz="1200" i="1" dirty="0"/>
              <a:t>neuronal-erkrankten Menschen simuliert werden. Dazu werden jeweils Messergebnisse generiert. Zusätzlich sind in die Simulation Fragen eingebettet, die zur tieferen Auseinandersetzung mit den Messdaten anregen. Von einem integrierten, intelligentem Rückmeldesystem bekommen die Schülerinnen und Schüler Rückmeldungen / Hinweise  bzgl. der Bearbeitung</a:t>
            </a:r>
          </a:p>
        </p:txBody>
      </p:sp>
      <p:cxnSp>
        <p:nvCxnSpPr>
          <p:cNvPr id="6" name="Gerader Verbinder 5"/>
          <p:cNvCxnSpPr/>
          <p:nvPr/>
        </p:nvCxnSpPr>
        <p:spPr>
          <a:xfrm flipH="1">
            <a:off x="2710528" y="3312418"/>
            <a:ext cx="0" cy="2136433"/>
          </a:xfrm>
          <a:prstGeom prst="line">
            <a:avLst/>
          </a:prstGeom>
          <a:ln w="28575">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flipH="1">
            <a:off x="5022592" y="2789709"/>
            <a:ext cx="0" cy="2136433"/>
          </a:xfrm>
          <a:prstGeom prst="line">
            <a:avLst/>
          </a:prstGeom>
          <a:ln w="28575">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Gerader Verbinder 32"/>
          <p:cNvCxnSpPr/>
          <p:nvPr/>
        </p:nvCxnSpPr>
        <p:spPr>
          <a:xfrm flipH="1">
            <a:off x="7306269" y="2244201"/>
            <a:ext cx="0" cy="2136433"/>
          </a:xfrm>
          <a:prstGeom prst="line">
            <a:avLst/>
          </a:prstGeom>
          <a:ln w="28575">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3" name="Parallelogramm 22"/>
          <p:cNvSpPr/>
          <p:nvPr/>
        </p:nvSpPr>
        <p:spPr>
          <a:xfrm>
            <a:off x="5022592" y="3971613"/>
            <a:ext cx="2808312" cy="1872208"/>
          </a:xfrm>
          <a:prstGeom prst="parallelogram">
            <a:avLst/>
          </a:prstGeom>
          <a:solidFill>
            <a:schemeClr val="bg1">
              <a:lumMod val="75000"/>
            </a:schemeClr>
          </a:solidFill>
          <a:ln>
            <a:solidFill>
              <a:schemeClr val="bg1">
                <a:lumMod val="7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Parallelogramm 33"/>
          <p:cNvSpPr/>
          <p:nvPr/>
        </p:nvSpPr>
        <p:spPr>
          <a:xfrm>
            <a:off x="7306269" y="3405914"/>
            <a:ext cx="2808312" cy="1872208"/>
          </a:xfrm>
          <a:prstGeom prst="parallelogram">
            <a:avLst/>
          </a:prstGeom>
          <a:solidFill>
            <a:schemeClr val="bg1">
              <a:lumMod val="65000"/>
            </a:schemeClr>
          </a:solidFill>
          <a:ln>
            <a:solidFill>
              <a:schemeClr val="bg1">
                <a:lumMod val="6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Parallelogramm 34"/>
          <p:cNvSpPr/>
          <p:nvPr/>
        </p:nvSpPr>
        <p:spPr>
          <a:xfrm>
            <a:off x="2738914" y="4537312"/>
            <a:ext cx="2808312" cy="1872208"/>
          </a:xfrm>
          <a:prstGeom prst="parallelogram">
            <a:avLst/>
          </a:prstGeom>
          <a:solidFill>
            <a:schemeClr val="bg1">
              <a:lumMod val="85000"/>
            </a:schemeClr>
          </a:solidFill>
          <a:ln>
            <a:solidFill>
              <a:schemeClr val="bg1">
                <a:lumMod val="8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Parallelogramm 35"/>
          <p:cNvSpPr/>
          <p:nvPr/>
        </p:nvSpPr>
        <p:spPr>
          <a:xfrm>
            <a:off x="455236" y="5103011"/>
            <a:ext cx="2808312" cy="1872208"/>
          </a:xfrm>
          <a:prstGeom prst="parallelogram">
            <a:avLst/>
          </a:prstGeom>
          <a:solidFill>
            <a:schemeClr val="bg1">
              <a:lumMod val="95000"/>
            </a:schemeClr>
          </a:solidFill>
          <a:ln>
            <a:solidFill>
              <a:schemeClr val="bg1">
                <a:lumMod val="95000"/>
              </a:schemeClr>
            </a:solidFill>
          </a:ln>
          <a:scene3d>
            <a:camera prst="isometricOffAxis1Top">
              <a:rot lat="18054436" lon="18334861" rev="3088618"/>
            </a:camera>
            <a:lightRig rig="threePt" dir="t"/>
          </a:scene3d>
          <a:sp3d>
            <a:bevelB h="3365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Textfeld 36"/>
          <p:cNvSpPr txBox="1"/>
          <p:nvPr/>
        </p:nvSpPr>
        <p:spPr>
          <a:xfrm>
            <a:off x="1620664" y="6342851"/>
            <a:ext cx="720069" cy="353943"/>
          </a:xfrm>
          <a:prstGeom prst="rect">
            <a:avLst/>
          </a:prstGeom>
          <a:noFill/>
        </p:spPr>
        <p:txBody>
          <a:bodyPr wrap="none" rtlCol="0">
            <a:spAutoFit/>
          </a:bodyPr>
          <a:lstStyle/>
          <a:p>
            <a:r>
              <a:rPr lang="de-DE" dirty="0"/>
              <a:t>passiv</a:t>
            </a:r>
          </a:p>
        </p:txBody>
      </p:sp>
      <p:sp>
        <p:nvSpPr>
          <p:cNvPr id="38" name="Textfeld 37"/>
          <p:cNvSpPr txBox="1"/>
          <p:nvPr/>
        </p:nvSpPr>
        <p:spPr>
          <a:xfrm>
            <a:off x="4036628" y="5760690"/>
            <a:ext cx="608372" cy="353943"/>
          </a:xfrm>
          <a:prstGeom prst="rect">
            <a:avLst/>
          </a:prstGeom>
          <a:noFill/>
        </p:spPr>
        <p:txBody>
          <a:bodyPr wrap="none" rtlCol="0">
            <a:spAutoFit/>
          </a:bodyPr>
          <a:lstStyle/>
          <a:p>
            <a:r>
              <a:rPr lang="de-DE" dirty="0"/>
              <a:t>aktiv</a:t>
            </a:r>
          </a:p>
        </p:txBody>
      </p:sp>
      <p:sp>
        <p:nvSpPr>
          <p:cNvPr id="39" name="Textfeld 38"/>
          <p:cNvSpPr txBox="1"/>
          <p:nvPr/>
        </p:nvSpPr>
        <p:spPr>
          <a:xfrm>
            <a:off x="5941144" y="5190723"/>
            <a:ext cx="1170833" cy="353943"/>
          </a:xfrm>
          <a:prstGeom prst="rect">
            <a:avLst/>
          </a:prstGeom>
          <a:noFill/>
        </p:spPr>
        <p:txBody>
          <a:bodyPr wrap="none" rtlCol="0">
            <a:spAutoFit/>
          </a:bodyPr>
          <a:lstStyle/>
          <a:p>
            <a:r>
              <a:rPr lang="de-DE" dirty="0"/>
              <a:t>konstruktiv</a:t>
            </a:r>
          </a:p>
        </p:txBody>
      </p:sp>
      <p:sp>
        <p:nvSpPr>
          <p:cNvPr id="40" name="Textfeld 39"/>
          <p:cNvSpPr txBox="1"/>
          <p:nvPr/>
        </p:nvSpPr>
        <p:spPr>
          <a:xfrm>
            <a:off x="8376479" y="4614659"/>
            <a:ext cx="1021049" cy="353943"/>
          </a:xfrm>
          <a:prstGeom prst="rect">
            <a:avLst/>
          </a:prstGeom>
          <a:noFill/>
        </p:spPr>
        <p:txBody>
          <a:bodyPr wrap="none" rtlCol="0">
            <a:spAutoFit/>
          </a:bodyPr>
          <a:lstStyle/>
          <a:p>
            <a:r>
              <a:rPr lang="de-DE" dirty="0"/>
              <a:t>interaktiv</a:t>
            </a:r>
          </a:p>
        </p:txBody>
      </p:sp>
      <p:sp>
        <p:nvSpPr>
          <p:cNvPr id="42" name="Textfeld 41"/>
          <p:cNvSpPr txBox="1"/>
          <p:nvPr/>
        </p:nvSpPr>
        <p:spPr>
          <a:xfrm>
            <a:off x="627297" y="1070878"/>
            <a:ext cx="1451038" cy="369332"/>
          </a:xfrm>
          <a:prstGeom prst="rect">
            <a:avLst/>
          </a:prstGeom>
          <a:noFill/>
        </p:spPr>
        <p:txBody>
          <a:bodyPr wrap="none" rtlCol="0">
            <a:spAutoFit/>
          </a:bodyPr>
          <a:lstStyle/>
          <a:p>
            <a:r>
              <a:rPr lang="de-DE" sz="1800" b="1" dirty="0">
                <a:solidFill>
                  <a:schemeClr val="bg1"/>
                </a:solidFill>
              </a:rPr>
              <a:t>Neubelegung</a:t>
            </a:r>
            <a:endParaRPr lang="de-DE" b="1" dirty="0">
              <a:solidFill>
                <a:schemeClr val="bg1"/>
              </a:solidFill>
            </a:endParaRPr>
          </a:p>
        </p:txBody>
      </p:sp>
      <p:sp>
        <p:nvSpPr>
          <p:cNvPr id="25" name="Inhaltsplatzhalter 6"/>
          <p:cNvSpPr>
            <a:spLocks/>
          </p:cNvSpPr>
          <p:nvPr/>
        </p:nvSpPr>
        <p:spPr bwMode="auto">
          <a:xfrm>
            <a:off x="7381304" y="72003"/>
            <a:ext cx="2916810" cy="648127"/>
          </a:xfrm>
          <a:prstGeom prst="rect">
            <a:avLst/>
          </a:prstGeom>
        </p:spPr>
        <p:txBody>
          <a:bodyPr vert="horz" lIns="95361" tIns="47681" rIns="95361" bIns="47681" rtlCol="0" anchor="ctr">
            <a:no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80000"/>
              </a:lnSpc>
              <a:defRPr/>
            </a:pPr>
            <a:r>
              <a:rPr lang="de-DE" sz="1100" dirty="0"/>
              <a:t>ICAP-Modell (Chi, 2009; Chi &amp; Wylie, 2014)</a:t>
            </a:r>
            <a:endParaRPr sz="1100" dirty="0"/>
          </a:p>
          <a:p>
            <a:pPr>
              <a:lnSpc>
                <a:spcPct val="80000"/>
              </a:lnSpc>
              <a:defRPr/>
            </a:pPr>
            <a:r>
              <a:rPr lang="de-DE" sz="1100" dirty="0"/>
              <a:t> aus: </a:t>
            </a:r>
            <a:r>
              <a:rPr lang="de-DE" sz="1100" u="sng" dirty="0">
                <a:hlinkClick r:id="rId3" tooltip="https://digitales-klassenzimmer.org/icap-modell/"/>
              </a:rPr>
              <a:t>https://digitales-klassenzimmer.org/icap-modell/</a:t>
            </a:r>
            <a:endParaRPr lang="de-DE" sz="1100" dirty="0"/>
          </a:p>
          <a:p>
            <a:pPr>
              <a:lnSpc>
                <a:spcPct val="80000"/>
              </a:lnSpc>
              <a:defRPr/>
            </a:pPr>
            <a:r>
              <a:rPr lang="de-DE" sz="1100" dirty="0"/>
              <a:t>Beispiele aus: aus: Kramer, </a:t>
            </a:r>
            <a:r>
              <a:rPr lang="de-DE" sz="1100" dirty="0" err="1"/>
              <a:t>Förtsch</a:t>
            </a:r>
            <a:r>
              <a:rPr lang="de-DE" sz="1100" dirty="0"/>
              <a:t>, Aufleger &amp; Neuhaus (2019)</a:t>
            </a:r>
          </a:p>
        </p:txBody>
      </p:sp>
      <p:sp>
        <p:nvSpPr>
          <p:cNvPr id="2" name="Inhaltsplatzhalter 1"/>
          <p:cNvSpPr>
            <a:spLocks noGrp="1"/>
          </p:cNvSpPr>
          <p:nvPr>
            <p:ph sz="quarter" idx="10"/>
          </p:nvPr>
        </p:nvSpPr>
        <p:spPr/>
        <p:txBody>
          <a:bodyPr>
            <a:normAutofit lnSpcReduction="10000"/>
          </a:bodyPr>
          <a:lstStyle/>
          <a:p>
            <a:endParaRPr lang="de-DE"/>
          </a:p>
        </p:txBody>
      </p:sp>
    </p:spTree>
    <p:extLst>
      <p:ext uri="{BB962C8B-B14F-4D97-AF65-F5344CB8AC3E}">
        <p14:creationId xmlns:p14="http://schemas.microsoft.com/office/powerpoint/2010/main" val="1165166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Rechteck 8"/>
          <p:cNvSpPr/>
          <p:nvPr/>
        </p:nvSpPr>
        <p:spPr bwMode="auto">
          <a:xfrm>
            <a:off x="2700783" y="1292994"/>
            <a:ext cx="7597329" cy="51877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73025" lvl="1">
              <a:defRPr/>
            </a:pPr>
            <a:endParaRPr lang="de-DE">
              <a:solidFill>
                <a:schemeClr val="tx1"/>
              </a:solidFill>
            </a:endParaRPr>
          </a:p>
        </p:txBody>
      </p:sp>
      <p:sp>
        <p:nvSpPr>
          <p:cNvPr id="5" name="Rechteck 9"/>
          <p:cNvSpPr/>
          <p:nvPr/>
        </p:nvSpPr>
        <p:spPr bwMode="auto">
          <a:xfrm>
            <a:off x="0" y="1292994"/>
            <a:ext cx="2700783" cy="5187777"/>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defRPr/>
            </a:pPr>
            <a:r>
              <a:rPr lang="de-DE" sz="1600" b="1"/>
              <a:t>Stichprobe: </a:t>
            </a:r>
            <a:endParaRPr/>
          </a:p>
          <a:p>
            <a:pPr marL="285750" indent="-285750">
              <a:buFont typeface="Arial"/>
              <a:buChar char="•"/>
              <a:defRPr/>
            </a:pPr>
            <a:r>
              <a:rPr lang="de-DE" sz="1600"/>
              <a:t>85 Unterrichtsstunden </a:t>
            </a:r>
            <a:endParaRPr/>
          </a:p>
          <a:p>
            <a:pPr marL="285750" indent="-285750">
              <a:buFont typeface="Arial"/>
              <a:buChar char="•"/>
              <a:defRPr/>
            </a:pPr>
            <a:r>
              <a:rPr lang="de-DE" sz="1600"/>
              <a:t>43 Lehrkräften an bayerischen Gymnasium </a:t>
            </a:r>
            <a:endParaRPr/>
          </a:p>
          <a:p>
            <a:pPr>
              <a:defRPr/>
            </a:pPr>
            <a:endParaRPr lang="de-DE" sz="800"/>
          </a:p>
          <a:p>
            <a:pPr>
              <a:defRPr/>
            </a:pPr>
            <a:r>
              <a:rPr lang="de-DE" sz="1600" b="1"/>
              <a:t>Erhebungszeitraum:</a:t>
            </a:r>
            <a:endParaRPr/>
          </a:p>
          <a:p>
            <a:pPr>
              <a:defRPr/>
            </a:pPr>
            <a:r>
              <a:rPr lang="de-DE" sz="1600"/>
              <a:t>2013-2015</a:t>
            </a:r>
            <a:endParaRPr/>
          </a:p>
          <a:p>
            <a:pPr>
              <a:defRPr/>
            </a:pPr>
            <a:endParaRPr lang="de-DE" sz="800"/>
          </a:p>
          <a:p>
            <a:pPr>
              <a:defRPr/>
            </a:pPr>
            <a:r>
              <a:rPr lang="de-DE" sz="1600" b="1"/>
              <a:t>Kodierte Variablen:</a:t>
            </a:r>
            <a:endParaRPr/>
          </a:p>
          <a:p>
            <a:pPr marL="285750" indent="-285750">
              <a:buFont typeface="Arial"/>
              <a:buChar char="•"/>
              <a:defRPr/>
            </a:pPr>
            <a:r>
              <a:rPr lang="de-DE" sz="1600"/>
              <a:t>Hardware</a:t>
            </a:r>
            <a:endParaRPr/>
          </a:p>
          <a:p>
            <a:pPr marL="285750" indent="-285750">
              <a:buFont typeface="Arial"/>
              <a:buChar char="•"/>
              <a:defRPr/>
            </a:pPr>
            <a:r>
              <a:rPr lang="de-DE" sz="1600"/>
              <a:t>Medienbedienung</a:t>
            </a:r>
            <a:endParaRPr/>
          </a:p>
          <a:p>
            <a:pPr marL="285750" indent="-285750">
              <a:buFont typeface="Arial"/>
              <a:buChar char="•"/>
              <a:defRPr/>
            </a:pPr>
            <a:r>
              <a:rPr lang="de-DE" sz="1600"/>
              <a:t>Medienkombination</a:t>
            </a:r>
            <a:endParaRPr/>
          </a:p>
          <a:p>
            <a:pPr marL="285750" indent="-285750">
              <a:buFont typeface="Arial"/>
              <a:buChar char="•"/>
              <a:defRPr/>
            </a:pPr>
            <a:r>
              <a:rPr lang="de-DE" sz="1600"/>
              <a:t>Unterrichtsphasen</a:t>
            </a:r>
            <a:endParaRPr/>
          </a:p>
          <a:p>
            <a:pPr marL="285750" indent="-285750">
              <a:buFont typeface="Arial"/>
              <a:buChar char="•"/>
              <a:defRPr/>
            </a:pPr>
            <a:r>
              <a:rPr lang="de-DE" sz="1600"/>
              <a:t>Medienfunktion</a:t>
            </a:r>
            <a:endParaRPr/>
          </a:p>
          <a:p>
            <a:pPr marL="285750" indent="-285750">
              <a:buFont typeface="Arial"/>
              <a:buChar char="•"/>
              <a:defRPr/>
            </a:pPr>
            <a:r>
              <a:rPr lang="de-DE" sz="1600"/>
              <a:t>Medieneinsatz nach SAMR</a:t>
            </a:r>
            <a:endParaRPr/>
          </a:p>
          <a:p>
            <a:pPr>
              <a:defRPr/>
            </a:pPr>
            <a:endParaRPr lang="de-DE" sz="800"/>
          </a:p>
          <a:p>
            <a:pPr>
              <a:defRPr/>
            </a:pPr>
            <a:r>
              <a:rPr lang="de-DE" sz="1600" b="1"/>
              <a:t>Qualität des Kodiersystems: </a:t>
            </a:r>
            <a:endParaRPr/>
          </a:p>
          <a:p>
            <a:pPr marL="285750" lvl="1" indent="-285750">
              <a:buFont typeface="Arial"/>
              <a:buChar char="•"/>
              <a:defRPr/>
            </a:pPr>
            <a:r>
              <a:rPr lang="de-DE" sz="1600"/>
              <a:t>Proz. Übeinst.. </a:t>
            </a:r>
            <a:br>
              <a:rPr lang="de-DE" sz="1600"/>
            </a:br>
            <a:r>
              <a:rPr lang="de-DE" sz="1600"/>
              <a:t>89,6% – 99,7%</a:t>
            </a:r>
            <a:endParaRPr/>
          </a:p>
          <a:p>
            <a:pPr marL="285750" lvl="1" indent="-285750">
              <a:buFont typeface="Arial"/>
              <a:buChar char="•"/>
              <a:defRPr/>
            </a:pPr>
            <a:r>
              <a:rPr lang="de-DE" sz="1600"/>
              <a:t>Kohens Kappa: 0,70 – 0,99</a:t>
            </a:r>
            <a:endParaRPr/>
          </a:p>
        </p:txBody>
      </p:sp>
      <p:sp>
        <p:nvSpPr>
          <p:cNvPr id="6" name="Titel 4"/>
          <p:cNvSpPr>
            <a:spLocks noGrp="1"/>
          </p:cNvSpPr>
          <p:nvPr>
            <p:ph type="title"/>
          </p:nvPr>
        </p:nvSpPr>
        <p:spPr bwMode="auto"/>
        <p:txBody>
          <a:bodyPr/>
          <a:lstStyle/>
          <a:p>
            <a:pPr>
              <a:defRPr/>
            </a:pPr>
            <a:r>
              <a:rPr lang="de-DE" sz="2500"/>
              <a:t>Medieneinsatz im bayerischen Biologieunterricht</a:t>
            </a:r>
            <a:endParaRPr sz="2500"/>
          </a:p>
        </p:txBody>
      </p:sp>
      <p:sp>
        <p:nvSpPr>
          <p:cNvPr id="7" name="Textplatzhalter 3"/>
          <p:cNvSpPr>
            <a:spLocks noGrp="1"/>
          </p:cNvSpPr>
          <p:nvPr>
            <p:ph type="body" sz="quarter" idx="11"/>
          </p:nvPr>
        </p:nvSpPr>
        <p:spPr bwMode="auto">
          <a:xfrm>
            <a:off x="468537" y="720130"/>
            <a:ext cx="6912767" cy="406427"/>
          </a:xfrm>
        </p:spPr>
        <p:txBody>
          <a:bodyPr/>
          <a:lstStyle/>
          <a:p>
            <a:pPr>
              <a:defRPr/>
            </a:pPr>
            <a:r>
              <a:rPr lang="de-DE" sz="1800"/>
              <a:t>Ergebnisse einer Videostudie (2013-2015)</a:t>
            </a:r>
            <a:endParaRPr/>
          </a:p>
          <a:p>
            <a:pPr>
              <a:defRPr/>
            </a:pPr>
            <a:endParaRPr lang="de-DE" b="1"/>
          </a:p>
          <a:p>
            <a:pPr>
              <a:defRPr/>
            </a:pPr>
            <a:endParaRPr lang="de-DE"/>
          </a:p>
        </p:txBody>
      </p:sp>
      <p:sp>
        <p:nvSpPr>
          <p:cNvPr id="8" name="Rechteck 11"/>
          <p:cNvSpPr/>
          <p:nvPr/>
        </p:nvSpPr>
        <p:spPr bwMode="auto">
          <a:xfrm>
            <a:off x="2844800" y="1292994"/>
            <a:ext cx="7453312" cy="4278094"/>
          </a:xfrm>
          <a:prstGeom prst="rect">
            <a:avLst/>
          </a:prstGeom>
        </p:spPr>
        <p:txBody>
          <a:bodyPr wrap="square">
            <a:spAutoFit/>
          </a:bodyPr>
          <a:lstStyle/>
          <a:p>
            <a:pPr marL="0" lvl="1">
              <a:defRPr/>
            </a:pPr>
            <a:r>
              <a:rPr lang="de-DE" b="1"/>
              <a:t>Hardware, Medienbedienung, Unterrichtsphasen, Medienfunktion</a:t>
            </a:r>
            <a:endParaRPr/>
          </a:p>
          <a:p>
            <a:pPr marL="762558" lvl="1" indent="-285750">
              <a:buFont typeface="Arial"/>
              <a:buChar char="•"/>
              <a:defRPr/>
            </a:pPr>
            <a:r>
              <a:rPr lang="de-DE"/>
              <a:t>In 74 der 85 analysierten Unterrichtsstunden kamen digitale Medien zum Einsatz (im Mittel in 23 Min der Unterrichtszeit).</a:t>
            </a:r>
            <a:endParaRPr/>
          </a:p>
          <a:p>
            <a:pPr marL="1239367" lvl="2" indent="-285750">
              <a:buFont typeface="Arial"/>
              <a:buChar char="•"/>
              <a:defRPr/>
            </a:pPr>
            <a:r>
              <a:rPr lang="de-DE"/>
              <a:t>34,5% Notebook und Beamer</a:t>
            </a:r>
          </a:p>
          <a:p>
            <a:pPr marL="1239367" lvl="2" indent="-285750">
              <a:buFont typeface="Arial"/>
              <a:buChar char="•"/>
              <a:defRPr/>
            </a:pPr>
            <a:r>
              <a:rPr lang="de-DE"/>
              <a:t>19,4% PC und Beamer</a:t>
            </a:r>
          </a:p>
          <a:p>
            <a:pPr marL="1239367" lvl="2" indent="-285750">
              <a:buFont typeface="Arial"/>
              <a:buChar char="•"/>
              <a:defRPr/>
            </a:pPr>
            <a:r>
              <a:rPr lang="de-DE"/>
              <a:t>24,8% Dokumentenkamera</a:t>
            </a:r>
            <a:endParaRPr/>
          </a:p>
          <a:p>
            <a:pPr marL="1239367" lvl="2" indent="-285750">
              <a:buFont typeface="Arial"/>
              <a:buChar char="•"/>
              <a:defRPr/>
            </a:pPr>
            <a:r>
              <a:rPr lang="de-DE"/>
              <a:t>15,5% Whiteboard</a:t>
            </a:r>
            <a:endParaRPr/>
          </a:p>
          <a:p>
            <a:pPr marL="953419" lvl="2">
              <a:defRPr/>
            </a:pPr>
            <a:r>
              <a:rPr lang="de-DE"/>
              <a:t>Vorrangige Funktion: Repräsentation</a:t>
            </a:r>
            <a:endParaRPr/>
          </a:p>
          <a:p>
            <a:pPr marL="762558" lvl="1" indent="-285750">
              <a:buFont typeface="Arial"/>
              <a:buChar char="•"/>
              <a:defRPr/>
            </a:pPr>
            <a:r>
              <a:rPr lang="de-DE"/>
              <a:t>Einsatz der Medien in allen Unterrichtsphasen</a:t>
            </a:r>
            <a:endParaRPr/>
          </a:p>
          <a:p>
            <a:pPr marL="762558" lvl="1" indent="-285750">
              <a:buFont typeface="Arial"/>
              <a:buChar char="•"/>
              <a:defRPr/>
            </a:pPr>
            <a:r>
              <a:rPr lang="de-DE"/>
              <a:t>Nur in 8 Unterrichtsstunden wurden die Medien von den Lernenden selbst genutzt</a:t>
            </a:r>
            <a:endParaRPr/>
          </a:p>
          <a:p>
            <a:pPr marL="0" lvl="1">
              <a:defRPr/>
            </a:pPr>
            <a:r>
              <a:rPr lang="de-DE" b="1"/>
              <a:t>SAMR</a:t>
            </a:r>
            <a:endParaRPr/>
          </a:p>
          <a:p>
            <a:pPr marL="762558" lvl="1" indent="-285750">
              <a:buFont typeface="Arial"/>
              <a:buChar char="•"/>
              <a:defRPr/>
            </a:pPr>
            <a:r>
              <a:rPr lang="de-DE"/>
              <a:t>71 % des digitalen Medieneinsatzes sind nach SAMR als Ersatz eines digitalen Mediums einzuordnen</a:t>
            </a:r>
            <a:endParaRPr/>
          </a:p>
          <a:p>
            <a:pPr marL="762558" lvl="1" indent="-285750">
              <a:buFont typeface="Arial"/>
              <a:buChar char="•"/>
              <a:defRPr/>
            </a:pPr>
            <a:r>
              <a:rPr lang="de-DE"/>
              <a:t>10,5 % als Verbesserung</a:t>
            </a:r>
            <a:endParaRPr/>
          </a:p>
          <a:p>
            <a:pPr marL="762558" lvl="1" indent="-285750">
              <a:buFont typeface="Arial"/>
              <a:buChar char="•"/>
              <a:defRPr/>
            </a:pPr>
            <a:r>
              <a:rPr lang="de-DE"/>
              <a:t>Keine Modifikation und Neubelegung</a:t>
            </a:r>
            <a:endParaRPr/>
          </a:p>
        </p:txBody>
      </p:sp>
      <p:sp>
        <p:nvSpPr>
          <p:cNvPr id="9" name="Inhaltsplatzhalter 2"/>
          <p:cNvSpPr>
            <a:spLocks noGrp="1"/>
          </p:cNvSpPr>
          <p:nvPr>
            <p:ph sz="quarter" idx="10"/>
          </p:nvPr>
        </p:nvSpPr>
        <p:spPr bwMode="auto"/>
        <p:txBody>
          <a:bodyPr>
            <a:normAutofit lnSpcReduction="10000"/>
          </a:bodyPr>
          <a:lstStyle/>
          <a:p>
            <a:pPr>
              <a:defRPr/>
            </a:pPr>
            <a:endParaRPr lang="de-DE"/>
          </a:p>
        </p:txBody>
      </p:sp>
      <p:sp>
        <p:nvSpPr>
          <p:cNvPr id="10" name="Inhaltsplatzhalter 6"/>
          <p:cNvSpPr>
            <a:spLocks/>
          </p:cNvSpPr>
          <p:nvPr/>
        </p:nvSpPr>
        <p:spPr bwMode="auto">
          <a:xfrm>
            <a:off x="7585729" y="0"/>
            <a:ext cx="2603888" cy="648128"/>
          </a:xfrm>
          <a:prstGeom prst="rect">
            <a:avLst/>
          </a:prstGeom>
        </p:spPr>
        <p:txBody>
          <a:bodyPr vert="horz" lIns="95361" tIns="47681" rIns="95361" bIns="47681" rtlCol="0" anchor="ctr">
            <a:normAutofit/>
          </a:bodyPr>
          <a:lstStyle>
            <a:lvl1pPr marL="357607" indent="-357607" algn="r" defTabSz="953617">
              <a:spcBef>
                <a:spcPts val="0"/>
              </a:spcBef>
              <a:buFont typeface="Arial"/>
              <a:buNone/>
              <a:defRPr sz="1300" b="0">
                <a:solidFill>
                  <a:schemeClr val="tx1"/>
                </a:solidFill>
                <a:latin typeface="Calibri"/>
                <a:ea typeface="+mn-ea"/>
                <a:cs typeface="Calibri"/>
              </a:defRPr>
            </a:lvl1pPr>
            <a:lvl2pPr marL="476806" indent="0" algn="l" defTabSz="953617">
              <a:spcBef>
                <a:spcPts val="0"/>
              </a:spcBef>
              <a:buFont typeface="Arial"/>
              <a:buNone/>
              <a:defRPr sz="3000">
                <a:solidFill>
                  <a:schemeClr val="tx1"/>
                </a:solidFill>
                <a:latin typeface="+mn-lt"/>
                <a:ea typeface="+mn-ea"/>
                <a:cs typeface="+mn-cs"/>
              </a:defRPr>
            </a:lvl2pPr>
            <a:lvl3pPr marL="1192021" indent="-238404" algn="l" defTabSz="953617">
              <a:spcBef>
                <a:spcPts val="0"/>
              </a:spcBef>
              <a:buFont typeface="Arial"/>
              <a:buChar char="•"/>
              <a:defRPr sz="2400">
                <a:solidFill>
                  <a:schemeClr val="tx1"/>
                </a:solidFill>
                <a:latin typeface="+mn-lt"/>
                <a:ea typeface="+mn-ea"/>
                <a:cs typeface="+mn-cs"/>
              </a:defRPr>
            </a:lvl3pPr>
            <a:lvl4pPr marL="1668828" indent="-238404" algn="l" defTabSz="953617">
              <a:spcBef>
                <a:spcPts val="0"/>
              </a:spcBef>
              <a:buFont typeface="Arial"/>
              <a:buChar char="–"/>
              <a:defRPr sz="2000">
                <a:solidFill>
                  <a:schemeClr val="tx1"/>
                </a:solidFill>
                <a:latin typeface="+mn-lt"/>
                <a:ea typeface="+mn-ea"/>
                <a:cs typeface="+mn-cs"/>
              </a:defRPr>
            </a:lvl4pPr>
            <a:lvl5pPr marL="2145636" indent="-238404" algn="l" defTabSz="953617">
              <a:spcBef>
                <a:spcPts val="0"/>
              </a:spcBef>
              <a:buFont typeface="Arial"/>
              <a:buChar char="»"/>
              <a:defRPr sz="2000">
                <a:solidFill>
                  <a:schemeClr val="tx1"/>
                </a:solidFill>
                <a:latin typeface="+mn-lt"/>
                <a:ea typeface="+mn-ea"/>
                <a:cs typeface="+mn-cs"/>
              </a:defRPr>
            </a:lvl5pPr>
            <a:lvl6pPr marL="2622444" indent="-238404" algn="l" defTabSz="953617">
              <a:spcBef>
                <a:spcPts val="0"/>
              </a:spcBef>
              <a:buFont typeface="Arial"/>
              <a:buChar char="•"/>
              <a:defRPr sz="2000">
                <a:solidFill>
                  <a:schemeClr val="tx1"/>
                </a:solidFill>
                <a:latin typeface="+mn-lt"/>
                <a:ea typeface="+mn-ea"/>
                <a:cs typeface="+mn-cs"/>
              </a:defRPr>
            </a:lvl6pPr>
            <a:lvl7pPr marL="3099252" indent="-238404" algn="l" defTabSz="953617">
              <a:spcBef>
                <a:spcPts val="0"/>
              </a:spcBef>
              <a:buFont typeface="Arial"/>
              <a:buChar char="•"/>
              <a:defRPr sz="2000">
                <a:solidFill>
                  <a:schemeClr val="tx1"/>
                </a:solidFill>
                <a:latin typeface="+mn-lt"/>
                <a:ea typeface="+mn-ea"/>
                <a:cs typeface="+mn-cs"/>
              </a:defRPr>
            </a:lvl7pPr>
            <a:lvl8pPr marL="3576061" indent="-238404" algn="l" defTabSz="953617">
              <a:spcBef>
                <a:spcPts val="0"/>
              </a:spcBef>
              <a:buFont typeface="Arial"/>
              <a:buChar char="•"/>
              <a:defRPr sz="2000">
                <a:solidFill>
                  <a:schemeClr val="tx1"/>
                </a:solidFill>
                <a:latin typeface="+mn-lt"/>
                <a:ea typeface="+mn-ea"/>
                <a:cs typeface="+mn-cs"/>
              </a:defRPr>
            </a:lvl8pPr>
            <a:lvl9pPr marL="4052869" indent="-238404" algn="l" defTabSz="953617">
              <a:spcBef>
                <a:spcPts val="0"/>
              </a:spcBef>
              <a:buFont typeface="Arial"/>
              <a:buChar char="•"/>
              <a:defRPr sz="2000">
                <a:solidFill>
                  <a:schemeClr val="tx1"/>
                </a:solidFill>
                <a:latin typeface="+mn-lt"/>
                <a:ea typeface="+mn-ea"/>
                <a:cs typeface="+mn-cs"/>
              </a:defRPr>
            </a:lvl9pPr>
          </a:lstStyle>
          <a:p>
            <a:pPr>
              <a:lnSpc>
                <a:spcPct val="90000"/>
              </a:lnSpc>
              <a:defRPr/>
            </a:pPr>
            <a:r>
              <a:rPr lang="de-DE" sz="1100" dirty="0"/>
              <a:t>Kramer, </a:t>
            </a:r>
            <a:r>
              <a:rPr lang="de-DE" sz="1100" dirty="0" err="1"/>
              <a:t>Förtsch</a:t>
            </a:r>
            <a:r>
              <a:rPr lang="de-DE" sz="1100" dirty="0"/>
              <a:t>, Aufleger &amp; Neuhaus (2019)</a:t>
            </a:r>
            <a:endParaRPr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p:cNvSpPr>
            <a:spLocks noGrp="1"/>
          </p:cNvSpPr>
          <p:nvPr>
            <p:ph idx="1"/>
          </p:nvPr>
        </p:nvSpPr>
        <p:spPr/>
        <p:txBody>
          <a:bodyPr/>
          <a:lstStyle/>
          <a:p>
            <a:r>
              <a:rPr lang="de-DE" b="0" dirty="0"/>
              <a:t>Reflektieren Sie Ihre mit digitalen Medien angereicherte Unterrichtsstunde mithilfe des ICAP-Modells. Erläutern Sie Ihre Einordnung.</a:t>
            </a:r>
          </a:p>
          <a:p>
            <a:endParaRPr lang="de-DE" b="0" dirty="0"/>
          </a:p>
          <a:p>
            <a:r>
              <a:rPr lang="de-DE" b="0" dirty="0"/>
              <a:t>Reflektieren Sie Ihre mit digitalen Medien angereicherte Unterrichtsstunde mithilfe des SAMR-Modells. Erläutern Sie Ihre Einordnung.</a:t>
            </a:r>
          </a:p>
        </p:txBody>
      </p:sp>
      <p:sp>
        <p:nvSpPr>
          <p:cNvPr id="7" name="Inhaltsplatzhalter 6"/>
          <p:cNvSpPr>
            <a:spLocks noGrp="1"/>
          </p:cNvSpPr>
          <p:nvPr>
            <p:ph sz="quarter" idx="10"/>
          </p:nvPr>
        </p:nvSpPr>
        <p:spPr/>
        <p:txBody>
          <a:bodyPr>
            <a:normAutofit lnSpcReduction="10000"/>
          </a:bodyPr>
          <a:lstStyle/>
          <a:p>
            <a:endParaRPr lang="de-DE"/>
          </a:p>
        </p:txBody>
      </p:sp>
      <p:sp>
        <p:nvSpPr>
          <p:cNvPr id="5" name="Titel 4"/>
          <p:cNvSpPr>
            <a:spLocks noGrp="1"/>
          </p:cNvSpPr>
          <p:nvPr>
            <p:ph type="title"/>
          </p:nvPr>
        </p:nvSpPr>
        <p:spPr/>
        <p:txBody>
          <a:bodyPr/>
          <a:lstStyle/>
          <a:p>
            <a:r>
              <a:rPr lang="de-DE" dirty="0"/>
              <a:t>Aufgabe III</a:t>
            </a:r>
          </a:p>
        </p:txBody>
      </p:sp>
      <p:sp>
        <p:nvSpPr>
          <p:cNvPr id="8" name="Textplatzhalter 7"/>
          <p:cNvSpPr>
            <a:spLocks noGrp="1"/>
          </p:cNvSpPr>
          <p:nvPr>
            <p:ph type="body" sz="quarter" idx="11"/>
          </p:nvPr>
        </p:nvSpPr>
        <p:spPr/>
        <p:txBody>
          <a:bodyPr/>
          <a:lstStyle/>
          <a:p>
            <a:r>
              <a:rPr lang="de-DE" dirty="0"/>
              <a:t>Digitale Werkzeuge</a:t>
            </a:r>
          </a:p>
          <a:p>
            <a:endParaRPr lang="de-DE" b="0" dirty="0"/>
          </a:p>
          <a:p>
            <a:pPr marL="0" indent="0"/>
            <a:r>
              <a:rPr lang="de-DE" b="0" dirty="0"/>
              <a:t>Nutzen Sie das Aufgabenblatt „Aufgabe III – Digitale Werkzeuge“ aus der Handreichung für Lehrkräfte.</a:t>
            </a:r>
          </a:p>
        </p:txBody>
      </p:sp>
    </p:spTree>
    <p:extLst>
      <p:ext uri="{BB962C8B-B14F-4D97-AF65-F5344CB8AC3E}">
        <p14:creationId xmlns:p14="http://schemas.microsoft.com/office/powerpoint/2010/main" val="4015718338"/>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1660</Words>
  <Application>Microsoft Office PowerPoint</Application>
  <DocSecurity>0</DocSecurity>
  <PresentationFormat>Benutzerdefiniert</PresentationFormat>
  <Paragraphs>181</Paragraphs>
  <Slides>11</Slides>
  <Notes>11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11</vt:i4>
      </vt:variant>
    </vt:vector>
  </HeadingPairs>
  <TitlesOfParts>
    <vt:vector size="18" baseType="lpstr">
      <vt:lpstr>Arial</vt:lpstr>
      <vt:lpstr>Arial Bold</vt:lpstr>
      <vt:lpstr>Calibri</vt:lpstr>
      <vt:lpstr>Courier New</vt:lpstr>
      <vt:lpstr>Symbol</vt:lpstr>
      <vt:lpstr>Wingdings</vt:lpstr>
      <vt:lpstr>Larissa-Design</vt:lpstr>
      <vt:lpstr>PowerPoint-Präsentation</vt:lpstr>
      <vt:lpstr>ICAP</vt:lpstr>
      <vt:lpstr>SAMR</vt:lpstr>
      <vt:lpstr>ICAP am Beispiel Biologie/Naturwissenschaften</vt:lpstr>
      <vt:lpstr>ICAP am Beispiel Biologie/Naturwissenschaften</vt:lpstr>
      <vt:lpstr>ICAP am Beispiel Biologie/Naturwissenschaften</vt:lpstr>
      <vt:lpstr>ICAP am Beispiel Biologie/Naturwissenschaften</vt:lpstr>
      <vt:lpstr>Medieneinsatz im bayerischen Biologieunterricht</vt:lpstr>
      <vt:lpstr>Aufgabe III</vt:lpstr>
      <vt:lpstr>Quellen und Literaturverzeichnis</vt:lpstr>
      <vt:lpstr>Quellen und Literaturverzeichnis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2</cp:revision>
  <dcterms:created xsi:type="dcterms:W3CDTF">2011-02-03T11:29:47Z</dcterms:created>
  <dcterms:modified xsi:type="dcterms:W3CDTF">2023-03-22T12:37:43Z</dcterms:modified>
  <cp:category/>
  <dc:identifier/>
  <cp:contentStatus/>
  <dc:language/>
  <cp:version/>
</cp:coreProperties>
</file>