
<file path=[Content_Types].xml><?xml version="1.0" encoding="utf-8"?>
<Types xmlns="http://schemas.openxmlformats.org/package/2006/content-types">
  <Default Extension="emf" ContentType="image/x-emf"/>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bookmarkIdSeed="3">
  <p:sldMasterIdLst>
    <p:sldMasterId id="2147483648" r:id="rId1"/>
  </p:sldMasterIdLst>
  <p:notesMasterIdLst>
    <p:notesMasterId r:id="rId18"/>
  </p:notesMasterIdLst>
  <p:sldIdLst>
    <p:sldId id="256" r:id="rId2"/>
    <p:sldId id="284"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10298113" cy="7200900"/>
  <p:notesSz cx="10298113" cy="7200900"/>
  <p:defaultTextStyle>
    <a:defPPr>
      <a:defRPr lang="de-DE"/>
    </a:defPPr>
    <a:lvl1pPr marL="0" algn="l" defTabSz="953617">
      <a:defRPr sz="1700">
        <a:solidFill>
          <a:schemeClr val="tx1"/>
        </a:solidFill>
        <a:latin typeface="+mn-lt"/>
        <a:ea typeface="+mn-ea"/>
        <a:cs typeface="+mn-cs"/>
      </a:defRPr>
    </a:lvl1pPr>
    <a:lvl2pPr marL="476808" algn="l" defTabSz="953617">
      <a:defRPr sz="1700">
        <a:solidFill>
          <a:schemeClr val="tx1"/>
        </a:solidFill>
        <a:latin typeface="+mn-lt"/>
        <a:ea typeface="+mn-ea"/>
        <a:cs typeface="+mn-cs"/>
      </a:defRPr>
    </a:lvl2pPr>
    <a:lvl3pPr marL="953617" algn="l" defTabSz="953617">
      <a:defRPr sz="1700">
        <a:solidFill>
          <a:schemeClr val="tx1"/>
        </a:solidFill>
        <a:latin typeface="+mn-lt"/>
        <a:ea typeface="+mn-ea"/>
        <a:cs typeface="+mn-cs"/>
      </a:defRPr>
    </a:lvl3pPr>
    <a:lvl4pPr marL="1430423" algn="l" defTabSz="953617">
      <a:defRPr sz="1700">
        <a:solidFill>
          <a:schemeClr val="tx1"/>
        </a:solidFill>
        <a:latin typeface="+mn-lt"/>
        <a:ea typeface="+mn-ea"/>
        <a:cs typeface="+mn-cs"/>
      </a:defRPr>
    </a:lvl4pPr>
    <a:lvl5pPr marL="1907231" algn="l" defTabSz="953617">
      <a:defRPr sz="1700">
        <a:solidFill>
          <a:schemeClr val="tx1"/>
        </a:solidFill>
        <a:latin typeface="+mn-lt"/>
        <a:ea typeface="+mn-ea"/>
        <a:cs typeface="+mn-cs"/>
      </a:defRPr>
    </a:lvl5pPr>
    <a:lvl6pPr marL="2384039" algn="l" defTabSz="953617">
      <a:defRPr sz="1700">
        <a:solidFill>
          <a:schemeClr val="tx1"/>
        </a:solidFill>
        <a:latin typeface="+mn-lt"/>
        <a:ea typeface="+mn-ea"/>
        <a:cs typeface="+mn-cs"/>
      </a:defRPr>
    </a:lvl6pPr>
    <a:lvl7pPr marL="2860849" algn="l" defTabSz="953617">
      <a:defRPr sz="1700">
        <a:solidFill>
          <a:schemeClr val="tx1"/>
        </a:solidFill>
        <a:latin typeface="+mn-lt"/>
        <a:ea typeface="+mn-ea"/>
        <a:cs typeface="+mn-cs"/>
      </a:defRPr>
    </a:lvl7pPr>
    <a:lvl8pPr marL="3337656" algn="l" defTabSz="953617">
      <a:defRPr sz="1700">
        <a:solidFill>
          <a:schemeClr val="tx1"/>
        </a:solidFill>
        <a:latin typeface="+mn-lt"/>
        <a:ea typeface="+mn-ea"/>
        <a:cs typeface="+mn-cs"/>
      </a:defRPr>
    </a:lvl8pPr>
    <a:lvl9pPr marL="3814465" algn="l" defTabSz="953617">
      <a:defRPr sz="17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99"/>
  </p:normalViewPr>
  <p:slideViewPr>
    <p:cSldViewPr>
      <p:cViewPr varScale="1">
        <p:scale>
          <a:sx n="105" d="100"/>
          <a:sy n="105" d="100"/>
        </p:scale>
        <p:origin x="3427"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4" name="Kopfzeilenplatzhalter 1"/>
          <p:cNvSpPr>
            <a:spLocks noGrp="1"/>
          </p:cNvSpPr>
          <p:nvPr>
            <p:ph type="hdr" sz="quarter"/>
          </p:nvPr>
        </p:nvSpPr>
        <p:spPr bwMode="auto">
          <a:xfrm>
            <a:off x="4" y="6"/>
            <a:ext cx="2945659" cy="493711"/>
          </a:xfrm>
          <a:prstGeom prst="rect">
            <a:avLst/>
          </a:prstGeom>
        </p:spPr>
        <p:txBody>
          <a:bodyPr vert="horz" lIns="95500" tIns="47750" rIns="95500" bIns="47750" rtlCol="0"/>
          <a:lstStyle>
            <a:lvl1pPr algn="l">
              <a:defRPr sz="1300"/>
            </a:lvl1pPr>
          </a:lstStyle>
          <a:p>
            <a:pPr>
              <a:defRPr/>
            </a:pPr>
            <a:endParaRPr lang="en-US"/>
          </a:p>
        </p:txBody>
      </p:sp>
      <p:sp>
        <p:nvSpPr>
          <p:cNvPr id="5" name="Datumsplatzhalter 2"/>
          <p:cNvSpPr>
            <a:spLocks noGrp="1"/>
          </p:cNvSpPr>
          <p:nvPr>
            <p:ph type="dt" idx="1"/>
          </p:nvPr>
        </p:nvSpPr>
        <p:spPr bwMode="auto">
          <a:xfrm>
            <a:off x="3850448" y="6"/>
            <a:ext cx="2945659" cy="493711"/>
          </a:xfrm>
          <a:prstGeom prst="rect">
            <a:avLst/>
          </a:prstGeom>
        </p:spPr>
        <p:txBody>
          <a:bodyPr vert="horz" lIns="95500" tIns="47750" rIns="95500" bIns="47750" rtlCol="0"/>
          <a:lstStyle>
            <a:lvl1pPr algn="r">
              <a:defRPr sz="1300"/>
            </a:lvl1pPr>
          </a:lstStyle>
          <a:p>
            <a:pPr>
              <a:defRPr/>
            </a:pPr>
            <a:fld id="{3DBE2723-2822-419A-9BD4-4BAD25D3271D}" type="datetimeFigureOut">
              <a:rPr lang="en-US"/>
              <a:t>4/3/2023</a:t>
            </a:fld>
            <a:endParaRPr lang="en-US"/>
          </a:p>
        </p:txBody>
      </p:sp>
      <p:sp>
        <p:nvSpPr>
          <p:cNvPr id="6" name="Folienbildplatzhalter 3"/>
          <p:cNvSpPr>
            <a:spLocks noGrp="1" noRot="1" noChangeAspect="1"/>
          </p:cNvSpPr>
          <p:nvPr>
            <p:ph type="sldImg" idx="2"/>
          </p:nvPr>
        </p:nvSpPr>
        <p:spPr bwMode="auto">
          <a:xfrm>
            <a:off x="750888" y="741363"/>
            <a:ext cx="5295899" cy="3702050"/>
          </a:xfrm>
          <a:prstGeom prst="rect">
            <a:avLst/>
          </a:prstGeom>
          <a:noFill/>
          <a:ln w="12700">
            <a:solidFill>
              <a:prstClr val="black"/>
            </a:solidFill>
          </a:ln>
        </p:spPr>
        <p:txBody>
          <a:bodyPr vert="horz" lIns="95500" tIns="47750" rIns="95500" bIns="47750" rtlCol="0" anchor="ctr"/>
          <a:lstStyle/>
          <a:p>
            <a:pPr>
              <a:defRPr/>
            </a:pPr>
            <a:endParaRPr lang="en-US"/>
          </a:p>
        </p:txBody>
      </p:sp>
      <p:sp>
        <p:nvSpPr>
          <p:cNvPr id="7" name="Notizenplatzhalter 4"/>
          <p:cNvSpPr>
            <a:spLocks noGrp="1"/>
          </p:cNvSpPr>
          <p:nvPr>
            <p:ph type="body" sz="quarter" idx="3"/>
          </p:nvPr>
        </p:nvSpPr>
        <p:spPr bwMode="auto">
          <a:xfrm>
            <a:off x="679769" y="4690272"/>
            <a:ext cx="5438140" cy="4443412"/>
          </a:xfrm>
          <a:prstGeom prst="rect">
            <a:avLst/>
          </a:prstGeom>
        </p:spPr>
        <p:txBody>
          <a:bodyPr vert="horz" lIns="95500" tIns="47750" rIns="95500" bIns="47750" rtlCol="0">
            <a:normAutofit/>
          </a:bodyPr>
          <a:lstStyle/>
          <a:p>
            <a:pPr lvl="0">
              <a:defRPr/>
            </a:pPr>
            <a:r>
              <a:rPr lang="de-DE"/>
              <a:t>Textmasterformate durch Klicken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8" name="Fußzeilenplatzhalter 5"/>
          <p:cNvSpPr>
            <a:spLocks noGrp="1"/>
          </p:cNvSpPr>
          <p:nvPr>
            <p:ph type="ftr" sz="quarter" idx="4"/>
          </p:nvPr>
        </p:nvSpPr>
        <p:spPr bwMode="auto">
          <a:xfrm>
            <a:off x="4" y="9378828"/>
            <a:ext cx="2945659" cy="493711"/>
          </a:xfrm>
          <a:prstGeom prst="rect">
            <a:avLst/>
          </a:prstGeom>
        </p:spPr>
        <p:txBody>
          <a:bodyPr vert="horz" lIns="95500" tIns="47750" rIns="95500" bIns="47750" rtlCol="0" anchor="b"/>
          <a:lstStyle>
            <a:lvl1pPr algn="l">
              <a:defRPr sz="1300"/>
            </a:lvl1pPr>
          </a:lstStyle>
          <a:p>
            <a:pPr>
              <a:defRPr/>
            </a:pPr>
            <a:endParaRPr lang="en-US"/>
          </a:p>
        </p:txBody>
      </p:sp>
      <p:sp>
        <p:nvSpPr>
          <p:cNvPr id="9" name="Foliennummernplatzhalter 6"/>
          <p:cNvSpPr>
            <a:spLocks noGrp="1"/>
          </p:cNvSpPr>
          <p:nvPr>
            <p:ph type="sldNum" sz="quarter" idx="5"/>
          </p:nvPr>
        </p:nvSpPr>
        <p:spPr bwMode="auto">
          <a:xfrm>
            <a:off x="3850448" y="9378828"/>
            <a:ext cx="2945659" cy="493711"/>
          </a:xfrm>
          <a:prstGeom prst="rect">
            <a:avLst/>
          </a:prstGeom>
        </p:spPr>
        <p:txBody>
          <a:bodyPr vert="horz" lIns="95500" tIns="47750" rIns="95500" bIns="47750" rtlCol="0" anchor="b"/>
          <a:lstStyle>
            <a:lvl1pPr algn="r">
              <a:defRPr sz="1300"/>
            </a:lvl1pPr>
          </a:lstStyle>
          <a:p>
            <a:pPr>
              <a:defRPr/>
            </a:pPr>
            <a:fld id="{5453E05D-3DF1-4E21-AB1B-DE220D2B1110}" type="slidenum">
              <a:rPr lang="en-US"/>
              <a:t>‹Nr.›</a:t>
            </a:fld>
            <a:endParaRPr lang="en-US"/>
          </a:p>
        </p:txBody>
      </p:sp>
    </p:spTree>
  </p:cSld>
  <p:clrMap bg1="lt1" tx1="dk1" bg2="lt2" tx2="dk2" accent1="accent1" accent2="accent2" accent3="accent3" accent4="accent4" accent5="accent5" accent6="accent6" hlink="hlink" folHlink="folHlink"/>
  <p:notesStyle>
    <a:lvl1pPr marL="0" algn="l" defTabSz="953617">
      <a:defRPr sz="1200">
        <a:solidFill>
          <a:schemeClr val="tx1"/>
        </a:solidFill>
        <a:latin typeface="+mn-lt"/>
        <a:ea typeface="+mn-ea"/>
        <a:cs typeface="+mn-cs"/>
      </a:defRPr>
    </a:lvl1pPr>
    <a:lvl2pPr marL="476808" algn="l" defTabSz="953617">
      <a:defRPr sz="1200">
        <a:solidFill>
          <a:schemeClr val="tx1"/>
        </a:solidFill>
        <a:latin typeface="+mn-lt"/>
        <a:ea typeface="+mn-ea"/>
        <a:cs typeface="+mn-cs"/>
      </a:defRPr>
    </a:lvl2pPr>
    <a:lvl3pPr marL="953617" algn="l" defTabSz="953617">
      <a:defRPr sz="1200">
        <a:solidFill>
          <a:schemeClr val="tx1"/>
        </a:solidFill>
        <a:latin typeface="+mn-lt"/>
        <a:ea typeface="+mn-ea"/>
        <a:cs typeface="+mn-cs"/>
      </a:defRPr>
    </a:lvl3pPr>
    <a:lvl4pPr marL="1430423" algn="l" defTabSz="953617">
      <a:defRPr sz="1200">
        <a:solidFill>
          <a:schemeClr val="tx1"/>
        </a:solidFill>
        <a:latin typeface="+mn-lt"/>
        <a:ea typeface="+mn-ea"/>
        <a:cs typeface="+mn-cs"/>
      </a:defRPr>
    </a:lvl4pPr>
    <a:lvl5pPr marL="1907231" algn="l" defTabSz="953617">
      <a:defRPr sz="1200">
        <a:solidFill>
          <a:schemeClr val="tx1"/>
        </a:solidFill>
        <a:latin typeface="+mn-lt"/>
        <a:ea typeface="+mn-ea"/>
        <a:cs typeface="+mn-cs"/>
      </a:defRPr>
    </a:lvl5pPr>
    <a:lvl6pPr marL="2384039" algn="l" defTabSz="953617">
      <a:defRPr sz="1200">
        <a:solidFill>
          <a:schemeClr val="tx1"/>
        </a:solidFill>
        <a:latin typeface="+mn-lt"/>
        <a:ea typeface="+mn-ea"/>
        <a:cs typeface="+mn-cs"/>
      </a:defRPr>
    </a:lvl6pPr>
    <a:lvl7pPr marL="2860849" algn="l" defTabSz="953617">
      <a:defRPr sz="1200">
        <a:solidFill>
          <a:schemeClr val="tx1"/>
        </a:solidFill>
        <a:latin typeface="+mn-lt"/>
        <a:ea typeface="+mn-ea"/>
        <a:cs typeface="+mn-cs"/>
      </a:defRPr>
    </a:lvl7pPr>
    <a:lvl8pPr marL="3337656" algn="l" defTabSz="953617">
      <a:defRPr sz="1200">
        <a:solidFill>
          <a:schemeClr val="tx1"/>
        </a:solidFill>
        <a:latin typeface="+mn-lt"/>
        <a:ea typeface="+mn-ea"/>
        <a:cs typeface="+mn-cs"/>
      </a:defRPr>
    </a:lvl8pPr>
    <a:lvl9pPr marL="3814465" algn="l" defTabSz="953617">
      <a:defRPr sz="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Folienbildplatzhalter 1"/>
          <p:cNvSpPr>
            <a:spLocks noGrp="1" noRot="1" noChangeAspect="1"/>
          </p:cNvSpPr>
          <p:nvPr>
            <p:ph type="sldImg"/>
          </p:nvPr>
        </p:nvSpPr>
        <p:spPr bwMode="auto">
          <a:xfrm>
            <a:off x="750888" y="741363"/>
            <a:ext cx="5295900" cy="3702050"/>
          </a:xfrm>
        </p:spPr>
      </p:sp>
      <p:sp>
        <p:nvSpPr>
          <p:cNvPr id="3" name="Notizenplatzhalter 2"/>
          <p:cNvSpPr>
            <a:spLocks noGrp="1"/>
          </p:cNvSpPr>
          <p:nvPr>
            <p:ph type="body" idx="1"/>
          </p:nvPr>
        </p:nvSpPr>
        <p:spPr bwMode="auto"/>
        <p:txBody>
          <a:bodyPr/>
          <a:lstStyle/>
          <a:p>
            <a:pPr>
              <a:defRPr/>
            </a:pPr>
            <a:endParaRPr dirty="0"/>
          </a:p>
        </p:txBody>
      </p:sp>
      <p:sp>
        <p:nvSpPr>
          <p:cNvPr id="4" name="Foliennummernplatzhalter 3"/>
          <p:cNvSpPr>
            <a:spLocks noGrp="1"/>
          </p:cNvSpPr>
          <p:nvPr>
            <p:ph type="sldNum" sz="quarter" idx="5"/>
          </p:nvPr>
        </p:nvSpPr>
        <p:spPr bwMode="auto"/>
        <p:txBody>
          <a:bodyPr/>
          <a:lstStyle/>
          <a:p>
            <a:pPr>
              <a:defRPr/>
            </a:pPr>
            <a:fld id="{5453E05D-3DF1-4E21-AB1B-DE220D2B1110}" type="slidenum">
              <a:rPr lang="en-US"/>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Folienbildplatzhalter 1"/>
          <p:cNvSpPr>
            <a:spLocks noGrp="1" noRot="1" noChangeAspect="1"/>
          </p:cNvSpPr>
          <p:nvPr>
            <p:ph type="sldImg"/>
          </p:nvPr>
        </p:nvSpPr>
        <p:spPr bwMode="auto">
          <a:xfrm>
            <a:off x="750888" y="741363"/>
            <a:ext cx="5295900" cy="3702050"/>
          </a:xfrm>
        </p:spPr>
      </p:sp>
      <p:sp>
        <p:nvSpPr>
          <p:cNvPr id="3" name="Notizenplatzhalter 2"/>
          <p:cNvSpPr>
            <a:spLocks noGrp="1"/>
          </p:cNvSpPr>
          <p:nvPr>
            <p:ph type="body" idx="1"/>
          </p:nvPr>
        </p:nvSpPr>
        <p:spPr bwMode="auto"/>
        <p:txBody>
          <a:bodyPr/>
          <a:lstStyle/>
          <a:p>
            <a:pPr>
              <a:defRPr/>
            </a:pPr>
            <a:endParaRPr lang="de-DE" dirty="0"/>
          </a:p>
        </p:txBody>
      </p:sp>
      <p:sp>
        <p:nvSpPr>
          <p:cNvPr id="4" name="Foliennummernplatzhalter 3"/>
          <p:cNvSpPr>
            <a:spLocks noGrp="1"/>
          </p:cNvSpPr>
          <p:nvPr>
            <p:ph type="sldNum" sz="quarter" idx="5"/>
          </p:nvPr>
        </p:nvSpPr>
        <p:spPr bwMode="auto"/>
        <p:txBody>
          <a:bodyPr/>
          <a:lstStyle/>
          <a:p>
            <a:pPr>
              <a:defRPr/>
            </a:pPr>
            <a:fld id="{5453E05D-3DF1-4E21-AB1B-DE220D2B1110}" type="slidenum">
              <a:rPr lang="en-US"/>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4" name="Folienbildplatzhalter 1"/>
          <p:cNvSpPr>
            <a:spLocks noGrp="1" noRot="1" noChangeAspect="1"/>
          </p:cNvSpPr>
          <p:nvPr>
            <p:ph type="sldImg"/>
          </p:nvPr>
        </p:nvSpPr>
        <p:spPr bwMode="auto">
          <a:xfrm>
            <a:off x="750888" y="741363"/>
            <a:ext cx="5295900" cy="3702050"/>
          </a:xfrm>
        </p:spPr>
      </p:sp>
      <p:sp>
        <p:nvSpPr>
          <p:cNvPr id="5" name="Notizenplatzhalter 2"/>
          <p:cNvSpPr>
            <a:spLocks noGrp="1"/>
          </p:cNvSpPr>
          <p:nvPr>
            <p:ph type="body" idx="1"/>
          </p:nvPr>
        </p:nvSpPr>
        <p:spPr bwMode="auto"/>
        <p:txBody>
          <a:bodyPr>
            <a:normAutofit/>
          </a:bodyPr>
          <a:lstStyle/>
          <a:p>
            <a:pPr marL="171450" indent="-171450">
              <a:buFont typeface="Arial"/>
              <a:buChar char="•"/>
              <a:defRPr/>
            </a:pPr>
            <a:endParaRPr lang="de-DE" dirty="0"/>
          </a:p>
        </p:txBody>
      </p:sp>
      <p:sp>
        <p:nvSpPr>
          <p:cNvPr id="6" name="Foliennummernplatzhalter 3"/>
          <p:cNvSpPr>
            <a:spLocks noGrp="1"/>
          </p:cNvSpPr>
          <p:nvPr>
            <p:ph type="sldNum" sz="quarter" idx="5"/>
          </p:nvPr>
        </p:nvSpPr>
        <p:spPr bwMode="auto"/>
        <p:txBody>
          <a:bodyPr/>
          <a:lstStyle/>
          <a:p>
            <a:pPr>
              <a:defRPr/>
            </a:pPr>
            <a:fld id="{B3498228-4FD6-45EB-B0CA-EE52938E3D39}" type="slidenum">
              <a:rPr lang="de-DE"/>
              <a:t>5</a:t>
            </a:fld>
            <a:endParaRPr lang="de-DE"/>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4" name="Folienbildplatzhalter 1"/>
          <p:cNvSpPr>
            <a:spLocks noGrp="1" noRot="1" noChangeAspect="1"/>
          </p:cNvSpPr>
          <p:nvPr>
            <p:ph type="sldImg"/>
          </p:nvPr>
        </p:nvSpPr>
        <p:spPr bwMode="auto">
          <a:xfrm>
            <a:off x="750888" y="741363"/>
            <a:ext cx="5295900" cy="3702050"/>
          </a:xfrm>
        </p:spPr>
      </p:sp>
      <p:sp>
        <p:nvSpPr>
          <p:cNvPr id="5" name="Notizenplatzhalter 2"/>
          <p:cNvSpPr>
            <a:spLocks noGrp="1"/>
          </p:cNvSpPr>
          <p:nvPr>
            <p:ph type="body" idx="1"/>
          </p:nvPr>
        </p:nvSpPr>
        <p:spPr bwMode="auto"/>
        <p:txBody>
          <a:bodyPr>
            <a:normAutofit/>
          </a:bodyPr>
          <a:lstStyle/>
          <a:p>
            <a:pPr marL="171450" indent="-171450">
              <a:buFont typeface="Arial"/>
              <a:buChar char="•"/>
              <a:defRPr/>
            </a:pPr>
            <a:endParaRPr dirty="0"/>
          </a:p>
        </p:txBody>
      </p:sp>
      <p:sp>
        <p:nvSpPr>
          <p:cNvPr id="6" name="Foliennummernplatzhalter 3"/>
          <p:cNvSpPr>
            <a:spLocks noGrp="1"/>
          </p:cNvSpPr>
          <p:nvPr>
            <p:ph type="sldNum" sz="quarter" idx="5"/>
          </p:nvPr>
        </p:nvSpPr>
        <p:spPr bwMode="auto"/>
        <p:txBody>
          <a:bodyPr/>
          <a:lstStyle/>
          <a:p>
            <a:pPr>
              <a:defRPr/>
            </a:pPr>
            <a:fld id="{B3498228-4FD6-45EB-B0CA-EE52938E3D39}" type="slidenum">
              <a:rPr lang="de-DE"/>
              <a:t>6</a:t>
            </a:fld>
            <a:endParaRPr lang="de-DE"/>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4" name="Folienbildplatzhalter 1"/>
          <p:cNvSpPr>
            <a:spLocks noGrp="1" noRot="1" noChangeAspect="1"/>
          </p:cNvSpPr>
          <p:nvPr>
            <p:ph type="sldImg"/>
          </p:nvPr>
        </p:nvSpPr>
        <p:spPr bwMode="auto">
          <a:xfrm>
            <a:off x="750888" y="741363"/>
            <a:ext cx="5295900" cy="3702050"/>
          </a:xfrm>
        </p:spPr>
      </p:sp>
      <p:sp>
        <p:nvSpPr>
          <p:cNvPr id="5" name="Notizenplatzhalter 2"/>
          <p:cNvSpPr>
            <a:spLocks noGrp="1"/>
          </p:cNvSpPr>
          <p:nvPr>
            <p:ph type="body" idx="1"/>
          </p:nvPr>
        </p:nvSpPr>
        <p:spPr bwMode="auto"/>
        <p:txBody>
          <a:bodyPr>
            <a:normAutofit/>
          </a:bodyPr>
          <a:lstStyle/>
          <a:p>
            <a:pPr marL="171450" indent="-171450">
              <a:buFont typeface="Arial"/>
              <a:buChar char="•"/>
              <a:defRPr/>
            </a:pPr>
            <a:endParaRPr dirty="0"/>
          </a:p>
        </p:txBody>
      </p:sp>
      <p:sp>
        <p:nvSpPr>
          <p:cNvPr id="6" name="Foliennummernplatzhalter 3"/>
          <p:cNvSpPr>
            <a:spLocks noGrp="1"/>
          </p:cNvSpPr>
          <p:nvPr>
            <p:ph type="sldNum" sz="quarter" idx="5"/>
          </p:nvPr>
        </p:nvSpPr>
        <p:spPr bwMode="auto"/>
        <p:txBody>
          <a:bodyPr/>
          <a:lstStyle/>
          <a:p>
            <a:pPr>
              <a:defRPr/>
            </a:pPr>
            <a:fld id="{B3498228-4FD6-45EB-B0CA-EE52938E3D39}" type="slidenum">
              <a:rPr lang="de-DE"/>
              <a:t>7</a:t>
            </a:fld>
            <a:endParaRPr lang="de-DE"/>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Folienbildplatzhalter 1"/>
          <p:cNvSpPr>
            <a:spLocks noGrp="1" noRot="1" noChangeAspect="1"/>
          </p:cNvSpPr>
          <p:nvPr>
            <p:ph type="sldImg"/>
          </p:nvPr>
        </p:nvSpPr>
        <p:spPr bwMode="auto">
          <a:xfrm>
            <a:off x="750888" y="741363"/>
            <a:ext cx="5295900" cy="3702050"/>
          </a:xfrm>
        </p:spPr>
      </p:sp>
      <p:sp>
        <p:nvSpPr>
          <p:cNvPr id="3" name="Notizenplatzhalter 2"/>
          <p:cNvSpPr>
            <a:spLocks noGrp="1"/>
          </p:cNvSpPr>
          <p:nvPr>
            <p:ph type="body" idx="1"/>
          </p:nvPr>
        </p:nvSpPr>
        <p:spPr bwMode="auto"/>
        <p:txBody>
          <a:bodyPr>
            <a:normAutofit/>
          </a:bodyPr>
          <a:lstStyle/>
          <a:p>
            <a:pPr marL="171450" indent="-171450">
              <a:buFont typeface="Arial"/>
              <a:buChar char="•"/>
              <a:defRPr/>
            </a:pPr>
            <a:endParaRPr dirty="0"/>
          </a:p>
        </p:txBody>
      </p:sp>
      <p:sp>
        <p:nvSpPr>
          <p:cNvPr id="4" name="Foliennummernplatzhalter 3"/>
          <p:cNvSpPr>
            <a:spLocks noGrp="1"/>
          </p:cNvSpPr>
          <p:nvPr>
            <p:ph type="sldNum" sz="quarter" idx="5"/>
          </p:nvPr>
        </p:nvSpPr>
        <p:spPr bwMode="auto"/>
        <p:txBody>
          <a:bodyPr/>
          <a:lstStyle/>
          <a:p>
            <a:pPr>
              <a:defRPr/>
            </a:pPr>
            <a:fld id="{5453E05D-3DF1-4E21-AB1B-DE220D2B1110}" type="slidenum">
              <a:rPr lang="en-US"/>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4" name="Folienbildplatzhalter 1"/>
          <p:cNvSpPr>
            <a:spLocks noGrp="1" noRot="1" noChangeAspect="1"/>
          </p:cNvSpPr>
          <p:nvPr>
            <p:ph type="sldImg"/>
          </p:nvPr>
        </p:nvSpPr>
        <p:spPr bwMode="auto">
          <a:xfrm>
            <a:off x="750888" y="741363"/>
            <a:ext cx="5295900" cy="3702050"/>
          </a:xfrm>
        </p:spPr>
      </p:sp>
      <p:sp>
        <p:nvSpPr>
          <p:cNvPr id="5" name="Notizenplatzhalter 2"/>
          <p:cNvSpPr>
            <a:spLocks noGrp="1"/>
          </p:cNvSpPr>
          <p:nvPr>
            <p:ph type="body" idx="1"/>
          </p:nvPr>
        </p:nvSpPr>
        <p:spPr bwMode="auto"/>
        <p:txBody>
          <a:bodyPr>
            <a:normAutofit/>
          </a:bodyPr>
          <a:lstStyle/>
          <a:p>
            <a:pPr marL="171450" indent="-171450">
              <a:buFont typeface="Arial"/>
              <a:buChar char="•"/>
              <a:defRPr/>
            </a:pPr>
            <a:endParaRPr dirty="0"/>
          </a:p>
        </p:txBody>
      </p:sp>
      <p:sp>
        <p:nvSpPr>
          <p:cNvPr id="6" name="Foliennummernplatzhalter 3"/>
          <p:cNvSpPr>
            <a:spLocks noGrp="1"/>
          </p:cNvSpPr>
          <p:nvPr>
            <p:ph type="sldNum" sz="quarter" idx="5"/>
          </p:nvPr>
        </p:nvSpPr>
        <p:spPr bwMode="auto"/>
        <p:txBody>
          <a:bodyPr/>
          <a:lstStyle/>
          <a:p>
            <a:pPr>
              <a:defRPr/>
            </a:pPr>
            <a:fld id="{B3498228-4FD6-45EB-B0CA-EE52938E3D39}" type="slidenum">
              <a:rPr lang="de-DE"/>
              <a:t>12</a:t>
            </a:fld>
            <a:endParaRPr lang="de-DE"/>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Folienbildplatzhalter 1"/>
          <p:cNvSpPr>
            <a:spLocks noGrp="1" noRot="1" noChangeAspect="1"/>
          </p:cNvSpPr>
          <p:nvPr>
            <p:ph type="sldImg"/>
          </p:nvPr>
        </p:nvSpPr>
        <p:spPr bwMode="auto">
          <a:xfrm>
            <a:off x="750888" y="741363"/>
            <a:ext cx="5295900" cy="3702050"/>
          </a:xfrm>
        </p:spPr>
      </p:sp>
      <p:sp>
        <p:nvSpPr>
          <p:cNvPr id="3" name="Notizenplatzhalter 2"/>
          <p:cNvSpPr>
            <a:spLocks noGrp="1"/>
          </p:cNvSpPr>
          <p:nvPr>
            <p:ph type="body" idx="1"/>
          </p:nvPr>
        </p:nvSpPr>
        <p:spPr bwMode="auto"/>
        <p:txBody>
          <a:bodyPr>
            <a:normAutofit/>
          </a:bodyPr>
          <a:lstStyle/>
          <a:p>
            <a:pPr marL="171450" indent="-171450">
              <a:buFontTx/>
              <a:buChar char="-"/>
              <a:defRPr/>
            </a:pPr>
            <a:endParaRPr dirty="0"/>
          </a:p>
        </p:txBody>
      </p:sp>
      <p:sp>
        <p:nvSpPr>
          <p:cNvPr id="4" name="Foliennummernplatzhalter 3"/>
          <p:cNvSpPr>
            <a:spLocks noGrp="1"/>
          </p:cNvSpPr>
          <p:nvPr>
            <p:ph type="sldNum" sz="quarter" idx="5"/>
          </p:nvPr>
        </p:nvSpPr>
        <p:spPr bwMode="auto"/>
        <p:txBody>
          <a:bodyPr/>
          <a:lstStyle/>
          <a:p>
            <a:pPr>
              <a:defRPr/>
            </a:pPr>
            <a:fld id="{5453E05D-3DF1-4E21-AB1B-DE220D2B1110}" type="slidenum">
              <a:rPr lang="en-US"/>
              <a:t>13</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Folienbildplatzhalter 1"/>
          <p:cNvSpPr>
            <a:spLocks noGrp="1" noRot="1" noChangeAspect="1"/>
          </p:cNvSpPr>
          <p:nvPr>
            <p:ph type="sldImg"/>
          </p:nvPr>
        </p:nvSpPr>
        <p:spPr bwMode="auto">
          <a:xfrm>
            <a:off x="750888" y="741363"/>
            <a:ext cx="5295900" cy="3702050"/>
          </a:xfrm>
        </p:spPr>
      </p:sp>
      <p:sp>
        <p:nvSpPr>
          <p:cNvPr id="3" name="Notizenplatzhalter 2"/>
          <p:cNvSpPr>
            <a:spLocks noGrp="1"/>
          </p:cNvSpPr>
          <p:nvPr>
            <p:ph type="body" idx="1"/>
          </p:nvPr>
        </p:nvSpPr>
        <p:spPr bwMode="auto"/>
        <p:txBody>
          <a:bodyPr/>
          <a:lstStyle/>
          <a:p>
            <a:pPr>
              <a:defRPr/>
            </a:pPr>
            <a:endParaRPr lang="de-DE" dirty="0">
              <a:solidFill>
                <a:srgbClr val="FF0000"/>
              </a:solidFill>
            </a:endParaRPr>
          </a:p>
        </p:txBody>
      </p:sp>
      <p:sp>
        <p:nvSpPr>
          <p:cNvPr id="4" name="Foliennummernplatzhalter 3"/>
          <p:cNvSpPr>
            <a:spLocks noGrp="1"/>
          </p:cNvSpPr>
          <p:nvPr>
            <p:ph type="sldNum" sz="quarter" idx="5"/>
          </p:nvPr>
        </p:nvSpPr>
        <p:spPr bwMode="auto"/>
        <p:txBody>
          <a:bodyPr/>
          <a:lstStyle/>
          <a:p>
            <a:pPr>
              <a:defRPr/>
            </a:pPr>
            <a:fld id="{5453E05D-3DF1-4E21-AB1B-DE220D2B1110}" type="slidenum">
              <a:rPr lang="en-US"/>
              <a:t>14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preserve="1" userDrawn="1">
  <p:cSld name="Benutzerdefiniertes Layout">
    <p:spTree>
      <p:nvGrpSpPr>
        <p:cNvPr id="1" name=""/>
        <p:cNvGrpSpPr/>
        <p:nvPr/>
      </p:nvGrpSpPr>
      <p:grpSpPr bwMode="auto">
        <a:xfrm>
          <a:off x="0" y="0"/>
          <a:ext cx="0" cy="0"/>
          <a:chOff x="0" y="0"/>
          <a:chExt cx="0" cy="0"/>
        </a:xfrm>
      </p:grpSpPr>
      <p:sp>
        <p:nvSpPr>
          <p:cNvPr id="4" name="Inhaltsplatzhalter 2"/>
          <p:cNvSpPr>
            <a:spLocks noGrp="1"/>
          </p:cNvSpPr>
          <p:nvPr>
            <p:ph idx="1"/>
          </p:nvPr>
        </p:nvSpPr>
        <p:spPr bwMode="auto">
          <a:xfrm>
            <a:off x="6229175" y="821404"/>
            <a:ext cx="3556001" cy="5424322"/>
          </a:xfrm>
          <a:prstGeom prst="rect">
            <a:avLst/>
          </a:prstGeom>
        </p:spPr>
        <p:txBody>
          <a:bodyPr/>
          <a:lstStyle>
            <a:lvl1pPr>
              <a:buClr>
                <a:srgbClr val="C00000"/>
              </a:buClr>
              <a:buSzPct val="120000"/>
              <a:buFont typeface="Wingdings"/>
              <a:buChar char="§"/>
              <a:defRPr sz="2200">
                <a:latin typeface="+mn-lt"/>
              </a:defRPr>
            </a:lvl1pPr>
            <a:lvl2pPr>
              <a:defRPr sz="1700"/>
            </a:lvl2pPr>
            <a:lvl3pPr marL="1191775" indent="-238356">
              <a:buFont typeface="Symbol"/>
              <a:buChar char="-"/>
              <a:defRPr sz="1700"/>
            </a:lvl3pPr>
            <a:lvl4pPr marL="1668482" indent="-238356">
              <a:buFont typeface="Symbol"/>
              <a:buChar char="-"/>
              <a:defRPr sz="1700"/>
            </a:lvl4pPr>
            <a:lvl5pPr marL="2145192" indent="-238356">
              <a:buFont typeface="Symbol"/>
              <a:buChar char="-"/>
              <a:defRPr sz="1700"/>
            </a:lvl5pPr>
          </a:lstStyle>
          <a:p>
            <a:pPr lvl="0">
              <a:defRPr/>
            </a:pPr>
            <a:r>
              <a:rPr lang="de-DE"/>
              <a:t>Textmasterformate durch Klicken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cxnSp>
        <p:nvCxnSpPr>
          <p:cNvPr id="5" name="Gerade Verbindung 18"/>
          <p:cNvCxnSpPr>
            <a:cxnSpLocks/>
          </p:cNvCxnSpPr>
          <p:nvPr userDrawn="1"/>
        </p:nvCxnSpPr>
        <p:spPr bwMode="auto">
          <a:xfrm>
            <a:off x="1" y="6838360"/>
            <a:ext cx="10298113"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Rechteck 6"/>
          <p:cNvSpPr/>
          <p:nvPr userDrawn="1"/>
        </p:nvSpPr>
        <p:spPr bwMode="auto">
          <a:xfrm>
            <a:off x="3852920" y="6840866"/>
            <a:ext cx="6445199" cy="7195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95361" tIns="47681" rIns="95361" bIns="47681" rtlCol="0" anchor="ctr"/>
          <a:lstStyle/>
          <a:p>
            <a:pPr algn="ctr">
              <a:defRPr/>
            </a:pPr>
            <a:endParaRPr lang="de-DE"/>
          </a:p>
        </p:txBody>
      </p:sp>
      <p:sp>
        <p:nvSpPr>
          <p:cNvPr id="7" name="Rechteck 11"/>
          <p:cNvSpPr/>
          <p:nvPr userDrawn="1"/>
        </p:nvSpPr>
        <p:spPr bwMode="auto">
          <a:xfrm>
            <a:off x="-1428" y="4536554"/>
            <a:ext cx="5150484" cy="2016224"/>
          </a:xfrm>
          <a:prstGeom prst="rect">
            <a:avLst/>
          </a:prstGeom>
          <a:solidFill>
            <a:schemeClr val="bg1">
              <a:lumMod val="85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8" name="Textfeld 7"/>
          <p:cNvSpPr>
            <a:spLocks noAdjustHandles="1"/>
          </p:cNvSpPr>
          <p:nvPr userDrawn="1"/>
        </p:nvSpPr>
        <p:spPr bwMode="auto">
          <a:xfrm>
            <a:off x="3852912" y="6851612"/>
            <a:ext cx="6445202" cy="280959"/>
          </a:xfrm>
          <a:prstGeom prst="rect">
            <a:avLst/>
          </a:prstGeom>
          <a:noFill/>
          <a:ln>
            <a:noFill/>
          </a:ln>
        </p:spPr>
        <p:txBody>
          <a:bodyPr wrap="square" lIns="95361" tIns="47681" rIns="95361" bIns="47681" rtlCol="0">
            <a:spAutoFit/>
          </a:bodyPr>
          <a:lstStyle/>
          <a:p>
            <a:pPr>
              <a:defRPr/>
            </a:pPr>
            <a:r>
              <a:rPr lang="de-DE" sz="1200" b="1">
                <a:solidFill>
                  <a:schemeClr val="tx2"/>
                </a:solidFill>
                <a:latin typeface="+mn-lt"/>
                <a:ea typeface="+mn-ea"/>
                <a:cs typeface="+mn-cs"/>
              </a:rPr>
              <a:t> Didaktik der Mathematik – LMU München				</a:t>
            </a:r>
            <a:fld id="{8BE7A362-220D-42D0-B4B4-4DB6B9E5BC20}" type="slidenum">
              <a:rPr lang="de-DE" sz="1200" b="1">
                <a:solidFill>
                  <a:schemeClr val="tx2"/>
                </a:solidFill>
                <a:latin typeface="+mn-lt"/>
                <a:ea typeface="+mn-ea"/>
                <a:cs typeface="+mn-cs"/>
              </a:rPr>
              <a:t>‹Nr.›</a:t>
            </a:fld>
            <a:endParaRPr lang="de-DE" sz="1200" b="1">
              <a:solidFill>
                <a:schemeClr val="tx2"/>
              </a:solidFill>
              <a:latin typeface="+mn-lt"/>
              <a:ea typeface="+mn-ea"/>
              <a:cs typeface="+mn-cs"/>
            </a:endParaRPr>
          </a:p>
        </p:txBody>
      </p:sp>
      <p:sp>
        <p:nvSpPr>
          <p:cNvPr id="9" name="Inhaltsplatzhalter 2"/>
          <p:cNvSpPr>
            <a:spLocks noGrp="1"/>
          </p:cNvSpPr>
          <p:nvPr>
            <p:ph sz="quarter" idx="10"/>
          </p:nvPr>
        </p:nvSpPr>
        <p:spPr bwMode="auto">
          <a:xfrm>
            <a:off x="5536232" y="6480770"/>
            <a:ext cx="4248943" cy="288032"/>
          </a:xfrm>
          <a:prstGeom prst="rect">
            <a:avLst/>
          </a:prstGeom>
        </p:spPr>
        <p:txBody>
          <a:bodyPr vert="horz" anchor="ctr"/>
          <a:lstStyle>
            <a:lvl1pPr algn="r">
              <a:defRPr sz="1300" b="0">
                <a:latin typeface="Calibri"/>
                <a:cs typeface="Calibri"/>
              </a:defRPr>
            </a:lvl1pPr>
            <a:lvl2pPr marL="476806" indent="0">
              <a:buNone/>
              <a:defRPr/>
            </a:lvl2pPr>
          </a:lstStyle>
          <a:p>
            <a:pPr lvl="0">
              <a:defRPr/>
            </a:pPr>
            <a:r>
              <a:rPr lang="de-DE"/>
              <a:t>Mastertextformat bearbeiten</a:t>
            </a:r>
            <a:endParaRPr/>
          </a:p>
        </p:txBody>
      </p:sp>
      <p:grpSp>
        <p:nvGrpSpPr>
          <p:cNvPr id="10" name="Diagramm 9"/>
          <p:cNvGrpSpPr/>
          <p:nvPr userDrawn="1"/>
        </p:nvGrpSpPr>
        <p:grpSpPr bwMode="auto">
          <a:xfrm>
            <a:off x="1871" y="360090"/>
            <a:ext cx="7309297" cy="4872865"/>
            <a:chOff x="0" y="0"/>
            <a:chExt cx="7309297" cy="4872865"/>
          </a:xfrm>
        </p:grpSpPr>
        <p:sp>
          <p:nvSpPr>
            <p:cNvPr id="11" name="Rechteck 10"/>
            <p:cNvSpPr/>
            <p:nvPr/>
          </p:nvSpPr>
          <p:spPr bwMode="auto">
            <a:xfrm>
              <a:off x="0" y="438557"/>
              <a:ext cx="6000445" cy="4434307"/>
            </a:xfrm>
            <a:prstGeom prst="rect">
              <a:avLst/>
            </a:prstGeom>
            <a:blipFill>
              <a:blip r:embed="rId2"/>
              <a:srcRect l="4545" r="4545"/>
              <a:stretch/>
            </a:blipFill>
            <a:ln>
              <a:noFill/>
            </a:ln>
          </p:spPr>
          <p:style>
            <a:lnRef idx="0">
              <a:srgbClr val="000000"/>
            </a:lnRef>
            <a:fillRef idx="1">
              <a:srgbClr val="000000"/>
            </a:fillRef>
            <a:effectRef idx="0">
              <a:srgbClr val="000000"/>
            </a:effectRef>
            <a:fontRef idx="minor"/>
          </p:style>
        </p:sp>
        <p:sp>
          <p:nvSpPr>
            <p:cNvPr id="12" name="Rechteck 11"/>
            <p:cNvSpPr/>
            <p:nvPr/>
          </p:nvSpPr>
          <p:spPr bwMode="auto">
            <a:xfrm>
              <a:off x="0" y="4146676"/>
              <a:ext cx="5170597" cy="726188"/>
            </a:xfrm>
            <a:prstGeom prst="rect">
              <a:avLst/>
            </a:prstGeom>
            <a:solidFill>
              <a:schemeClr val="tx2"/>
            </a:solidFill>
            <a:ln w="25400" cap="flat" cmpd="sng" algn="ctr">
              <a:solidFill>
                <a:schemeClr val="lt1">
                  <a:hueOff val="0"/>
                  <a:satOff val="0"/>
                  <a:lumOff val="0"/>
                  <a:alphaOff val="0"/>
                </a:schemeClr>
              </a:solidFill>
              <a:prstDash val="solid"/>
            </a:ln>
          </p:spPr>
          <p:style>
            <a:lnRef idx="2">
              <a:srgbClr val="000000"/>
            </a:lnRef>
            <a:fillRef idx="1">
              <a:srgbClr val="000000"/>
            </a:fillRef>
            <a:effectRef idx="0">
              <a:srgbClr val="000000"/>
            </a:effectRef>
            <a:fontRef idx="minor">
              <a:schemeClr val="lt1"/>
            </a:fontRef>
          </p:style>
          <p:txBody>
            <a:bodyPr spcFirstLastPara="0" vert="horz" wrap="square" lIns="76200" tIns="76200" rIns="76200" bIns="76200" numCol="1" spcCol="1270" anchor="ctr" anchorCtr="0">
              <a:noAutofit/>
            </a:bodyPr>
            <a:lstStyle/>
            <a:p>
              <a:pPr marL="0" lvl="0" indent="0" algn="ctr" defTabSz="1778000">
                <a:lnSpc>
                  <a:spcPct val="90000"/>
                </a:lnSpc>
                <a:spcBef>
                  <a:spcPts val="0"/>
                </a:spcBef>
                <a:spcAft>
                  <a:spcPts val="0"/>
                </a:spcAft>
                <a:buNone/>
                <a:defRPr/>
              </a:pPr>
              <a:endParaRPr lang="de-DE" sz="4000"/>
            </a:p>
          </p:txBody>
        </p:sp>
      </p:grpSp>
      <p:sp>
        <p:nvSpPr>
          <p:cNvPr id="13" name="Titel 1"/>
          <p:cNvSpPr>
            <a:spLocks noGrp="1"/>
          </p:cNvSpPr>
          <p:nvPr>
            <p:ph type="title"/>
          </p:nvPr>
        </p:nvSpPr>
        <p:spPr bwMode="auto">
          <a:xfrm>
            <a:off x="1" y="4536554"/>
            <a:ext cx="5149055" cy="648128"/>
          </a:xfrm>
          <a:prstGeom prst="rect">
            <a:avLst/>
          </a:prstGeom>
        </p:spPr>
        <p:txBody>
          <a:bodyPr>
            <a:normAutofit/>
          </a:bodyPr>
          <a:lstStyle>
            <a:lvl1pPr marL="266700" indent="0" algn="l">
              <a:defRPr sz="2800" b="0">
                <a:solidFill>
                  <a:schemeClr val="bg1"/>
                </a:solidFill>
              </a:defRPr>
            </a:lvl1pPr>
          </a:lstStyle>
          <a:p>
            <a:pPr>
              <a:defRPr/>
            </a:pPr>
            <a:endParaRPr lang="de-DE"/>
          </a:p>
        </p:txBody>
      </p:sp>
      <p:sp>
        <p:nvSpPr>
          <p:cNvPr id="14" name="Textplatzhalter 2"/>
          <p:cNvSpPr>
            <a:spLocks noGrp="1"/>
          </p:cNvSpPr>
          <p:nvPr>
            <p:ph type="body" sz="quarter" idx="11"/>
          </p:nvPr>
        </p:nvSpPr>
        <p:spPr bwMode="auto">
          <a:xfrm>
            <a:off x="324520" y="5400650"/>
            <a:ext cx="4680520" cy="1056268"/>
          </a:xfrm>
        </p:spPr>
        <p:txBody>
          <a:bodyPr/>
          <a:lstStyle>
            <a:lvl1pPr>
              <a:defRPr sz="1400"/>
            </a:lvl1pPr>
          </a:lstStyle>
          <a:p>
            <a:pPr lvl="0">
              <a:defRPr/>
            </a:pPr>
            <a:r>
              <a:rPr lang="de-DE"/>
              <a:t>Textmasterformat bearbeiten</a:t>
            </a: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PhAnim="0" userDrawn="1">
  <p:cSld name="1_Benutzerdefiniertes Layout">
    <p:spTree>
      <p:nvGrpSpPr>
        <p:cNvPr id="1" name=""/>
        <p:cNvGrpSpPr/>
        <p:nvPr/>
      </p:nvGrpSpPr>
      <p:grpSpPr bwMode="auto">
        <a:xfrm>
          <a:off x="0" y="0"/>
          <a:ext cx="0" cy="0"/>
          <a:chOff x="0" y="0"/>
          <a:chExt cx="0" cy="0"/>
        </a:xfrm>
      </p:grpSpPr>
      <p:sp>
        <p:nvSpPr>
          <p:cNvPr id="4" name="Rechteck 8"/>
          <p:cNvSpPr/>
          <p:nvPr userDrawn="1"/>
        </p:nvSpPr>
        <p:spPr bwMode="auto">
          <a:xfrm>
            <a:off x="8" y="56"/>
            <a:ext cx="7453304" cy="64807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95361" tIns="47681" rIns="95361" bIns="47681" rtlCol="0" anchor="ctr"/>
          <a:lstStyle/>
          <a:p>
            <a:pPr algn="l">
              <a:defRPr/>
            </a:pPr>
            <a:endParaRPr lang="de-DE" sz="2400" b="1">
              <a:solidFill>
                <a:schemeClr val="bg1"/>
              </a:solidFill>
            </a:endParaRPr>
          </a:p>
        </p:txBody>
      </p:sp>
      <p:sp>
        <p:nvSpPr>
          <p:cNvPr id="5" name="Inhaltsplatzhalter 2"/>
          <p:cNvSpPr>
            <a:spLocks noGrp="1"/>
          </p:cNvSpPr>
          <p:nvPr>
            <p:ph idx="1"/>
          </p:nvPr>
        </p:nvSpPr>
        <p:spPr bwMode="auto">
          <a:xfrm>
            <a:off x="514915" y="1440209"/>
            <a:ext cx="9268300" cy="4992275"/>
          </a:xfrm>
          <a:prstGeom prst="rect">
            <a:avLst/>
          </a:prstGeom>
        </p:spPr>
        <p:txBody>
          <a:bodyPr/>
          <a:lstStyle>
            <a:lvl1pPr>
              <a:buClr>
                <a:srgbClr val="C00000"/>
              </a:buClr>
              <a:buSzPct val="120000"/>
              <a:buFont typeface="Wingdings"/>
              <a:buChar char="§"/>
              <a:defRPr sz="2200">
                <a:latin typeface="+mn-lt"/>
              </a:defRPr>
            </a:lvl1pPr>
            <a:lvl2pPr>
              <a:defRPr sz="1700"/>
            </a:lvl2pPr>
            <a:lvl3pPr marL="1191775" indent="-238356">
              <a:buFont typeface="Symbol"/>
              <a:buChar char="-"/>
              <a:defRPr sz="1700"/>
            </a:lvl3pPr>
            <a:lvl4pPr marL="1668482" indent="-238356">
              <a:buFont typeface="Symbol"/>
              <a:buChar char="-"/>
              <a:defRPr sz="1700"/>
            </a:lvl4pPr>
            <a:lvl5pPr marL="2145192" indent="-238356">
              <a:buFont typeface="Symbol"/>
              <a:buChar char="-"/>
              <a:defRPr sz="1700"/>
            </a:lvl5pPr>
          </a:lstStyle>
          <a:p>
            <a:pPr lvl="0">
              <a:defRPr/>
            </a:pPr>
            <a:r>
              <a:rPr lang="de-DE"/>
              <a:t>Textmasterformate durch Klicken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6" name="Titel 1"/>
          <p:cNvSpPr>
            <a:spLocks noGrp="1"/>
          </p:cNvSpPr>
          <p:nvPr>
            <p:ph type="title"/>
          </p:nvPr>
        </p:nvSpPr>
        <p:spPr bwMode="auto">
          <a:xfrm>
            <a:off x="468536" y="0"/>
            <a:ext cx="6912768" cy="648128"/>
          </a:xfrm>
          <a:prstGeom prst="rect">
            <a:avLst/>
          </a:prstGeom>
        </p:spPr>
        <p:txBody>
          <a:bodyPr>
            <a:normAutofit/>
          </a:bodyPr>
          <a:lstStyle>
            <a:lvl1pPr algn="l">
              <a:defRPr sz="2800" b="0">
                <a:solidFill>
                  <a:schemeClr val="bg1"/>
                </a:solidFill>
              </a:defRPr>
            </a:lvl1pPr>
          </a:lstStyle>
          <a:p>
            <a:pPr>
              <a:defRPr/>
            </a:pPr>
            <a:endParaRPr lang="de-DE"/>
          </a:p>
        </p:txBody>
      </p:sp>
      <p:cxnSp>
        <p:nvCxnSpPr>
          <p:cNvPr id="7" name="Gerade Verbindung 18"/>
          <p:cNvCxnSpPr>
            <a:cxnSpLocks/>
          </p:cNvCxnSpPr>
          <p:nvPr userDrawn="1"/>
        </p:nvCxnSpPr>
        <p:spPr bwMode="auto">
          <a:xfrm>
            <a:off x="1" y="6838360"/>
            <a:ext cx="10298113"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Rechteck 12"/>
          <p:cNvSpPr/>
          <p:nvPr userDrawn="1"/>
        </p:nvSpPr>
        <p:spPr bwMode="auto">
          <a:xfrm>
            <a:off x="3852920" y="6840866"/>
            <a:ext cx="6445199" cy="7195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95361" tIns="47681" rIns="95361" bIns="47681" rtlCol="0" anchor="ctr"/>
          <a:lstStyle/>
          <a:p>
            <a:pPr algn="ctr">
              <a:defRPr/>
            </a:pPr>
            <a:endParaRPr lang="de-DE"/>
          </a:p>
        </p:txBody>
      </p:sp>
      <p:sp>
        <p:nvSpPr>
          <p:cNvPr id="9" name="Textfeld 13"/>
          <p:cNvSpPr>
            <a:spLocks noAdjustHandles="1"/>
          </p:cNvSpPr>
          <p:nvPr userDrawn="1"/>
        </p:nvSpPr>
        <p:spPr bwMode="auto">
          <a:xfrm>
            <a:off x="3852912" y="6851612"/>
            <a:ext cx="6445202" cy="280959"/>
          </a:xfrm>
          <a:prstGeom prst="rect">
            <a:avLst/>
          </a:prstGeom>
          <a:noFill/>
          <a:ln>
            <a:noFill/>
          </a:ln>
        </p:spPr>
        <p:txBody>
          <a:bodyPr wrap="square" lIns="95361" tIns="47681" rIns="95361" bIns="47681" rtlCol="0">
            <a:spAutoFit/>
          </a:bodyPr>
          <a:lstStyle/>
          <a:p>
            <a:pPr>
              <a:defRPr/>
            </a:pPr>
            <a:r>
              <a:rPr lang="de-DE" sz="1200" b="1">
                <a:solidFill>
                  <a:schemeClr val="tx2"/>
                </a:solidFill>
                <a:latin typeface="+mn-lt"/>
                <a:ea typeface="+mn-ea"/>
                <a:cs typeface="+mn-cs"/>
              </a:rPr>
              <a:t> Didaktik der Mathematik – LMU München				</a:t>
            </a:r>
            <a:fld id="{8BE7A362-220D-42D0-B4B4-4DB6B9E5BC20}" type="slidenum">
              <a:rPr lang="de-DE" sz="1200" b="1">
                <a:solidFill>
                  <a:schemeClr val="tx2"/>
                </a:solidFill>
                <a:latin typeface="+mn-lt"/>
                <a:ea typeface="+mn-ea"/>
                <a:cs typeface="+mn-cs"/>
              </a:rPr>
              <a:t>‹Nr.›</a:t>
            </a:fld>
            <a:endParaRPr lang="de-DE" sz="1200" b="1">
              <a:solidFill>
                <a:schemeClr val="tx2"/>
              </a:solidFill>
              <a:latin typeface="+mn-lt"/>
              <a:ea typeface="+mn-ea"/>
              <a:cs typeface="+mn-cs"/>
            </a:endParaRPr>
          </a:p>
        </p:txBody>
      </p:sp>
      <p:sp>
        <p:nvSpPr>
          <p:cNvPr id="10" name="Inhaltsplatzhalter 2"/>
          <p:cNvSpPr>
            <a:spLocks noGrp="1"/>
          </p:cNvSpPr>
          <p:nvPr>
            <p:ph sz="quarter" idx="10"/>
          </p:nvPr>
        </p:nvSpPr>
        <p:spPr bwMode="auto">
          <a:xfrm>
            <a:off x="5536232" y="6480770"/>
            <a:ext cx="4248943" cy="288032"/>
          </a:xfrm>
          <a:prstGeom prst="rect">
            <a:avLst/>
          </a:prstGeom>
        </p:spPr>
        <p:txBody>
          <a:bodyPr vert="horz" anchor="ctr"/>
          <a:lstStyle>
            <a:lvl1pPr algn="r">
              <a:defRPr sz="1300" b="0">
                <a:latin typeface="Calibri"/>
                <a:cs typeface="Calibri"/>
              </a:defRPr>
            </a:lvl1pPr>
            <a:lvl2pPr marL="476806" indent="0">
              <a:buNone/>
              <a:defRPr/>
            </a:lvl2pPr>
          </a:lstStyle>
          <a:p>
            <a:pPr lvl="0">
              <a:defRPr/>
            </a:pPr>
            <a:r>
              <a:rPr lang="de-DE"/>
              <a:t>Mastertextformat bearbeiten</a:t>
            </a:r>
            <a:endParaRPr/>
          </a:p>
        </p:txBody>
      </p:sp>
      <p:sp>
        <p:nvSpPr>
          <p:cNvPr id="11" name="Rechteck 15"/>
          <p:cNvSpPr/>
          <p:nvPr userDrawn="1"/>
        </p:nvSpPr>
        <p:spPr bwMode="auto">
          <a:xfrm>
            <a:off x="0" y="724003"/>
            <a:ext cx="7453312" cy="400110"/>
          </a:xfrm>
          <a:prstGeom prst="rect">
            <a:avLst/>
          </a:prstGeom>
          <a:solidFill>
            <a:srgbClr val="1F497D"/>
          </a:solidFill>
        </p:spPr>
        <p:txBody>
          <a:bodyPr wrap="square">
            <a:spAutoFit/>
          </a:bodyPr>
          <a:lstStyle/>
          <a:p>
            <a:pPr marL="452438">
              <a:defRPr/>
            </a:pPr>
            <a:endParaRPr lang="de-DE" sz="2000">
              <a:solidFill>
                <a:schemeClr val="bg1"/>
              </a:solidFill>
            </a:endParaRPr>
          </a:p>
        </p:txBody>
      </p:sp>
      <p:sp>
        <p:nvSpPr>
          <p:cNvPr id="12" name="Textplatzhalter 20"/>
          <p:cNvSpPr>
            <a:spLocks noGrp="1"/>
          </p:cNvSpPr>
          <p:nvPr>
            <p:ph type="body" sz="quarter" idx="11"/>
          </p:nvPr>
        </p:nvSpPr>
        <p:spPr bwMode="auto">
          <a:xfrm>
            <a:off x="468536" y="717686"/>
            <a:ext cx="6912767" cy="406427"/>
          </a:xfrm>
        </p:spPr>
        <p:txBody>
          <a:bodyPr>
            <a:noAutofit/>
          </a:bodyPr>
          <a:lstStyle>
            <a:lvl1pPr>
              <a:defRPr sz="2000" b="0">
                <a:solidFill>
                  <a:schemeClr val="bg1"/>
                </a:solidFill>
                <a:latin typeface="+mn-lt"/>
              </a:defRPr>
            </a:lvl1pPr>
          </a:lstStyle>
          <a:p>
            <a:pPr lvl="0">
              <a:defRPr/>
            </a:pPr>
            <a:r>
              <a:rPr lang="de-DE"/>
              <a:t>Textmasterformat bearbeiten</a:t>
            </a: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PhAnim="0" userDrawn="1">
  <p:cSld name="2_Benutzerdefiniertes Layout">
    <p:spTree>
      <p:nvGrpSpPr>
        <p:cNvPr id="1" name=""/>
        <p:cNvGrpSpPr/>
        <p:nvPr/>
      </p:nvGrpSpPr>
      <p:grpSpPr bwMode="auto">
        <a:xfrm>
          <a:off x="0" y="0"/>
          <a:ext cx="0" cy="0"/>
          <a:chOff x="0" y="0"/>
          <a:chExt cx="0" cy="0"/>
        </a:xfrm>
      </p:grpSpPr>
      <p:sp>
        <p:nvSpPr>
          <p:cNvPr id="4" name="Textfeld 13"/>
          <p:cNvSpPr>
            <a:spLocks noAdjustHandles="1"/>
          </p:cNvSpPr>
          <p:nvPr userDrawn="1"/>
        </p:nvSpPr>
        <p:spPr bwMode="auto">
          <a:xfrm>
            <a:off x="3852912" y="6851612"/>
            <a:ext cx="6445202" cy="280959"/>
          </a:xfrm>
          <a:prstGeom prst="rect">
            <a:avLst/>
          </a:prstGeom>
          <a:noFill/>
          <a:ln>
            <a:noFill/>
          </a:ln>
        </p:spPr>
        <p:txBody>
          <a:bodyPr wrap="square" lIns="95361" tIns="47681" rIns="95361" bIns="47681" rtlCol="0">
            <a:spAutoFit/>
          </a:bodyPr>
          <a:lstStyle/>
          <a:p>
            <a:pPr>
              <a:defRPr/>
            </a:pPr>
            <a:r>
              <a:rPr lang="de-DE" sz="1200" b="1">
                <a:solidFill>
                  <a:schemeClr val="tx2"/>
                </a:solidFill>
                <a:latin typeface="+mn-lt"/>
                <a:ea typeface="+mn-ea"/>
                <a:cs typeface="+mn-cs"/>
              </a:rPr>
              <a:t> Didaktik der Mathematik – LMU München				</a:t>
            </a:r>
            <a:fld id="{8BE7A362-220D-42D0-B4B4-4DB6B9E5BC20}" type="slidenum">
              <a:rPr lang="de-DE" sz="1200" b="1">
                <a:solidFill>
                  <a:schemeClr val="tx2"/>
                </a:solidFill>
                <a:latin typeface="+mn-lt"/>
                <a:ea typeface="+mn-ea"/>
                <a:cs typeface="+mn-cs"/>
              </a:rPr>
              <a:t>‹Nr.›</a:t>
            </a:fld>
            <a:endParaRPr lang="de-DE" sz="1200" b="1">
              <a:solidFill>
                <a:schemeClr val="tx2"/>
              </a:solidFill>
              <a:latin typeface="+mn-lt"/>
              <a:ea typeface="+mn-ea"/>
              <a:cs typeface="+mn-cs"/>
            </a:endParaRPr>
          </a:p>
        </p:txBody>
      </p:sp>
      <p:sp>
        <p:nvSpPr>
          <p:cNvPr id="5" name="Rechteck 12"/>
          <p:cNvSpPr/>
          <p:nvPr userDrawn="1"/>
        </p:nvSpPr>
        <p:spPr bwMode="auto">
          <a:xfrm>
            <a:off x="3852920" y="6840866"/>
            <a:ext cx="6445199" cy="7195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95361" tIns="47681" rIns="95361" bIns="47681" rtlCol="0" anchor="ctr"/>
          <a:lstStyle/>
          <a:p>
            <a:pPr algn="ctr">
              <a:defRPr/>
            </a:pPr>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4" name="Titelplatzhalter 1"/>
          <p:cNvSpPr>
            <a:spLocks noGrp="1"/>
          </p:cNvSpPr>
          <p:nvPr>
            <p:ph type="title"/>
          </p:nvPr>
        </p:nvSpPr>
        <p:spPr bwMode="auto">
          <a:xfrm>
            <a:off x="514915" y="288377"/>
            <a:ext cx="9268300" cy="1200151"/>
          </a:xfrm>
          <a:prstGeom prst="rect">
            <a:avLst/>
          </a:prstGeom>
        </p:spPr>
        <p:txBody>
          <a:bodyPr vert="horz" lIns="95361" tIns="47681" rIns="95361" bIns="47681" rtlCol="0" anchor="ctr">
            <a:normAutofit/>
          </a:bodyPr>
          <a:lstStyle/>
          <a:p>
            <a:pPr>
              <a:defRPr/>
            </a:pPr>
            <a:r>
              <a:rPr lang="de-DE"/>
              <a:t>Titelmasterformat durch Klicken bearbeiten</a:t>
            </a:r>
            <a:endParaRPr/>
          </a:p>
        </p:txBody>
      </p:sp>
      <p:sp>
        <p:nvSpPr>
          <p:cNvPr id="5" name="Textplatzhalter 2"/>
          <p:cNvSpPr>
            <a:spLocks noGrp="1"/>
          </p:cNvSpPr>
          <p:nvPr>
            <p:ph type="body" idx="1"/>
          </p:nvPr>
        </p:nvSpPr>
        <p:spPr bwMode="auto">
          <a:xfrm>
            <a:off x="514915" y="1680223"/>
            <a:ext cx="9268300" cy="4752261"/>
          </a:xfrm>
          <a:prstGeom prst="rect">
            <a:avLst/>
          </a:prstGeom>
        </p:spPr>
        <p:txBody>
          <a:bodyPr vert="horz" lIns="95361" tIns="47681" rIns="95361" bIns="47681" rtlCol="0">
            <a:normAutofit/>
          </a:bodyPr>
          <a:lstStyle/>
          <a:p>
            <a:pPr lvl="0">
              <a:defRPr/>
            </a:pPr>
            <a:r>
              <a:rPr lang="de-DE"/>
              <a:t>Textmasterformate durch Klicken bearbeiten</a:t>
            </a:r>
            <a:endParaRPr/>
          </a:p>
          <a:p>
            <a:pPr lvl="1">
              <a:defRPr/>
            </a:pPr>
            <a:r>
              <a:rPr lang="de-DE"/>
              <a:t>Zweite Ebene</a:t>
            </a:r>
            <a:endParaRPr/>
          </a:p>
          <a:p>
            <a:pPr lvl="2">
              <a:defRPr/>
            </a:pPr>
            <a:r>
              <a:rPr lang="de-DE"/>
              <a:t>Dritte Ebene</a:t>
            </a:r>
            <a:endParaRPr/>
          </a:p>
          <a:p>
            <a:pPr lvl="3">
              <a:defRPr/>
            </a:pPr>
            <a:r>
              <a:rPr lang="de-DE"/>
              <a:t>Vierte Ebene</a:t>
            </a:r>
            <a:endParaRPr/>
          </a:p>
        </p:txBody>
      </p:sp>
      <p:sp>
        <p:nvSpPr>
          <p:cNvPr id="6" name="Foliennummernplatzhalter 4"/>
          <p:cNvSpPr>
            <a:spLocks noAdjustHandles="1"/>
          </p:cNvSpPr>
          <p:nvPr userDrawn="1"/>
        </p:nvSpPr>
        <p:spPr bwMode="auto">
          <a:xfrm>
            <a:off x="9845788" y="6773532"/>
            <a:ext cx="470210" cy="531732"/>
          </a:xfrm>
          <a:prstGeom prst="rect">
            <a:avLst/>
          </a:prstGeom>
          <a:noFill/>
          <a:ln w="9525">
            <a:noFill/>
            <a:miter lim="800000"/>
            <a:headEnd/>
            <a:tailEnd/>
          </a:ln>
        </p:spPr>
        <p:txBody>
          <a:bodyPr lIns="95361" tIns="47681" rIns="95361" bIns="47681" anchor="ctr"/>
          <a:lstStyle/>
          <a:p>
            <a:pPr algn="ctr">
              <a:defRPr/>
            </a:pPr>
            <a:fld id="{8BE7A362-220D-42D0-B4B4-4DB6B9E5BC20}" type="slidenum">
              <a:rPr lang="de-DE" sz="1200" b="1">
                <a:solidFill>
                  <a:schemeClr val="bg1"/>
                </a:solidFill>
                <a:latin typeface="Arial Bold"/>
                <a:ea typeface="Arial Bold"/>
                <a:cs typeface="Arial Bold"/>
              </a:rPr>
              <a:t>‹Nr.›</a:t>
            </a:fld>
            <a:endParaRPr lang="de-DE" sz="1200" b="1">
              <a:solidFill>
                <a:schemeClr val="bg1"/>
              </a:solidFill>
              <a:latin typeface="Arial Bold"/>
              <a:ea typeface="Arial Bold"/>
              <a:cs typeface="Arial Bo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ctr" defTabSz="953617">
        <a:spcBef>
          <a:spcPts val="0"/>
        </a:spcBef>
        <a:buNone/>
        <a:defRPr sz="4700">
          <a:solidFill>
            <a:schemeClr val="tx1"/>
          </a:solidFill>
          <a:latin typeface="+mj-lt"/>
          <a:ea typeface="+mj-ea"/>
          <a:cs typeface="+mj-cs"/>
        </a:defRPr>
      </a:lvl1pPr>
    </p:titleStyle>
    <p:bodyStyle>
      <a:lvl1pPr marL="357607" indent="-357607" algn="l" defTabSz="953617">
        <a:spcBef>
          <a:spcPts val="0"/>
        </a:spcBef>
        <a:buFont typeface="Arial"/>
        <a:buNone/>
        <a:defRPr sz="2400" b="1">
          <a:solidFill>
            <a:schemeClr val="tx1"/>
          </a:solidFill>
          <a:latin typeface="Arial Bold"/>
          <a:ea typeface="+mn-ea"/>
          <a:cs typeface="+mn-cs"/>
        </a:defRPr>
      </a:lvl1pPr>
      <a:lvl2pPr marL="774811" indent="-298005" algn="l" defTabSz="953617">
        <a:spcBef>
          <a:spcPts val="0"/>
        </a:spcBef>
        <a:buFont typeface="Arial"/>
        <a:buChar char="–"/>
        <a:defRPr sz="3000">
          <a:solidFill>
            <a:schemeClr val="tx1"/>
          </a:solidFill>
          <a:latin typeface="+mn-lt"/>
          <a:ea typeface="+mn-ea"/>
          <a:cs typeface="+mn-cs"/>
        </a:defRPr>
      </a:lvl2pPr>
      <a:lvl3pPr marL="1192021" indent="-238404" algn="l" defTabSz="953617">
        <a:spcBef>
          <a:spcPts val="0"/>
        </a:spcBef>
        <a:buFont typeface="Arial"/>
        <a:buChar char="•"/>
        <a:defRPr sz="2400">
          <a:solidFill>
            <a:schemeClr val="tx1"/>
          </a:solidFill>
          <a:latin typeface="+mn-lt"/>
          <a:ea typeface="+mn-ea"/>
          <a:cs typeface="+mn-cs"/>
        </a:defRPr>
      </a:lvl3pPr>
      <a:lvl4pPr marL="1668828" indent="-238404" algn="l" defTabSz="953617">
        <a:spcBef>
          <a:spcPts val="0"/>
        </a:spcBef>
        <a:buFont typeface="Arial"/>
        <a:buChar char="–"/>
        <a:defRPr sz="2000">
          <a:solidFill>
            <a:schemeClr val="tx1"/>
          </a:solidFill>
          <a:latin typeface="+mn-lt"/>
          <a:ea typeface="+mn-ea"/>
          <a:cs typeface="+mn-cs"/>
        </a:defRPr>
      </a:lvl4pPr>
      <a:lvl5pPr marL="2145636" indent="-238404" algn="l" defTabSz="953617">
        <a:spcBef>
          <a:spcPts val="0"/>
        </a:spcBef>
        <a:buFont typeface="Arial"/>
        <a:buChar char="»"/>
        <a:defRPr sz="2000">
          <a:solidFill>
            <a:schemeClr val="tx1"/>
          </a:solidFill>
          <a:latin typeface="+mn-lt"/>
          <a:ea typeface="+mn-ea"/>
          <a:cs typeface="+mn-cs"/>
        </a:defRPr>
      </a:lvl5pPr>
      <a:lvl6pPr marL="2622444" indent="-238404" algn="l" defTabSz="953617">
        <a:spcBef>
          <a:spcPts val="0"/>
        </a:spcBef>
        <a:buFont typeface="Arial"/>
        <a:buChar char="•"/>
        <a:defRPr sz="2000">
          <a:solidFill>
            <a:schemeClr val="tx1"/>
          </a:solidFill>
          <a:latin typeface="+mn-lt"/>
          <a:ea typeface="+mn-ea"/>
          <a:cs typeface="+mn-cs"/>
        </a:defRPr>
      </a:lvl6pPr>
      <a:lvl7pPr marL="3099252" indent="-238404" algn="l" defTabSz="953617">
        <a:spcBef>
          <a:spcPts val="0"/>
        </a:spcBef>
        <a:buFont typeface="Arial"/>
        <a:buChar char="•"/>
        <a:defRPr sz="2000">
          <a:solidFill>
            <a:schemeClr val="tx1"/>
          </a:solidFill>
          <a:latin typeface="+mn-lt"/>
          <a:ea typeface="+mn-ea"/>
          <a:cs typeface="+mn-cs"/>
        </a:defRPr>
      </a:lvl7pPr>
      <a:lvl8pPr marL="3576061" indent="-238404" algn="l" defTabSz="953617">
        <a:spcBef>
          <a:spcPts val="0"/>
        </a:spcBef>
        <a:buFont typeface="Arial"/>
        <a:buChar char="•"/>
        <a:defRPr sz="2000">
          <a:solidFill>
            <a:schemeClr val="tx1"/>
          </a:solidFill>
          <a:latin typeface="+mn-lt"/>
          <a:ea typeface="+mn-ea"/>
          <a:cs typeface="+mn-cs"/>
        </a:defRPr>
      </a:lvl8pPr>
      <a:lvl9pPr marL="4052869" indent="-238404" algn="l" defTabSz="953617">
        <a:spcBef>
          <a:spcPts val="0"/>
        </a:spcBef>
        <a:buFont typeface="Arial"/>
        <a:buChar char="•"/>
        <a:defRPr sz="2000">
          <a:solidFill>
            <a:schemeClr val="tx1"/>
          </a:solidFill>
          <a:latin typeface="+mn-lt"/>
          <a:ea typeface="+mn-ea"/>
          <a:cs typeface="+mn-cs"/>
        </a:defRPr>
      </a:lvl9pPr>
    </p:bodyStyle>
    <p:otherStyle>
      <a:defPPr>
        <a:defRPr lang="de-DE"/>
      </a:defPPr>
      <a:lvl1pPr marL="0" algn="l" defTabSz="953617">
        <a:defRPr sz="1700">
          <a:solidFill>
            <a:schemeClr val="tx1"/>
          </a:solidFill>
          <a:latin typeface="+mn-lt"/>
          <a:ea typeface="+mn-ea"/>
          <a:cs typeface="+mn-cs"/>
        </a:defRPr>
      </a:lvl1pPr>
      <a:lvl2pPr marL="476808" algn="l" defTabSz="953617">
        <a:defRPr sz="1700">
          <a:solidFill>
            <a:schemeClr val="tx1"/>
          </a:solidFill>
          <a:latin typeface="+mn-lt"/>
          <a:ea typeface="+mn-ea"/>
          <a:cs typeface="+mn-cs"/>
        </a:defRPr>
      </a:lvl2pPr>
      <a:lvl3pPr marL="953617" algn="l" defTabSz="953617">
        <a:defRPr sz="1700">
          <a:solidFill>
            <a:schemeClr val="tx1"/>
          </a:solidFill>
          <a:latin typeface="+mn-lt"/>
          <a:ea typeface="+mn-ea"/>
          <a:cs typeface="+mn-cs"/>
        </a:defRPr>
      </a:lvl3pPr>
      <a:lvl4pPr marL="1430423" algn="l" defTabSz="953617">
        <a:defRPr sz="1700">
          <a:solidFill>
            <a:schemeClr val="tx1"/>
          </a:solidFill>
          <a:latin typeface="+mn-lt"/>
          <a:ea typeface="+mn-ea"/>
          <a:cs typeface="+mn-cs"/>
        </a:defRPr>
      </a:lvl4pPr>
      <a:lvl5pPr marL="1907231" algn="l" defTabSz="953617">
        <a:defRPr sz="1700">
          <a:solidFill>
            <a:schemeClr val="tx1"/>
          </a:solidFill>
          <a:latin typeface="+mn-lt"/>
          <a:ea typeface="+mn-ea"/>
          <a:cs typeface="+mn-cs"/>
        </a:defRPr>
      </a:lvl5pPr>
      <a:lvl6pPr marL="2384039" algn="l" defTabSz="953617">
        <a:defRPr sz="1700">
          <a:solidFill>
            <a:schemeClr val="tx1"/>
          </a:solidFill>
          <a:latin typeface="+mn-lt"/>
          <a:ea typeface="+mn-ea"/>
          <a:cs typeface="+mn-cs"/>
        </a:defRPr>
      </a:lvl6pPr>
      <a:lvl7pPr marL="2860849" algn="l" defTabSz="953617">
        <a:defRPr sz="1700">
          <a:solidFill>
            <a:schemeClr val="tx1"/>
          </a:solidFill>
          <a:latin typeface="+mn-lt"/>
          <a:ea typeface="+mn-ea"/>
          <a:cs typeface="+mn-cs"/>
        </a:defRPr>
      </a:lvl7pPr>
      <a:lvl8pPr marL="3337656" algn="l" defTabSz="953617">
        <a:defRPr sz="1700">
          <a:solidFill>
            <a:schemeClr val="tx1"/>
          </a:solidFill>
          <a:latin typeface="+mn-lt"/>
          <a:ea typeface="+mn-ea"/>
          <a:cs typeface="+mn-cs"/>
        </a:defRPr>
      </a:lvl8pPr>
      <a:lvl9pPr marL="3814465" algn="l" defTabSz="953617">
        <a:defRPr sz="17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https://epub.ub.uni-muenchen.de/94320/1/2_M05-6_Eigene-Aktivitaet_Aufg.odt" TargetMode="External"/></Relationships>
</file>

<file path=ppt/slides/_rels/slide15.xml.rels><?xml version="1.0" encoding="UTF-8" standalone="yes"?>
<Relationships xmlns="http://schemas.openxmlformats.org/package/2006/relationships"><Relationship Id="rId2" Type="http://schemas.openxmlformats.org/officeDocument/2006/relationships/hyperlink" Target="http://www.didaktikonline.physik.uni-muenchen.de/physik_multimedia/vortr/6_muenchen_LFB_2012_out.pdf"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creativecommons.org/licenses/by-sa/4.0/legalcode.de" TargetMode="External"/><Relationship Id="rId2" Type="http://schemas.openxmlformats.org/officeDocument/2006/relationships/slide" Target="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https://epub.ub.uni-muenchen.de/95513/1/M_Handreichung_Lehrkraefte.docx" TargetMode="External"/><Relationship Id="rId3" Type="http://schemas.openxmlformats.org/officeDocument/2006/relationships/hyperlink" Target="https://orcid.org/0000-0002-3187-3459" TargetMode="External"/><Relationship Id="rId7" Type="http://schemas.openxmlformats.org/officeDocument/2006/relationships/hyperlink" Target="https://creativecommons.org/licenses/by-sa/4.0/deed.de" TargetMode="External"/><Relationship Id="rId2" Type="http://schemas.openxmlformats.org/officeDocument/2006/relationships/hyperlink" Target="https://nbn-resolving.org/urn:nbn:de:bvb:19-epub-93577-3" TargetMode="External"/><Relationship Id="rId1" Type="http://schemas.openxmlformats.org/officeDocument/2006/relationships/slideLayout" Target="../slideLayouts/slideLayout2.xml"/><Relationship Id="rId6" Type="http://schemas.openxmlformats.org/officeDocument/2006/relationships/hyperlink" Target="https://orcid.org/0000-0002-4017-3534" TargetMode="External"/><Relationship Id="rId5" Type="http://schemas.openxmlformats.org/officeDocument/2006/relationships/hyperlink" Target="https://orcid.org/0000-0003-2828-6939" TargetMode="External"/><Relationship Id="rId4" Type="http://schemas.openxmlformats.org/officeDocument/2006/relationships/hyperlink" Target="https://orcid.org/0000-0002-8386-5151"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pic>
        <p:nvPicPr>
          <p:cNvPr id="4" name="Grafik 7"/>
          <p:cNvPicPr>
            <a:picLocks noChangeAspect="1"/>
          </p:cNvPicPr>
          <p:nvPr/>
        </p:nvPicPr>
        <p:blipFill>
          <a:blip r:embed="rId3"/>
          <a:stretch/>
        </p:blipFill>
        <p:spPr bwMode="auto">
          <a:xfrm>
            <a:off x="-179536" y="6100"/>
            <a:ext cx="10765680" cy="7177120"/>
          </a:xfrm>
          <a:prstGeom prst="rect">
            <a:avLst/>
          </a:prstGeom>
        </p:spPr>
      </p:pic>
      <p:sp>
        <p:nvSpPr>
          <p:cNvPr id="5" name="Rechteck 8"/>
          <p:cNvSpPr/>
          <p:nvPr/>
        </p:nvSpPr>
        <p:spPr bwMode="auto">
          <a:xfrm>
            <a:off x="3492872" y="504154"/>
            <a:ext cx="6836361" cy="4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2800">
                <a:solidFill>
                  <a:schemeClr val="tx1"/>
                </a:solidFill>
              </a:rPr>
              <a:t>Digitale Werkzeuge</a:t>
            </a:r>
            <a:endParaRPr/>
          </a:p>
        </p:txBody>
      </p:sp>
      <p:sp>
        <p:nvSpPr>
          <p:cNvPr id="6" name="Rechteck 10"/>
          <p:cNvSpPr/>
          <p:nvPr/>
        </p:nvSpPr>
        <p:spPr bwMode="auto">
          <a:xfrm>
            <a:off x="3492872" y="1008209"/>
            <a:ext cx="6836361" cy="4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2800">
                <a:solidFill>
                  <a:schemeClr val="tx1"/>
                </a:solidFill>
              </a:rPr>
              <a:t>für mathematische Lernprozesse</a:t>
            </a:r>
            <a:endParaRPr/>
          </a:p>
        </p:txBody>
      </p:sp>
      <p:sp>
        <p:nvSpPr>
          <p:cNvPr id="7" name="Rechteck 10"/>
          <p:cNvSpPr/>
          <p:nvPr/>
        </p:nvSpPr>
        <p:spPr bwMode="auto">
          <a:xfrm>
            <a:off x="3492872" y="1512264"/>
            <a:ext cx="6836361" cy="4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2800">
                <a:solidFill>
                  <a:schemeClr val="tx1"/>
                </a:solidFill>
              </a:rPr>
              <a:t>auswählen</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show="0">
  <p:cSld>
    <p:spTree>
      <p:nvGrpSpPr>
        <p:cNvPr id="1" name=""/>
        <p:cNvGrpSpPr/>
        <p:nvPr/>
      </p:nvGrpSpPr>
      <p:grpSpPr bwMode="auto">
        <a:xfrm>
          <a:off x="0" y="0"/>
          <a:ext cx="0" cy="0"/>
          <a:chOff x="0" y="0"/>
          <a:chExt cx="0" cy="0"/>
        </a:xfrm>
      </p:grpSpPr>
      <p:graphicFrame>
        <p:nvGraphicFramePr>
          <p:cNvPr id="5" name="Inhaltsplatzhalter 3"/>
          <p:cNvGraphicFramePr>
            <a:graphicFrameLocks noGrp="1"/>
          </p:cNvGraphicFramePr>
          <p:nvPr>
            <p:ph idx="1"/>
          </p:nvPr>
        </p:nvGraphicFramePr>
        <p:xfrm>
          <a:off x="514350" y="1439863"/>
          <a:ext cx="9269412" cy="2702560"/>
        </p:xfrm>
        <a:graphic>
          <a:graphicData uri="http://schemas.openxmlformats.org/drawingml/2006/table">
            <a:tbl>
              <a:tblPr bandRow="1"/>
              <a:tblGrid>
                <a:gridCol w="1296144">
                  <a:extLst>
                    <a:ext uri="{9D8B030D-6E8A-4147-A177-3AD203B41FA5}">
                      <a16:colId xmlns:a16="http://schemas.microsoft.com/office/drawing/2014/main" val="20000"/>
                    </a:ext>
                  </a:extLst>
                </a:gridCol>
                <a:gridCol w="1728192">
                  <a:extLst>
                    <a:ext uri="{9D8B030D-6E8A-4147-A177-3AD203B41FA5}">
                      <a16:colId xmlns:a16="http://schemas.microsoft.com/office/drawing/2014/main" val="20001"/>
                    </a:ext>
                  </a:extLst>
                </a:gridCol>
                <a:gridCol w="6245076">
                  <a:extLst>
                    <a:ext uri="{9D8B030D-6E8A-4147-A177-3AD203B41FA5}">
                      <a16:colId xmlns:a16="http://schemas.microsoft.com/office/drawing/2014/main" val="20002"/>
                    </a:ext>
                  </a:extLst>
                </a:gridCol>
              </a:tblGrid>
              <a:tr h="370840">
                <a:tc rowSpan="6">
                  <a:txBody>
                    <a:bodyPr/>
                    <a:lstStyle/>
                    <a:p>
                      <a:pPr>
                        <a:defRPr/>
                      </a:pPr>
                      <a:r>
                        <a:rPr lang="de-DE" b="1">
                          <a:solidFill>
                            <a:schemeClr val="bg1"/>
                          </a:solidFill>
                        </a:rPr>
                        <a:t>Inhalt</a:t>
                      </a:r>
                      <a:endParaRPr/>
                    </a:p>
                  </a:txBody>
                  <a:tcPr>
                    <a:lnR w="12700" algn="ctr">
                      <a:solidFill>
                        <a:schemeClr val="bg1"/>
                      </a:solidFill>
                    </a:lnR>
                    <a:solidFill>
                      <a:srgbClr val="1F497D"/>
                    </a:solidFill>
                  </a:tcPr>
                </a:tc>
                <a:tc rowSpan="2">
                  <a:txBody>
                    <a:bodyPr/>
                    <a:lstStyle/>
                    <a:p>
                      <a:pPr>
                        <a:defRPr/>
                      </a:pPr>
                      <a:r>
                        <a:rPr lang="de-DE"/>
                        <a:t>relevant</a:t>
                      </a:r>
                      <a:endParaRPr/>
                    </a:p>
                  </a:txBody>
                  <a:tcPr>
                    <a:lnL w="12700" algn="ctr">
                      <a:solidFill>
                        <a:schemeClr val="bg1"/>
                      </a:solidFill>
                    </a:lnL>
                    <a:lnB w="12700" algn="ctr">
                      <a:solidFill>
                        <a:schemeClr val="bg1"/>
                      </a:solidFill>
                    </a:lnB>
                    <a:solidFill>
                      <a:schemeClr val="accent1">
                        <a:lumMod val="60000"/>
                        <a:lumOff val="40000"/>
                      </a:schemeClr>
                    </a:solidFill>
                  </a:tcPr>
                </a:tc>
                <a:tc>
                  <a:txBody>
                    <a:bodyPr/>
                    <a:lstStyle/>
                    <a:p>
                      <a:pPr marL="285750" indent="-285750" algn="l" defTabSz="953617">
                        <a:buFont typeface="Webdings"/>
                        <a:buChar char="4"/>
                        <a:defRPr/>
                      </a:pPr>
                      <a:r>
                        <a:rPr lang="de-DE" sz="1700">
                          <a:solidFill>
                            <a:schemeClr val="dk1"/>
                          </a:solidFill>
                          <a:latin typeface="+mn-lt"/>
                          <a:ea typeface="+mn-ea"/>
                          <a:cs typeface="+mn-cs"/>
                        </a:rPr>
                        <a:t>Ist die Thematik wichtig?</a:t>
                      </a:r>
                      <a:endParaRPr/>
                    </a:p>
                  </a:txBody>
                  <a:tcPr>
                    <a:lnB w="12700" algn="ctr">
                      <a:solidFill>
                        <a:srgbClr val="1F497D"/>
                      </a:solidFill>
                    </a:lnB>
                    <a:solidFill>
                      <a:schemeClr val="bg1"/>
                    </a:solidFill>
                  </a:tcPr>
                </a:tc>
                <a:extLst>
                  <a:ext uri="{0D108BD9-81ED-4DB2-BD59-A6C34878D82A}">
                    <a16:rowId xmlns:a16="http://schemas.microsoft.com/office/drawing/2014/main" val="10000"/>
                  </a:ext>
                </a:extLst>
              </a:tr>
              <a:tr h="370840">
                <a:tc vMerge="1">
                  <a:txBody>
                    <a:bodyPr/>
                    <a:lstStyle/>
                    <a:p>
                      <a:pPr>
                        <a:defRPr/>
                      </a:pPr>
                      <a:endParaRPr lang="de-DE"/>
                    </a:p>
                  </a:txBody>
                  <a:tcPr/>
                </a:tc>
                <a:tc vMerge="1">
                  <a:txBody>
                    <a:bodyPr/>
                    <a:lstStyle/>
                    <a:p>
                      <a:pPr>
                        <a:defRPr/>
                      </a:pPr>
                      <a:endParaRPr lang="de-DE"/>
                    </a:p>
                  </a:txBody>
                  <a:tcPr/>
                </a:tc>
                <a:tc>
                  <a:txBody>
                    <a:bodyPr/>
                    <a:lstStyle/>
                    <a:p>
                      <a:pPr marL="285750" indent="-285750" algn="l" defTabSz="953617">
                        <a:buFont typeface="Webdings"/>
                        <a:buChar char="4"/>
                        <a:defRPr/>
                      </a:pPr>
                      <a:r>
                        <a:rPr lang="de-DE" sz="1700">
                          <a:solidFill>
                            <a:schemeClr val="dk1"/>
                          </a:solidFill>
                          <a:latin typeface="+mn-lt"/>
                          <a:ea typeface="+mn-ea"/>
                          <a:cs typeface="+mn-cs"/>
                        </a:rPr>
                        <a:t>Macht es Sinn die Anwendung zu verwenden (z. B. bei Verständnisproblemen, Animation für dynamische Abläufe, …)?</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a16="http://schemas.microsoft.com/office/drawing/2014/main" val="10001"/>
                  </a:ext>
                </a:extLst>
              </a:tr>
              <a:tr h="370840">
                <a:tc vMerge="1">
                  <a:txBody>
                    <a:bodyPr/>
                    <a:lstStyle/>
                    <a:p>
                      <a:pPr>
                        <a:defRPr/>
                      </a:pPr>
                      <a:endParaRPr lang="de-DE"/>
                    </a:p>
                  </a:txBody>
                  <a:tcPr/>
                </a:tc>
                <a:tc rowSpan="2">
                  <a:txBody>
                    <a:bodyPr/>
                    <a:lstStyle/>
                    <a:p>
                      <a:pPr>
                        <a:defRPr/>
                      </a:pPr>
                      <a:r>
                        <a:rPr lang="de-DE"/>
                        <a:t>umfassend</a:t>
                      </a:r>
                      <a:endParaRPr/>
                    </a:p>
                  </a:txBody>
                  <a:tcPr>
                    <a:lnL w="12700" algn="ctr">
                      <a:solidFill>
                        <a:schemeClr val="bg1"/>
                      </a:solidFill>
                    </a:lnL>
                    <a:lnT w="12700" algn="ctr">
                      <a:solidFill>
                        <a:schemeClr val="bg1"/>
                      </a:solidFill>
                    </a:lnT>
                    <a:lnB w="12700" algn="ctr">
                      <a:solidFill>
                        <a:schemeClr val="bg1"/>
                      </a:solidFill>
                    </a:lnB>
                    <a:solidFill>
                      <a:schemeClr val="accent1">
                        <a:lumMod val="60000"/>
                        <a:lumOff val="40000"/>
                      </a:schemeClr>
                    </a:solidFill>
                  </a:tcPr>
                </a:tc>
                <a:tc>
                  <a:txBody>
                    <a:bodyPr/>
                    <a:lstStyle/>
                    <a:p>
                      <a:pPr marL="285750" indent="-285750" algn="l" defTabSz="953617">
                        <a:buFont typeface="Webdings"/>
                        <a:buChar char="4"/>
                        <a:defRPr/>
                      </a:pPr>
                      <a:r>
                        <a:rPr lang="de-DE" sz="1700">
                          <a:solidFill>
                            <a:schemeClr val="dk1"/>
                          </a:solidFill>
                          <a:latin typeface="+mn-lt"/>
                          <a:ea typeface="+mn-ea"/>
                          <a:cs typeface="+mn-cs"/>
                        </a:rPr>
                        <a:t>Wird der Inhalt gründlich behandelt?</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a16="http://schemas.microsoft.com/office/drawing/2014/main" val="10002"/>
                  </a:ext>
                </a:extLst>
              </a:tr>
              <a:tr h="370840">
                <a:tc vMerge="1">
                  <a:txBody>
                    <a:bodyPr/>
                    <a:lstStyle/>
                    <a:p>
                      <a:pPr>
                        <a:defRPr/>
                      </a:pPr>
                      <a:endParaRPr lang="de-DE"/>
                    </a:p>
                  </a:txBody>
                  <a:tcPr/>
                </a:tc>
                <a:tc vMerge="1">
                  <a:txBody>
                    <a:bodyPr/>
                    <a:lstStyle/>
                    <a:p>
                      <a:pPr>
                        <a:defRPr/>
                      </a:pPr>
                      <a:endParaRPr lang="de-DE"/>
                    </a:p>
                  </a:txBody>
                  <a:tcPr/>
                </a:tc>
                <a:tc>
                  <a:txBody>
                    <a:bodyPr/>
                    <a:lstStyle/>
                    <a:p>
                      <a:pPr marL="285750" indent="-285750" algn="l" defTabSz="953617">
                        <a:buFont typeface="Webdings"/>
                        <a:buChar char="4"/>
                        <a:defRPr/>
                      </a:pPr>
                      <a:r>
                        <a:rPr lang="de-DE" sz="1700">
                          <a:solidFill>
                            <a:schemeClr val="dk1"/>
                          </a:solidFill>
                          <a:latin typeface="+mn-lt"/>
                          <a:ea typeface="+mn-ea"/>
                          <a:cs typeface="+mn-cs"/>
                        </a:rPr>
                        <a:t>Wird der Inhalt in der Breite erschlossen (Spezialfälle &amp; allg. Überblick)?</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a16="http://schemas.microsoft.com/office/drawing/2014/main" val="10003"/>
                  </a:ext>
                </a:extLst>
              </a:tr>
              <a:tr h="370840">
                <a:tc vMerge="1">
                  <a:txBody>
                    <a:bodyPr/>
                    <a:lstStyle/>
                    <a:p>
                      <a:pPr>
                        <a:defRPr/>
                      </a:pPr>
                      <a:endParaRPr lang="de-DE"/>
                    </a:p>
                  </a:txBody>
                  <a:tcPr/>
                </a:tc>
                <a:tc rowSpan="2">
                  <a:txBody>
                    <a:bodyPr/>
                    <a:lstStyle/>
                    <a:p>
                      <a:pPr>
                        <a:defRPr/>
                      </a:pPr>
                      <a:r>
                        <a:rPr lang="de-DE"/>
                        <a:t>korrekt</a:t>
                      </a:r>
                      <a:endParaRPr/>
                    </a:p>
                  </a:txBody>
                  <a:tcPr>
                    <a:lnL w="12700" algn="ctr">
                      <a:solidFill>
                        <a:schemeClr val="bg1"/>
                      </a:solidFill>
                    </a:lnL>
                    <a:lnT w="12700" algn="ctr">
                      <a:solidFill>
                        <a:schemeClr val="bg1"/>
                      </a:solidFill>
                    </a:lnT>
                    <a:solidFill>
                      <a:schemeClr val="accent1">
                        <a:lumMod val="60000"/>
                        <a:lumOff val="40000"/>
                      </a:schemeClr>
                    </a:solidFill>
                  </a:tcPr>
                </a:tc>
                <a:tc>
                  <a:txBody>
                    <a:bodyPr/>
                    <a:lstStyle/>
                    <a:p>
                      <a:pPr marL="285750" indent="-285750" algn="l" defTabSz="953617">
                        <a:buFont typeface="Webdings"/>
                        <a:buChar char="4"/>
                        <a:defRPr/>
                      </a:pPr>
                      <a:r>
                        <a:rPr lang="de-DE" sz="1700">
                          <a:solidFill>
                            <a:schemeClr val="dk1"/>
                          </a:solidFill>
                          <a:latin typeface="+mn-lt"/>
                          <a:ea typeface="+mn-ea"/>
                          <a:cs typeface="+mn-cs"/>
                        </a:rPr>
                        <a:t>Wird der Inhalt korrekt behandelt?</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a16="http://schemas.microsoft.com/office/drawing/2014/main" val="10004"/>
                  </a:ext>
                </a:extLst>
              </a:tr>
              <a:tr h="370840">
                <a:tc vMerge="1">
                  <a:txBody>
                    <a:bodyPr/>
                    <a:lstStyle/>
                    <a:p>
                      <a:pPr>
                        <a:defRPr/>
                      </a:pPr>
                      <a:endParaRPr lang="de-DE"/>
                    </a:p>
                  </a:txBody>
                  <a:tcPr/>
                </a:tc>
                <a:tc vMerge="1">
                  <a:txBody>
                    <a:bodyPr/>
                    <a:lstStyle/>
                    <a:p>
                      <a:pPr>
                        <a:defRPr/>
                      </a:pPr>
                      <a:endParaRPr lang="de-DE"/>
                    </a:p>
                  </a:txBody>
                  <a:tcPr/>
                </a:tc>
                <a:tc>
                  <a:txBody>
                    <a:bodyPr/>
                    <a:lstStyle/>
                    <a:p>
                      <a:pPr marL="285750" indent="-285750" algn="l" defTabSz="953617">
                        <a:buFont typeface="Webdings"/>
                        <a:buChar char="4"/>
                        <a:defRPr/>
                      </a:pPr>
                      <a:r>
                        <a:rPr lang="de-DE" sz="1700">
                          <a:solidFill>
                            <a:schemeClr val="dk1"/>
                          </a:solidFill>
                          <a:latin typeface="+mn-lt"/>
                          <a:ea typeface="+mn-ea"/>
                          <a:cs typeface="+mn-cs"/>
                        </a:rPr>
                        <a:t>Sind Vereinfachungen dokumentiert bzw. angezeigt?</a:t>
                      </a:r>
                      <a:endParaRPr/>
                    </a:p>
                  </a:txBody>
                  <a:tcPr>
                    <a:lnT w="12700" algn="ctr">
                      <a:solidFill>
                        <a:srgbClr val="1F497D"/>
                      </a:solidFill>
                    </a:lnT>
                    <a:solidFill>
                      <a:schemeClr val="bg1"/>
                    </a:solidFill>
                  </a:tcPr>
                </a:tc>
                <a:extLst>
                  <a:ext uri="{0D108BD9-81ED-4DB2-BD59-A6C34878D82A}">
                    <a16:rowId xmlns:a16="http://schemas.microsoft.com/office/drawing/2014/main" val="10005"/>
                  </a:ext>
                </a:extLst>
              </a:tr>
            </a:tbl>
          </a:graphicData>
        </a:graphic>
      </p:graphicFrame>
      <p:sp>
        <p:nvSpPr>
          <p:cNvPr id="4" name="Titel 2"/>
          <p:cNvSpPr>
            <a:spLocks noGrp="1"/>
          </p:cNvSpPr>
          <p:nvPr>
            <p:ph type="title"/>
          </p:nvPr>
        </p:nvSpPr>
        <p:spPr bwMode="auto"/>
        <p:txBody>
          <a:bodyPr>
            <a:normAutofit/>
          </a:bodyPr>
          <a:lstStyle/>
          <a:p>
            <a:pPr>
              <a:defRPr/>
            </a:pPr>
            <a:r>
              <a:rPr lang="de-DE"/>
              <a:t>Digitale Werkzeuge auswählen</a:t>
            </a:r>
            <a:endParaRPr/>
          </a:p>
        </p:txBody>
      </p:sp>
      <p:sp>
        <p:nvSpPr>
          <p:cNvPr id="2" name="Inhaltsplatzhalter 1"/>
          <p:cNvSpPr>
            <a:spLocks noGrp="1"/>
          </p:cNvSpPr>
          <p:nvPr>
            <p:ph sz="quarter" idx="10"/>
          </p:nvPr>
        </p:nvSpPr>
        <p:spPr bwMode="auto"/>
        <p:txBody>
          <a:bodyPr>
            <a:normAutofit lnSpcReduction="10000"/>
          </a:bodyPr>
          <a:lstStyle/>
          <a:p>
            <a:pPr>
              <a:defRPr/>
            </a:pPr>
            <a:endParaRPr lang="de-DE"/>
          </a:p>
        </p:txBody>
      </p:sp>
      <p:sp>
        <p:nvSpPr>
          <p:cNvPr id="3" name="Textplatzhalter 2"/>
          <p:cNvSpPr>
            <a:spLocks noGrp="1"/>
          </p:cNvSpPr>
          <p:nvPr>
            <p:ph type="body" sz="quarter" idx="11"/>
          </p:nvPr>
        </p:nvSpPr>
        <p:spPr bwMode="auto"/>
        <p:txBody>
          <a:bodyPr/>
          <a:lstStyle/>
          <a:p>
            <a:pPr>
              <a:defRPr/>
            </a:pPr>
            <a:r>
              <a:rPr lang="de-DE"/>
              <a:t>Basis-Checkliste zur Analyse digitaler Werkzeuge (Details)</a:t>
            </a:r>
            <a:endParaRPr/>
          </a:p>
        </p:txBody>
      </p:sp>
      <p:sp>
        <p:nvSpPr>
          <p:cNvPr id="6" name="Inhaltsplatzhalter 2"/>
          <p:cNvSpPr/>
          <p:nvPr/>
        </p:nvSpPr>
        <p:spPr bwMode="auto">
          <a:xfrm>
            <a:off x="7525320" y="0"/>
            <a:ext cx="2664295" cy="648128"/>
          </a:xfrm>
          <a:prstGeom prst="rect">
            <a:avLst/>
          </a:prstGeom>
        </p:spPr>
        <p:txBody>
          <a:bodyPr vert="horz" lIns="95361" tIns="47681" rIns="95361" bIns="47681" rtlCol="0" anchor="ctr">
            <a:normAutofit/>
          </a:bodyPr>
          <a:lstStyle>
            <a:lvl1pPr marL="357607" indent="-357607" algn="r" defTabSz="953617">
              <a:spcBef>
                <a:spcPts val="0"/>
              </a:spcBef>
              <a:buFont typeface="Arial"/>
              <a:buNone/>
              <a:defRPr sz="1300" b="0">
                <a:solidFill>
                  <a:schemeClr val="tx1"/>
                </a:solidFill>
                <a:latin typeface="Calibri"/>
                <a:ea typeface="+mn-ea"/>
                <a:cs typeface="Calibri"/>
              </a:defRPr>
            </a:lvl1pPr>
            <a:lvl2pPr marL="476806" indent="0" algn="l" defTabSz="953617">
              <a:spcBef>
                <a:spcPts val="0"/>
              </a:spcBef>
              <a:buFont typeface="Arial"/>
              <a:buNone/>
              <a:defRPr sz="3000">
                <a:solidFill>
                  <a:schemeClr val="tx1"/>
                </a:solidFill>
                <a:latin typeface="+mn-lt"/>
                <a:ea typeface="+mn-ea"/>
                <a:cs typeface="+mn-cs"/>
              </a:defRPr>
            </a:lvl2pPr>
            <a:lvl3pPr marL="1192021" indent="-238404" algn="l" defTabSz="953617">
              <a:spcBef>
                <a:spcPts val="0"/>
              </a:spcBef>
              <a:buFont typeface="Arial"/>
              <a:buChar char="•"/>
              <a:defRPr sz="2400">
                <a:solidFill>
                  <a:schemeClr val="tx1"/>
                </a:solidFill>
                <a:latin typeface="+mn-lt"/>
                <a:ea typeface="+mn-ea"/>
                <a:cs typeface="+mn-cs"/>
              </a:defRPr>
            </a:lvl3pPr>
            <a:lvl4pPr marL="1668828" indent="-238404" algn="l" defTabSz="953617">
              <a:spcBef>
                <a:spcPts val="0"/>
              </a:spcBef>
              <a:buFont typeface="Arial"/>
              <a:buChar char="–"/>
              <a:defRPr sz="2000">
                <a:solidFill>
                  <a:schemeClr val="tx1"/>
                </a:solidFill>
                <a:latin typeface="+mn-lt"/>
                <a:ea typeface="+mn-ea"/>
                <a:cs typeface="+mn-cs"/>
              </a:defRPr>
            </a:lvl4pPr>
            <a:lvl5pPr marL="2145636" indent="-238404" algn="l" defTabSz="953617">
              <a:spcBef>
                <a:spcPts val="0"/>
              </a:spcBef>
              <a:buFont typeface="Arial"/>
              <a:buChar char="»"/>
              <a:defRPr sz="2000">
                <a:solidFill>
                  <a:schemeClr val="tx1"/>
                </a:solidFill>
                <a:latin typeface="+mn-lt"/>
                <a:ea typeface="+mn-ea"/>
                <a:cs typeface="+mn-cs"/>
              </a:defRPr>
            </a:lvl5pPr>
            <a:lvl6pPr marL="2622444" indent="-238404" algn="l" defTabSz="953617">
              <a:spcBef>
                <a:spcPts val="0"/>
              </a:spcBef>
              <a:buFont typeface="Arial"/>
              <a:buChar char="•"/>
              <a:defRPr sz="2000">
                <a:solidFill>
                  <a:schemeClr val="tx1"/>
                </a:solidFill>
                <a:latin typeface="+mn-lt"/>
                <a:ea typeface="+mn-ea"/>
                <a:cs typeface="+mn-cs"/>
              </a:defRPr>
            </a:lvl6pPr>
            <a:lvl7pPr marL="3099252" indent="-238404" algn="l" defTabSz="953617">
              <a:spcBef>
                <a:spcPts val="0"/>
              </a:spcBef>
              <a:buFont typeface="Arial"/>
              <a:buChar char="•"/>
              <a:defRPr sz="2000">
                <a:solidFill>
                  <a:schemeClr val="tx1"/>
                </a:solidFill>
                <a:latin typeface="+mn-lt"/>
                <a:ea typeface="+mn-ea"/>
                <a:cs typeface="+mn-cs"/>
              </a:defRPr>
            </a:lvl7pPr>
            <a:lvl8pPr marL="3576061" indent="-238404" algn="l" defTabSz="953617">
              <a:spcBef>
                <a:spcPts val="0"/>
              </a:spcBef>
              <a:buFont typeface="Arial"/>
              <a:buChar char="•"/>
              <a:defRPr sz="2000">
                <a:solidFill>
                  <a:schemeClr val="tx1"/>
                </a:solidFill>
                <a:latin typeface="+mn-lt"/>
                <a:ea typeface="+mn-ea"/>
                <a:cs typeface="+mn-cs"/>
              </a:defRPr>
            </a:lvl8pPr>
            <a:lvl9pPr marL="4052869" indent="-238404" algn="l" defTabSz="953617">
              <a:spcBef>
                <a:spcPts val="0"/>
              </a:spcBef>
              <a:buFont typeface="Arial"/>
              <a:buChar char="•"/>
              <a:defRPr sz="2000">
                <a:solidFill>
                  <a:schemeClr val="tx1"/>
                </a:solidFill>
                <a:latin typeface="+mn-lt"/>
                <a:ea typeface="+mn-ea"/>
                <a:cs typeface="+mn-cs"/>
              </a:defRPr>
            </a:lvl9pPr>
          </a:lstStyle>
          <a:p>
            <a:pPr>
              <a:lnSpc>
                <a:spcPct val="80000"/>
              </a:lnSpc>
              <a:defRPr/>
            </a:pPr>
            <a:r>
              <a:rPr lang="fi-FI" sz="1400"/>
              <a:t>Girwidz (2012); siehe auch Debowska et al. (2013)</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PhAnim="0" show="0">
  <p:cSld>
    <p:spTree>
      <p:nvGrpSpPr>
        <p:cNvPr id="1" name=""/>
        <p:cNvGrpSpPr/>
        <p:nvPr/>
      </p:nvGrpSpPr>
      <p:grpSpPr bwMode="auto">
        <a:xfrm>
          <a:off x="0" y="0"/>
          <a:ext cx="0" cy="0"/>
          <a:chOff x="0" y="0"/>
          <a:chExt cx="0" cy="0"/>
        </a:xfrm>
      </p:grpSpPr>
      <p:graphicFrame>
        <p:nvGraphicFramePr>
          <p:cNvPr id="5" name="Inhaltsplatzhalter 3"/>
          <p:cNvGraphicFramePr>
            <a:graphicFrameLocks noGrp="1"/>
          </p:cNvGraphicFramePr>
          <p:nvPr>
            <p:ph idx="1"/>
          </p:nvPr>
        </p:nvGraphicFramePr>
        <p:xfrm>
          <a:off x="514350" y="1296194"/>
          <a:ext cx="9269412" cy="5405120"/>
        </p:xfrm>
        <a:graphic>
          <a:graphicData uri="http://schemas.openxmlformats.org/drawingml/2006/table">
            <a:tbl>
              <a:tblPr bandRow="1"/>
              <a:tblGrid>
                <a:gridCol w="1296144">
                  <a:extLst>
                    <a:ext uri="{9D8B030D-6E8A-4147-A177-3AD203B41FA5}">
                      <a16:colId xmlns:a16="http://schemas.microsoft.com/office/drawing/2014/main" val="20000"/>
                    </a:ext>
                  </a:extLst>
                </a:gridCol>
                <a:gridCol w="1728192">
                  <a:extLst>
                    <a:ext uri="{9D8B030D-6E8A-4147-A177-3AD203B41FA5}">
                      <a16:colId xmlns:a16="http://schemas.microsoft.com/office/drawing/2014/main" val="20001"/>
                    </a:ext>
                  </a:extLst>
                </a:gridCol>
                <a:gridCol w="6245076">
                  <a:extLst>
                    <a:ext uri="{9D8B030D-6E8A-4147-A177-3AD203B41FA5}">
                      <a16:colId xmlns:a16="http://schemas.microsoft.com/office/drawing/2014/main" val="20002"/>
                    </a:ext>
                  </a:extLst>
                </a:gridCol>
              </a:tblGrid>
              <a:tr h="370840">
                <a:tc rowSpan="12">
                  <a:txBody>
                    <a:bodyPr/>
                    <a:lstStyle/>
                    <a:p>
                      <a:pPr>
                        <a:defRPr/>
                      </a:pPr>
                      <a:r>
                        <a:rPr lang="de-DE" sz="1600" b="1">
                          <a:solidFill>
                            <a:schemeClr val="bg1"/>
                          </a:solidFill>
                        </a:rPr>
                        <a:t>Methodik</a:t>
                      </a:r>
                      <a:endParaRPr/>
                    </a:p>
                  </a:txBody>
                  <a:tcPr>
                    <a:lnR w="12700" algn="ctr">
                      <a:solidFill>
                        <a:schemeClr val="bg1"/>
                      </a:solidFill>
                    </a:lnR>
                    <a:solidFill>
                      <a:srgbClr val="1F497D"/>
                    </a:solidFill>
                  </a:tcPr>
                </a:tc>
                <a:tc rowSpan="3">
                  <a:txBody>
                    <a:bodyPr/>
                    <a:lstStyle/>
                    <a:p>
                      <a:pPr>
                        <a:defRPr/>
                      </a:pPr>
                      <a:r>
                        <a:rPr lang="de-DE" sz="1600"/>
                        <a:t>Flexibilität</a:t>
                      </a:r>
                      <a:endParaRPr/>
                    </a:p>
                  </a:txBody>
                  <a:tcPr>
                    <a:lnL w="12700" algn="ctr">
                      <a:solidFill>
                        <a:schemeClr val="bg1"/>
                      </a:solidFill>
                    </a:lnL>
                    <a:lnB w="12700" algn="ctr">
                      <a:solidFill>
                        <a:schemeClr val="bg1"/>
                      </a:solidFill>
                    </a:lnB>
                    <a:solidFill>
                      <a:schemeClr val="accent1">
                        <a:lumMod val="60000"/>
                        <a:lumOff val="40000"/>
                      </a:schemeClr>
                    </a:solidFill>
                  </a:tcPr>
                </a:tc>
                <a:tc>
                  <a:txBody>
                    <a:bodyPr/>
                    <a:lstStyle/>
                    <a:p>
                      <a:pPr marL="285750" indent="-285750" algn="l" defTabSz="953617">
                        <a:buFont typeface="Webdings"/>
                        <a:buChar char="4"/>
                        <a:defRPr/>
                      </a:pPr>
                      <a:r>
                        <a:rPr lang="de-DE" sz="1700">
                          <a:solidFill>
                            <a:schemeClr val="dk1"/>
                          </a:solidFill>
                          <a:latin typeface="+mn-lt"/>
                          <a:ea typeface="+mn-ea"/>
                          <a:cs typeface="+mn-cs"/>
                        </a:rPr>
                        <a:t>Ist die Anwendung für eine breite Zielgruppe nutzbar (incl. Selbstlerner)?</a:t>
                      </a:r>
                      <a:endParaRPr/>
                    </a:p>
                  </a:txBody>
                  <a:tcPr>
                    <a:lnB w="12700" algn="ctr">
                      <a:solidFill>
                        <a:srgbClr val="1F497D"/>
                      </a:solidFill>
                    </a:lnB>
                    <a:solidFill>
                      <a:schemeClr val="bg1"/>
                    </a:solidFill>
                  </a:tcPr>
                </a:tc>
                <a:extLst>
                  <a:ext uri="{0D108BD9-81ED-4DB2-BD59-A6C34878D82A}">
                    <a16:rowId xmlns:a16="http://schemas.microsoft.com/office/drawing/2014/main" val="10000"/>
                  </a:ext>
                </a:extLst>
              </a:tr>
              <a:tr h="370840">
                <a:tc vMerge="1">
                  <a:txBody>
                    <a:bodyPr/>
                    <a:lstStyle/>
                    <a:p>
                      <a:pPr>
                        <a:defRPr/>
                      </a:pPr>
                      <a:endParaRPr lang="de-DE"/>
                    </a:p>
                  </a:txBody>
                  <a:tcPr/>
                </a:tc>
                <a:tc vMerge="1">
                  <a:txBody>
                    <a:bodyPr/>
                    <a:lstStyle/>
                    <a:p>
                      <a:pPr>
                        <a:defRPr/>
                      </a:pPr>
                      <a:endParaRPr lang="de-DE"/>
                    </a:p>
                  </a:txBody>
                  <a:tcPr/>
                </a:tc>
                <a:tc>
                  <a:txBody>
                    <a:bodyPr/>
                    <a:lstStyle/>
                    <a:p>
                      <a:pPr marL="285750" indent="-285750" algn="l" defTabSz="953617">
                        <a:buFont typeface="Webdings"/>
                        <a:buChar char="4"/>
                        <a:defRPr/>
                      </a:pPr>
                      <a:r>
                        <a:rPr lang="de-DE" sz="1700">
                          <a:solidFill>
                            <a:schemeClr val="dk1"/>
                          </a:solidFill>
                          <a:latin typeface="+mn-lt"/>
                          <a:ea typeface="+mn-ea"/>
                          <a:cs typeface="+mn-cs"/>
                        </a:rPr>
                        <a:t>Ist das Programm in verschiedenen Lehr- und Lernszenarien einsetzbar?</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a16="http://schemas.microsoft.com/office/drawing/2014/main" val="10001"/>
                  </a:ext>
                </a:extLst>
              </a:tr>
              <a:tr h="370840">
                <a:tc vMerge="1">
                  <a:txBody>
                    <a:bodyPr/>
                    <a:lstStyle/>
                    <a:p>
                      <a:pPr>
                        <a:defRPr/>
                      </a:pPr>
                      <a:endParaRPr lang="de-DE"/>
                    </a:p>
                  </a:txBody>
                  <a:tcPr/>
                </a:tc>
                <a:tc vMerge="1">
                  <a:txBody>
                    <a:bodyPr/>
                    <a:lstStyle/>
                    <a:p>
                      <a:pPr>
                        <a:defRPr/>
                      </a:pPr>
                      <a:endParaRPr lang="de-DE"/>
                    </a:p>
                  </a:txBody>
                  <a:tcPr/>
                </a:tc>
                <a:tc>
                  <a:txBody>
                    <a:bodyPr/>
                    <a:lstStyle/>
                    <a:p>
                      <a:pPr marL="285750" indent="-285750" algn="l" defTabSz="953617">
                        <a:buFont typeface="Webdings"/>
                        <a:buChar char="4"/>
                        <a:defRPr/>
                      </a:pPr>
                      <a:r>
                        <a:rPr lang="de-DE" sz="1700">
                          <a:solidFill>
                            <a:schemeClr val="dk1"/>
                          </a:solidFill>
                          <a:latin typeface="+mn-lt"/>
                          <a:ea typeface="+mn-ea"/>
                          <a:cs typeface="+mn-cs"/>
                        </a:rPr>
                        <a:t>Eröffnet das MM-Programm neue Zugänge zu einem Thema?</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a16="http://schemas.microsoft.com/office/drawing/2014/main" val="10002"/>
                  </a:ext>
                </a:extLst>
              </a:tr>
              <a:tr h="370840">
                <a:tc vMerge="1">
                  <a:txBody>
                    <a:bodyPr/>
                    <a:lstStyle/>
                    <a:p>
                      <a:pPr>
                        <a:defRPr/>
                      </a:pPr>
                      <a:endParaRPr lang="de-DE"/>
                    </a:p>
                  </a:txBody>
                  <a:tcPr/>
                </a:tc>
                <a:tc rowSpan="3">
                  <a:txBody>
                    <a:bodyPr/>
                    <a:lstStyle/>
                    <a:p>
                      <a:pPr>
                        <a:defRPr/>
                      </a:pPr>
                      <a:r>
                        <a:rPr lang="de-DE" sz="1600"/>
                        <a:t>Passung an die Zielgruppe</a:t>
                      </a:r>
                      <a:endParaRPr/>
                    </a:p>
                  </a:txBody>
                  <a:tcPr>
                    <a:lnL w="12700" algn="ctr">
                      <a:solidFill>
                        <a:schemeClr val="bg1"/>
                      </a:solidFill>
                    </a:lnL>
                    <a:lnT w="12700" algn="ctr">
                      <a:solidFill>
                        <a:schemeClr val="bg1"/>
                      </a:solidFill>
                    </a:lnT>
                    <a:lnB w="12700" algn="ctr">
                      <a:solidFill>
                        <a:schemeClr val="bg1"/>
                      </a:solidFill>
                    </a:lnB>
                    <a:solidFill>
                      <a:schemeClr val="accent1">
                        <a:lumMod val="60000"/>
                        <a:lumOff val="40000"/>
                      </a:schemeClr>
                    </a:solidFill>
                  </a:tcPr>
                </a:tc>
                <a:tc>
                  <a:txBody>
                    <a:bodyPr/>
                    <a:lstStyle/>
                    <a:p>
                      <a:pPr marL="285750" indent="-285750" algn="l" defTabSz="953617">
                        <a:buFont typeface="Webdings"/>
                        <a:buChar char="4"/>
                        <a:defRPr/>
                      </a:pPr>
                      <a:r>
                        <a:rPr lang="de-DE" sz="1700">
                          <a:solidFill>
                            <a:schemeClr val="dk1"/>
                          </a:solidFill>
                          <a:latin typeface="+mn-lt"/>
                          <a:ea typeface="+mn-ea"/>
                          <a:cs typeface="+mn-cs"/>
                        </a:rPr>
                        <a:t>Kommt eine sinnvolle didaktische Reduktion zum Einsatz?</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a16="http://schemas.microsoft.com/office/drawing/2014/main" val="10003"/>
                  </a:ext>
                </a:extLst>
              </a:tr>
              <a:tr h="370840">
                <a:tc vMerge="1">
                  <a:txBody>
                    <a:bodyPr/>
                    <a:lstStyle/>
                    <a:p>
                      <a:pPr>
                        <a:defRPr/>
                      </a:pPr>
                      <a:endParaRPr lang="de-DE"/>
                    </a:p>
                  </a:txBody>
                  <a:tcPr/>
                </a:tc>
                <a:tc vMerge="1">
                  <a:txBody>
                    <a:bodyPr/>
                    <a:lstStyle/>
                    <a:p>
                      <a:pPr>
                        <a:defRPr/>
                      </a:pPr>
                      <a:endParaRPr lang="de-DE"/>
                    </a:p>
                  </a:txBody>
                  <a:tcPr/>
                </a:tc>
                <a:tc>
                  <a:txBody>
                    <a:bodyPr/>
                    <a:lstStyle/>
                    <a:p>
                      <a:pPr marL="285750" indent="-285750" algn="l" defTabSz="953617">
                        <a:buFont typeface="Webdings"/>
                        <a:buChar char="4"/>
                        <a:defRPr/>
                      </a:pPr>
                      <a:r>
                        <a:rPr lang="de-DE" sz="1700">
                          <a:solidFill>
                            <a:schemeClr val="dk1"/>
                          </a:solidFill>
                          <a:latin typeface="+mn-lt"/>
                          <a:ea typeface="+mn-ea"/>
                          <a:cs typeface="+mn-cs"/>
                        </a:rPr>
                        <a:t>Werden technische Fachbegriffe erläutert?</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a16="http://schemas.microsoft.com/office/drawing/2014/main" val="10004"/>
                  </a:ext>
                </a:extLst>
              </a:tr>
              <a:tr h="370840">
                <a:tc vMerge="1">
                  <a:txBody>
                    <a:bodyPr/>
                    <a:lstStyle/>
                    <a:p>
                      <a:pPr>
                        <a:defRPr/>
                      </a:pPr>
                      <a:endParaRPr lang="de-DE"/>
                    </a:p>
                  </a:txBody>
                  <a:tcPr/>
                </a:tc>
                <a:tc vMerge="1">
                  <a:txBody>
                    <a:bodyPr/>
                    <a:lstStyle/>
                    <a:p>
                      <a:pPr>
                        <a:defRPr/>
                      </a:pPr>
                      <a:endParaRPr lang="de-DE"/>
                    </a:p>
                  </a:txBody>
                  <a:tcPr/>
                </a:tc>
                <a:tc>
                  <a:txBody>
                    <a:bodyPr/>
                    <a:lstStyle/>
                    <a:p>
                      <a:pPr marL="285750" indent="-285750" algn="l" defTabSz="953617">
                        <a:buFont typeface="Webdings"/>
                        <a:buChar char="4"/>
                        <a:defRPr/>
                      </a:pPr>
                      <a:r>
                        <a:rPr lang="de-DE" sz="1700">
                          <a:solidFill>
                            <a:schemeClr val="dk1"/>
                          </a:solidFill>
                          <a:latin typeface="+mn-lt"/>
                          <a:ea typeface="+mn-ea"/>
                          <a:cs typeface="+mn-cs"/>
                        </a:rPr>
                        <a:t>Sind die Zielsetzungen angemessen?</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a16="http://schemas.microsoft.com/office/drawing/2014/main" val="10005"/>
                  </a:ext>
                </a:extLst>
              </a:tr>
              <a:tr h="370840">
                <a:tc vMerge="1">
                  <a:txBody>
                    <a:bodyPr/>
                    <a:lstStyle/>
                    <a:p>
                      <a:pPr>
                        <a:defRPr/>
                      </a:pPr>
                      <a:endParaRPr lang="de-DE"/>
                    </a:p>
                  </a:txBody>
                  <a:tcPr/>
                </a:tc>
                <a:tc rowSpan="2">
                  <a:txBody>
                    <a:bodyPr/>
                    <a:lstStyle/>
                    <a:p>
                      <a:pPr>
                        <a:defRPr/>
                      </a:pPr>
                      <a:r>
                        <a:rPr lang="de-DE" sz="1600"/>
                        <a:t>Umsetzung</a:t>
                      </a:r>
                      <a:endParaRPr/>
                    </a:p>
                  </a:txBody>
                  <a:tcPr>
                    <a:lnL w="12700" algn="ctr">
                      <a:solidFill>
                        <a:schemeClr val="bg1"/>
                      </a:solidFill>
                    </a:lnL>
                    <a:lnT w="12700" algn="ctr">
                      <a:solidFill>
                        <a:schemeClr val="bg1"/>
                      </a:solidFill>
                    </a:lnT>
                    <a:lnB w="12700" algn="ctr">
                      <a:solidFill>
                        <a:schemeClr val="bg1"/>
                      </a:solidFill>
                    </a:lnB>
                    <a:solidFill>
                      <a:schemeClr val="accent1">
                        <a:lumMod val="60000"/>
                        <a:lumOff val="40000"/>
                      </a:schemeClr>
                    </a:solidFill>
                  </a:tcPr>
                </a:tc>
                <a:tc>
                  <a:txBody>
                    <a:bodyPr/>
                    <a:lstStyle/>
                    <a:p>
                      <a:pPr marL="285750" indent="-285750" algn="l" defTabSz="953617">
                        <a:buFont typeface="Webdings"/>
                        <a:buChar char="4"/>
                        <a:defRPr/>
                      </a:pPr>
                      <a:r>
                        <a:rPr lang="de-DE" sz="1700">
                          <a:solidFill>
                            <a:schemeClr val="dk1"/>
                          </a:solidFill>
                          <a:latin typeface="+mn-lt"/>
                          <a:ea typeface="+mn-ea"/>
                          <a:cs typeface="+mn-cs"/>
                        </a:rPr>
                        <a:t>Kann das Grundkonzept der Anwendung den Inhalt angemessen präsentieren und die Zielsetzung realisieren?</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a16="http://schemas.microsoft.com/office/drawing/2014/main" val="10006"/>
                  </a:ext>
                </a:extLst>
              </a:tr>
              <a:tr h="370840">
                <a:tc vMerge="1">
                  <a:txBody>
                    <a:bodyPr/>
                    <a:lstStyle/>
                    <a:p>
                      <a:pPr>
                        <a:defRPr/>
                      </a:pPr>
                      <a:endParaRPr lang="de-DE"/>
                    </a:p>
                  </a:txBody>
                  <a:tcPr/>
                </a:tc>
                <a:tc vMerge="1">
                  <a:txBody>
                    <a:bodyPr/>
                    <a:lstStyle/>
                    <a:p>
                      <a:pPr>
                        <a:defRPr/>
                      </a:pPr>
                      <a:endParaRPr lang="de-DE"/>
                    </a:p>
                  </a:txBody>
                  <a:tcPr/>
                </a:tc>
                <a:tc>
                  <a:txBody>
                    <a:bodyPr/>
                    <a:lstStyle/>
                    <a:p>
                      <a:pPr marL="285750" indent="-285750" algn="l" defTabSz="953617">
                        <a:buFont typeface="Webdings"/>
                        <a:buChar char="4"/>
                        <a:defRPr/>
                      </a:pPr>
                      <a:r>
                        <a:rPr lang="de-DE" sz="1700">
                          <a:solidFill>
                            <a:schemeClr val="dk1"/>
                          </a:solidFill>
                          <a:latin typeface="+mn-lt"/>
                          <a:ea typeface="+mn-ea"/>
                          <a:cs typeface="+mn-cs"/>
                        </a:rPr>
                        <a:t>Ist der Typ der MM-Anwendung für den Zweck angemessen ausgewählt und zusammengestellt (Video, Simulation, …)?</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a16="http://schemas.microsoft.com/office/drawing/2014/main" val="10007"/>
                  </a:ext>
                </a:extLst>
              </a:tr>
              <a:tr h="370840">
                <a:tc vMerge="1">
                  <a:txBody>
                    <a:bodyPr/>
                    <a:lstStyle/>
                    <a:p>
                      <a:pPr>
                        <a:defRPr/>
                      </a:pPr>
                      <a:endParaRPr lang="de-DE"/>
                    </a:p>
                  </a:txBody>
                  <a:tcPr/>
                </a:tc>
                <a:tc rowSpan="4">
                  <a:txBody>
                    <a:bodyPr/>
                    <a:lstStyle/>
                    <a:p>
                      <a:pPr>
                        <a:defRPr/>
                      </a:pPr>
                      <a:r>
                        <a:rPr lang="de-DE" sz="1600"/>
                        <a:t>Dokumentation</a:t>
                      </a:r>
                      <a:endParaRPr/>
                    </a:p>
                  </a:txBody>
                  <a:tcPr>
                    <a:lnL w="12700" algn="ctr">
                      <a:solidFill>
                        <a:schemeClr val="bg1"/>
                      </a:solidFill>
                    </a:lnL>
                    <a:lnT w="12700" algn="ctr">
                      <a:solidFill>
                        <a:schemeClr val="bg1"/>
                      </a:solidFill>
                    </a:lnT>
                    <a:solidFill>
                      <a:schemeClr val="accent1">
                        <a:lumMod val="60000"/>
                        <a:lumOff val="40000"/>
                      </a:schemeClr>
                    </a:solidFill>
                  </a:tcPr>
                </a:tc>
                <a:tc>
                  <a:txBody>
                    <a:bodyPr/>
                    <a:lstStyle/>
                    <a:p>
                      <a:pPr marL="285750" indent="-285750" algn="l" defTabSz="953617">
                        <a:buFont typeface="Webdings"/>
                        <a:buChar char="4"/>
                        <a:defRPr/>
                      </a:pPr>
                      <a:r>
                        <a:rPr lang="de-DE" sz="1700">
                          <a:solidFill>
                            <a:schemeClr val="dk1"/>
                          </a:solidFill>
                          <a:latin typeface="+mn-lt"/>
                          <a:ea typeface="+mn-ea"/>
                          <a:cs typeface="+mn-cs"/>
                        </a:rPr>
                        <a:t>Ist die Bedienung klar oder entsprechend erklärt?</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a16="http://schemas.microsoft.com/office/drawing/2014/main" val="10008"/>
                  </a:ext>
                </a:extLst>
              </a:tr>
              <a:tr h="370840">
                <a:tc vMerge="1">
                  <a:txBody>
                    <a:bodyPr/>
                    <a:lstStyle/>
                    <a:p>
                      <a:pPr>
                        <a:defRPr/>
                      </a:pPr>
                      <a:endParaRPr lang="de-DE"/>
                    </a:p>
                  </a:txBody>
                  <a:tcPr/>
                </a:tc>
                <a:tc vMerge="1">
                  <a:txBody>
                    <a:bodyPr/>
                    <a:lstStyle/>
                    <a:p>
                      <a:pPr>
                        <a:defRPr/>
                      </a:pPr>
                      <a:endParaRPr lang="de-DE"/>
                    </a:p>
                  </a:txBody>
                  <a:tcPr/>
                </a:tc>
                <a:tc>
                  <a:txBody>
                    <a:bodyPr/>
                    <a:lstStyle/>
                    <a:p>
                      <a:pPr marL="285750" indent="-285750" algn="l" defTabSz="953617">
                        <a:buFont typeface="Webdings"/>
                        <a:buChar char="4"/>
                        <a:defRPr/>
                      </a:pPr>
                      <a:r>
                        <a:rPr lang="de-DE" sz="1700">
                          <a:solidFill>
                            <a:schemeClr val="dk1"/>
                          </a:solidFill>
                          <a:latin typeface="+mn-lt"/>
                          <a:ea typeface="+mn-ea"/>
                          <a:cs typeface="+mn-cs"/>
                        </a:rPr>
                        <a:t>Ist das Material selbst-erklärend oder durch Zusatztext erklärt?</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a16="http://schemas.microsoft.com/office/drawing/2014/main" val="10009"/>
                  </a:ext>
                </a:extLst>
              </a:tr>
              <a:tr h="370840">
                <a:tc vMerge="1">
                  <a:txBody>
                    <a:bodyPr/>
                    <a:lstStyle/>
                    <a:p>
                      <a:pPr>
                        <a:defRPr/>
                      </a:pPr>
                      <a:endParaRPr lang="de-DE"/>
                    </a:p>
                  </a:txBody>
                  <a:tcPr/>
                </a:tc>
                <a:tc vMerge="1">
                  <a:txBody>
                    <a:bodyPr/>
                    <a:lstStyle/>
                    <a:p>
                      <a:pPr>
                        <a:defRPr/>
                      </a:pPr>
                      <a:endParaRPr lang="de-DE"/>
                    </a:p>
                  </a:txBody>
                  <a:tcPr/>
                </a:tc>
                <a:tc>
                  <a:txBody>
                    <a:bodyPr/>
                    <a:lstStyle/>
                    <a:p>
                      <a:pPr marL="285750" indent="-285750" algn="l" defTabSz="953617">
                        <a:buFont typeface="Webdings"/>
                        <a:buChar char="4"/>
                        <a:defRPr/>
                      </a:pPr>
                      <a:r>
                        <a:rPr lang="de-DE" sz="1700">
                          <a:solidFill>
                            <a:schemeClr val="dk1"/>
                          </a:solidFill>
                          <a:latin typeface="+mn-lt"/>
                          <a:ea typeface="+mn-ea"/>
                          <a:cs typeface="+mn-cs"/>
                        </a:rPr>
                        <a:t>Gibt es weiterführende Links und Literaturhinweise?</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a16="http://schemas.microsoft.com/office/drawing/2014/main" val="10010"/>
                  </a:ext>
                </a:extLst>
              </a:tr>
              <a:tr h="370840">
                <a:tc vMerge="1">
                  <a:txBody>
                    <a:bodyPr/>
                    <a:lstStyle/>
                    <a:p>
                      <a:pPr>
                        <a:defRPr/>
                      </a:pPr>
                      <a:endParaRPr lang="de-DE"/>
                    </a:p>
                  </a:txBody>
                  <a:tcPr/>
                </a:tc>
                <a:tc vMerge="1">
                  <a:txBody>
                    <a:bodyPr/>
                    <a:lstStyle/>
                    <a:p>
                      <a:pPr>
                        <a:defRPr/>
                      </a:pPr>
                      <a:endParaRPr lang="de-DE"/>
                    </a:p>
                  </a:txBody>
                  <a:tcPr/>
                </a:tc>
                <a:tc>
                  <a:txBody>
                    <a:bodyPr/>
                    <a:lstStyle/>
                    <a:p>
                      <a:pPr marL="285750" indent="-285750" algn="l" defTabSz="953617">
                        <a:buFont typeface="Webdings"/>
                        <a:buChar char="4"/>
                        <a:defRPr/>
                      </a:pPr>
                      <a:r>
                        <a:rPr lang="de-DE" sz="1700">
                          <a:solidFill>
                            <a:schemeClr val="dk1"/>
                          </a:solidFill>
                          <a:latin typeface="+mn-lt"/>
                          <a:ea typeface="+mn-ea"/>
                          <a:cs typeface="+mn-cs"/>
                        </a:rPr>
                        <a:t>Gibt es Vorschläge für die Einbindung in Lehrprozesse?</a:t>
                      </a:r>
                      <a:endParaRPr/>
                    </a:p>
                  </a:txBody>
                  <a:tcPr>
                    <a:lnT w="12700" algn="ctr">
                      <a:solidFill>
                        <a:srgbClr val="1F497D"/>
                      </a:solidFill>
                    </a:lnT>
                    <a:solidFill>
                      <a:schemeClr val="bg1"/>
                    </a:solidFill>
                  </a:tcPr>
                </a:tc>
                <a:extLst>
                  <a:ext uri="{0D108BD9-81ED-4DB2-BD59-A6C34878D82A}">
                    <a16:rowId xmlns:a16="http://schemas.microsoft.com/office/drawing/2014/main" val="10011"/>
                  </a:ext>
                </a:extLst>
              </a:tr>
            </a:tbl>
          </a:graphicData>
        </a:graphic>
      </p:graphicFrame>
      <p:sp>
        <p:nvSpPr>
          <p:cNvPr id="4" name="Titel 2"/>
          <p:cNvSpPr>
            <a:spLocks noGrp="1"/>
          </p:cNvSpPr>
          <p:nvPr>
            <p:ph type="title"/>
          </p:nvPr>
        </p:nvSpPr>
        <p:spPr bwMode="auto"/>
        <p:txBody>
          <a:bodyPr>
            <a:normAutofit/>
          </a:bodyPr>
          <a:lstStyle/>
          <a:p>
            <a:pPr>
              <a:defRPr/>
            </a:pPr>
            <a:r>
              <a:rPr lang="de-DE"/>
              <a:t>Digitale Werkzeuge auswählen</a:t>
            </a:r>
            <a:endParaRPr/>
          </a:p>
        </p:txBody>
      </p:sp>
      <p:sp>
        <p:nvSpPr>
          <p:cNvPr id="2" name="Inhaltsplatzhalter 1"/>
          <p:cNvSpPr>
            <a:spLocks noGrp="1"/>
          </p:cNvSpPr>
          <p:nvPr>
            <p:ph sz="quarter" idx="10"/>
          </p:nvPr>
        </p:nvSpPr>
        <p:spPr bwMode="auto"/>
        <p:txBody>
          <a:bodyPr>
            <a:normAutofit lnSpcReduction="10000"/>
          </a:bodyPr>
          <a:lstStyle/>
          <a:p>
            <a:pPr>
              <a:defRPr/>
            </a:pPr>
            <a:endParaRPr lang="de-DE"/>
          </a:p>
        </p:txBody>
      </p:sp>
      <p:sp>
        <p:nvSpPr>
          <p:cNvPr id="3" name="Textplatzhalter 2"/>
          <p:cNvSpPr>
            <a:spLocks noGrp="1"/>
          </p:cNvSpPr>
          <p:nvPr>
            <p:ph type="body" sz="quarter" idx="11"/>
          </p:nvPr>
        </p:nvSpPr>
        <p:spPr bwMode="auto"/>
        <p:txBody>
          <a:bodyPr/>
          <a:lstStyle/>
          <a:p>
            <a:pPr>
              <a:defRPr/>
            </a:pPr>
            <a:r>
              <a:rPr lang="de-DE"/>
              <a:t>Basis-Checkliste zur Analyse digitaler Werkzeuge (Details)</a:t>
            </a:r>
            <a:endParaRPr/>
          </a:p>
        </p:txBody>
      </p:sp>
      <p:sp>
        <p:nvSpPr>
          <p:cNvPr id="6" name="Inhaltsplatzhalter 2"/>
          <p:cNvSpPr/>
          <p:nvPr/>
        </p:nvSpPr>
        <p:spPr bwMode="auto">
          <a:xfrm>
            <a:off x="7525320" y="0"/>
            <a:ext cx="2664295" cy="648128"/>
          </a:xfrm>
          <a:prstGeom prst="rect">
            <a:avLst/>
          </a:prstGeom>
        </p:spPr>
        <p:txBody>
          <a:bodyPr vert="horz" lIns="95361" tIns="47681" rIns="95361" bIns="47681" rtlCol="0" anchor="ctr">
            <a:normAutofit/>
          </a:bodyPr>
          <a:lstStyle>
            <a:lvl1pPr marL="357607" indent="-357607" algn="r" defTabSz="953617">
              <a:spcBef>
                <a:spcPts val="0"/>
              </a:spcBef>
              <a:buFont typeface="Arial"/>
              <a:buNone/>
              <a:defRPr sz="1300" b="0">
                <a:solidFill>
                  <a:schemeClr val="tx1"/>
                </a:solidFill>
                <a:latin typeface="Calibri"/>
                <a:ea typeface="+mn-ea"/>
                <a:cs typeface="Calibri"/>
              </a:defRPr>
            </a:lvl1pPr>
            <a:lvl2pPr marL="476806" indent="0" algn="l" defTabSz="953617">
              <a:spcBef>
                <a:spcPts val="0"/>
              </a:spcBef>
              <a:buFont typeface="Arial"/>
              <a:buNone/>
              <a:defRPr sz="3000">
                <a:solidFill>
                  <a:schemeClr val="tx1"/>
                </a:solidFill>
                <a:latin typeface="+mn-lt"/>
                <a:ea typeface="+mn-ea"/>
                <a:cs typeface="+mn-cs"/>
              </a:defRPr>
            </a:lvl2pPr>
            <a:lvl3pPr marL="1192021" indent="-238404" algn="l" defTabSz="953617">
              <a:spcBef>
                <a:spcPts val="0"/>
              </a:spcBef>
              <a:buFont typeface="Arial"/>
              <a:buChar char="•"/>
              <a:defRPr sz="2400">
                <a:solidFill>
                  <a:schemeClr val="tx1"/>
                </a:solidFill>
                <a:latin typeface="+mn-lt"/>
                <a:ea typeface="+mn-ea"/>
                <a:cs typeface="+mn-cs"/>
              </a:defRPr>
            </a:lvl3pPr>
            <a:lvl4pPr marL="1668828" indent="-238404" algn="l" defTabSz="953617">
              <a:spcBef>
                <a:spcPts val="0"/>
              </a:spcBef>
              <a:buFont typeface="Arial"/>
              <a:buChar char="–"/>
              <a:defRPr sz="2000">
                <a:solidFill>
                  <a:schemeClr val="tx1"/>
                </a:solidFill>
                <a:latin typeface="+mn-lt"/>
                <a:ea typeface="+mn-ea"/>
                <a:cs typeface="+mn-cs"/>
              </a:defRPr>
            </a:lvl4pPr>
            <a:lvl5pPr marL="2145636" indent="-238404" algn="l" defTabSz="953617">
              <a:spcBef>
                <a:spcPts val="0"/>
              </a:spcBef>
              <a:buFont typeface="Arial"/>
              <a:buChar char="»"/>
              <a:defRPr sz="2000">
                <a:solidFill>
                  <a:schemeClr val="tx1"/>
                </a:solidFill>
                <a:latin typeface="+mn-lt"/>
                <a:ea typeface="+mn-ea"/>
                <a:cs typeface="+mn-cs"/>
              </a:defRPr>
            </a:lvl5pPr>
            <a:lvl6pPr marL="2622444" indent="-238404" algn="l" defTabSz="953617">
              <a:spcBef>
                <a:spcPts val="0"/>
              </a:spcBef>
              <a:buFont typeface="Arial"/>
              <a:buChar char="•"/>
              <a:defRPr sz="2000">
                <a:solidFill>
                  <a:schemeClr val="tx1"/>
                </a:solidFill>
                <a:latin typeface="+mn-lt"/>
                <a:ea typeface="+mn-ea"/>
                <a:cs typeface="+mn-cs"/>
              </a:defRPr>
            </a:lvl6pPr>
            <a:lvl7pPr marL="3099252" indent="-238404" algn="l" defTabSz="953617">
              <a:spcBef>
                <a:spcPts val="0"/>
              </a:spcBef>
              <a:buFont typeface="Arial"/>
              <a:buChar char="•"/>
              <a:defRPr sz="2000">
                <a:solidFill>
                  <a:schemeClr val="tx1"/>
                </a:solidFill>
                <a:latin typeface="+mn-lt"/>
                <a:ea typeface="+mn-ea"/>
                <a:cs typeface="+mn-cs"/>
              </a:defRPr>
            </a:lvl7pPr>
            <a:lvl8pPr marL="3576061" indent="-238404" algn="l" defTabSz="953617">
              <a:spcBef>
                <a:spcPts val="0"/>
              </a:spcBef>
              <a:buFont typeface="Arial"/>
              <a:buChar char="•"/>
              <a:defRPr sz="2000">
                <a:solidFill>
                  <a:schemeClr val="tx1"/>
                </a:solidFill>
                <a:latin typeface="+mn-lt"/>
                <a:ea typeface="+mn-ea"/>
                <a:cs typeface="+mn-cs"/>
              </a:defRPr>
            </a:lvl8pPr>
            <a:lvl9pPr marL="4052869" indent="-238404" algn="l" defTabSz="953617">
              <a:spcBef>
                <a:spcPts val="0"/>
              </a:spcBef>
              <a:buFont typeface="Arial"/>
              <a:buChar char="•"/>
              <a:defRPr sz="2000">
                <a:solidFill>
                  <a:schemeClr val="tx1"/>
                </a:solidFill>
                <a:latin typeface="+mn-lt"/>
                <a:ea typeface="+mn-ea"/>
                <a:cs typeface="+mn-cs"/>
              </a:defRPr>
            </a:lvl9pPr>
          </a:lstStyle>
          <a:p>
            <a:pPr>
              <a:lnSpc>
                <a:spcPct val="80000"/>
              </a:lnSpc>
              <a:defRPr/>
            </a:pPr>
            <a:r>
              <a:rPr lang="fi-FI" sz="1400"/>
              <a:t>Girwidz (2012); siehe auch Debowska et al. (2013)</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Titel 1"/>
          <p:cNvSpPr>
            <a:spLocks noGrp="1"/>
          </p:cNvSpPr>
          <p:nvPr>
            <p:ph type="title"/>
          </p:nvPr>
        </p:nvSpPr>
        <p:spPr bwMode="auto"/>
        <p:txBody>
          <a:bodyPr/>
          <a:lstStyle/>
          <a:p>
            <a:pPr>
              <a:defRPr/>
            </a:pPr>
            <a:r>
              <a:rPr lang="de-DE"/>
              <a:t>Digitale Werkzeuge auswählen</a:t>
            </a:r>
            <a:endParaRPr/>
          </a:p>
        </p:txBody>
      </p:sp>
      <p:sp>
        <p:nvSpPr>
          <p:cNvPr id="6" name="Textplatzhalter 10"/>
          <p:cNvSpPr>
            <a:spLocks noGrp="1"/>
          </p:cNvSpPr>
          <p:nvPr>
            <p:ph type="body" sz="quarter" idx="11"/>
          </p:nvPr>
        </p:nvSpPr>
        <p:spPr bwMode="auto"/>
        <p:txBody>
          <a:bodyPr/>
          <a:lstStyle/>
          <a:p>
            <a:pPr>
              <a:defRPr/>
            </a:pPr>
            <a:r>
              <a:rPr lang="de-DE"/>
              <a:t>Welches Werkzeug – und woher?</a:t>
            </a:r>
            <a:endParaRPr/>
          </a:p>
        </p:txBody>
      </p:sp>
      <p:sp>
        <p:nvSpPr>
          <p:cNvPr id="7" name="Rechteck 12"/>
          <p:cNvSpPr/>
          <p:nvPr/>
        </p:nvSpPr>
        <p:spPr bwMode="auto">
          <a:xfrm>
            <a:off x="0" y="1733917"/>
            <a:ext cx="9911933" cy="4242797"/>
          </a:xfrm>
          <a:prstGeom prst="rect">
            <a:avLst/>
          </a:prstGeom>
          <a:solidFill>
            <a:schemeClr val="tx2">
              <a:lumMod val="20000"/>
              <a:lumOff val="80000"/>
            </a:schemeClr>
          </a:solidFill>
          <a:ln>
            <a:noFill/>
          </a:ln>
        </p:spPr>
        <p:style>
          <a:lnRef idx="1">
            <a:schemeClr val="accent1"/>
          </a:lnRef>
          <a:fillRef idx="3">
            <a:schemeClr val="accent1"/>
          </a:fillRef>
          <a:effectRef idx="2">
            <a:schemeClr val="accent1"/>
          </a:effectRef>
          <a:fontRef idx="minor">
            <a:schemeClr val="lt1"/>
          </a:fontRef>
        </p:style>
        <p:txBody>
          <a:bodyPr lIns="152039" tIns="152039" rIns="152039" bIns="152039" rtlCol="0" anchor="t"/>
          <a:lstStyle/>
          <a:p>
            <a:pPr>
              <a:defRPr/>
            </a:pPr>
            <a:r>
              <a:rPr lang="de-DE" sz="1850">
                <a:solidFill>
                  <a:schemeClr val="tx1"/>
                </a:solidFill>
              </a:rPr>
              <a:t>Wie finde ich passende Werkzeuge?</a:t>
            </a:r>
            <a:endParaRPr/>
          </a:p>
        </p:txBody>
      </p:sp>
      <p:sp>
        <p:nvSpPr>
          <p:cNvPr id="8" name="Rechteck 13"/>
          <p:cNvSpPr/>
          <p:nvPr/>
        </p:nvSpPr>
        <p:spPr bwMode="auto">
          <a:xfrm>
            <a:off x="330770" y="2326717"/>
            <a:ext cx="4392488" cy="901085"/>
          </a:xfrm>
          <a:prstGeom prst="rect">
            <a:avLst/>
          </a:prstGeom>
          <a:solidFill>
            <a:schemeClr val="bg1"/>
          </a:solidFill>
          <a:ln>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defRPr/>
            </a:pPr>
            <a:r>
              <a:rPr lang="de-DE" sz="1700">
                <a:solidFill>
                  <a:schemeClr val="tx1"/>
                </a:solidFill>
              </a:rPr>
              <a:t>Eigene Sammlung und eigene Quellen</a:t>
            </a:r>
            <a:endParaRPr lang="de-DE" sz="1350">
              <a:solidFill>
                <a:schemeClr val="tx1"/>
              </a:solidFill>
            </a:endParaRPr>
          </a:p>
        </p:txBody>
      </p:sp>
      <p:sp>
        <p:nvSpPr>
          <p:cNvPr id="9" name="Rechteck 14"/>
          <p:cNvSpPr/>
          <p:nvPr/>
        </p:nvSpPr>
        <p:spPr bwMode="auto">
          <a:xfrm>
            <a:off x="5365080" y="2326718"/>
            <a:ext cx="4392488" cy="901085"/>
          </a:xfrm>
          <a:prstGeom prst="rect">
            <a:avLst/>
          </a:prstGeom>
          <a:solidFill>
            <a:schemeClr val="bg1"/>
          </a:solidFill>
          <a:ln>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defRPr/>
            </a:pPr>
            <a:r>
              <a:rPr lang="de-DE" sz="1700">
                <a:solidFill>
                  <a:schemeClr val="tx1"/>
                </a:solidFill>
              </a:rPr>
              <a:t>Datenbank digitaler Werkzeuge in mebis</a:t>
            </a:r>
            <a:br>
              <a:rPr lang="de-DE" sz="1700">
                <a:solidFill>
                  <a:schemeClr val="tx1"/>
                </a:solidFill>
              </a:rPr>
            </a:br>
            <a:r>
              <a:rPr lang="de-DE" sz="1700">
                <a:solidFill>
                  <a:schemeClr val="tx1"/>
                </a:solidFill>
              </a:rPr>
              <a:t>(für Mathematik)</a:t>
            </a:r>
            <a:endParaRPr/>
          </a:p>
        </p:txBody>
      </p:sp>
      <p:sp>
        <p:nvSpPr>
          <p:cNvPr id="13" name="Rechteck 13"/>
          <p:cNvSpPr/>
          <p:nvPr/>
        </p:nvSpPr>
        <p:spPr bwMode="auto">
          <a:xfrm>
            <a:off x="2844800" y="3816474"/>
            <a:ext cx="4392488" cy="641133"/>
          </a:xfrm>
          <a:prstGeom prst="rect">
            <a:avLst/>
          </a:prstGeom>
          <a:solidFill>
            <a:schemeClr val="bg1"/>
          </a:solidFill>
          <a:ln>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defRPr/>
            </a:pPr>
            <a:r>
              <a:rPr lang="de-DE" sz="1700">
                <a:solidFill>
                  <a:schemeClr val="tx1"/>
                </a:solidFill>
              </a:rPr>
              <a:t>Basis-Checkliste</a:t>
            </a:r>
            <a:endParaRPr lang="de-DE" sz="1350">
              <a:solidFill>
                <a:schemeClr val="tx1"/>
              </a:solidFill>
            </a:endParaRPr>
          </a:p>
        </p:txBody>
      </p:sp>
      <p:sp>
        <p:nvSpPr>
          <p:cNvPr id="14" name="Rechteck 13"/>
          <p:cNvSpPr/>
          <p:nvPr/>
        </p:nvSpPr>
        <p:spPr bwMode="auto">
          <a:xfrm>
            <a:off x="2844800" y="4975541"/>
            <a:ext cx="4392488" cy="641133"/>
          </a:xfrm>
          <a:prstGeom prst="rect">
            <a:avLst/>
          </a:prstGeom>
          <a:solidFill>
            <a:schemeClr val="accent2">
              <a:lumMod val="20000"/>
              <a:lumOff val="80000"/>
            </a:schemeClr>
          </a:solidFill>
          <a:ln>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defRPr/>
            </a:pPr>
            <a:r>
              <a:rPr lang="de-DE" sz="1700">
                <a:solidFill>
                  <a:schemeClr val="tx1"/>
                </a:solidFill>
              </a:rPr>
              <a:t>Passung zu Lernzielen und Lernaktivitäten</a:t>
            </a:r>
            <a:endParaRPr lang="de-DE" sz="1350">
              <a:solidFill>
                <a:schemeClr val="tx1"/>
              </a:solidFill>
            </a:endParaRPr>
          </a:p>
        </p:txBody>
      </p:sp>
      <p:cxnSp>
        <p:nvCxnSpPr>
          <p:cNvPr id="15" name="Gerade Verbindung mit Pfeil 9"/>
          <p:cNvCxnSpPr>
            <a:cxnSpLocks/>
            <a:stCxn id="8" idx="2"/>
            <a:endCxn id="13" idx="0"/>
          </p:cNvCxnSpPr>
          <p:nvPr/>
        </p:nvCxnSpPr>
        <p:spPr bwMode="auto">
          <a:xfrm>
            <a:off x="2527014" y="3227802"/>
            <a:ext cx="2514030" cy="588672"/>
          </a:xfrm>
          <a:prstGeom prst="straightConnector1">
            <a:avLst/>
          </a:prstGeom>
          <a:ln w="15875">
            <a:solidFill>
              <a:schemeClr val="tx2"/>
            </a:solidFill>
            <a:tailEnd type="stealth" w="lg" len="lg"/>
          </a:ln>
          <a:effectLst/>
        </p:spPr>
        <p:style>
          <a:lnRef idx="2">
            <a:schemeClr val="accent1"/>
          </a:lnRef>
          <a:fillRef idx="0">
            <a:schemeClr val="accent1"/>
          </a:fillRef>
          <a:effectRef idx="1">
            <a:schemeClr val="accent1"/>
          </a:effectRef>
          <a:fontRef idx="minor">
            <a:schemeClr val="tx1"/>
          </a:fontRef>
        </p:style>
      </p:cxnSp>
      <p:cxnSp>
        <p:nvCxnSpPr>
          <p:cNvPr id="16" name="Gerade Verbindung mit Pfeil 9"/>
          <p:cNvCxnSpPr>
            <a:cxnSpLocks/>
            <a:stCxn id="9" idx="2"/>
            <a:endCxn id="13" idx="0"/>
          </p:cNvCxnSpPr>
          <p:nvPr/>
        </p:nvCxnSpPr>
        <p:spPr bwMode="auto">
          <a:xfrm flipH="1">
            <a:off x="5041044" y="3227803"/>
            <a:ext cx="2520280" cy="588671"/>
          </a:xfrm>
          <a:prstGeom prst="straightConnector1">
            <a:avLst/>
          </a:prstGeom>
          <a:ln w="15875">
            <a:solidFill>
              <a:schemeClr val="tx2"/>
            </a:solidFill>
            <a:tailEnd type="stealth" w="lg" len="lg"/>
          </a:ln>
          <a:effectLst/>
        </p:spPr>
        <p:style>
          <a:lnRef idx="2">
            <a:schemeClr val="accent1"/>
          </a:lnRef>
          <a:fillRef idx="0">
            <a:schemeClr val="accent1"/>
          </a:fillRef>
          <a:effectRef idx="1">
            <a:schemeClr val="accent1"/>
          </a:effectRef>
          <a:fontRef idx="minor">
            <a:schemeClr val="tx1"/>
          </a:fontRef>
        </p:style>
      </p:cxnSp>
      <p:cxnSp>
        <p:nvCxnSpPr>
          <p:cNvPr id="18" name="Gerade Verbindung mit Pfeil 9"/>
          <p:cNvCxnSpPr>
            <a:cxnSpLocks/>
            <a:stCxn id="13" idx="2"/>
            <a:endCxn id="14" idx="0"/>
          </p:cNvCxnSpPr>
          <p:nvPr/>
        </p:nvCxnSpPr>
        <p:spPr bwMode="auto">
          <a:xfrm>
            <a:off x="5041044" y="4457607"/>
            <a:ext cx="0" cy="517934"/>
          </a:xfrm>
          <a:prstGeom prst="straightConnector1">
            <a:avLst/>
          </a:prstGeom>
          <a:ln w="15875">
            <a:solidFill>
              <a:schemeClr val="tx2"/>
            </a:solidFill>
            <a:tailEnd type="stealth" w="lg" len="lg"/>
          </a:ln>
          <a:effectLst/>
        </p:spPr>
        <p:style>
          <a:lnRef idx="2">
            <a:schemeClr val="accent1"/>
          </a:lnRef>
          <a:fillRef idx="0">
            <a:schemeClr val="accent1"/>
          </a:fillRef>
          <a:effectRef idx="1">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spd="slow" p14:dur="2000">
        <p:wipe dir="r"/>
      </p:transition>
    </mc:Choice>
    <mc:Fallback xmlns="" xmlns:m="http://schemas.openxmlformats.org/officeDocument/2006/math" xmlns:w="http://schemas.openxmlformats.org/wordprocessingml/2006/main">
      <p:transition spd="slow" advClick="1">
        <p:wipe dir="r"/>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Titel 1"/>
          <p:cNvSpPr>
            <a:spLocks noGrp="1"/>
          </p:cNvSpPr>
          <p:nvPr>
            <p:ph type="title"/>
          </p:nvPr>
        </p:nvSpPr>
        <p:spPr bwMode="auto"/>
        <p:txBody>
          <a:bodyPr/>
          <a:lstStyle/>
          <a:p>
            <a:pPr>
              <a:defRPr/>
            </a:pPr>
            <a:r>
              <a:rPr lang="de-DE"/>
              <a:t>Digitale Werkzeuge auswählen</a:t>
            </a:r>
            <a:endParaRPr/>
          </a:p>
        </p:txBody>
      </p:sp>
      <p:sp>
        <p:nvSpPr>
          <p:cNvPr id="5" name="Inhaltsplatzhalter 15"/>
          <p:cNvSpPr>
            <a:spLocks noGrp="1"/>
          </p:cNvSpPr>
          <p:nvPr>
            <p:ph sz="quarter" idx="10"/>
          </p:nvPr>
        </p:nvSpPr>
        <p:spPr bwMode="auto"/>
        <p:txBody>
          <a:bodyPr>
            <a:normAutofit lnSpcReduction="10000"/>
          </a:bodyPr>
          <a:lstStyle/>
          <a:p>
            <a:pPr>
              <a:defRPr/>
            </a:pPr>
            <a:endParaRPr lang="de-DE"/>
          </a:p>
        </p:txBody>
      </p:sp>
      <p:sp>
        <p:nvSpPr>
          <p:cNvPr id="6" name="Textplatzhalter 16"/>
          <p:cNvSpPr>
            <a:spLocks noGrp="1"/>
          </p:cNvSpPr>
          <p:nvPr>
            <p:ph type="body" sz="quarter" idx="11"/>
          </p:nvPr>
        </p:nvSpPr>
        <p:spPr bwMode="auto"/>
        <p:txBody>
          <a:bodyPr/>
          <a:lstStyle/>
          <a:p>
            <a:pPr>
              <a:defRPr/>
            </a:pPr>
            <a:r>
              <a:rPr lang="de-DE"/>
              <a:t>Modell zur Analyse von Aktivitäten im Mathematikunterricht</a:t>
            </a:r>
            <a:endParaRPr/>
          </a:p>
        </p:txBody>
      </p:sp>
      <p:sp>
        <p:nvSpPr>
          <p:cNvPr id="7" name="Rechteck 28"/>
          <p:cNvSpPr/>
          <p:nvPr/>
        </p:nvSpPr>
        <p:spPr bwMode="auto">
          <a:xfrm>
            <a:off x="0" y="1898898"/>
            <a:ext cx="10040660" cy="3861792"/>
          </a:xfrm>
          <a:prstGeom prst="rect">
            <a:avLst/>
          </a:prstGeom>
          <a:solidFill>
            <a:schemeClr val="tx2">
              <a:lumMod val="20000"/>
              <a:lumOff val="80000"/>
            </a:schemeClr>
          </a:solidFill>
          <a:ln>
            <a:noFill/>
          </a:ln>
        </p:spPr>
        <p:style>
          <a:lnRef idx="1">
            <a:schemeClr val="accent1"/>
          </a:lnRef>
          <a:fillRef idx="3">
            <a:schemeClr val="accent1"/>
          </a:fillRef>
          <a:effectRef idx="2">
            <a:schemeClr val="accent1"/>
          </a:effectRef>
          <a:fontRef idx="minor">
            <a:schemeClr val="lt1"/>
          </a:fontRef>
        </p:style>
        <p:txBody>
          <a:bodyPr lIns="152039" tIns="152039" rIns="152039" bIns="152039" rtlCol="0" anchor="t"/>
          <a:lstStyle/>
          <a:p>
            <a:pPr>
              <a:defRPr/>
            </a:pPr>
            <a:endParaRPr lang="de-DE" sz="1850">
              <a:solidFill>
                <a:schemeClr val="tx1"/>
              </a:solidFill>
            </a:endParaRPr>
          </a:p>
        </p:txBody>
      </p:sp>
      <p:sp>
        <p:nvSpPr>
          <p:cNvPr id="8" name="Rechteck 6"/>
          <p:cNvSpPr/>
          <p:nvPr/>
        </p:nvSpPr>
        <p:spPr bwMode="auto">
          <a:xfrm>
            <a:off x="643632" y="2478167"/>
            <a:ext cx="1930896" cy="450542"/>
          </a:xfrm>
          <a:prstGeom prst="rect">
            <a:avLst/>
          </a:prstGeom>
          <a:solidFill>
            <a:schemeClr val="tx2"/>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defRPr/>
            </a:pPr>
            <a:r>
              <a:rPr lang="de-DE" sz="1700">
                <a:solidFill>
                  <a:schemeClr val="bg1"/>
                </a:solidFill>
              </a:rPr>
              <a:t>Ausgangslage</a:t>
            </a:r>
            <a:endParaRPr/>
          </a:p>
        </p:txBody>
      </p:sp>
      <p:sp>
        <p:nvSpPr>
          <p:cNvPr id="9" name="Rechteck 7"/>
          <p:cNvSpPr/>
          <p:nvPr/>
        </p:nvSpPr>
        <p:spPr bwMode="auto">
          <a:xfrm>
            <a:off x="3095285" y="2478167"/>
            <a:ext cx="2316100" cy="450542"/>
          </a:xfrm>
          <a:prstGeom prst="rect">
            <a:avLst/>
          </a:prstGeom>
          <a:solidFill>
            <a:schemeClr val="tx2"/>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defRPr/>
            </a:pPr>
            <a:r>
              <a:rPr lang="de-DE" sz="1700">
                <a:solidFill>
                  <a:schemeClr val="bg1"/>
                </a:solidFill>
              </a:rPr>
              <a:t>Material &amp; Idee</a:t>
            </a:r>
            <a:endParaRPr/>
          </a:p>
        </p:txBody>
      </p:sp>
      <p:sp>
        <p:nvSpPr>
          <p:cNvPr id="10" name="Rechteck 8"/>
          <p:cNvSpPr/>
          <p:nvPr/>
        </p:nvSpPr>
        <p:spPr bwMode="auto">
          <a:xfrm>
            <a:off x="5917515" y="2478167"/>
            <a:ext cx="3409299" cy="450542"/>
          </a:xfrm>
          <a:prstGeom prst="rect">
            <a:avLst/>
          </a:prstGeom>
          <a:solidFill>
            <a:schemeClr val="tx2"/>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defRPr/>
            </a:pPr>
            <a:r>
              <a:rPr lang="de-DE" sz="1700">
                <a:solidFill>
                  <a:schemeClr val="bg1"/>
                </a:solidFill>
              </a:rPr>
              <a:t>Planung der Umsetzung</a:t>
            </a:r>
            <a:endParaRPr/>
          </a:p>
        </p:txBody>
      </p:sp>
      <p:grpSp>
        <p:nvGrpSpPr>
          <p:cNvPr id="11" name="Gruppieren 63"/>
          <p:cNvGrpSpPr/>
          <p:nvPr/>
        </p:nvGrpSpPr>
        <p:grpSpPr bwMode="auto">
          <a:xfrm>
            <a:off x="3095285" y="3164690"/>
            <a:ext cx="2316100" cy="2379976"/>
            <a:chOff x="3664527" y="2743200"/>
            <a:chExt cx="2742045" cy="2817669"/>
          </a:xfrm>
        </p:grpSpPr>
        <p:sp>
          <p:nvSpPr>
            <p:cNvPr id="12" name="Oval 12"/>
            <p:cNvSpPr/>
            <p:nvPr/>
          </p:nvSpPr>
          <p:spPr bwMode="auto">
            <a:xfrm>
              <a:off x="4958772" y="3451514"/>
              <a:ext cx="1447800" cy="1333500"/>
            </a:xfrm>
            <a:prstGeom prst="ellipse">
              <a:avLst/>
            </a:prstGeom>
            <a:solidFill>
              <a:schemeClr val="bg1"/>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defRPr/>
              </a:pPr>
              <a:r>
                <a:rPr lang="de-DE" sz="1250">
                  <a:solidFill>
                    <a:schemeClr val="tx1"/>
                  </a:solidFill>
                </a:rPr>
                <a:t>angestrebte</a:t>
              </a:r>
              <a:br>
                <a:rPr lang="de-DE" sz="1250">
                  <a:solidFill>
                    <a:schemeClr val="tx1"/>
                  </a:solidFill>
                </a:rPr>
              </a:br>
              <a:r>
                <a:rPr lang="de-DE" sz="1250">
                  <a:solidFill>
                    <a:schemeClr val="tx1"/>
                  </a:solidFill>
                </a:rPr>
                <a:t>Lern-aktivitäten</a:t>
              </a:r>
              <a:endParaRPr/>
            </a:p>
          </p:txBody>
        </p:sp>
        <p:sp>
          <p:nvSpPr>
            <p:cNvPr id="13" name="Oval 13"/>
            <p:cNvSpPr/>
            <p:nvPr/>
          </p:nvSpPr>
          <p:spPr bwMode="auto">
            <a:xfrm>
              <a:off x="3664527" y="4227369"/>
              <a:ext cx="1447800" cy="1333500"/>
            </a:xfrm>
            <a:prstGeom prst="ellipse">
              <a:avLst/>
            </a:prstGeom>
            <a:solidFill>
              <a:schemeClr val="bg1"/>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defRPr/>
              </a:pPr>
              <a:r>
                <a:rPr lang="de-DE" sz="1250">
                  <a:solidFill>
                    <a:schemeClr val="tx1"/>
                  </a:solidFill>
                </a:rPr>
                <a:t>Werkzeuge &amp; Medien</a:t>
              </a:r>
              <a:endParaRPr/>
            </a:p>
          </p:txBody>
        </p:sp>
        <p:sp>
          <p:nvSpPr>
            <p:cNvPr id="14" name="Oval 23"/>
            <p:cNvSpPr/>
            <p:nvPr/>
          </p:nvSpPr>
          <p:spPr bwMode="auto">
            <a:xfrm>
              <a:off x="3664527" y="2743200"/>
              <a:ext cx="1447800" cy="1333500"/>
            </a:xfrm>
            <a:prstGeom prst="ellipse">
              <a:avLst/>
            </a:prstGeom>
            <a:solidFill>
              <a:schemeClr val="bg1"/>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defRPr/>
              </a:pPr>
              <a:r>
                <a:rPr lang="de-DE" sz="1250">
                  <a:solidFill>
                    <a:schemeClr val="tx1"/>
                  </a:solidFill>
                </a:rPr>
                <a:t>Aufträge</a:t>
              </a:r>
              <a:endParaRPr/>
            </a:p>
          </p:txBody>
        </p:sp>
      </p:grpSp>
      <p:grpSp>
        <p:nvGrpSpPr>
          <p:cNvPr id="15" name="Gruppieren 62"/>
          <p:cNvGrpSpPr/>
          <p:nvPr/>
        </p:nvGrpSpPr>
        <p:grpSpPr bwMode="auto">
          <a:xfrm>
            <a:off x="971299" y="3121800"/>
            <a:ext cx="1222901" cy="2379976"/>
            <a:chOff x="1149927" y="2743200"/>
            <a:chExt cx="1447800" cy="2817669"/>
          </a:xfrm>
        </p:grpSpPr>
        <p:sp>
          <p:nvSpPr>
            <p:cNvPr id="16" name="Oval 51"/>
            <p:cNvSpPr/>
            <p:nvPr/>
          </p:nvSpPr>
          <p:spPr bwMode="auto">
            <a:xfrm>
              <a:off x="1149927" y="4227369"/>
              <a:ext cx="1447800" cy="1333500"/>
            </a:xfrm>
            <a:prstGeom prst="ellipse">
              <a:avLst/>
            </a:prstGeom>
            <a:solidFill>
              <a:schemeClr val="bg1"/>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defRPr/>
              </a:pPr>
              <a:r>
                <a:rPr lang="de-DE" sz="1250">
                  <a:solidFill>
                    <a:schemeClr val="tx1"/>
                  </a:solidFill>
                </a:rPr>
                <a:t>Ziele </a:t>
              </a:r>
              <a:br>
                <a:rPr lang="de-DE" sz="1250">
                  <a:solidFill>
                    <a:schemeClr val="tx1"/>
                  </a:solidFill>
                </a:rPr>
              </a:br>
              <a:r>
                <a:rPr lang="de-DE" sz="1250">
                  <a:solidFill>
                    <a:schemeClr val="tx1"/>
                  </a:solidFill>
                </a:rPr>
                <a:t>für die </a:t>
              </a:r>
              <a:br>
                <a:rPr lang="de-DE" sz="1250">
                  <a:solidFill>
                    <a:schemeClr val="tx1"/>
                  </a:solidFill>
                </a:rPr>
              </a:br>
              <a:r>
                <a:rPr lang="de-DE" sz="1250">
                  <a:solidFill>
                    <a:schemeClr val="tx1"/>
                  </a:solidFill>
                </a:rPr>
                <a:t>Aktivität</a:t>
              </a:r>
              <a:endParaRPr/>
            </a:p>
          </p:txBody>
        </p:sp>
        <p:sp>
          <p:nvSpPr>
            <p:cNvPr id="17" name="Oval 52"/>
            <p:cNvSpPr/>
            <p:nvPr/>
          </p:nvSpPr>
          <p:spPr bwMode="auto">
            <a:xfrm>
              <a:off x="1149927" y="2743200"/>
              <a:ext cx="1447800" cy="1333500"/>
            </a:xfrm>
            <a:prstGeom prst="ellipse">
              <a:avLst/>
            </a:prstGeom>
            <a:solidFill>
              <a:schemeClr val="bg1"/>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defRPr/>
              </a:pPr>
              <a:r>
                <a:rPr lang="de-DE" sz="1250">
                  <a:solidFill>
                    <a:schemeClr val="tx1"/>
                  </a:solidFill>
                </a:rPr>
                <a:t>Voraus-setzungen</a:t>
              </a:r>
              <a:endParaRPr/>
            </a:p>
            <a:p>
              <a:pPr algn="ctr">
                <a:defRPr/>
              </a:pPr>
              <a:r>
                <a:rPr lang="de-DE" sz="1250">
                  <a:solidFill>
                    <a:schemeClr val="tx1"/>
                  </a:solidFill>
                </a:rPr>
                <a:t>der SuS</a:t>
              </a:r>
            </a:p>
          </p:txBody>
        </p:sp>
      </p:grpSp>
      <p:cxnSp>
        <p:nvCxnSpPr>
          <p:cNvPr id="18" name="Gerade Verbindung 54"/>
          <p:cNvCxnSpPr>
            <a:cxnSpLocks/>
          </p:cNvCxnSpPr>
          <p:nvPr/>
        </p:nvCxnSpPr>
        <p:spPr bwMode="auto">
          <a:xfrm>
            <a:off x="2831981" y="2478168"/>
            <a:ext cx="0" cy="3023608"/>
          </a:xfrm>
          <a:prstGeom prst="line">
            <a:avLst/>
          </a:prstGeom>
          <a:ln>
            <a:solidFill>
              <a:schemeClr val="tx2"/>
            </a:solidFill>
            <a:prstDash val="dash"/>
            <a:tailEnd type="none" w="lg" len="lg"/>
          </a:ln>
        </p:spPr>
        <p:style>
          <a:lnRef idx="2">
            <a:schemeClr val="accent1"/>
          </a:lnRef>
          <a:fillRef idx="0">
            <a:schemeClr val="accent1"/>
          </a:fillRef>
          <a:effectRef idx="1">
            <a:schemeClr val="accent1"/>
          </a:effectRef>
          <a:fontRef idx="minor">
            <a:schemeClr val="tx1"/>
          </a:fontRef>
        </p:style>
      </p:cxnSp>
      <p:cxnSp>
        <p:nvCxnSpPr>
          <p:cNvPr id="19" name="Gerade Verbindung 56"/>
          <p:cNvCxnSpPr>
            <a:cxnSpLocks/>
          </p:cNvCxnSpPr>
          <p:nvPr/>
        </p:nvCxnSpPr>
        <p:spPr bwMode="auto">
          <a:xfrm>
            <a:off x="5663962" y="2478168"/>
            <a:ext cx="0" cy="3023608"/>
          </a:xfrm>
          <a:prstGeom prst="line">
            <a:avLst/>
          </a:prstGeom>
          <a:ln>
            <a:solidFill>
              <a:schemeClr val="tx2"/>
            </a:solidFill>
            <a:prstDash val="dash"/>
            <a:tailEnd type="none" w="lg" len="lg"/>
          </a:ln>
        </p:spPr>
        <p:style>
          <a:lnRef idx="2">
            <a:schemeClr val="accent1"/>
          </a:lnRef>
          <a:fillRef idx="0">
            <a:schemeClr val="accent1"/>
          </a:fillRef>
          <a:effectRef idx="1">
            <a:schemeClr val="accent1"/>
          </a:effectRef>
          <a:fontRef idx="minor">
            <a:schemeClr val="tx1"/>
          </a:fontRef>
        </p:style>
      </p:cxnSp>
      <p:sp>
        <p:nvSpPr>
          <p:cNvPr id="20" name="Legende mit Linie (1) (ohne Rahmen) 3"/>
          <p:cNvSpPr/>
          <p:nvPr/>
        </p:nvSpPr>
        <p:spPr bwMode="auto">
          <a:xfrm>
            <a:off x="900583" y="1281296"/>
            <a:ext cx="4295615" cy="475985"/>
          </a:xfrm>
          <a:prstGeom prst="callout1">
            <a:avLst>
              <a:gd name="adj1" fmla="val 119001"/>
              <a:gd name="adj2" fmla="val 48440"/>
              <a:gd name="adj3" fmla="val 427701"/>
              <a:gd name="adj4" fmla="val 22078"/>
            </a:avLst>
          </a:prstGeom>
          <a:solidFill>
            <a:schemeClr val="accent6">
              <a:lumMod val="20000"/>
              <a:lumOff val="80000"/>
            </a:schemeClr>
          </a:solidFill>
          <a:ln w="63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1600">
                <a:solidFill>
                  <a:schemeClr val="tx1"/>
                </a:solidFill>
              </a:rPr>
              <a:t>Was bringen die Lernenden in die Aktivität mit?</a:t>
            </a:r>
            <a:endParaRPr/>
          </a:p>
        </p:txBody>
      </p:sp>
      <p:sp>
        <p:nvSpPr>
          <p:cNvPr id="21" name="Legende mit Linie (1) (ohne Rahmen) 29"/>
          <p:cNvSpPr/>
          <p:nvPr/>
        </p:nvSpPr>
        <p:spPr bwMode="auto">
          <a:xfrm>
            <a:off x="643632" y="6055159"/>
            <a:ext cx="4145384" cy="475985"/>
          </a:xfrm>
          <a:prstGeom prst="callout1">
            <a:avLst>
              <a:gd name="adj1" fmla="val -4497"/>
              <a:gd name="adj2" fmla="val 49784"/>
              <a:gd name="adj3" fmla="val -181390"/>
              <a:gd name="adj4" fmla="val 28432"/>
            </a:avLst>
          </a:prstGeom>
          <a:solidFill>
            <a:schemeClr val="accent6">
              <a:lumMod val="20000"/>
              <a:lumOff val="80000"/>
            </a:schemeClr>
          </a:solidFill>
          <a:ln w="63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1600">
                <a:solidFill>
                  <a:schemeClr val="tx1"/>
                </a:solidFill>
              </a:rPr>
              <a:t>Was möchte ich mit der Aktivität erreichen?</a:t>
            </a:r>
            <a:endParaRPr/>
          </a:p>
        </p:txBody>
      </p:sp>
      <p:sp>
        <p:nvSpPr>
          <p:cNvPr id="22" name="Legende mit Linie (1) (ohne Rahmen) 30"/>
          <p:cNvSpPr/>
          <p:nvPr/>
        </p:nvSpPr>
        <p:spPr bwMode="auto">
          <a:xfrm>
            <a:off x="5196199" y="6055158"/>
            <a:ext cx="3888432" cy="475985"/>
          </a:xfrm>
          <a:prstGeom prst="callout1">
            <a:avLst>
              <a:gd name="adj1" fmla="val -9986"/>
              <a:gd name="adj2" fmla="val 24252"/>
              <a:gd name="adj3" fmla="val -299157"/>
              <a:gd name="adj4" fmla="val -7761"/>
            </a:avLst>
          </a:prstGeom>
          <a:solidFill>
            <a:schemeClr val="accent6">
              <a:lumMod val="20000"/>
              <a:lumOff val="80000"/>
            </a:schemeClr>
          </a:solidFill>
          <a:ln w="63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1600">
                <a:solidFill>
                  <a:schemeClr val="tx1"/>
                </a:solidFill>
              </a:rPr>
              <a:t>Wie stelle ich mir das Lernen konkret vor?</a:t>
            </a:r>
            <a:br>
              <a:rPr lang="de-DE" sz="1600">
                <a:solidFill>
                  <a:schemeClr val="tx1"/>
                </a:solidFill>
              </a:rPr>
            </a:br>
            <a:r>
              <a:rPr lang="de-DE" sz="1600">
                <a:solidFill>
                  <a:schemeClr val="tx1"/>
                </a:solidFill>
              </a:rPr>
              <a:t>Auf welche Denkvorgänge ziele ich ab?</a:t>
            </a:r>
            <a:endParaRPr/>
          </a:p>
        </p:txBody>
      </p:sp>
    </p:spTree>
  </p:cSld>
  <p:clrMapOvr>
    <a:masterClrMapping/>
  </p:clrMapOvr>
  <mc:AlternateContent xmlns:mc="http://schemas.openxmlformats.org/markup-compatibility/2006" xmlns:p14="http://schemas.microsoft.com/office/powerpoint/2010/main">
    <mc:Choice Requires="p14">
      <p:transition spd="slow" p14:dur="2000">
        <p:wipe dir="r"/>
      </p:transition>
    </mc:Choice>
    <mc:Fallback xmlns="" xmlns:m="http://schemas.openxmlformats.org/officeDocument/2006/math" xmlns:w="http://schemas.openxmlformats.org/wordprocessingml/2006/main">
      <p:transition spd="slow" advClick="1">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Titel 1"/>
          <p:cNvSpPr>
            <a:spLocks noGrp="1"/>
          </p:cNvSpPr>
          <p:nvPr>
            <p:ph type="title"/>
          </p:nvPr>
        </p:nvSpPr>
        <p:spPr bwMode="auto"/>
        <p:txBody>
          <a:bodyPr/>
          <a:lstStyle/>
          <a:p>
            <a:pPr>
              <a:defRPr/>
            </a:pPr>
            <a:r>
              <a:rPr lang="de-DE"/>
              <a:t>Digitale Werkzeuge auswählen</a:t>
            </a:r>
            <a:endParaRPr/>
          </a:p>
        </p:txBody>
      </p:sp>
      <p:sp>
        <p:nvSpPr>
          <p:cNvPr id="6" name="Textplatzhalter 7"/>
          <p:cNvSpPr>
            <a:spLocks noGrp="1"/>
          </p:cNvSpPr>
          <p:nvPr>
            <p:ph type="body" sz="quarter" idx="11"/>
          </p:nvPr>
        </p:nvSpPr>
        <p:spPr bwMode="auto"/>
        <p:txBody>
          <a:bodyPr/>
          <a:lstStyle/>
          <a:p>
            <a:pPr>
              <a:defRPr/>
            </a:pPr>
            <a:r>
              <a:rPr lang="de-DE"/>
              <a:t>„Stunde 1“ – gemeinsam an der Stunde arbeiten (Teil 1/2)</a:t>
            </a:r>
            <a:endParaRPr/>
          </a:p>
        </p:txBody>
      </p:sp>
      <p:sp>
        <p:nvSpPr>
          <p:cNvPr id="15" name="Rechteck 14"/>
          <p:cNvSpPr/>
          <p:nvPr/>
        </p:nvSpPr>
        <p:spPr bwMode="auto">
          <a:xfrm>
            <a:off x="599852" y="2808362"/>
            <a:ext cx="2376264" cy="242216"/>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defRPr/>
            </a:pPr>
            <a:r>
              <a:rPr lang="de-DE" sz="1600" b="1">
                <a:solidFill>
                  <a:schemeClr val="bg1"/>
                </a:solidFill>
              </a:rPr>
              <a:t>Arbeitsauftrag:</a:t>
            </a:r>
            <a:endParaRPr sz="1200"/>
          </a:p>
        </p:txBody>
      </p:sp>
      <p:sp>
        <p:nvSpPr>
          <p:cNvPr id="16" name="Rechteck 15"/>
          <p:cNvSpPr/>
          <p:nvPr/>
        </p:nvSpPr>
        <p:spPr bwMode="auto">
          <a:xfrm>
            <a:off x="612552" y="3092061"/>
            <a:ext cx="9172623" cy="2880000"/>
          </a:xfrm>
          <a:prstGeom prst="rect">
            <a:avLst/>
          </a:prstGeom>
          <a:noFill/>
          <a:ln>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t"/>
          <a:lstStyle/>
          <a:p>
            <a:pPr marL="87313">
              <a:spcAft>
                <a:spcPts val="253"/>
              </a:spcAft>
              <a:defRPr/>
            </a:pPr>
            <a:r>
              <a:rPr lang="de-DE" sz="1600" dirty="0">
                <a:solidFill>
                  <a:schemeClr val="tx1"/>
                </a:solidFill>
              </a:rPr>
              <a:t>Arbeiten Sie (in Einzel- oder Partnerarbeit) auf Grundlage Ihrer im Vorfeld hochgeladenen Planung an der Planung der </a:t>
            </a:r>
            <a:r>
              <a:rPr lang="de-DE" sz="1600" b="1" dirty="0">
                <a:solidFill>
                  <a:schemeClr val="tx1"/>
                </a:solidFill>
              </a:rPr>
              <a:t>„Stunde 1“ </a:t>
            </a:r>
            <a:r>
              <a:rPr lang="de-DE" sz="1600" dirty="0">
                <a:solidFill>
                  <a:schemeClr val="tx1"/>
                </a:solidFill>
              </a:rPr>
              <a:t>weiter, indem Sie eines der Werkzeuge aus der Datenbank wie folgt ausprobieren:</a:t>
            </a:r>
            <a:endParaRPr dirty="0"/>
          </a:p>
          <a:p>
            <a:pPr marL="357188" indent="-269875">
              <a:spcAft>
                <a:spcPts val="252"/>
              </a:spcAft>
              <a:buFont typeface="Arial"/>
              <a:buChar char="•"/>
              <a:defRPr/>
            </a:pPr>
            <a:r>
              <a:rPr lang="de-DE" sz="1600" dirty="0">
                <a:solidFill>
                  <a:schemeClr val="tx1"/>
                </a:solidFill>
              </a:rPr>
              <a:t>Wählen Sie ein Werkzeug aus der Datenbank oder Ihrem persönlichen Fundus aus, welches Ihnen für den Einsatz in „Stunde 1“ sinnvoll erscheint. Arbeiten Sie sich so in das Werkzeug ein, dass Sie es anderen Teilnehmern, die dieses Werkzeug noch nicht kennen, erklären können. (Falls Sie lieber ein Werkzeug aus Ihrem persönlichen Fundus verwenden, das nicht in der Datenbank enthalten ist, ergänzen Sie dieses Werkzeug bitte in der Datenbank.)</a:t>
            </a:r>
            <a:endParaRPr dirty="0"/>
          </a:p>
          <a:p>
            <a:pPr marL="357188" indent="-269875">
              <a:spcAft>
                <a:spcPts val="252"/>
              </a:spcAft>
              <a:buFont typeface="Arial"/>
              <a:buChar char="•"/>
              <a:defRPr/>
            </a:pPr>
            <a:r>
              <a:rPr lang="de-DE" sz="1600" dirty="0">
                <a:solidFill>
                  <a:schemeClr val="tx1"/>
                </a:solidFill>
              </a:rPr>
              <a:t>Überlegen Sie sich einen produktiven Einsatz des Werkzeugs und analysieren Sie diesen mithilfe des präsentierten Modells zur Analyse von Aktivitäten im Mathematikunterricht ein (siehe vorherige Folie).</a:t>
            </a:r>
            <a:endParaRPr dirty="0"/>
          </a:p>
          <a:p>
            <a:pPr marL="357188" indent="-269875">
              <a:spcAft>
                <a:spcPts val="252"/>
              </a:spcAft>
              <a:buFont typeface="Arial"/>
              <a:buChar char="•"/>
              <a:defRPr/>
            </a:pPr>
            <a:r>
              <a:rPr lang="de-DE" sz="1600" dirty="0">
                <a:solidFill>
                  <a:schemeClr val="tx1"/>
                </a:solidFill>
              </a:rPr>
              <a:t>Beschreiben Sie, welches Potential digitaler Werkzeuge für das Mathematiklernen Ihr Werkzeug in dieser Unterrichtseinheit anspricht.</a:t>
            </a:r>
            <a:endParaRPr lang="de-DE" sz="1600" dirty="0"/>
          </a:p>
          <a:p>
            <a:pPr marL="357188" indent="-269875">
              <a:spcAft>
                <a:spcPts val="252"/>
              </a:spcAft>
              <a:buFont typeface="Arial"/>
              <a:buChar char="•"/>
              <a:defRPr/>
            </a:pPr>
            <a:endParaRPr sz="1600" dirty="0">
              <a:solidFill>
                <a:schemeClr val="tx1"/>
              </a:solidFill>
            </a:endParaRPr>
          </a:p>
        </p:txBody>
      </p:sp>
      <p:pic>
        <p:nvPicPr>
          <p:cNvPr id="7" name="Grafik 6"/>
          <p:cNvPicPr>
            <a:picLocks noChangeAspect="1"/>
          </p:cNvPicPr>
          <p:nvPr/>
        </p:nvPicPr>
        <p:blipFill>
          <a:blip r:embed="rId3"/>
          <a:stretch/>
        </p:blipFill>
        <p:spPr bwMode="auto">
          <a:xfrm>
            <a:off x="1808938" y="1186954"/>
            <a:ext cx="6692900" cy="1549400"/>
          </a:xfrm>
          <a:prstGeom prst="rect">
            <a:avLst/>
          </a:prstGeom>
        </p:spPr>
      </p:pic>
      <p:sp>
        <p:nvSpPr>
          <p:cNvPr id="11" name="Rechteck 10">
            <a:extLst>
              <a:ext uri="{FF2B5EF4-FFF2-40B4-BE49-F238E27FC236}">
                <a16:creationId xmlns:a16="http://schemas.microsoft.com/office/drawing/2014/main" id="{4E0EC5B0-7CF0-4E8F-A24E-31DDB3E9DBA4}"/>
              </a:ext>
            </a:extLst>
          </p:cNvPr>
          <p:cNvSpPr/>
          <p:nvPr/>
        </p:nvSpPr>
        <p:spPr bwMode="auto">
          <a:xfrm>
            <a:off x="612552" y="5972061"/>
            <a:ext cx="9172623" cy="792000"/>
          </a:xfrm>
          <a:prstGeom prst="rect">
            <a:avLst/>
          </a:prstGeom>
          <a:noFill/>
          <a:ln>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864000">
              <a:spcAft>
                <a:spcPts val="253"/>
              </a:spcAft>
              <a:defRPr/>
            </a:pPr>
            <a:r>
              <a:rPr lang="de-DE" sz="1600" dirty="0">
                <a:solidFill>
                  <a:schemeClr val="tx1"/>
                </a:solidFill>
              </a:rPr>
              <a:t>Nutzen Sie gerne </a:t>
            </a:r>
            <a:r>
              <a:rPr lang="de-DE" sz="1600">
                <a:solidFill>
                  <a:schemeClr val="tx1"/>
                </a:solidFill>
              </a:rPr>
              <a:t>die verlinkte </a:t>
            </a:r>
            <a:r>
              <a:rPr lang="de-DE" sz="1600">
                <a:solidFill>
                  <a:schemeClr val="tx1"/>
                </a:solidFill>
                <a:hlinkClick r:id="rId4"/>
              </a:rPr>
              <a:t>Vorlage</a:t>
            </a:r>
            <a:r>
              <a:rPr lang="de-DE" sz="1600" dirty="0">
                <a:solidFill>
                  <a:schemeClr val="tx1"/>
                </a:solidFill>
              </a:rPr>
              <a:t>.</a:t>
            </a:r>
          </a:p>
        </p:txBody>
      </p:sp>
    </p:spTree>
  </p:cSld>
  <p:clrMapOvr>
    <a:masterClrMapping/>
  </p:clrMapOvr>
  <mc:AlternateContent xmlns:mc="http://schemas.openxmlformats.org/markup-compatibility/2006" xmlns:p14="http://schemas.microsoft.com/office/powerpoint/2010/main">
    <mc:Choice Requires="p14">
      <p:transition spd="slow" p14:dur="2000">
        <p:wipe dir="r"/>
      </p:transition>
    </mc:Choice>
    <mc:Fallback xmlns="" xmlns:m="http://schemas.openxmlformats.org/officeDocument/2006/math" xmlns:w="http://schemas.openxmlformats.org/wordprocessingml/2006/main">
      <p:transition spd="slow" advClick="1">
        <p:wipe dir="r"/>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Inhaltsplatzhalter 1"/>
          <p:cNvSpPr>
            <a:spLocks noGrp="1"/>
          </p:cNvSpPr>
          <p:nvPr>
            <p:ph idx="1"/>
          </p:nvPr>
        </p:nvSpPr>
        <p:spPr bwMode="auto"/>
        <p:txBody>
          <a:bodyPr>
            <a:normAutofit/>
          </a:bodyPr>
          <a:lstStyle/>
          <a:p>
            <a:pPr>
              <a:defRPr/>
            </a:pPr>
            <a:r>
              <a:rPr lang="de-DE" sz="1800" b="0" dirty="0"/>
              <a:t>Dȩbowska, E., </a:t>
            </a:r>
            <a:r>
              <a:rPr lang="de-DE" sz="1800" b="0" dirty="0" err="1"/>
              <a:t>Girwidz</a:t>
            </a:r>
            <a:r>
              <a:rPr lang="de-DE" sz="1800" b="0" dirty="0"/>
              <a:t>, R., </a:t>
            </a:r>
            <a:r>
              <a:rPr lang="de-DE" sz="1800" b="0" dirty="0" err="1"/>
              <a:t>Greczyło</a:t>
            </a:r>
            <a:r>
              <a:rPr lang="de-DE" sz="1800" b="0" dirty="0"/>
              <a:t>, T., Kohnle, A., Mason, B., </a:t>
            </a:r>
            <a:r>
              <a:rPr lang="de-DE" sz="1800" b="0" dirty="0" err="1"/>
              <a:t>Mathelitsch</a:t>
            </a:r>
            <a:r>
              <a:rPr lang="de-DE" sz="1800" b="0" dirty="0"/>
              <a:t>, L., Melder, T., </a:t>
            </a:r>
            <a:r>
              <a:rPr lang="de-DE" sz="1800" b="0" dirty="0" err="1"/>
              <a:t>Michelini</a:t>
            </a:r>
            <a:r>
              <a:rPr lang="de-DE" sz="1800" b="0" dirty="0"/>
              <a:t>, M., </a:t>
            </a:r>
            <a:r>
              <a:rPr lang="de-DE" sz="1800" b="0" dirty="0" err="1"/>
              <a:t>Ruddock</a:t>
            </a:r>
            <a:r>
              <a:rPr lang="de-DE" sz="1800" b="0" dirty="0"/>
              <a:t>, I. &amp; Silva, J. (2013). Report and </a:t>
            </a:r>
            <a:r>
              <a:rPr lang="de-DE" sz="1800" b="0" dirty="0" err="1"/>
              <a:t>recommendations</a:t>
            </a:r>
            <a:r>
              <a:rPr lang="de-DE" sz="1800" b="0" dirty="0"/>
              <a:t> on </a:t>
            </a:r>
            <a:r>
              <a:rPr lang="de-DE" sz="1800" b="0" dirty="0" err="1"/>
              <a:t>multimedia</a:t>
            </a:r>
            <a:r>
              <a:rPr lang="de-DE" sz="1800" b="0" dirty="0"/>
              <a:t> </a:t>
            </a:r>
            <a:r>
              <a:rPr lang="de-DE" sz="1800" b="0" dirty="0" err="1"/>
              <a:t>materials</a:t>
            </a:r>
            <a:r>
              <a:rPr lang="de-DE" sz="1800" b="0" dirty="0"/>
              <a:t> </a:t>
            </a:r>
            <a:r>
              <a:rPr lang="de-DE" sz="1800" b="0" dirty="0" err="1"/>
              <a:t>for</a:t>
            </a:r>
            <a:r>
              <a:rPr lang="de-DE" sz="1800" b="0" dirty="0"/>
              <a:t> </a:t>
            </a:r>
            <a:r>
              <a:rPr lang="de-DE" sz="1800" b="0" dirty="0" err="1"/>
              <a:t>teaching</a:t>
            </a:r>
            <a:r>
              <a:rPr lang="de-DE" sz="1800" b="0" dirty="0"/>
              <a:t> and </a:t>
            </a:r>
            <a:r>
              <a:rPr lang="de-DE" sz="1800" b="0" dirty="0" err="1"/>
              <a:t>learning</a:t>
            </a:r>
            <a:r>
              <a:rPr lang="de-DE" sz="1800" b="0" dirty="0"/>
              <a:t> </a:t>
            </a:r>
            <a:r>
              <a:rPr lang="de-DE" sz="1800" b="0" dirty="0" err="1"/>
              <a:t>electricity</a:t>
            </a:r>
            <a:r>
              <a:rPr lang="de-DE" sz="1800" b="0" dirty="0"/>
              <a:t> and </a:t>
            </a:r>
            <a:r>
              <a:rPr lang="de-DE" sz="1800" b="0" dirty="0" err="1"/>
              <a:t>magnetism</a:t>
            </a:r>
            <a:r>
              <a:rPr lang="de-DE" sz="1800" b="0" dirty="0"/>
              <a:t>. </a:t>
            </a:r>
            <a:r>
              <a:rPr lang="de-DE" sz="1800" b="0" i="1" dirty="0"/>
              <a:t>European Journal </a:t>
            </a:r>
            <a:r>
              <a:rPr lang="de-DE" sz="1800" b="0" i="1" dirty="0" err="1"/>
              <a:t>of</a:t>
            </a:r>
            <a:r>
              <a:rPr lang="de-DE" sz="1800" b="0" i="1" dirty="0"/>
              <a:t> Physics</a:t>
            </a:r>
            <a:r>
              <a:rPr lang="de-DE" sz="1800" b="0" dirty="0"/>
              <a:t>, </a:t>
            </a:r>
            <a:r>
              <a:rPr lang="de-DE" sz="1800" b="0" i="1" dirty="0"/>
              <a:t>34</a:t>
            </a:r>
            <a:r>
              <a:rPr lang="de-DE" sz="1800" b="0" dirty="0"/>
              <a:t>(3), 47-54.</a:t>
            </a:r>
            <a:endParaRPr lang="de-DE" sz="1800" dirty="0"/>
          </a:p>
          <a:p>
            <a:pPr>
              <a:defRPr/>
            </a:pPr>
            <a:r>
              <a:rPr lang="de-DE" sz="1800" b="0" dirty="0" err="1"/>
              <a:t>Girwidz</a:t>
            </a:r>
            <a:r>
              <a:rPr lang="de-DE" sz="1800" b="0" dirty="0"/>
              <a:t>, R. (2012). Vortrag zum Multimediaeinsatz im Physikunterricht. </a:t>
            </a:r>
            <a:r>
              <a:rPr lang="de-DE" sz="1800" b="0" u="sng" dirty="0">
                <a:hlinkClick r:id="rId2" tooltip="http://www.didaktikonline.physik.uni-muenchen.de/physik_multimedia/vortr/6_muenchen_LFB_2012_out.pdf"/>
              </a:rPr>
              <a:t>http://www.didaktikonline.physik.uni-muenchen.de/physik_multimedia/vortr/6_muenchen_LFB_2012_out.pdf</a:t>
            </a:r>
            <a:r>
              <a:rPr lang="de-DE" sz="1800" b="0" dirty="0"/>
              <a:t>  (Aufgerufen am 18.02.2021).</a:t>
            </a:r>
            <a:endParaRPr dirty="0"/>
          </a:p>
        </p:txBody>
      </p:sp>
      <p:sp>
        <p:nvSpPr>
          <p:cNvPr id="5" name="Titel 2"/>
          <p:cNvSpPr>
            <a:spLocks noGrp="1"/>
          </p:cNvSpPr>
          <p:nvPr>
            <p:ph type="title"/>
          </p:nvPr>
        </p:nvSpPr>
        <p:spPr bwMode="auto"/>
        <p:txBody>
          <a:bodyPr/>
          <a:lstStyle/>
          <a:p>
            <a:pPr>
              <a:defRPr/>
            </a:pPr>
            <a:r>
              <a:rPr lang="de-DE"/>
              <a:t>Quellen- und Literaturverzeichnis</a:t>
            </a:r>
            <a:endParaRPr/>
          </a:p>
        </p:txBody>
      </p:sp>
      <p:sp>
        <p:nvSpPr>
          <p:cNvPr id="6" name="Inhaltsplatzhalter 6"/>
          <p:cNvSpPr>
            <a:spLocks noGrp="1"/>
          </p:cNvSpPr>
          <p:nvPr>
            <p:ph sz="quarter" idx="10"/>
          </p:nvPr>
        </p:nvSpPr>
        <p:spPr bwMode="auto"/>
        <p:txBody>
          <a:bodyPr>
            <a:normAutofit lnSpcReduction="10000"/>
          </a:bodyPr>
          <a:lstStyle/>
          <a:p>
            <a:pPr>
              <a:defRPr/>
            </a:pPr>
            <a:endParaRPr lang="de-DE"/>
          </a:p>
        </p:txBody>
      </p:sp>
      <p:sp>
        <p:nvSpPr>
          <p:cNvPr id="7" name="Textplatzhalter 7"/>
          <p:cNvSpPr>
            <a:spLocks noGrp="1"/>
          </p:cNvSpPr>
          <p:nvPr>
            <p:ph type="body" sz="quarter" idx="11"/>
          </p:nvPr>
        </p:nvSpPr>
        <p:spPr bwMode="auto"/>
        <p:txBody>
          <a:bodyPr/>
          <a:lstStyle/>
          <a:p>
            <a:pPr>
              <a:defRPr/>
            </a:pPr>
            <a:r>
              <a:rPr lang="de-DE"/>
              <a:t>Literatur</a:t>
            </a:r>
            <a:endParaRPr/>
          </a:p>
        </p:txBody>
      </p:sp>
    </p:spTree>
  </p:cSld>
  <p:clrMapOvr>
    <a:masterClrMapping/>
  </p:clrMapOvr>
  <mc:AlternateContent xmlns:mc="http://schemas.openxmlformats.org/markup-compatibility/2006" xmlns:p14="http://schemas.microsoft.com/office/powerpoint/2010/main">
    <mc:Choice Requires="p14">
      <p:transition spd="slow" p14:dur="2000">
        <p:wipe dir="r"/>
      </p:transition>
    </mc:Choice>
    <mc:Fallback xmlns="" xmlns:m="http://schemas.openxmlformats.org/officeDocument/2006/math" xmlns:w="http://schemas.openxmlformats.org/wordprocessingml/2006/main">
      <p:transition spd="slow" advClick="1">
        <p:wipe dir="r"/>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Inhaltsplatzhalter 1"/>
          <p:cNvSpPr>
            <a:spLocks noGrp="1"/>
          </p:cNvSpPr>
          <p:nvPr>
            <p:ph idx="1"/>
          </p:nvPr>
        </p:nvSpPr>
        <p:spPr bwMode="auto"/>
        <p:txBody>
          <a:bodyPr vertOverflow="overflow" horzOverflow="clip" vert="horz" wrap="square" lIns="95359" tIns="47679" rIns="95359" bIns="47679" numCol="1" spcCol="0" rtlCol="0" fromWordArt="0" anchor="t" anchorCtr="0" forceAA="0" compatLnSpc="0">
            <a:normAutofit lnSpcReduction="10000"/>
          </a:bodyPr>
          <a:lstStyle/>
          <a:p>
            <a:pPr>
              <a:defRPr/>
            </a:pPr>
            <a:r>
              <a:rPr lang="de-DE" sz="1600" b="0" u="sng">
                <a:hlinkClick r:id="rId2" action="ppaction://hlinksldjump" tooltip="ppaction://hlinksldjumpslide0"/>
              </a:rPr>
              <a:t>Bild Modelle</a:t>
            </a:r>
            <a:r>
              <a:rPr lang="de-DE" sz="1600" b="0"/>
              <a:t>: zapCulture: </a:t>
            </a:r>
            <a:r>
              <a:rPr lang="de-DE" sz="1600" b="0">
                <a:ea typeface="Calibri"/>
                <a:cs typeface="Calibri"/>
              </a:rPr>
              <a:t>https://pixabay.com/de/photos/m%c3%a4dchen-laptop-schulmaterial-5662435/ (</a:t>
            </a:r>
            <a:r>
              <a:rPr lang="de-DE" sz="1600" b="0" i="0" u="none" strike="noStrike" cap="none" spc="0">
                <a:solidFill>
                  <a:schemeClr val="tx1"/>
                </a:solidFill>
                <a:latin typeface="Calibri"/>
                <a:ea typeface="Calibri"/>
                <a:cs typeface="Calibri"/>
              </a:rPr>
              <a:t>Aufgerufen am 28.07.2021).</a:t>
            </a:r>
            <a:endParaRPr/>
          </a:p>
          <a:p>
            <a:pPr>
              <a:defRPr/>
            </a:pPr>
            <a:endParaRPr sz="1600" b="0"/>
          </a:p>
          <a:p>
            <a:pPr>
              <a:defRPr/>
            </a:pPr>
            <a:endParaRPr lang="de-DE" sz="1600" b="0"/>
          </a:p>
          <a:p>
            <a:pPr>
              <a:defRPr/>
            </a:pPr>
            <a:endParaRPr lang="de-DE" sz="1600" b="0"/>
          </a:p>
          <a:p>
            <a:pPr>
              <a:defRPr/>
            </a:pPr>
            <a:endParaRPr lang="de-DE" sz="1600" b="0"/>
          </a:p>
          <a:p>
            <a:pPr>
              <a:defRPr/>
            </a:pPr>
            <a:endParaRPr lang="de-DE" sz="1600" b="0"/>
          </a:p>
          <a:p>
            <a:pPr>
              <a:defRPr/>
            </a:pPr>
            <a:endParaRPr lang="de-DE" sz="1600" b="0"/>
          </a:p>
          <a:p>
            <a:pPr>
              <a:defRPr/>
            </a:pPr>
            <a:endParaRPr lang="de-DE" sz="1600" b="0"/>
          </a:p>
          <a:p>
            <a:pPr>
              <a:defRPr/>
            </a:pPr>
            <a:endParaRPr lang="de-DE" sz="1600" b="0"/>
          </a:p>
          <a:p>
            <a:pPr>
              <a:defRPr/>
            </a:pPr>
            <a:endParaRPr lang="de-DE" sz="1600" b="0"/>
          </a:p>
          <a:p>
            <a:pPr>
              <a:defRPr/>
            </a:pPr>
            <a:endParaRPr lang="de-DE" sz="1600" b="0"/>
          </a:p>
          <a:p>
            <a:pPr>
              <a:defRPr/>
            </a:pPr>
            <a:endParaRPr lang="de-DE" sz="1600" b="0"/>
          </a:p>
          <a:p>
            <a:pPr>
              <a:defRPr/>
            </a:pPr>
            <a:endParaRPr lang="de-DE" sz="1600" b="0"/>
          </a:p>
          <a:p>
            <a:pPr>
              <a:defRPr/>
            </a:pPr>
            <a:endParaRPr lang="de-DE" sz="1600" b="0"/>
          </a:p>
          <a:p>
            <a:pPr>
              <a:defRPr/>
            </a:pPr>
            <a:endParaRPr lang="de-DE" sz="1600" b="0"/>
          </a:p>
          <a:p>
            <a:pPr>
              <a:defRPr/>
            </a:pPr>
            <a:endParaRPr lang="de-DE" sz="1600" b="0"/>
          </a:p>
          <a:p>
            <a:pPr>
              <a:defRPr/>
            </a:pPr>
            <a:endParaRPr lang="de-DE" sz="1600" b="0"/>
          </a:p>
          <a:p>
            <a:pPr>
              <a:defRPr/>
            </a:pPr>
            <a:endParaRPr lang="de-DE" sz="1600" b="0"/>
          </a:p>
          <a:p>
            <a:pPr marL="0" indent="0">
              <a:buClr>
                <a:srgbClr val="C00000"/>
              </a:buClr>
              <a:buSzPct val="120000"/>
              <a:buFont typeface="Wingdings"/>
              <a:buNone/>
              <a:defRPr/>
            </a:pPr>
            <a:r>
              <a:rPr lang="de-DE" sz="1600" b="0" i="0" u="none" strike="noStrike" cap="none" spc="0">
                <a:solidFill>
                  <a:srgbClr val="000000"/>
                </a:solidFill>
                <a:latin typeface="Calibri"/>
                <a:ea typeface="Calibri"/>
                <a:cs typeface="Calibri"/>
              </a:rPr>
              <a:t>Alle Bilder lizensiert unter</a:t>
            </a:r>
            <a:r>
              <a:rPr lang="de-DE" sz="1600" b="0" i="0" u="none" strike="noStrike" cap="none" spc="0">
                <a:solidFill>
                  <a:srgbClr val="000000"/>
                </a:solidFill>
                <a:latin typeface="+mn-lt"/>
                <a:ea typeface="Calibri"/>
                <a:cs typeface="Calibri"/>
              </a:rPr>
              <a:t> </a:t>
            </a:r>
            <a:r>
              <a:rPr lang="de-DE" sz="1600" b="0" i="0" u="sng" strike="noStrike" cap="none" spc="0">
                <a:solidFill>
                  <a:schemeClr val="tx1"/>
                </a:solidFill>
                <a:latin typeface="+mn-lt"/>
                <a:ea typeface="Calibri"/>
                <a:cs typeface="Calibri"/>
                <a:hlinkClick r:id="rId3" tooltip="https://creativecommons.org/licenses/by-sa/4.0/legalcode.de"/>
              </a:rPr>
              <a:t>CC-BY-SA 4.0</a:t>
            </a:r>
            <a:endParaRPr lang="de-DE" sz="1600" b="0"/>
          </a:p>
        </p:txBody>
      </p:sp>
      <p:sp>
        <p:nvSpPr>
          <p:cNvPr id="5" name="Titel 2"/>
          <p:cNvSpPr>
            <a:spLocks noGrp="1"/>
          </p:cNvSpPr>
          <p:nvPr>
            <p:ph type="title"/>
          </p:nvPr>
        </p:nvSpPr>
        <p:spPr bwMode="auto"/>
        <p:txBody>
          <a:bodyPr/>
          <a:lstStyle/>
          <a:p>
            <a:pPr>
              <a:defRPr/>
            </a:pPr>
            <a:r>
              <a:rPr lang="de-DE"/>
              <a:t>Quellen- und Literaturverzeichnis</a:t>
            </a:r>
            <a:endParaRPr/>
          </a:p>
        </p:txBody>
      </p:sp>
      <p:sp>
        <p:nvSpPr>
          <p:cNvPr id="6" name="Inhaltsplatzhalter 1"/>
          <p:cNvSpPr>
            <a:spLocks noGrp="1"/>
          </p:cNvSpPr>
          <p:nvPr>
            <p:ph sz="quarter" idx="10"/>
          </p:nvPr>
        </p:nvSpPr>
        <p:spPr bwMode="auto"/>
        <p:txBody>
          <a:bodyPr>
            <a:normAutofit lnSpcReduction="10000"/>
          </a:bodyPr>
          <a:lstStyle/>
          <a:p>
            <a:pPr>
              <a:defRPr/>
            </a:pPr>
            <a:endParaRPr lang="de-DE"/>
          </a:p>
        </p:txBody>
      </p:sp>
      <p:sp>
        <p:nvSpPr>
          <p:cNvPr id="7" name="Textplatzhalter 2"/>
          <p:cNvSpPr>
            <a:spLocks noGrp="1"/>
          </p:cNvSpPr>
          <p:nvPr>
            <p:ph type="body" sz="quarter" idx="11"/>
          </p:nvPr>
        </p:nvSpPr>
        <p:spPr bwMode="auto"/>
        <p:txBody>
          <a:bodyPr/>
          <a:lstStyle/>
          <a:p>
            <a:pPr>
              <a:defRPr/>
            </a:pPr>
            <a:r>
              <a:rPr lang="de-DE"/>
              <a:t>Bilder</a:t>
            </a:r>
            <a:endParaRPr/>
          </a:p>
        </p:txBody>
      </p:sp>
    </p:spTree>
  </p:cSld>
  <p:clrMapOvr>
    <a:masterClrMapping/>
  </p:clrMapOvr>
  <mc:AlternateContent xmlns:mc="http://schemas.openxmlformats.org/markup-compatibility/2006" xmlns:p14="http://schemas.microsoft.com/office/powerpoint/2010/main">
    <mc:Choice Requires="p14">
      <p:transition spd="slow" p14:dur="2000">
        <p:wipe dir="r"/>
      </p:transition>
    </mc:Choice>
    <mc:Fallback xmlns="" xmlns:m="http://schemas.openxmlformats.org/officeDocument/2006/math" xmlns:w="http://schemas.openxmlformats.org/wordprocessingml/2006/main">
      <p:transition spd="slow" advClick="1">
        <p:wipe dir="r"/>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Inhaltsplatzhalter 1"/>
          <p:cNvSpPr>
            <a:spLocks noGrp="1"/>
          </p:cNvSpPr>
          <p:nvPr>
            <p:ph idx="1"/>
          </p:nvPr>
        </p:nvSpPr>
        <p:spPr bwMode="auto"/>
        <p:txBody>
          <a:bodyPr/>
          <a:lstStyle/>
          <a:p>
            <a:pPr marL="0" indent="0">
              <a:buNone/>
              <a:defRPr/>
            </a:pPr>
            <a:r>
              <a:rPr lang="de-DE" sz="1800" dirty="0">
                <a:solidFill>
                  <a:srgbClr val="000000"/>
                </a:solidFill>
                <a:effectLst/>
                <a:latin typeface="Corbel Light" panose="020B0303020204020204" pitchFamily="34" charset="0"/>
                <a:ea typeface="Arial" panose="020B0604020202020204" pitchFamily="34" charset="0"/>
                <a:cs typeface="Times New Roman" panose="02020603050405020304" pitchFamily="18" charset="0"/>
              </a:rPr>
              <a:t>Dieser Foliensatz </a:t>
            </a:r>
            <a:r>
              <a:rPr lang="de-DE" sz="1800" i="1" dirty="0">
                <a:solidFill>
                  <a:srgbClr val="000000"/>
                </a:solidFill>
                <a:effectLst/>
                <a:latin typeface="Corbel Light" panose="020B0303020204020204" pitchFamily="34" charset="0"/>
                <a:ea typeface="Arial" panose="020B0604020202020204" pitchFamily="34" charset="0"/>
                <a:cs typeface="Times New Roman" panose="02020603050405020304" pitchFamily="18" charset="0"/>
              </a:rPr>
              <a:t>„</a:t>
            </a:r>
            <a:r>
              <a:rPr lang="de-DE" sz="1800" i="1" dirty="0">
                <a:solidFill>
                  <a:srgbClr val="000000"/>
                </a:solidFill>
                <a:latin typeface="Corbel Light" panose="020B0303020204020204" pitchFamily="34" charset="0"/>
                <a:ea typeface="Arial" panose="020B0604020202020204" pitchFamily="34" charset="0"/>
                <a:cs typeface="Times New Roman" panose="02020603050405020304" pitchFamily="18" charset="0"/>
              </a:rPr>
              <a:t>Digitale Werkzeuge für mathematische Lernprozesse auswählen</a:t>
            </a:r>
            <a:r>
              <a:rPr lang="de-DE" sz="1800" i="1" dirty="0">
                <a:solidFill>
                  <a:srgbClr val="000000"/>
                </a:solidFill>
                <a:effectLst/>
                <a:latin typeface="Corbel Light" panose="020B0303020204020204" pitchFamily="34" charset="0"/>
                <a:ea typeface="Arial" panose="020B0604020202020204" pitchFamily="34" charset="0"/>
                <a:cs typeface="Times New Roman" panose="02020603050405020304" pitchFamily="18" charset="0"/>
              </a:rPr>
              <a:t>“</a:t>
            </a:r>
            <a:r>
              <a:rPr lang="de-DE" sz="1800" dirty="0">
                <a:solidFill>
                  <a:srgbClr val="000000"/>
                </a:solidFill>
                <a:effectLst/>
                <a:latin typeface="Corbel Light" panose="020B0303020204020204" pitchFamily="34" charset="0"/>
                <a:ea typeface="Arial" panose="020B0604020202020204" pitchFamily="34" charset="0"/>
                <a:cs typeface="Times New Roman" panose="02020603050405020304" pitchFamily="18" charset="0"/>
              </a:rPr>
              <a:t> wurde im Rahmen des Projekts </a:t>
            </a:r>
            <a:r>
              <a:rPr lang="de-DE" sz="1800" dirty="0">
                <a:solidFill>
                  <a:srgbClr val="0563C1"/>
                </a:solidFill>
                <a:effectLst/>
                <a:latin typeface="Corbel Light" panose="020B0303020204020204" pitchFamily="34" charset="0"/>
                <a:ea typeface="Arial" panose="020B0604020202020204" pitchFamily="34" charset="0"/>
                <a:cs typeface="Times New Roman" panose="02020603050405020304" pitchFamily="18" charset="0"/>
                <a:hlinkClick r:id="rId2"/>
              </a:rPr>
              <a:t>DigitUS</a:t>
            </a:r>
            <a:r>
              <a:rPr lang="de-DE" sz="1800" dirty="0">
                <a:solidFill>
                  <a:srgbClr val="000000"/>
                </a:solidFill>
                <a:effectLst/>
                <a:latin typeface="Corbel Light" panose="020B0303020204020204" pitchFamily="34" charset="0"/>
                <a:ea typeface="Arial" panose="020B0604020202020204" pitchFamily="34" charset="0"/>
                <a:cs typeface="Times New Roman" panose="02020603050405020304" pitchFamily="18" charset="0"/>
              </a:rPr>
              <a:t> von </a:t>
            </a:r>
            <a:r>
              <a:rPr lang="de-DE" sz="1800" dirty="0">
                <a:solidFill>
                  <a:srgbClr val="0563C1"/>
                </a:solidFill>
                <a:effectLst/>
                <a:latin typeface="Corbel Light" panose="020B0303020204020204" pitchFamily="34" charset="0"/>
                <a:ea typeface="Arial" panose="020B0604020202020204" pitchFamily="34" charset="0"/>
                <a:cs typeface="Times New Roman" panose="02020603050405020304" pitchFamily="18" charset="0"/>
                <a:hlinkClick r:id="rId3"/>
              </a:rPr>
              <a:t>Stefan Ufer</a:t>
            </a:r>
            <a:r>
              <a:rPr lang="de-DE" sz="1800" dirty="0">
                <a:solidFill>
                  <a:srgbClr val="000000"/>
                </a:solidFill>
                <a:latin typeface="Corbel Light" panose="020B0303020204020204" pitchFamily="34" charset="0"/>
                <a:cs typeface="Times New Roman" panose="02020603050405020304" pitchFamily="18" charset="0"/>
              </a:rPr>
              <a:t>,</a:t>
            </a:r>
            <a:r>
              <a:rPr lang="de-DE" sz="1800" dirty="0">
                <a:solidFill>
                  <a:srgbClr val="000000"/>
                </a:solidFill>
                <a:effectLst/>
                <a:latin typeface="Corbel Light" panose="020B0303020204020204" pitchFamily="34" charset="0"/>
                <a:ea typeface="Arial" panose="020B0604020202020204" pitchFamily="34" charset="0"/>
                <a:cs typeface="Times New Roman" panose="02020603050405020304" pitchFamily="18" charset="0"/>
              </a:rPr>
              <a:t> </a:t>
            </a:r>
            <a:r>
              <a:rPr lang="de-DE" sz="1800" dirty="0">
                <a:solidFill>
                  <a:srgbClr val="0563C1"/>
                </a:solidFill>
                <a:effectLst/>
                <a:latin typeface="Corbel Light" panose="020B0303020204020204" pitchFamily="34" charset="0"/>
                <a:ea typeface="Arial" panose="020B0604020202020204" pitchFamily="34" charset="0"/>
                <a:cs typeface="Times New Roman" panose="02020603050405020304" pitchFamily="18" charset="0"/>
                <a:hlinkClick r:id="rId4"/>
              </a:rPr>
              <a:t>Timo Kosiol</a:t>
            </a:r>
            <a:r>
              <a:rPr lang="de-DE" sz="1800" dirty="0">
                <a:solidFill>
                  <a:srgbClr val="000000"/>
                </a:solidFill>
                <a:effectLst/>
                <a:latin typeface="Corbel Light" panose="020B0303020204020204" pitchFamily="34" charset="0"/>
                <a:ea typeface="Arial" panose="020B0604020202020204" pitchFamily="34" charset="0"/>
                <a:cs typeface="Times New Roman" panose="02020603050405020304" pitchFamily="18" charset="0"/>
              </a:rPr>
              <a:t>, </a:t>
            </a:r>
            <a:r>
              <a:rPr lang="de-DE" sz="1800" dirty="0">
                <a:solidFill>
                  <a:srgbClr val="0563C1"/>
                </a:solidFill>
                <a:effectLst/>
                <a:latin typeface="Corbel Light" panose="020B0303020204020204" pitchFamily="34" charset="0"/>
                <a:ea typeface="Arial" panose="020B0604020202020204" pitchFamily="34" charset="0"/>
                <a:cs typeface="Times New Roman" panose="02020603050405020304" pitchFamily="18" charset="0"/>
                <a:hlinkClick r:id="rId5"/>
              </a:rPr>
              <a:t>Matthias Mohr</a:t>
            </a:r>
            <a:r>
              <a:rPr lang="de-DE" sz="1800" dirty="0">
                <a:solidFill>
                  <a:srgbClr val="000000"/>
                </a:solidFill>
                <a:latin typeface="Corbel Light" panose="020B0303020204020204" pitchFamily="34" charset="0"/>
                <a:ea typeface="Arial" panose="020B0604020202020204" pitchFamily="34" charset="0"/>
                <a:cs typeface="Times New Roman" panose="02020603050405020304" pitchFamily="18" charset="0"/>
              </a:rPr>
              <a:t> </a:t>
            </a:r>
            <a:r>
              <a:rPr lang="de-DE" sz="1800" dirty="0">
                <a:solidFill>
                  <a:srgbClr val="000000"/>
                </a:solidFill>
                <a:latin typeface="Corbel Light" panose="020B0303020204020204" pitchFamily="34" charset="0"/>
                <a:cs typeface="Times New Roman" panose="02020603050405020304" pitchFamily="18" charset="0"/>
              </a:rPr>
              <a:t>und</a:t>
            </a:r>
            <a:r>
              <a:rPr lang="de-DE" sz="1800" dirty="0">
                <a:solidFill>
                  <a:srgbClr val="000000"/>
                </a:solidFill>
                <a:effectLst/>
                <a:latin typeface="Corbel Light" panose="020B0303020204020204" pitchFamily="34" charset="0"/>
                <a:ea typeface="Arial" panose="020B0604020202020204" pitchFamily="34" charset="0"/>
                <a:cs typeface="Times New Roman" panose="02020603050405020304" pitchFamily="18" charset="0"/>
              </a:rPr>
              <a:t> </a:t>
            </a:r>
            <a:r>
              <a:rPr lang="de-DE" sz="1800" dirty="0">
                <a:solidFill>
                  <a:srgbClr val="0563C1"/>
                </a:solidFill>
                <a:effectLst/>
                <a:latin typeface="Corbel Light" panose="020B0303020204020204" pitchFamily="34" charset="0"/>
                <a:ea typeface="Arial" panose="020B0604020202020204" pitchFamily="34" charset="0"/>
                <a:cs typeface="Times New Roman" panose="02020603050405020304" pitchFamily="18" charset="0"/>
                <a:hlinkClick r:id="rId6"/>
              </a:rPr>
              <a:t>Christian </a:t>
            </a:r>
            <a:r>
              <a:rPr lang="de-DE" sz="1800" dirty="0" err="1">
                <a:solidFill>
                  <a:srgbClr val="0563C1"/>
                </a:solidFill>
                <a:effectLst/>
                <a:latin typeface="Corbel Light" panose="020B0303020204020204" pitchFamily="34" charset="0"/>
                <a:ea typeface="Arial" panose="020B0604020202020204" pitchFamily="34" charset="0"/>
                <a:cs typeface="Times New Roman" panose="02020603050405020304" pitchFamily="18" charset="0"/>
                <a:hlinkClick r:id="rId6"/>
              </a:rPr>
              <a:t>Lindermayer</a:t>
            </a:r>
            <a:r>
              <a:rPr lang="de-DE" sz="1800">
                <a:solidFill>
                  <a:srgbClr val="000000"/>
                </a:solidFill>
                <a:effectLst/>
                <a:latin typeface="Corbel Light" panose="020B0303020204020204" pitchFamily="34" charset="0"/>
                <a:ea typeface="Arial" panose="020B0604020202020204" pitchFamily="34" charset="0"/>
                <a:cs typeface="Times New Roman" panose="02020603050405020304" pitchFamily="18" charset="0"/>
              </a:rPr>
              <a:t> und erstellt und ist als </a:t>
            </a:r>
            <a:r>
              <a:rPr lang="de-DE" sz="1800">
                <a:solidFill>
                  <a:srgbClr val="0563C1"/>
                </a:solidFill>
                <a:effectLst/>
                <a:latin typeface="Corbel Light" panose="020B0303020204020204" pitchFamily="34" charset="0"/>
                <a:ea typeface="Arial" panose="020B0604020202020204" pitchFamily="34" charset="0"/>
                <a:cs typeface="Times New Roman" panose="02020603050405020304" pitchFamily="18" charset="0"/>
                <a:hlinkClick r:id="rId7"/>
              </a:rPr>
              <a:t>CC-BY-SA4.0</a:t>
            </a:r>
            <a:r>
              <a:rPr lang="de-DE" sz="1800">
                <a:solidFill>
                  <a:srgbClr val="000000"/>
                </a:solidFill>
                <a:effectLst/>
                <a:latin typeface="Corbel Light" panose="020B0303020204020204" pitchFamily="34" charset="0"/>
                <a:ea typeface="Arial" panose="020B0604020202020204" pitchFamily="34" charset="0"/>
                <a:cs typeface="Times New Roman" panose="02020603050405020304" pitchFamily="18" charset="0"/>
              </a:rPr>
              <a:t> lizensiert.</a:t>
            </a:r>
            <a:endParaRPr lang="de-DE" sz="1800" dirty="0">
              <a:solidFill>
                <a:srgbClr val="000000"/>
              </a:solidFill>
              <a:effectLst/>
              <a:latin typeface="Corbel Light" panose="020B0303020204020204" pitchFamily="34" charset="0"/>
              <a:ea typeface="Arial" panose="020B0604020202020204" pitchFamily="34" charset="0"/>
              <a:cs typeface="Times New Roman" panose="02020603050405020304" pitchFamily="18" charset="0"/>
            </a:endParaRPr>
          </a:p>
          <a:p>
            <a:pPr marL="0" indent="0">
              <a:buNone/>
              <a:defRPr/>
            </a:pPr>
            <a:endParaRPr lang="de-DE" sz="1800" dirty="0">
              <a:solidFill>
                <a:srgbClr val="000000"/>
              </a:solidFill>
              <a:latin typeface="Corbel Light" panose="020B0303020204020204" pitchFamily="34" charset="0"/>
              <a:ea typeface="Calibri" panose="020F0502020204030204" pitchFamily="34" charset="0"/>
              <a:cs typeface="Times New Roman" panose="02020603050405020304" pitchFamily="18" charset="0"/>
            </a:endParaRPr>
          </a:p>
          <a:p>
            <a:pPr marL="0" indent="0">
              <a:buNone/>
              <a:defRPr/>
            </a:pPr>
            <a:endParaRPr lang="de-DE" sz="1800" dirty="0">
              <a:solidFill>
                <a:srgbClr val="000000"/>
              </a:solidFill>
              <a:latin typeface="Corbel Light" panose="020B0303020204020204" pitchFamily="34" charset="0"/>
              <a:ea typeface="Calibri" panose="020F0502020204030204" pitchFamily="34" charset="0"/>
              <a:cs typeface="Times New Roman" panose="02020603050405020304" pitchFamily="18" charset="0"/>
            </a:endParaRPr>
          </a:p>
          <a:p>
            <a:pPr marL="0" indent="0">
              <a:buNone/>
              <a:defRPr/>
            </a:pPr>
            <a:r>
              <a:rPr lang="de-DE" sz="1800" dirty="0">
                <a:solidFill>
                  <a:srgbClr val="000000"/>
                </a:solidFill>
                <a:latin typeface="Corbel Light" panose="020B0303020204020204" pitchFamily="34" charset="0"/>
                <a:ea typeface="Calibri" panose="020F0502020204030204" pitchFamily="34" charset="0"/>
                <a:cs typeface="Times New Roman" panose="02020603050405020304" pitchFamily="18" charset="0"/>
              </a:rPr>
              <a:t>Einen Überblick über alle Materialien im DigitUS-Projekt findet sich im </a:t>
            </a:r>
            <a:r>
              <a:rPr lang="de-DE" sz="1800" dirty="0">
                <a:solidFill>
                  <a:srgbClr val="000000"/>
                </a:solidFill>
                <a:latin typeface="Corbel Light" panose="020B0303020204020204" pitchFamily="34" charset="0"/>
                <a:ea typeface="Calibri" panose="020F0502020204030204" pitchFamily="34" charset="0"/>
                <a:cs typeface="Times New Roman" panose="02020603050405020304" pitchFamily="18" charset="0"/>
                <a:hlinkClick r:id="rId2"/>
              </a:rPr>
              <a:t>Einführungskapitel</a:t>
            </a:r>
            <a:r>
              <a:rPr lang="de-DE" sz="1800" dirty="0">
                <a:solidFill>
                  <a:srgbClr val="000000"/>
                </a:solidFill>
                <a:latin typeface="Corbel Light" panose="020B0303020204020204" pitchFamily="34" charset="0"/>
                <a:ea typeface="Calibri" panose="020F0502020204030204" pitchFamily="34" charset="0"/>
                <a:cs typeface="Times New Roman" panose="02020603050405020304" pitchFamily="18" charset="0"/>
              </a:rPr>
              <a:t>.</a:t>
            </a:r>
          </a:p>
          <a:p>
            <a:pPr marL="0" indent="0">
              <a:buNone/>
              <a:defRPr/>
            </a:pPr>
            <a:endParaRPr lang="de-DE" sz="1800" dirty="0">
              <a:solidFill>
                <a:srgbClr val="000000"/>
              </a:solidFill>
              <a:latin typeface="Corbel Light" panose="020B0303020204020204" pitchFamily="34" charset="0"/>
              <a:ea typeface="Calibri" panose="020F0502020204030204" pitchFamily="34" charset="0"/>
              <a:cs typeface="Times New Roman" panose="02020603050405020304" pitchFamily="18" charset="0"/>
            </a:endParaRPr>
          </a:p>
          <a:p>
            <a:pPr marL="0" indent="0">
              <a:buNone/>
              <a:defRPr/>
            </a:pPr>
            <a:r>
              <a:rPr lang="de-DE" sz="1800" dirty="0">
                <a:solidFill>
                  <a:srgbClr val="000000"/>
                </a:solidFill>
                <a:latin typeface="Corbel Light" panose="020B0303020204020204" pitchFamily="34" charset="0"/>
                <a:ea typeface="Calibri" panose="020F0502020204030204" pitchFamily="34" charset="0"/>
                <a:cs typeface="Times New Roman" panose="02020603050405020304" pitchFamily="18" charset="0"/>
              </a:rPr>
              <a:t>Eine ausführliche Darstellung der Inhalte der Präsentation findet sich in der </a:t>
            </a:r>
            <a:r>
              <a:rPr lang="de-DE" sz="1800" dirty="0">
                <a:solidFill>
                  <a:srgbClr val="000000"/>
                </a:solidFill>
                <a:latin typeface="Corbel Light" panose="020B0303020204020204" pitchFamily="34" charset="0"/>
                <a:ea typeface="Calibri" panose="020F0502020204030204" pitchFamily="34" charset="0"/>
                <a:cs typeface="Times New Roman" panose="02020603050405020304" pitchFamily="18" charset="0"/>
                <a:hlinkClick r:id="rId8"/>
              </a:rPr>
              <a:t>Handreichung für Mathematik-Lehrkräfte</a:t>
            </a:r>
            <a:r>
              <a:rPr lang="de-DE" sz="1800" dirty="0">
                <a:solidFill>
                  <a:srgbClr val="000000"/>
                </a:solidFill>
                <a:latin typeface="Corbel Light" panose="020B0303020204020204" pitchFamily="34" charset="0"/>
                <a:ea typeface="Calibri" panose="020F0502020204030204" pitchFamily="34" charset="0"/>
                <a:cs typeface="Times New Roman" panose="02020603050405020304" pitchFamily="18" charset="0"/>
              </a:rPr>
              <a:t>.</a:t>
            </a:r>
          </a:p>
          <a:p>
            <a:pPr marL="0" indent="0">
              <a:buNone/>
              <a:defRPr/>
            </a:pPr>
            <a:endParaRPr lang="de-DE" sz="1800" dirty="0">
              <a:solidFill>
                <a:srgbClr val="000000"/>
              </a:solidFill>
              <a:latin typeface="Corbel Light" panose="020B0303020204020204" pitchFamily="34" charset="0"/>
              <a:ea typeface="Calibri" panose="020F0502020204030204" pitchFamily="34" charset="0"/>
              <a:cs typeface="Times New Roman" panose="02020603050405020304" pitchFamily="18" charset="0"/>
            </a:endParaRPr>
          </a:p>
          <a:p>
            <a:pPr marL="0" indent="0">
              <a:buNone/>
              <a:defRPr/>
            </a:pPr>
            <a:endParaRPr lang="de-DE" sz="1800" dirty="0">
              <a:effectLst/>
              <a:latin typeface="Corbel Light" panose="020B0303020204020204" pitchFamily="34" charset="0"/>
              <a:ea typeface="Calibri" panose="020F0502020204030204" pitchFamily="34" charset="0"/>
              <a:cs typeface="Times New Roman" panose="02020603050405020304" pitchFamily="18" charset="0"/>
            </a:endParaRPr>
          </a:p>
          <a:p>
            <a:pPr marL="0" indent="0">
              <a:buNone/>
              <a:defRPr/>
            </a:pPr>
            <a:endParaRPr lang="de-DE" sz="1600" dirty="0"/>
          </a:p>
        </p:txBody>
      </p:sp>
      <p:sp>
        <p:nvSpPr>
          <p:cNvPr id="3" name="Titel 2"/>
          <p:cNvSpPr>
            <a:spLocks noGrp="1"/>
          </p:cNvSpPr>
          <p:nvPr>
            <p:ph type="title"/>
          </p:nvPr>
        </p:nvSpPr>
        <p:spPr bwMode="auto"/>
        <p:txBody>
          <a:bodyPr/>
          <a:lstStyle/>
          <a:p>
            <a:pPr>
              <a:defRPr/>
            </a:pPr>
            <a:r>
              <a:rPr lang="de-DE" dirty="0"/>
              <a:t>DigitUS-Projekt</a:t>
            </a:r>
            <a:endParaRPr dirty="0"/>
          </a:p>
        </p:txBody>
      </p:sp>
      <p:sp>
        <p:nvSpPr>
          <p:cNvPr id="5" name="Textplatzhalter 4"/>
          <p:cNvSpPr>
            <a:spLocks noGrp="1"/>
          </p:cNvSpPr>
          <p:nvPr>
            <p:ph type="body" sz="quarter" idx="11"/>
          </p:nvPr>
        </p:nvSpPr>
        <p:spPr bwMode="auto"/>
        <p:txBody>
          <a:bodyPr/>
          <a:lstStyle/>
          <a:p>
            <a:pPr>
              <a:defRPr/>
            </a:pPr>
            <a:r>
              <a:rPr lang="de-DE" dirty="0"/>
              <a:t>Lizenzhinweis</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Titel 1"/>
          <p:cNvSpPr>
            <a:spLocks noGrp="1"/>
          </p:cNvSpPr>
          <p:nvPr>
            <p:ph type="title"/>
          </p:nvPr>
        </p:nvSpPr>
        <p:spPr bwMode="auto"/>
        <p:txBody>
          <a:bodyPr/>
          <a:lstStyle/>
          <a:p>
            <a:pPr>
              <a:defRPr/>
            </a:pPr>
            <a:r>
              <a:rPr lang="de-DE"/>
              <a:t>Digitale Werkzeuge auswählen</a:t>
            </a:r>
            <a:endParaRPr/>
          </a:p>
        </p:txBody>
      </p:sp>
      <p:sp>
        <p:nvSpPr>
          <p:cNvPr id="4" name="Inhaltsplatzhalter 3"/>
          <p:cNvSpPr>
            <a:spLocks noGrp="1"/>
          </p:cNvSpPr>
          <p:nvPr>
            <p:ph sz="quarter" idx="10"/>
          </p:nvPr>
        </p:nvSpPr>
        <p:spPr bwMode="auto"/>
        <p:txBody>
          <a:bodyPr>
            <a:normAutofit lnSpcReduction="10000"/>
          </a:bodyPr>
          <a:lstStyle/>
          <a:p>
            <a:pPr>
              <a:defRPr/>
            </a:pPr>
            <a:endParaRPr lang="de-DE"/>
          </a:p>
        </p:txBody>
      </p:sp>
      <p:sp>
        <p:nvSpPr>
          <p:cNvPr id="5" name="Textplatzhalter 4"/>
          <p:cNvSpPr>
            <a:spLocks noGrp="1"/>
          </p:cNvSpPr>
          <p:nvPr>
            <p:ph type="body" sz="quarter" idx="11"/>
          </p:nvPr>
        </p:nvSpPr>
        <p:spPr bwMode="auto"/>
        <p:txBody>
          <a:bodyPr/>
          <a:lstStyle/>
          <a:p>
            <a:pPr>
              <a:defRPr/>
            </a:pPr>
            <a:r>
              <a:rPr lang="de-DE"/>
              <a:t>Themen heute mit Fokus Mathematikunterricht</a:t>
            </a:r>
            <a:endParaRPr/>
          </a:p>
        </p:txBody>
      </p:sp>
      <p:grpSp>
        <p:nvGrpSpPr>
          <p:cNvPr id="41" name="Gruppieren 40"/>
          <p:cNvGrpSpPr/>
          <p:nvPr/>
        </p:nvGrpSpPr>
        <p:grpSpPr bwMode="auto">
          <a:xfrm>
            <a:off x="2571220" y="1440210"/>
            <a:ext cx="2170255" cy="2170255"/>
            <a:chOff x="3549577" y="1172"/>
            <a:chExt cx="2170255" cy="2170255"/>
          </a:xfrm>
        </p:grpSpPr>
        <p:sp>
          <p:nvSpPr>
            <p:cNvPr id="42" name="Oval 41"/>
            <p:cNvSpPr/>
            <p:nvPr/>
          </p:nvSpPr>
          <p:spPr bwMode="auto">
            <a:xfrm>
              <a:off x="3549577" y="1172"/>
              <a:ext cx="2170255" cy="2170255"/>
            </a:xfrm>
            <a:prstGeom prst="ellipse">
              <a:avLst/>
            </a:prstGeom>
            <a:solidFill>
              <a:schemeClr val="accent2">
                <a:hueOff val="0"/>
                <a:satOff val="0"/>
                <a:lumOff val="0"/>
                <a:alpha val="30000"/>
              </a:schemeClr>
            </a:solid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43" name="Oval 4"/>
            <p:cNvSpPr txBox="1"/>
            <p:nvPr/>
          </p:nvSpPr>
          <p:spPr bwMode="auto">
            <a:xfrm>
              <a:off x="3867404" y="318998"/>
              <a:ext cx="1534603" cy="1534603"/>
            </a:xfrm>
            <a:prstGeom prst="rect">
              <a:avLst/>
            </a:prstGeom>
          </p:spPr>
          <p:style>
            <a:lnRef idx="0">
              <a:srgbClr val="000000"/>
            </a:lnRef>
            <a:fillRef idx="0">
              <a:srgbClr val="000000"/>
            </a:fillRef>
            <a:effectRef idx="0">
              <a:srgbClr val="000000"/>
            </a:effectRef>
            <a:fontRef idx="minor">
              <a:schemeClr val="lt1"/>
            </a:fontRef>
          </p:style>
          <p:txBody>
            <a:bodyPr spcFirstLastPara="0" vert="horz" wrap="square" lIns="40640" tIns="40640" rIns="40640" bIns="40640" numCol="1" spcCol="1270" anchor="ctr" anchorCtr="0">
              <a:noAutofit/>
            </a:bodyPr>
            <a:lstStyle/>
            <a:p>
              <a:pPr marL="0" lvl="0" indent="0" algn="ctr" defTabSz="1422400">
                <a:lnSpc>
                  <a:spcPct val="90000"/>
                </a:lnSpc>
                <a:spcBef>
                  <a:spcPts val="0"/>
                </a:spcBef>
                <a:spcAft>
                  <a:spcPts val="0"/>
                </a:spcAft>
                <a:buNone/>
                <a:defRPr/>
              </a:pPr>
              <a:r>
                <a:rPr lang="de-DE" sz="2800"/>
                <a:t>1. Wofür?</a:t>
              </a:r>
              <a:endParaRPr/>
            </a:p>
            <a:p>
              <a:pPr marL="11113" lvl="1" indent="-11113" algn="ctr" defTabSz="1111250">
                <a:lnSpc>
                  <a:spcPct val="90000"/>
                </a:lnSpc>
                <a:spcBef>
                  <a:spcPts val="0"/>
                </a:spcBef>
                <a:spcAft>
                  <a:spcPts val="0"/>
                </a:spcAft>
                <a:buNone/>
                <a:defRPr/>
              </a:pPr>
              <a:r>
                <a:rPr lang="de-DE" sz="2500"/>
                <a:t>Potentiale kennen</a:t>
              </a:r>
              <a:endParaRPr/>
            </a:p>
          </p:txBody>
        </p:sp>
      </p:grpSp>
      <p:grpSp>
        <p:nvGrpSpPr>
          <p:cNvPr id="44" name="Gruppieren 43"/>
          <p:cNvGrpSpPr/>
          <p:nvPr/>
        </p:nvGrpSpPr>
        <p:grpSpPr bwMode="auto">
          <a:xfrm>
            <a:off x="4096061" y="3633456"/>
            <a:ext cx="732461" cy="575633"/>
            <a:chOff x="5074419" y="2194418"/>
            <a:chExt cx="732461" cy="575633"/>
          </a:xfrm>
        </p:grpSpPr>
        <p:sp>
          <p:nvSpPr>
            <p:cNvPr id="45" name="Pfeil nach rechts 44"/>
            <p:cNvSpPr/>
            <p:nvPr/>
          </p:nvSpPr>
          <p:spPr bwMode="auto">
            <a:xfrm rot="3599999">
              <a:off x="5152833" y="2116004"/>
              <a:ext cx="575633" cy="732461"/>
            </a:xfrm>
            <a:prstGeom prst="rightArrow">
              <a:avLst>
                <a:gd name="adj1" fmla="val 60000"/>
                <a:gd name="adj2" fmla="val 50000"/>
              </a:avLst>
            </a:prstGeom>
            <a:solidFill>
              <a:schemeClr val="accent2">
                <a:hueOff val="0"/>
                <a:satOff val="0"/>
                <a:lumOff val="0"/>
                <a:alpha val="30000"/>
              </a:schemeClr>
            </a:solidFill>
          </p:spPr>
          <p:style>
            <a:lnRef idx="0">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46" name="Pfeil nach rechts 6"/>
            <p:cNvSpPr txBox="1"/>
            <p:nvPr/>
          </p:nvSpPr>
          <p:spPr bwMode="auto">
            <a:xfrm rot="3599999">
              <a:off x="5196005" y="2187719"/>
              <a:ext cx="402942" cy="439477"/>
            </a:xfrm>
            <a:prstGeom prst="rect">
              <a:avLst/>
            </a:prstGeom>
          </p:spPr>
          <p:style>
            <a:lnRef idx="0">
              <a:srgbClr val="000000"/>
            </a:lnRef>
            <a:fillRef idx="0">
              <a:srgbClr val="000000"/>
            </a:fillRef>
            <a:effectRef idx="0">
              <a:srgbClr val="000000"/>
            </a:effectRef>
            <a:fontRef idx="minor">
              <a:schemeClr val="lt1"/>
            </a:fontRef>
          </p:style>
          <p:txBody>
            <a:bodyPr spcFirstLastPara="0" vert="horz" wrap="square" lIns="0" tIns="0" rIns="0" bIns="0" numCol="1" spcCol="1270" anchor="ctr" anchorCtr="0">
              <a:noAutofit/>
            </a:bodyPr>
            <a:lstStyle/>
            <a:p>
              <a:pPr marL="0" lvl="0" indent="0" algn="ctr" defTabSz="1155699">
                <a:lnSpc>
                  <a:spcPct val="90000"/>
                </a:lnSpc>
                <a:spcBef>
                  <a:spcPts val="0"/>
                </a:spcBef>
                <a:spcAft>
                  <a:spcPts val="0"/>
                </a:spcAft>
                <a:buNone/>
                <a:defRPr/>
              </a:pPr>
              <a:endParaRPr lang="de-DE" sz="2600"/>
            </a:p>
          </p:txBody>
        </p:sp>
      </p:grpSp>
      <p:grpSp>
        <p:nvGrpSpPr>
          <p:cNvPr id="3" name="Gruppieren 2">
            <a:extLst>
              <a:ext uri="{FF2B5EF4-FFF2-40B4-BE49-F238E27FC236}">
                <a16:creationId xmlns:a16="http://schemas.microsoft.com/office/drawing/2014/main" id="{24EE57CE-DCA4-4C49-8960-E2F83DE42937}"/>
              </a:ext>
            </a:extLst>
          </p:cNvPr>
          <p:cNvGrpSpPr/>
          <p:nvPr/>
        </p:nvGrpSpPr>
        <p:grpSpPr>
          <a:xfrm>
            <a:off x="4202937" y="4262295"/>
            <a:ext cx="2170255" cy="2170255"/>
            <a:chOff x="4202937" y="4262295"/>
            <a:chExt cx="2170255" cy="2170255"/>
          </a:xfrm>
        </p:grpSpPr>
        <p:sp>
          <p:nvSpPr>
            <p:cNvPr id="48" name="Oval 47"/>
            <p:cNvSpPr/>
            <p:nvPr/>
          </p:nvSpPr>
          <p:spPr bwMode="auto">
            <a:xfrm>
              <a:off x="4202937" y="4262295"/>
              <a:ext cx="2170255" cy="2170255"/>
            </a:xfrm>
            <a:prstGeom prst="ellipse">
              <a:avLst/>
            </a:pr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49" name="Oval 4"/>
            <p:cNvSpPr txBox="1"/>
            <p:nvPr/>
          </p:nvSpPr>
          <p:spPr bwMode="auto">
            <a:xfrm>
              <a:off x="4505866" y="4580121"/>
              <a:ext cx="1564396" cy="1534603"/>
            </a:xfrm>
            <a:prstGeom prst="rect">
              <a:avLst/>
            </a:prstGeom>
          </p:spPr>
          <p:style>
            <a:lnRef idx="0">
              <a:srgbClr val="000000"/>
            </a:lnRef>
            <a:fillRef idx="0">
              <a:srgbClr val="000000"/>
            </a:fillRef>
            <a:effectRef idx="0">
              <a:srgbClr val="000000"/>
            </a:effectRef>
            <a:fontRef idx="minor">
              <a:schemeClr val="lt1"/>
            </a:fontRef>
          </p:style>
          <p:txBody>
            <a:bodyPr spcFirstLastPara="0" vert="horz" wrap="square" lIns="40640" tIns="40640" rIns="40640" bIns="40640" numCol="1" spcCol="1270" anchor="ctr" anchorCtr="0">
              <a:noAutofit/>
            </a:bodyPr>
            <a:lstStyle/>
            <a:p>
              <a:pPr marL="0" lvl="0" indent="0" algn="ctr" defTabSz="1422400">
                <a:lnSpc>
                  <a:spcPct val="90000"/>
                </a:lnSpc>
                <a:spcBef>
                  <a:spcPts val="0"/>
                </a:spcBef>
                <a:spcAft>
                  <a:spcPts val="0"/>
                </a:spcAft>
                <a:buNone/>
                <a:defRPr/>
              </a:pPr>
              <a:r>
                <a:rPr lang="de-DE" sz="2800" dirty="0"/>
                <a:t>2. Was?</a:t>
              </a:r>
              <a:endParaRPr dirty="0"/>
            </a:p>
            <a:p>
              <a:pPr marL="11113" lvl="1" indent="-11113" algn="ctr" defTabSz="1111250">
                <a:lnSpc>
                  <a:spcPct val="90000"/>
                </a:lnSpc>
                <a:spcBef>
                  <a:spcPts val="0"/>
                </a:spcBef>
                <a:spcAft>
                  <a:spcPts val="0"/>
                </a:spcAft>
                <a:buNone/>
                <a:defRPr/>
              </a:pPr>
              <a:r>
                <a:rPr lang="de-DE" sz="2500" dirty="0"/>
                <a:t>Werkzeuge finden</a:t>
              </a:r>
              <a:endParaRPr dirty="0"/>
            </a:p>
          </p:txBody>
        </p:sp>
      </p:grpSp>
      <p:grpSp>
        <p:nvGrpSpPr>
          <p:cNvPr id="50" name="Gruppieren 49"/>
          <p:cNvGrpSpPr/>
          <p:nvPr/>
        </p:nvGrpSpPr>
        <p:grpSpPr bwMode="auto">
          <a:xfrm>
            <a:off x="3388362" y="4981192"/>
            <a:ext cx="575633" cy="732461"/>
            <a:chOff x="4363181" y="3540156"/>
            <a:chExt cx="575633" cy="732461"/>
          </a:xfrm>
        </p:grpSpPr>
        <p:sp>
          <p:nvSpPr>
            <p:cNvPr id="51" name="Pfeil nach rechts 50"/>
            <p:cNvSpPr/>
            <p:nvPr/>
          </p:nvSpPr>
          <p:spPr bwMode="auto">
            <a:xfrm rot="10800000">
              <a:off x="4363181" y="3540156"/>
              <a:ext cx="575633" cy="732461"/>
            </a:xfrm>
            <a:prstGeom prst="rightArrow">
              <a:avLst>
                <a:gd name="adj1" fmla="val 60000"/>
                <a:gd name="adj2" fmla="val 50000"/>
              </a:avLst>
            </a:prstGeom>
          </p:spPr>
          <p:style>
            <a:lnRef idx="0">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52" name="Pfeil nach rechts 6"/>
            <p:cNvSpPr txBox="1"/>
            <p:nvPr/>
          </p:nvSpPr>
          <p:spPr bwMode="auto">
            <a:xfrm rot="21600000">
              <a:off x="4535871" y="3686648"/>
              <a:ext cx="402942" cy="439477"/>
            </a:xfrm>
            <a:prstGeom prst="rect">
              <a:avLst/>
            </a:prstGeom>
          </p:spPr>
          <p:style>
            <a:lnRef idx="0">
              <a:srgbClr val="000000"/>
            </a:lnRef>
            <a:fillRef idx="0">
              <a:srgbClr val="000000"/>
            </a:fillRef>
            <a:effectRef idx="0">
              <a:srgbClr val="000000"/>
            </a:effectRef>
            <a:fontRef idx="minor">
              <a:schemeClr val="lt1"/>
            </a:fontRef>
          </p:style>
          <p:txBody>
            <a:bodyPr spcFirstLastPara="0" vert="horz" wrap="square" lIns="0" tIns="0" rIns="0" bIns="0" numCol="1" spcCol="1270" anchor="ctr" anchorCtr="0">
              <a:noAutofit/>
            </a:bodyPr>
            <a:lstStyle/>
            <a:p>
              <a:pPr marL="0" lvl="0" indent="0" algn="ctr" defTabSz="1155699">
                <a:lnSpc>
                  <a:spcPct val="90000"/>
                </a:lnSpc>
                <a:spcBef>
                  <a:spcPts val="0"/>
                </a:spcBef>
                <a:spcAft>
                  <a:spcPts val="0"/>
                </a:spcAft>
                <a:buNone/>
                <a:defRPr/>
              </a:pPr>
              <a:endParaRPr lang="de-DE" sz="2600"/>
            </a:p>
          </p:txBody>
        </p:sp>
      </p:grpSp>
      <p:grpSp>
        <p:nvGrpSpPr>
          <p:cNvPr id="53" name="Gruppieren 52"/>
          <p:cNvGrpSpPr/>
          <p:nvPr/>
        </p:nvGrpSpPr>
        <p:grpSpPr bwMode="auto">
          <a:xfrm>
            <a:off x="964184" y="4262295"/>
            <a:ext cx="2170255" cy="2170255"/>
            <a:chOff x="1921400" y="2821259"/>
            <a:chExt cx="2170255" cy="2170255"/>
          </a:xfrm>
        </p:grpSpPr>
        <p:sp>
          <p:nvSpPr>
            <p:cNvPr id="54" name="Oval 53"/>
            <p:cNvSpPr/>
            <p:nvPr/>
          </p:nvSpPr>
          <p:spPr bwMode="auto">
            <a:xfrm>
              <a:off x="1921400" y="2821259"/>
              <a:ext cx="2170255" cy="2170255"/>
            </a:xfrm>
            <a:prstGeom prst="ellipse">
              <a:avLst/>
            </a:prstGeom>
            <a:solidFill>
              <a:schemeClr val="accent4">
                <a:hueOff val="0"/>
                <a:satOff val="0"/>
                <a:lumOff val="0"/>
                <a:alpha val="30000"/>
              </a:schemeClr>
            </a:solidFill>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55" name="Oval 4"/>
            <p:cNvSpPr txBox="1"/>
            <p:nvPr/>
          </p:nvSpPr>
          <p:spPr bwMode="auto">
            <a:xfrm>
              <a:off x="2239226" y="3139085"/>
              <a:ext cx="1534603" cy="1534603"/>
            </a:xfrm>
            <a:prstGeom prst="rect">
              <a:avLst/>
            </a:prstGeom>
          </p:spPr>
          <p:style>
            <a:lnRef idx="0">
              <a:srgbClr val="000000"/>
            </a:lnRef>
            <a:fillRef idx="0">
              <a:srgbClr val="000000"/>
            </a:fillRef>
            <a:effectRef idx="0">
              <a:srgbClr val="000000"/>
            </a:effectRef>
            <a:fontRef idx="minor">
              <a:schemeClr val="lt1"/>
            </a:fontRef>
          </p:style>
          <p:txBody>
            <a:bodyPr spcFirstLastPara="0" vert="horz" wrap="square" lIns="40640" tIns="40640" rIns="40640" bIns="40640" numCol="1" spcCol="1270" anchor="ctr" anchorCtr="0">
              <a:noAutofit/>
            </a:bodyPr>
            <a:lstStyle/>
            <a:p>
              <a:pPr marL="0" lvl="0" indent="0" algn="ctr" defTabSz="1422400">
                <a:lnSpc>
                  <a:spcPct val="90000"/>
                </a:lnSpc>
                <a:spcBef>
                  <a:spcPts val="0"/>
                </a:spcBef>
                <a:spcAft>
                  <a:spcPts val="0"/>
                </a:spcAft>
                <a:buNone/>
                <a:defRPr/>
              </a:pPr>
              <a:r>
                <a:rPr lang="de-DE" sz="2800"/>
                <a:t>3. Wie?</a:t>
              </a:r>
              <a:endParaRPr/>
            </a:p>
            <a:p>
              <a:pPr marL="11113" lvl="1" indent="-11113" algn="ctr" defTabSz="1111250">
                <a:lnSpc>
                  <a:spcPct val="90000"/>
                </a:lnSpc>
                <a:spcBef>
                  <a:spcPts val="0"/>
                </a:spcBef>
                <a:spcAft>
                  <a:spcPts val="0"/>
                </a:spcAft>
                <a:buNone/>
                <a:defRPr/>
              </a:pPr>
              <a:r>
                <a:rPr lang="de-DE" sz="2500"/>
                <a:t>Potentiale nutzen</a:t>
              </a:r>
              <a:endParaRPr/>
            </a:p>
          </p:txBody>
        </p:sp>
      </p:grpSp>
      <p:grpSp>
        <p:nvGrpSpPr>
          <p:cNvPr id="56" name="Gruppieren 55"/>
          <p:cNvGrpSpPr/>
          <p:nvPr/>
        </p:nvGrpSpPr>
        <p:grpSpPr bwMode="auto">
          <a:xfrm>
            <a:off x="2489025" y="3663671"/>
            <a:ext cx="732461" cy="575633"/>
            <a:chOff x="3446241" y="2222635"/>
            <a:chExt cx="732461" cy="575633"/>
          </a:xfrm>
        </p:grpSpPr>
        <p:sp>
          <p:nvSpPr>
            <p:cNvPr id="57" name="Pfeil nach rechts 56"/>
            <p:cNvSpPr/>
            <p:nvPr/>
          </p:nvSpPr>
          <p:spPr bwMode="auto">
            <a:xfrm rot="18000000">
              <a:off x="3524655" y="2144221"/>
              <a:ext cx="575633" cy="732461"/>
            </a:xfrm>
            <a:prstGeom prst="rightArrow">
              <a:avLst>
                <a:gd name="adj1" fmla="val 60000"/>
                <a:gd name="adj2" fmla="val 50000"/>
              </a:avLst>
            </a:prstGeom>
            <a:solidFill>
              <a:schemeClr val="accent4">
                <a:hueOff val="0"/>
                <a:satOff val="0"/>
                <a:lumOff val="0"/>
                <a:alpha val="30000"/>
              </a:schemeClr>
            </a:solidFill>
          </p:spPr>
          <p:style>
            <a:lnRef idx="0">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58" name="Pfeil nach rechts 6"/>
            <p:cNvSpPr txBox="1"/>
            <p:nvPr/>
          </p:nvSpPr>
          <p:spPr bwMode="auto">
            <a:xfrm rot="18000000">
              <a:off x="3567828" y="2365490"/>
              <a:ext cx="402942" cy="439477"/>
            </a:xfrm>
            <a:prstGeom prst="rect">
              <a:avLst/>
            </a:prstGeom>
          </p:spPr>
          <p:style>
            <a:lnRef idx="0">
              <a:srgbClr val="000000"/>
            </a:lnRef>
            <a:fillRef idx="0">
              <a:srgbClr val="000000"/>
            </a:fillRef>
            <a:effectRef idx="0">
              <a:srgbClr val="000000"/>
            </a:effectRef>
            <a:fontRef idx="minor">
              <a:schemeClr val="lt1"/>
            </a:fontRef>
          </p:style>
          <p:txBody>
            <a:bodyPr spcFirstLastPara="0" vert="horz" wrap="square" lIns="0" tIns="0" rIns="0" bIns="0" numCol="1" spcCol="1270" anchor="ctr" anchorCtr="0">
              <a:noAutofit/>
            </a:bodyPr>
            <a:lstStyle/>
            <a:p>
              <a:pPr marL="0" lvl="0" indent="0" algn="ctr" defTabSz="1155699">
                <a:lnSpc>
                  <a:spcPct val="90000"/>
                </a:lnSpc>
                <a:spcBef>
                  <a:spcPts val="0"/>
                </a:spcBef>
                <a:spcAft>
                  <a:spcPts val="0"/>
                </a:spcAft>
                <a:buNone/>
                <a:defRPr/>
              </a:pPr>
              <a:endParaRPr lang="de-DE" sz="2600"/>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show="0">
  <p:cSld>
    <p:spTree>
      <p:nvGrpSpPr>
        <p:cNvPr id="1" name=""/>
        <p:cNvGrpSpPr/>
        <p:nvPr/>
      </p:nvGrpSpPr>
      <p:grpSpPr bwMode="auto">
        <a:xfrm>
          <a:off x="0" y="0"/>
          <a:ext cx="0" cy="0"/>
          <a:chOff x="0" y="0"/>
          <a:chExt cx="0" cy="0"/>
        </a:xfrm>
      </p:grpSpPr>
      <p:sp>
        <p:nvSpPr>
          <p:cNvPr id="2" name="Titel 1"/>
          <p:cNvSpPr>
            <a:spLocks noGrp="1"/>
          </p:cNvSpPr>
          <p:nvPr>
            <p:ph type="title"/>
          </p:nvPr>
        </p:nvSpPr>
        <p:spPr bwMode="auto"/>
        <p:txBody>
          <a:bodyPr/>
          <a:lstStyle/>
          <a:p>
            <a:pPr>
              <a:defRPr/>
            </a:pPr>
            <a:r>
              <a:rPr lang="de-DE"/>
              <a:t>Digitale Werkzeuge auswählen</a:t>
            </a:r>
            <a:endParaRPr/>
          </a:p>
        </p:txBody>
      </p:sp>
      <p:sp>
        <p:nvSpPr>
          <p:cNvPr id="4" name="Inhaltsplatzhalter 3"/>
          <p:cNvSpPr>
            <a:spLocks noGrp="1"/>
          </p:cNvSpPr>
          <p:nvPr>
            <p:ph sz="quarter" idx="10"/>
          </p:nvPr>
        </p:nvSpPr>
        <p:spPr bwMode="auto"/>
        <p:txBody>
          <a:bodyPr>
            <a:normAutofit lnSpcReduction="10000"/>
          </a:bodyPr>
          <a:lstStyle/>
          <a:p>
            <a:pPr>
              <a:defRPr/>
            </a:pPr>
            <a:endParaRPr lang="de-DE"/>
          </a:p>
        </p:txBody>
      </p:sp>
      <p:sp>
        <p:nvSpPr>
          <p:cNvPr id="5" name="Textplatzhalter 4"/>
          <p:cNvSpPr>
            <a:spLocks noGrp="1"/>
          </p:cNvSpPr>
          <p:nvPr>
            <p:ph type="body" sz="quarter" idx="11"/>
          </p:nvPr>
        </p:nvSpPr>
        <p:spPr bwMode="auto"/>
        <p:txBody>
          <a:bodyPr/>
          <a:lstStyle/>
          <a:p>
            <a:pPr>
              <a:defRPr/>
            </a:pPr>
            <a:r>
              <a:rPr lang="de-DE"/>
              <a:t>Themen heute mit Fokus Mathematikunterricht</a:t>
            </a:r>
            <a:endParaRPr/>
          </a:p>
        </p:txBody>
      </p:sp>
      <p:sp>
        <p:nvSpPr>
          <p:cNvPr id="23" name="Rechteck 8"/>
          <p:cNvSpPr/>
          <p:nvPr/>
        </p:nvSpPr>
        <p:spPr bwMode="auto">
          <a:xfrm>
            <a:off x="6770568" y="4681796"/>
            <a:ext cx="3024336" cy="40642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600">
                <a:solidFill>
                  <a:schemeClr val="bg1"/>
                </a:solidFill>
              </a:rPr>
              <a:t>Datenbank Mathematik</a:t>
            </a:r>
            <a:endParaRPr sz="1600">
              <a:solidFill>
                <a:schemeClr val="bg1"/>
              </a:solidFill>
            </a:endParaRPr>
          </a:p>
        </p:txBody>
      </p:sp>
      <p:sp>
        <p:nvSpPr>
          <p:cNvPr id="24" name="Rechteck 8"/>
          <p:cNvSpPr/>
          <p:nvPr/>
        </p:nvSpPr>
        <p:spPr bwMode="auto">
          <a:xfrm>
            <a:off x="6770568" y="5196605"/>
            <a:ext cx="3024336" cy="40642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600">
                <a:solidFill>
                  <a:schemeClr val="bg1"/>
                </a:solidFill>
              </a:rPr>
              <a:t>(Basis-Check)</a:t>
            </a:r>
            <a:endParaRPr sz="1600">
              <a:solidFill>
                <a:schemeClr val="bg1"/>
              </a:solidFill>
            </a:endParaRPr>
          </a:p>
        </p:txBody>
      </p:sp>
      <p:sp>
        <p:nvSpPr>
          <p:cNvPr id="25" name="Rechteck 24"/>
          <p:cNvSpPr/>
          <p:nvPr/>
        </p:nvSpPr>
        <p:spPr bwMode="auto">
          <a:xfrm>
            <a:off x="6770568" y="5711414"/>
            <a:ext cx="3024336" cy="40642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600">
                <a:solidFill>
                  <a:schemeClr val="bg1"/>
                </a:solidFill>
              </a:rPr>
              <a:t>Fachliche Auswahlkriterien</a:t>
            </a:r>
            <a:endParaRPr/>
          </a:p>
        </p:txBody>
      </p:sp>
      <p:grpSp>
        <p:nvGrpSpPr>
          <p:cNvPr id="26" name="Gruppieren 25"/>
          <p:cNvGrpSpPr/>
          <p:nvPr/>
        </p:nvGrpSpPr>
        <p:grpSpPr bwMode="auto">
          <a:xfrm>
            <a:off x="2571220" y="1440210"/>
            <a:ext cx="2170255" cy="2170255"/>
            <a:chOff x="3549577" y="1172"/>
            <a:chExt cx="2170255" cy="2170255"/>
          </a:xfrm>
        </p:grpSpPr>
        <p:sp>
          <p:nvSpPr>
            <p:cNvPr id="27" name="Oval 26"/>
            <p:cNvSpPr/>
            <p:nvPr/>
          </p:nvSpPr>
          <p:spPr bwMode="auto">
            <a:xfrm>
              <a:off x="3549577" y="1172"/>
              <a:ext cx="2170255" cy="2170255"/>
            </a:xfrm>
            <a:prstGeom prst="ellipse">
              <a:avLst/>
            </a:prstGeom>
            <a:solidFill>
              <a:schemeClr val="accent2">
                <a:hueOff val="0"/>
                <a:satOff val="0"/>
                <a:lumOff val="0"/>
                <a:alpha val="30000"/>
              </a:schemeClr>
            </a:solid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28" name="Oval 4"/>
            <p:cNvSpPr txBox="1"/>
            <p:nvPr/>
          </p:nvSpPr>
          <p:spPr bwMode="auto">
            <a:xfrm>
              <a:off x="3867404" y="318998"/>
              <a:ext cx="1534603" cy="1534603"/>
            </a:xfrm>
            <a:prstGeom prst="rect">
              <a:avLst/>
            </a:prstGeom>
          </p:spPr>
          <p:style>
            <a:lnRef idx="0">
              <a:srgbClr val="000000"/>
            </a:lnRef>
            <a:fillRef idx="0">
              <a:srgbClr val="000000"/>
            </a:fillRef>
            <a:effectRef idx="0">
              <a:srgbClr val="000000"/>
            </a:effectRef>
            <a:fontRef idx="minor">
              <a:schemeClr val="lt1"/>
            </a:fontRef>
          </p:style>
          <p:txBody>
            <a:bodyPr spcFirstLastPara="0" vert="horz" wrap="square" lIns="40640" tIns="40640" rIns="40640" bIns="40640" numCol="1" spcCol="1270" anchor="ctr" anchorCtr="0">
              <a:noAutofit/>
            </a:bodyPr>
            <a:lstStyle/>
            <a:p>
              <a:pPr marL="0" lvl="0" indent="0" algn="ctr" defTabSz="1422400">
                <a:lnSpc>
                  <a:spcPct val="90000"/>
                </a:lnSpc>
                <a:spcBef>
                  <a:spcPts val="0"/>
                </a:spcBef>
                <a:spcAft>
                  <a:spcPts val="0"/>
                </a:spcAft>
                <a:buNone/>
                <a:defRPr/>
              </a:pPr>
              <a:r>
                <a:rPr lang="de-DE" sz="2800"/>
                <a:t>1. Wofür?</a:t>
              </a:r>
              <a:endParaRPr/>
            </a:p>
            <a:p>
              <a:pPr marL="11113" lvl="1" indent="-11113" algn="ctr" defTabSz="1111250">
                <a:lnSpc>
                  <a:spcPct val="90000"/>
                </a:lnSpc>
                <a:spcBef>
                  <a:spcPts val="0"/>
                </a:spcBef>
                <a:spcAft>
                  <a:spcPts val="0"/>
                </a:spcAft>
                <a:buNone/>
                <a:defRPr/>
              </a:pPr>
              <a:r>
                <a:rPr lang="de-DE" sz="2500"/>
                <a:t>Potentiale kennen</a:t>
              </a:r>
              <a:endParaRPr/>
            </a:p>
          </p:txBody>
        </p:sp>
      </p:grpSp>
      <p:grpSp>
        <p:nvGrpSpPr>
          <p:cNvPr id="29" name="Gruppieren 28"/>
          <p:cNvGrpSpPr/>
          <p:nvPr/>
        </p:nvGrpSpPr>
        <p:grpSpPr bwMode="auto">
          <a:xfrm>
            <a:off x="4096061" y="3633456"/>
            <a:ext cx="732461" cy="575633"/>
            <a:chOff x="5074419" y="2194418"/>
            <a:chExt cx="732461" cy="575633"/>
          </a:xfrm>
        </p:grpSpPr>
        <p:sp>
          <p:nvSpPr>
            <p:cNvPr id="30" name="Pfeil nach rechts 29"/>
            <p:cNvSpPr/>
            <p:nvPr/>
          </p:nvSpPr>
          <p:spPr bwMode="auto">
            <a:xfrm rot="3599999">
              <a:off x="5152833" y="2116004"/>
              <a:ext cx="575633" cy="732461"/>
            </a:xfrm>
            <a:prstGeom prst="rightArrow">
              <a:avLst>
                <a:gd name="adj1" fmla="val 60000"/>
                <a:gd name="adj2" fmla="val 50000"/>
              </a:avLst>
            </a:prstGeom>
            <a:solidFill>
              <a:schemeClr val="accent2">
                <a:hueOff val="0"/>
                <a:satOff val="0"/>
                <a:lumOff val="0"/>
                <a:alpha val="30000"/>
              </a:schemeClr>
            </a:solidFill>
          </p:spPr>
          <p:style>
            <a:lnRef idx="0">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31" name="Pfeil nach rechts 6"/>
            <p:cNvSpPr txBox="1"/>
            <p:nvPr/>
          </p:nvSpPr>
          <p:spPr bwMode="auto">
            <a:xfrm rot="3599999">
              <a:off x="5196005" y="2187719"/>
              <a:ext cx="402942" cy="439477"/>
            </a:xfrm>
            <a:prstGeom prst="rect">
              <a:avLst/>
            </a:prstGeom>
          </p:spPr>
          <p:style>
            <a:lnRef idx="0">
              <a:srgbClr val="000000"/>
            </a:lnRef>
            <a:fillRef idx="0">
              <a:srgbClr val="000000"/>
            </a:fillRef>
            <a:effectRef idx="0">
              <a:srgbClr val="000000"/>
            </a:effectRef>
            <a:fontRef idx="minor">
              <a:schemeClr val="lt1"/>
            </a:fontRef>
          </p:style>
          <p:txBody>
            <a:bodyPr spcFirstLastPara="0" vert="horz" wrap="square" lIns="0" tIns="0" rIns="0" bIns="0" numCol="1" spcCol="1270" anchor="ctr" anchorCtr="0">
              <a:noAutofit/>
            </a:bodyPr>
            <a:lstStyle/>
            <a:p>
              <a:pPr marL="0" lvl="0" indent="0" algn="ctr" defTabSz="1155699">
                <a:lnSpc>
                  <a:spcPct val="90000"/>
                </a:lnSpc>
                <a:spcBef>
                  <a:spcPts val="0"/>
                </a:spcBef>
                <a:spcAft>
                  <a:spcPts val="0"/>
                </a:spcAft>
                <a:buNone/>
                <a:defRPr/>
              </a:pPr>
              <a:endParaRPr lang="de-DE" sz="2600"/>
            </a:p>
          </p:txBody>
        </p:sp>
      </p:grpSp>
      <p:grpSp>
        <p:nvGrpSpPr>
          <p:cNvPr id="35" name="Gruppieren 34"/>
          <p:cNvGrpSpPr/>
          <p:nvPr/>
        </p:nvGrpSpPr>
        <p:grpSpPr bwMode="auto">
          <a:xfrm>
            <a:off x="3388362" y="4981192"/>
            <a:ext cx="575633" cy="732461"/>
            <a:chOff x="4363181" y="3540156"/>
            <a:chExt cx="575633" cy="732461"/>
          </a:xfrm>
        </p:grpSpPr>
        <p:sp>
          <p:nvSpPr>
            <p:cNvPr id="36" name="Pfeil nach rechts 35"/>
            <p:cNvSpPr/>
            <p:nvPr/>
          </p:nvSpPr>
          <p:spPr bwMode="auto">
            <a:xfrm rot="10800000">
              <a:off x="4363181" y="3540156"/>
              <a:ext cx="575633" cy="732461"/>
            </a:xfrm>
            <a:prstGeom prst="rightArrow">
              <a:avLst>
                <a:gd name="adj1" fmla="val 60000"/>
                <a:gd name="adj2" fmla="val 50000"/>
              </a:avLst>
            </a:prstGeom>
          </p:spPr>
          <p:style>
            <a:lnRef idx="0">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37" name="Pfeil nach rechts 6"/>
            <p:cNvSpPr txBox="1"/>
            <p:nvPr/>
          </p:nvSpPr>
          <p:spPr bwMode="auto">
            <a:xfrm rot="21600000">
              <a:off x="4535871" y="3686648"/>
              <a:ext cx="402942" cy="439477"/>
            </a:xfrm>
            <a:prstGeom prst="rect">
              <a:avLst/>
            </a:prstGeom>
          </p:spPr>
          <p:style>
            <a:lnRef idx="0">
              <a:srgbClr val="000000"/>
            </a:lnRef>
            <a:fillRef idx="0">
              <a:srgbClr val="000000"/>
            </a:fillRef>
            <a:effectRef idx="0">
              <a:srgbClr val="000000"/>
            </a:effectRef>
            <a:fontRef idx="minor">
              <a:schemeClr val="lt1"/>
            </a:fontRef>
          </p:style>
          <p:txBody>
            <a:bodyPr spcFirstLastPara="0" vert="horz" wrap="square" lIns="0" tIns="0" rIns="0" bIns="0" numCol="1" spcCol="1270" anchor="ctr" anchorCtr="0">
              <a:noAutofit/>
            </a:bodyPr>
            <a:lstStyle/>
            <a:p>
              <a:pPr marL="0" lvl="0" indent="0" algn="ctr" defTabSz="1155699">
                <a:lnSpc>
                  <a:spcPct val="90000"/>
                </a:lnSpc>
                <a:spcBef>
                  <a:spcPts val="0"/>
                </a:spcBef>
                <a:spcAft>
                  <a:spcPts val="0"/>
                </a:spcAft>
                <a:buNone/>
                <a:defRPr/>
              </a:pPr>
              <a:endParaRPr lang="de-DE" sz="2600"/>
            </a:p>
          </p:txBody>
        </p:sp>
      </p:grpSp>
      <p:grpSp>
        <p:nvGrpSpPr>
          <p:cNvPr id="38" name="Gruppieren 37"/>
          <p:cNvGrpSpPr/>
          <p:nvPr/>
        </p:nvGrpSpPr>
        <p:grpSpPr bwMode="auto">
          <a:xfrm>
            <a:off x="964184" y="4262295"/>
            <a:ext cx="2170255" cy="2170255"/>
            <a:chOff x="1921400" y="2821259"/>
            <a:chExt cx="2170255" cy="2170255"/>
          </a:xfrm>
        </p:grpSpPr>
        <p:sp>
          <p:nvSpPr>
            <p:cNvPr id="39" name="Oval 38"/>
            <p:cNvSpPr/>
            <p:nvPr/>
          </p:nvSpPr>
          <p:spPr bwMode="auto">
            <a:xfrm>
              <a:off x="1921400" y="2821259"/>
              <a:ext cx="2170255" cy="2170255"/>
            </a:xfrm>
            <a:prstGeom prst="ellipse">
              <a:avLst/>
            </a:prstGeom>
            <a:solidFill>
              <a:schemeClr val="accent4">
                <a:hueOff val="0"/>
                <a:satOff val="0"/>
                <a:lumOff val="0"/>
                <a:alpha val="30000"/>
              </a:schemeClr>
            </a:solidFill>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40" name="Oval 4"/>
            <p:cNvSpPr txBox="1"/>
            <p:nvPr/>
          </p:nvSpPr>
          <p:spPr bwMode="auto">
            <a:xfrm>
              <a:off x="2239226" y="3139085"/>
              <a:ext cx="1534603" cy="1534603"/>
            </a:xfrm>
            <a:prstGeom prst="rect">
              <a:avLst/>
            </a:prstGeom>
          </p:spPr>
          <p:style>
            <a:lnRef idx="0">
              <a:srgbClr val="000000"/>
            </a:lnRef>
            <a:fillRef idx="0">
              <a:srgbClr val="000000"/>
            </a:fillRef>
            <a:effectRef idx="0">
              <a:srgbClr val="000000"/>
            </a:effectRef>
            <a:fontRef idx="minor">
              <a:schemeClr val="lt1"/>
            </a:fontRef>
          </p:style>
          <p:txBody>
            <a:bodyPr spcFirstLastPara="0" vert="horz" wrap="square" lIns="40640" tIns="40640" rIns="40640" bIns="40640" numCol="1" spcCol="1270" anchor="ctr" anchorCtr="0">
              <a:noAutofit/>
            </a:bodyPr>
            <a:lstStyle/>
            <a:p>
              <a:pPr marL="0" lvl="0" indent="0" algn="ctr" defTabSz="1422400">
                <a:lnSpc>
                  <a:spcPct val="90000"/>
                </a:lnSpc>
                <a:spcBef>
                  <a:spcPts val="0"/>
                </a:spcBef>
                <a:spcAft>
                  <a:spcPts val="0"/>
                </a:spcAft>
                <a:buNone/>
                <a:defRPr/>
              </a:pPr>
              <a:r>
                <a:rPr lang="de-DE" sz="2800"/>
                <a:t>3. Wie?</a:t>
              </a:r>
              <a:endParaRPr/>
            </a:p>
            <a:p>
              <a:pPr marL="11113" lvl="1" indent="-11113" algn="ctr" defTabSz="1111250">
                <a:lnSpc>
                  <a:spcPct val="90000"/>
                </a:lnSpc>
                <a:spcBef>
                  <a:spcPts val="0"/>
                </a:spcBef>
                <a:spcAft>
                  <a:spcPts val="0"/>
                </a:spcAft>
                <a:buNone/>
                <a:defRPr/>
              </a:pPr>
              <a:r>
                <a:rPr lang="de-DE" sz="2500"/>
                <a:t>Potentiale nutzen</a:t>
              </a:r>
              <a:endParaRPr/>
            </a:p>
          </p:txBody>
        </p:sp>
      </p:grpSp>
      <p:grpSp>
        <p:nvGrpSpPr>
          <p:cNvPr id="59" name="Gruppieren 58"/>
          <p:cNvGrpSpPr/>
          <p:nvPr/>
        </p:nvGrpSpPr>
        <p:grpSpPr bwMode="auto">
          <a:xfrm>
            <a:off x="2489025" y="3663671"/>
            <a:ext cx="732461" cy="575633"/>
            <a:chOff x="3446241" y="2222635"/>
            <a:chExt cx="732461" cy="575633"/>
          </a:xfrm>
        </p:grpSpPr>
        <p:sp>
          <p:nvSpPr>
            <p:cNvPr id="60" name="Pfeil nach rechts 59"/>
            <p:cNvSpPr/>
            <p:nvPr/>
          </p:nvSpPr>
          <p:spPr bwMode="auto">
            <a:xfrm rot="18000000">
              <a:off x="3524655" y="2144221"/>
              <a:ext cx="575633" cy="732461"/>
            </a:xfrm>
            <a:prstGeom prst="rightArrow">
              <a:avLst>
                <a:gd name="adj1" fmla="val 60000"/>
                <a:gd name="adj2" fmla="val 50000"/>
              </a:avLst>
            </a:prstGeom>
            <a:solidFill>
              <a:schemeClr val="accent4">
                <a:hueOff val="0"/>
                <a:satOff val="0"/>
                <a:lumOff val="0"/>
                <a:alpha val="30000"/>
              </a:schemeClr>
            </a:solidFill>
          </p:spPr>
          <p:style>
            <a:lnRef idx="0">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61" name="Pfeil nach rechts 6"/>
            <p:cNvSpPr txBox="1"/>
            <p:nvPr/>
          </p:nvSpPr>
          <p:spPr bwMode="auto">
            <a:xfrm rot="18000000">
              <a:off x="3567828" y="2365490"/>
              <a:ext cx="402942" cy="439477"/>
            </a:xfrm>
            <a:prstGeom prst="rect">
              <a:avLst/>
            </a:prstGeom>
          </p:spPr>
          <p:style>
            <a:lnRef idx="0">
              <a:srgbClr val="000000"/>
            </a:lnRef>
            <a:fillRef idx="0">
              <a:srgbClr val="000000"/>
            </a:fillRef>
            <a:effectRef idx="0">
              <a:srgbClr val="000000"/>
            </a:effectRef>
            <a:fontRef idx="minor">
              <a:schemeClr val="lt1"/>
            </a:fontRef>
          </p:style>
          <p:txBody>
            <a:bodyPr spcFirstLastPara="0" vert="horz" wrap="square" lIns="0" tIns="0" rIns="0" bIns="0" numCol="1" spcCol="1270" anchor="ctr" anchorCtr="0">
              <a:noAutofit/>
            </a:bodyPr>
            <a:lstStyle/>
            <a:p>
              <a:pPr marL="0" lvl="0" indent="0" algn="ctr" defTabSz="1155699">
                <a:lnSpc>
                  <a:spcPct val="90000"/>
                </a:lnSpc>
                <a:spcBef>
                  <a:spcPts val="0"/>
                </a:spcBef>
                <a:spcAft>
                  <a:spcPts val="0"/>
                </a:spcAft>
                <a:buNone/>
                <a:defRPr/>
              </a:pPr>
              <a:endParaRPr lang="de-DE" sz="2600"/>
            </a:p>
          </p:txBody>
        </p:sp>
      </p:grpSp>
      <p:grpSp>
        <p:nvGrpSpPr>
          <p:cNvPr id="41" name="Gruppieren 40">
            <a:extLst>
              <a:ext uri="{FF2B5EF4-FFF2-40B4-BE49-F238E27FC236}">
                <a16:creationId xmlns:a16="http://schemas.microsoft.com/office/drawing/2014/main" id="{89C6F5A6-C0C1-493F-BFE4-9BEE648A4303}"/>
              </a:ext>
            </a:extLst>
          </p:cNvPr>
          <p:cNvGrpSpPr/>
          <p:nvPr/>
        </p:nvGrpSpPr>
        <p:grpSpPr>
          <a:xfrm>
            <a:off x="4202937" y="4262295"/>
            <a:ext cx="2170255" cy="2170255"/>
            <a:chOff x="4202937" y="4262295"/>
            <a:chExt cx="2170255" cy="2170255"/>
          </a:xfrm>
        </p:grpSpPr>
        <p:sp>
          <p:nvSpPr>
            <p:cNvPr id="42" name="Oval 47">
              <a:extLst>
                <a:ext uri="{FF2B5EF4-FFF2-40B4-BE49-F238E27FC236}">
                  <a16:creationId xmlns:a16="http://schemas.microsoft.com/office/drawing/2014/main" id="{36312041-9BC8-4C83-8A93-F16C7DC2AA21}"/>
                </a:ext>
              </a:extLst>
            </p:cNvPr>
            <p:cNvSpPr/>
            <p:nvPr/>
          </p:nvSpPr>
          <p:spPr bwMode="auto">
            <a:xfrm>
              <a:off x="4202937" y="4262295"/>
              <a:ext cx="2170255" cy="2170255"/>
            </a:xfrm>
            <a:prstGeom prst="ellipse">
              <a:avLst/>
            </a:pr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43" name="Oval 4">
              <a:extLst>
                <a:ext uri="{FF2B5EF4-FFF2-40B4-BE49-F238E27FC236}">
                  <a16:creationId xmlns:a16="http://schemas.microsoft.com/office/drawing/2014/main" id="{4E3563BA-FC2E-4451-8E95-3EE0253EFFBF}"/>
                </a:ext>
              </a:extLst>
            </p:cNvPr>
            <p:cNvSpPr txBox="1"/>
            <p:nvPr/>
          </p:nvSpPr>
          <p:spPr bwMode="auto">
            <a:xfrm>
              <a:off x="4505866" y="4580121"/>
              <a:ext cx="1564396" cy="1534603"/>
            </a:xfrm>
            <a:prstGeom prst="rect">
              <a:avLst/>
            </a:prstGeom>
          </p:spPr>
          <p:style>
            <a:lnRef idx="0">
              <a:srgbClr val="000000"/>
            </a:lnRef>
            <a:fillRef idx="0">
              <a:srgbClr val="000000"/>
            </a:fillRef>
            <a:effectRef idx="0">
              <a:srgbClr val="000000"/>
            </a:effectRef>
            <a:fontRef idx="minor">
              <a:schemeClr val="lt1"/>
            </a:fontRef>
          </p:style>
          <p:txBody>
            <a:bodyPr spcFirstLastPara="0" vert="horz" wrap="square" lIns="40640" tIns="40640" rIns="40640" bIns="40640" numCol="1" spcCol="1270" anchor="ctr" anchorCtr="0">
              <a:noAutofit/>
            </a:bodyPr>
            <a:lstStyle/>
            <a:p>
              <a:pPr marL="0" lvl="0" indent="0" algn="ctr" defTabSz="1422400">
                <a:lnSpc>
                  <a:spcPct val="90000"/>
                </a:lnSpc>
                <a:spcBef>
                  <a:spcPts val="0"/>
                </a:spcBef>
                <a:spcAft>
                  <a:spcPts val="0"/>
                </a:spcAft>
                <a:buNone/>
                <a:defRPr/>
              </a:pPr>
              <a:r>
                <a:rPr lang="de-DE" sz="2800" dirty="0"/>
                <a:t>2. Was?</a:t>
              </a:r>
              <a:endParaRPr dirty="0"/>
            </a:p>
            <a:p>
              <a:pPr marL="11113" lvl="1" indent="-11113" algn="ctr" defTabSz="1111250">
                <a:lnSpc>
                  <a:spcPct val="90000"/>
                </a:lnSpc>
                <a:spcBef>
                  <a:spcPts val="0"/>
                </a:spcBef>
                <a:spcAft>
                  <a:spcPts val="0"/>
                </a:spcAft>
                <a:buNone/>
                <a:defRPr/>
              </a:pPr>
              <a:r>
                <a:rPr lang="de-DE" sz="2500" dirty="0"/>
                <a:t>Werkzeuge finden</a:t>
              </a:r>
              <a:endParaRPr dirty="0"/>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Titel 1"/>
          <p:cNvSpPr>
            <a:spLocks noGrp="1"/>
          </p:cNvSpPr>
          <p:nvPr>
            <p:ph type="title"/>
          </p:nvPr>
        </p:nvSpPr>
        <p:spPr bwMode="auto"/>
        <p:txBody>
          <a:bodyPr/>
          <a:lstStyle/>
          <a:p>
            <a:pPr>
              <a:defRPr/>
            </a:pPr>
            <a:r>
              <a:rPr lang="de-DE"/>
              <a:t>Digitale Werkzeuge auswählen</a:t>
            </a:r>
            <a:endParaRPr/>
          </a:p>
        </p:txBody>
      </p:sp>
      <p:sp>
        <p:nvSpPr>
          <p:cNvPr id="6" name="Textplatzhalter 10"/>
          <p:cNvSpPr>
            <a:spLocks noGrp="1"/>
          </p:cNvSpPr>
          <p:nvPr>
            <p:ph type="body" sz="quarter" idx="11"/>
          </p:nvPr>
        </p:nvSpPr>
        <p:spPr bwMode="auto"/>
        <p:txBody>
          <a:bodyPr/>
          <a:lstStyle/>
          <a:p>
            <a:pPr>
              <a:defRPr/>
            </a:pPr>
            <a:r>
              <a:rPr lang="de-DE"/>
              <a:t>Welches Werkzeug – und woher?</a:t>
            </a:r>
            <a:endParaRPr/>
          </a:p>
        </p:txBody>
      </p:sp>
      <p:sp>
        <p:nvSpPr>
          <p:cNvPr id="7" name="Rechteck 12"/>
          <p:cNvSpPr/>
          <p:nvPr/>
        </p:nvSpPr>
        <p:spPr bwMode="auto">
          <a:xfrm>
            <a:off x="0" y="1733917"/>
            <a:ext cx="9911933" cy="4242797"/>
          </a:xfrm>
          <a:prstGeom prst="rect">
            <a:avLst/>
          </a:prstGeom>
          <a:solidFill>
            <a:schemeClr val="tx2">
              <a:lumMod val="20000"/>
              <a:lumOff val="80000"/>
            </a:schemeClr>
          </a:solidFill>
          <a:ln>
            <a:noFill/>
          </a:ln>
        </p:spPr>
        <p:style>
          <a:lnRef idx="1">
            <a:schemeClr val="accent1"/>
          </a:lnRef>
          <a:fillRef idx="3">
            <a:schemeClr val="accent1"/>
          </a:fillRef>
          <a:effectRef idx="2">
            <a:schemeClr val="accent1"/>
          </a:effectRef>
          <a:fontRef idx="minor">
            <a:schemeClr val="lt1"/>
          </a:fontRef>
        </p:style>
        <p:txBody>
          <a:bodyPr lIns="152039" tIns="152039" rIns="152039" bIns="152039" rtlCol="0" anchor="t"/>
          <a:lstStyle/>
          <a:p>
            <a:pPr>
              <a:defRPr/>
            </a:pPr>
            <a:r>
              <a:rPr lang="de-DE" sz="1850">
                <a:solidFill>
                  <a:schemeClr val="tx1"/>
                </a:solidFill>
              </a:rPr>
              <a:t>Wie finde ich passende Werkzeuge?</a:t>
            </a:r>
            <a:endParaRPr/>
          </a:p>
        </p:txBody>
      </p:sp>
      <p:sp>
        <p:nvSpPr>
          <p:cNvPr id="8" name="Rechteck 13"/>
          <p:cNvSpPr/>
          <p:nvPr/>
        </p:nvSpPr>
        <p:spPr bwMode="auto">
          <a:xfrm>
            <a:off x="330770" y="2326717"/>
            <a:ext cx="4392488" cy="901085"/>
          </a:xfrm>
          <a:prstGeom prst="rect">
            <a:avLst/>
          </a:prstGeom>
          <a:solidFill>
            <a:schemeClr val="bg1"/>
          </a:solidFill>
          <a:ln>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defRPr/>
            </a:pPr>
            <a:r>
              <a:rPr lang="de-DE" sz="1700">
                <a:solidFill>
                  <a:schemeClr val="tx1"/>
                </a:solidFill>
              </a:rPr>
              <a:t>Eigene Sammlung und eigene Quellen</a:t>
            </a:r>
            <a:endParaRPr lang="de-DE" sz="1350">
              <a:solidFill>
                <a:schemeClr val="tx1"/>
              </a:solidFill>
            </a:endParaRPr>
          </a:p>
        </p:txBody>
      </p:sp>
      <p:sp>
        <p:nvSpPr>
          <p:cNvPr id="9" name="Rechteck 14"/>
          <p:cNvSpPr/>
          <p:nvPr/>
        </p:nvSpPr>
        <p:spPr bwMode="auto">
          <a:xfrm>
            <a:off x="5365080" y="2326718"/>
            <a:ext cx="4392488" cy="901085"/>
          </a:xfrm>
          <a:prstGeom prst="rect">
            <a:avLst/>
          </a:prstGeom>
          <a:solidFill>
            <a:schemeClr val="bg1"/>
          </a:solidFill>
          <a:ln>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defRPr/>
            </a:pPr>
            <a:r>
              <a:rPr lang="de-DE" sz="1700">
                <a:solidFill>
                  <a:schemeClr val="tx1"/>
                </a:solidFill>
              </a:rPr>
              <a:t>Datenbank digitaler Werkzeuge in mebis</a:t>
            </a:r>
            <a:br>
              <a:rPr lang="de-DE" sz="1700">
                <a:solidFill>
                  <a:schemeClr val="tx1"/>
                </a:solidFill>
              </a:rPr>
            </a:br>
            <a:r>
              <a:rPr lang="de-DE" sz="1700">
                <a:solidFill>
                  <a:schemeClr val="tx1"/>
                </a:solidFill>
              </a:rPr>
              <a:t>(für Mathematik)</a:t>
            </a:r>
            <a:endParaRPr/>
          </a:p>
        </p:txBody>
      </p:sp>
      <p:sp>
        <p:nvSpPr>
          <p:cNvPr id="13" name="Rechteck 13"/>
          <p:cNvSpPr/>
          <p:nvPr/>
        </p:nvSpPr>
        <p:spPr bwMode="auto">
          <a:xfrm>
            <a:off x="2844800" y="3816474"/>
            <a:ext cx="4392488" cy="641133"/>
          </a:xfrm>
          <a:prstGeom prst="rect">
            <a:avLst/>
          </a:prstGeom>
          <a:solidFill>
            <a:schemeClr val="bg1"/>
          </a:solidFill>
          <a:ln>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defRPr/>
            </a:pPr>
            <a:r>
              <a:rPr lang="de-DE" sz="1700">
                <a:solidFill>
                  <a:schemeClr val="tx1"/>
                </a:solidFill>
              </a:rPr>
              <a:t>Basis-Check</a:t>
            </a:r>
            <a:endParaRPr lang="de-DE" sz="1350">
              <a:solidFill>
                <a:schemeClr val="tx1"/>
              </a:solidFill>
            </a:endParaRPr>
          </a:p>
        </p:txBody>
      </p:sp>
      <p:sp>
        <p:nvSpPr>
          <p:cNvPr id="14" name="Rechteck 13"/>
          <p:cNvSpPr/>
          <p:nvPr/>
        </p:nvSpPr>
        <p:spPr bwMode="auto">
          <a:xfrm>
            <a:off x="2844800" y="4975541"/>
            <a:ext cx="4392488" cy="641133"/>
          </a:xfrm>
          <a:prstGeom prst="rect">
            <a:avLst/>
          </a:prstGeom>
          <a:solidFill>
            <a:schemeClr val="bg1"/>
          </a:solidFill>
          <a:ln>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defRPr/>
            </a:pPr>
            <a:r>
              <a:rPr lang="de-DE" sz="1700">
                <a:solidFill>
                  <a:schemeClr val="tx1"/>
                </a:solidFill>
              </a:rPr>
              <a:t>Passung zu Lernzielen und Lernaktivitäten</a:t>
            </a:r>
            <a:endParaRPr lang="de-DE" sz="1350">
              <a:solidFill>
                <a:schemeClr val="tx1"/>
              </a:solidFill>
            </a:endParaRPr>
          </a:p>
        </p:txBody>
      </p:sp>
      <p:cxnSp>
        <p:nvCxnSpPr>
          <p:cNvPr id="15" name="Gerade Verbindung mit Pfeil 9"/>
          <p:cNvCxnSpPr>
            <a:cxnSpLocks/>
            <a:stCxn id="8" idx="2"/>
            <a:endCxn id="13" idx="0"/>
          </p:cNvCxnSpPr>
          <p:nvPr/>
        </p:nvCxnSpPr>
        <p:spPr bwMode="auto">
          <a:xfrm>
            <a:off x="2527014" y="3227802"/>
            <a:ext cx="2514030" cy="588672"/>
          </a:xfrm>
          <a:prstGeom prst="straightConnector1">
            <a:avLst/>
          </a:prstGeom>
          <a:ln w="15875">
            <a:solidFill>
              <a:schemeClr val="tx2"/>
            </a:solidFill>
            <a:tailEnd type="stealth" w="lg" len="lg"/>
          </a:ln>
          <a:effectLst/>
        </p:spPr>
        <p:style>
          <a:lnRef idx="2">
            <a:schemeClr val="accent1"/>
          </a:lnRef>
          <a:fillRef idx="0">
            <a:schemeClr val="accent1"/>
          </a:fillRef>
          <a:effectRef idx="1">
            <a:schemeClr val="accent1"/>
          </a:effectRef>
          <a:fontRef idx="minor">
            <a:schemeClr val="tx1"/>
          </a:fontRef>
        </p:style>
      </p:cxnSp>
      <p:cxnSp>
        <p:nvCxnSpPr>
          <p:cNvPr id="16" name="Gerade Verbindung mit Pfeil 9"/>
          <p:cNvCxnSpPr>
            <a:cxnSpLocks/>
            <a:stCxn id="9" idx="2"/>
            <a:endCxn id="13" idx="0"/>
          </p:cNvCxnSpPr>
          <p:nvPr/>
        </p:nvCxnSpPr>
        <p:spPr bwMode="auto">
          <a:xfrm flipH="1">
            <a:off x="5041044" y="3227803"/>
            <a:ext cx="2520280" cy="588671"/>
          </a:xfrm>
          <a:prstGeom prst="straightConnector1">
            <a:avLst/>
          </a:prstGeom>
          <a:ln w="15875">
            <a:solidFill>
              <a:schemeClr val="tx2"/>
            </a:solidFill>
            <a:tailEnd type="stealth" w="lg" len="lg"/>
          </a:ln>
          <a:effectLst/>
        </p:spPr>
        <p:style>
          <a:lnRef idx="2">
            <a:schemeClr val="accent1"/>
          </a:lnRef>
          <a:fillRef idx="0">
            <a:schemeClr val="accent1"/>
          </a:fillRef>
          <a:effectRef idx="1">
            <a:schemeClr val="accent1"/>
          </a:effectRef>
          <a:fontRef idx="minor">
            <a:schemeClr val="tx1"/>
          </a:fontRef>
        </p:style>
      </p:cxnSp>
      <p:cxnSp>
        <p:nvCxnSpPr>
          <p:cNvPr id="18" name="Gerade Verbindung mit Pfeil 9"/>
          <p:cNvCxnSpPr>
            <a:cxnSpLocks/>
            <a:stCxn id="13" idx="2"/>
            <a:endCxn id="14" idx="0"/>
          </p:cNvCxnSpPr>
          <p:nvPr/>
        </p:nvCxnSpPr>
        <p:spPr bwMode="auto">
          <a:xfrm>
            <a:off x="5041044" y="4457607"/>
            <a:ext cx="0" cy="517934"/>
          </a:xfrm>
          <a:prstGeom prst="straightConnector1">
            <a:avLst/>
          </a:prstGeom>
          <a:ln w="15875">
            <a:solidFill>
              <a:schemeClr val="tx2"/>
            </a:solidFill>
            <a:tailEnd type="stealth" w="lg" len="lg"/>
          </a:ln>
          <a:effectLst/>
        </p:spPr>
        <p:style>
          <a:lnRef idx="2">
            <a:schemeClr val="accent1"/>
          </a:lnRef>
          <a:fillRef idx="0">
            <a:schemeClr val="accent1"/>
          </a:fillRef>
          <a:effectRef idx="1">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spd="slow" p14:dur="2000">
        <p:wipe dir="r"/>
      </p:transition>
    </mc:Choice>
    <mc:Fallback xmlns="" xmlns:m="http://schemas.openxmlformats.org/officeDocument/2006/math" xmlns:w="http://schemas.openxmlformats.org/wordprocessingml/2006/main">
      <p:transition spd="slow" advClick="1">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Titel 1"/>
          <p:cNvSpPr>
            <a:spLocks noGrp="1"/>
          </p:cNvSpPr>
          <p:nvPr>
            <p:ph type="title"/>
          </p:nvPr>
        </p:nvSpPr>
        <p:spPr bwMode="auto"/>
        <p:txBody>
          <a:bodyPr/>
          <a:lstStyle/>
          <a:p>
            <a:pPr>
              <a:defRPr/>
            </a:pPr>
            <a:r>
              <a:rPr lang="de-DE"/>
              <a:t>Digitale Werkzeuge auswählen</a:t>
            </a:r>
            <a:endParaRPr/>
          </a:p>
        </p:txBody>
      </p:sp>
      <p:sp>
        <p:nvSpPr>
          <p:cNvPr id="6" name="Textplatzhalter 10"/>
          <p:cNvSpPr>
            <a:spLocks noGrp="1"/>
          </p:cNvSpPr>
          <p:nvPr>
            <p:ph type="body" sz="quarter" idx="11"/>
          </p:nvPr>
        </p:nvSpPr>
        <p:spPr bwMode="auto"/>
        <p:txBody>
          <a:bodyPr/>
          <a:lstStyle/>
          <a:p>
            <a:pPr>
              <a:defRPr/>
            </a:pPr>
            <a:r>
              <a:rPr lang="de-DE"/>
              <a:t>Welches Werkzeug – und woher?</a:t>
            </a:r>
            <a:endParaRPr/>
          </a:p>
        </p:txBody>
      </p:sp>
      <p:sp>
        <p:nvSpPr>
          <p:cNvPr id="7" name="Rechteck 12"/>
          <p:cNvSpPr/>
          <p:nvPr/>
        </p:nvSpPr>
        <p:spPr bwMode="auto">
          <a:xfrm>
            <a:off x="0" y="1733917"/>
            <a:ext cx="9911933" cy="4242797"/>
          </a:xfrm>
          <a:prstGeom prst="rect">
            <a:avLst/>
          </a:prstGeom>
          <a:solidFill>
            <a:schemeClr val="tx2">
              <a:lumMod val="20000"/>
              <a:lumOff val="80000"/>
            </a:schemeClr>
          </a:solidFill>
          <a:ln>
            <a:noFill/>
          </a:ln>
        </p:spPr>
        <p:style>
          <a:lnRef idx="1">
            <a:schemeClr val="accent1"/>
          </a:lnRef>
          <a:fillRef idx="3">
            <a:schemeClr val="accent1"/>
          </a:fillRef>
          <a:effectRef idx="2">
            <a:schemeClr val="accent1"/>
          </a:effectRef>
          <a:fontRef idx="minor">
            <a:schemeClr val="lt1"/>
          </a:fontRef>
        </p:style>
        <p:txBody>
          <a:bodyPr lIns="152039" tIns="152039" rIns="152039" bIns="152039" rtlCol="0" anchor="t"/>
          <a:lstStyle/>
          <a:p>
            <a:pPr>
              <a:defRPr/>
            </a:pPr>
            <a:r>
              <a:rPr lang="de-DE" sz="1850">
                <a:solidFill>
                  <a:schemeClr val="tx1"/>
                </a:solidFill>
              </a:rPr>
              <a:t>Wie finde ich passende Werkzeuge?</a:t>
            </a:r>
            <a:endParaRPr/>
          </a:p>
        </p:txBody>
      </p:sp>
      <p:sp>
        <p:nvSpPr>
          <p:cNvPr id="8" name="Rechteck 13"/>
          <p:cNvSpPr/>
          <p:nvPr/>
        </p:nvSpPr>
        <p:spPr bwMode="auto">
          <a:xfrm>
            <a:off x="330770" y="2326717"/>
            <a:ext cx="4392488" cy="901085"/>
          </a:xfrm>
          <a:prstGeom prst="rect">
            <a:avLst/>
          </a:prstGeom>
          <a:solidFill>
            <a:schemeClr val="bg1"/>
          </a:solidFill>
          <a:ln>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defRPr/>
            </a:pPr>
            <a:r>
              <a:rPr lang="de-DE" sz="1700">
                <a:solidFill>
                  <a:schemeClr val="tx1"/>
                </a:solidFill>
              </a:rPr>
              <a:t>Eigene Sammlung und eigene Quellen</a:t>
            </a:r>
            <a:endParaRPr lang="de-DE" sz="1350">
              <a:solidFill>
                <a:schemeClr val="tx1"/>
              </a:solidFill>
            </a:endParaRPr>
          </a:p>
        </p:txBody>
      </p:sp>
      <p:sp>
        <p:nvSpPr>
          <p:cNvPr id="9" name="Rechteck 14"/>
          <p:cNvSpPr/>
          <p:nvPr/>
        </p:nvSpPr>
        <p:spPr bwMode="auto">
          <a:xfrm>
            <a:off x="5365080" y="2326718"/>
            <a:ext cx="4392488" cy="901085"/>
          </a:xfrm>
          <a:prstGeom prst="rect">
            <a:avLst/>
          </a:prstGeom>
          <a:solidFill>
            <a:schemeClr val="accent2">
              <a:lumMod val="20000"/>
              <a:lumOff val="80000"/>
            </a:schemeClr>
          </a:solidFill>
          <a:ln>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defRPr/>
            </a:pPr>
            <a:r>
              <a:rPr lang="de-DE" sz="1700">
                <a:solidFill>
                  <a:schemeClr val="tx1"/>
                </a:solidFill>
              </a:rPr>
              <a:t>Datenbank digitaler Werkzeuge in mebis</a:t>
            </a:r>
            <a:br>
              <a:rPr lang="de-DE" sz="1700">
                <a:solidFill>
                  <a:schemeClr val="tx1"/>
                </a:solidFill>
              </a:rPr>
            </a:br>
            <a:r>
              <a:rPr lang="de-DE" sz="1700">
                <a:solidFill>
                  <a:schemeClr val="tx1"/>
                </a:solidFill>
              </a:rPr>
              <a:t>(für Mathematik)</a:t>
            </a:r>
            <a:endParaRPr/>
          </a:p>
        </p:txBody>
      </p:sp>
      <p:pic>
        <p:nvPicPr>
          <p:cNvPr id="10" name="Grafik 6"/>
          <p:cNvPicPr>
            <a:picLocks noChangeAspect="1"/>
          </p:cNvPicPr>
          <p:nvPr/>
        </p:nvPicPr>
        <p:blipFill>
          <a:blip r:embed="rId3"/>
          <a:stretch/>
        </p:blipFill>
        <p:spPr bwMode="auto">
          <a:xfrm>
            <a:off x="5437088" y="3525034"/>
            <a:ext cx="4303927" cy="2202383"/>
          </a:xfrm>
          <a:prstGeom prst="rect">
            <a:avLst/>
          </a:prstGeom>
        </p:spPr>
      </p:pic>
      <p:pic>
        <p:nvPicPr>
          <p:cNvPr id="11" name="Grafik 7"/>
          <p:cNvPicPr>
            <a:picLocks noChangeAspect="1"/>
          </p:cNvPicPr>
          <p:nvPr/>
        </p:nvPicPr>
        <p:blipFill>
          <a:blip r:embed="rId4"/>
          <a:stretch/>
        </p:blipFill>
        <p:spPr bwMode="auto">
          <a:xfrm>
            <a:off x="330770" y="4234153"/>
            <a:ext cx="3767063" cy="2621026"/>
          </a:xfrm>
          <a:prstGeom prst="rect">
            <a:avLst/>
          </a:prstGeom>
        </p:spPr>
      </p:pic>
      <p:cxnSp>
        <p:nvCxnSpPr>
          <p:cNvPr id="12" name="Gerade Verbindung mit Pfeil 9"/>
          <p:cNvCxnSpPr>
            <a:cxnSpLocks/>
          </p:cNvCxnSpPr>
          <p:nvPr/>
        </p:nvCxnSpPr>
        <p:spPr bwMode="auto">
          <a:xfrm flipH="1">
            <a:off x="4284960" y="3837606"/>
            <a:ext cx="981209" cy="475986"/>
          </a:xfrm>
          <a:prstGeom prst="straightConnector1">
            <a:avLst/>
          </a:prstGeom>
          <a:ln w="15875">
            <a:solidFill>
              <a:schemeClr val="tx2"/>
            </a:solidFill>
            <a:tailEnd type="stealth" w="lg" len="lg"/>
          </a:ln>
          <a:effectLst/>
        </p:spPr>
        <p:style>
          <a:lnRef idx="2">
            <a:schemeClr val="accent1"/>
          </a:lnRef>
          <a:fillRef idx="0">
            <a:schemeClr val="accent1"/>
          </a:fillRef>
          <a:effectRef idx="1">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spd="slow" p14:dur="2000">
        <p:wipe dir="r"/>
      </p:transition>
    </mc:Choice>
    <mc:Fallback xmlns="" xmlns:m="http://schemas.openxmlformats.org/officeDocument/2006/math" xmlns:w="http://schemas.openxmlformats.org/wordprocessingml/2006/main">
      <p:transition spd="slow" advClick="1">
        <p:wipe dir="r"/>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Titel 1"/>
          <p:cNvSpPr>
            <a:spLocks noGrp="1"/>
          </p:cNvSpPr>
          <p:nvPr>
            <p:ph type="title"/>
          </p:nvPr>
        </p:nvSpPr>
        <p:spPr bwMode="auto"/>
        <p:txBody>
          <a:bodyPr/>
          <a:lstStyle/>
          <a:p>
            <a:pPr>
              <a:defRPr/>
            </a:pPr>
            <a:r>
              <a:rPr lang="de-DE"/>
              <a:t>Digitale Werkzeuge auswählen</a:t>
            </a:r>
            <a:endParaRPr/>
          </a:p>
        </p:txBody>
      </p:sp>
      <p:sp>
        <p:nvSpPr>
          <p:cNvPr id="6" name="Textplatzhalter 10"/>
          <p:cNvSpPr>
            <a:spLocks noGrp="1"/>
          </p:cNvSpPr>
          <p:nvPr>
            <p:ph type="body" sz="quarter" idx="11"/>
          </p:nvPr>
        </p:nvSpPr>
        <p:spPr bwMode="auto"/>
        <p:txBody>
          <a:bodyPr/>
          <a:lstStyle/>
          <a:p>
            <a:pPr>
              <a:defRPr/>
            </a:pPr>
            <a:r>
              <a:rPr lang="de-DE"/>
              <a:t>Welches Werkzeug – und woher?</a:t>
            </a:r>
            <a:endParaRPr/>
          </a:p>
        </p:txBody>
      </p:sp>
      <p:sp>
        <p:nvSpPr>
          <p:cNvPr id="7" name="Rechteck 12"/>
          <p:cNvSpPr/>
          <p:nvPr/>
        </p:nvSpPr>
        <p:spPr bwMode="auto">
          <a:xfrm>
            <a:off x="0" y="1733917"/>
            <a:ext cx="9911933" cy="4242797"/>
          </a:xfrm>
          <a:prstGeom prst="rect">
            <a:avLst/>
          </a:prstGeom>
          <a:solidFill>
            <a:schemeClr val="tx2">
              <a:lumMod val="20000"/>
              <a:lumOff val="80000"/>
            </a:schemeClr>
          </a:solidFill>
          <a:ln>
            <a:noFill/>
          </a:ln>
        </p:spPr>
        <p:style>
          <a:lnRef idx="1">
            <a:schemeClr val="accent1"/>
          </a:lnRef>
          <a:fillRef idx="3">
            <a:schemeClr val="accent1"/>
          </a:fillRef>
          <a:effectRef idx="2">
            <a:schemeClr val="accent1"/>
          </a:effectRef>
          <a:fontRef idx="minor">
            <a:schemeClr val="lt1"/>
          </a:fontRef>
        </p:style>
        <p:txBody>
          <a:bodyPr lIns="152039" tIns="152039" rIns="152039" bIns="152039" rtlCol="0" anchor="t"/>
          <a:lstStyle/>
          <a:p>
            <a:pPr>
              <a:defRPr/>
            </a:pPr>
            <a:r>
              <a:rPr lang="de-DE" sz="1850">
                <a:solidFill>
                  <a:schemeClr val="tx1"/>
                </a:solidFill>
              </a:rPr>
              <a:t>Wie finde ich passende Werkzeuge?</a:t>
            </a:r>
            <a:endParaRPr/>
          </a:p>
        </p:txBody>
      </p:sp>
      <p:sp>
        <p:nvSpPr>
          <p:cNvPr id="8" name="Rechteck 13"/>
          <p:cNvSpPr/>
          <p:nvPr/>
        </p:nvSpPr>
        <p:spPr bwMode="auto">
          <a:xfrm>
            <a:off x="330770" y="2326717"/>
            <a:ext cx="4392488" cy="901085"/>
          </a:xfrm>
          <a:prstGeom prst="rect">
            <a:avLst/>
          </a:prstGeom>
          <a:solidFill>
            <a:schemeClr val="bg1"/>
          </a:solidFill>
          <a:ln>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defRPr/>
            </a:pPr>
            <a:r>
              <a:rPr lang="de-DE" sz="1700">
                <a:solidFill>
                  <a:schemeClr val="tx1"/>
                </a:solidFill>
              </a:rPr>
              <a:t>Eigene Sammlung und eigene Quellen</a:t>
            </a:r>
            <a:endParaRPr lang="de-DE" sz="1350">
              <a:solidFill>
                <a:schemeClr val="tx1"/>
              </a:solidFill>
            </a:endParaRPr>
          </a:p>
        </p:txBody>
      </p:sp>
      <p:sp>
        <p:nvSpPr>
          <p:cNvPr id="9" name="Rechteck 14"/>
          <p:cNvSpPr/>
          <p:nvPr/>
        </p:nvSpPr>
        <p:spPr bwMode="auto">
          <a:xfrm>
            <a:off x="5365080" y="2326718"/>
            <a:ext cx="4392488" cy="901085"/>
          </a:xfrm>
          <a:prstGeom prst="rect">
            <a:avLst/>
          </a:prstGeom>
          <a:solidFill>
            <a:schemeClr val="bg1"/>
          </a:solidFill>
          <a:ln>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defRPr/>
            </a:pPr>
            <a:r>
              <a:rPr lang="de-DE" sz="1700">
                <a:solidFill>
                  <a:schemeClr val="tx1"/>
                </a:solidFill>
              </a:rPr>
              <a:t>Datenbank digitaler Werkzeuge in mebis</a:t>
            </a:r>
            <a:br>
              <a:rPr lang="de-DE" sz="1700">
                <a:solidFill>
                  <a:schemeClr val="tx1"/>
                </a:solidFill>
              </a:rPr>
            </a:br>
            <a:r>
              <a:rPr lang="de-DE" sz="1700">
                <a:solidFill>
                  <a:schemeClr val="tx1"/>
                </a:solidFill>
              </a:rPr>
              <a:t>(für Mathematik)</a:t>
            </a:r>
            <a:endParaRPr/>
          </a:p>
        </p:txBody>
      </p:sp>
      <p:sp>
        <p:nvSpPr>
          <p:cNvPr id="13" name="Rechteck 13"/>
          <p:cNvSpPr/>
          <p:nvPr/>
        </p:nvSpPr>
        <p:spPr bwMode="auto">
          <a:xfrm>
            <a:off x="2844800" y="3816474"/>
            <a:ext cx="4392488" cy="641133"/>
          </a:xfrm>
          <a:prstGeom prst="rect">
            <a:avLst/>
          </a:prstGeom>
          <a:solidFill>
            <a:schemeClr val="accent3">
              <a:lumMod val="20000"/>
              <a:lumOff val="80000"/>
            </a:schemeClr>
          </a:solidFill>
          <a:ln>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defRPr/>
            </a:pPr>
            <a:r>
              <a:rPr lang="de-DE" sz="1700">
                <a:solidFill>
                  <a:schemeClr val="tx1"/>
                </a:solidFill>
              </a:rPr>
              <a:t>Basis-Checkliste</a:t>
            </a:r>
            <a:endParaRPr lang="de-DE" sz="1350">
              <a:solidFill>
                <a:schemeClr val="tx1"/>
              </a:solidFill>
            </a:endParaRPr>
          </a:p>
        </p:txBody>
      </p:sp>
      <p:sp>
        <p:nvSpPr>
          <p:cNvPr id="14" name="Rechteck 13"/>
          <p:cNvSpPr/>
          <p:nvPr/>
        </p:nvSpPr>
        <p:spPr bwMode="auto">
          <a:xfrm>
            <a:off x="2844800" y="4975541"/>
            <a:ext cx="4392488" cy="641133"/>
          </a:xfrm>
          <a:prstGeom prst="rect">
            <a:avLst/>
          </a:prstGeom>
          <a:solidFill>
            <a:schemeClr val="bg1"/>
          </a:solidFill>
          <a:ln>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defRPr/>
            </a:pPr>
            <a:r>
              <a:rPr lang="de-DE" sz="1700">
                <a:solidFill>
                  <a:schemeClr val="tx1"/>
                </a:solidFill>
              </a:rPr>
              <a:t>Passung zu Lernzielen und Lernaktivitäten</a:t>
            </a:r>
            <a:endParaRPr lang="de-DE" sz="1350">
              <a:solidFill>
                <a:schemeClr val="tx1"/>
              </a:solidFill>
            </a:endParaRPr>
          </a:p>
        </p:txBody>
      </p:sp>
      <p:cxnSp>
        <p:nvCxnSpPr>
          <p:cNvPr id="15" name="Gerade Verbindung mit Pfeil 9"/>
          <p:cNvCxnSpPr>
            <a:cxnSpLocks/>
            <a:stCxn id="8" idx="2"/>
            <a:endCxn id="13" idx="0"/>
          </p:cNvCxnSpPr>
          <p:nvPr/>
        </p:nvCxnSpPr>
        <p:spPr bwMode="auto">
          <a:xfrm>
            <a:off x="2527014" y="3227802"/>
            <a:ext cx="2514030" cy="588672"/>
          </a:xfrm>
          <a:prstGeom prst="straightConnector1">
            <a:avLst/>
          </a:prstGeom>
          <a:ln w="15875">
            <a:solidFill>
              <a:schemeClr val="tx2"/>
            </a:solidFill>
            <a:tailEnd type="stealth" w="lg" len="lg"/>
          </a:ln>
          <a:effectLst/>
        </p:spPr>
        <p:style>
          <a:lnRef idx="2">
            <a:schemeClr val="accent1"/>
          </a:lnRef>
          <a:fillRef idx="0">
            <a:schemeClr val="accent1"/>
          </a:fillRef>
          <a:effectRef idx="1">
            <a:schemeClr val="accent1"/>
          </a:effectRef>
          <a:fontRef idx="minor">
            <a:schemeClr val="tx1"/>
          </a:fontRef>
        </p:style>
      </p:cxnSp>
      <p:cxnSp>
        <p:nvCxnSpPr>
          <p:cNvPr id="16" name="Gerade Verbindung mit Pfeil 9"/>
          <p:cNvCxnSpPr>
            <a:cxnSpLocks/>
            <a:stCxn id="9" idx="2"/>
            <a:endCxn id="13" idx="0"/>
          </p:cNvCxnSpPr>
          <p:nvPr/>
        </p:nvCxnSpPr>
        <p:spPr bwMode="auto">
          <a:xfrm flipH="1">
            <a:off x="5041044" y="3227803"/>
            <a:ext cx="2520280" cy="588671"/>
          </a:xfrm>
          <a:prstGeom prst="straightConnector1">
            <a:avLst/>
          </a:prstGeom>
          <a:ln w="15875">
            <a:solidFill>
              <a:schemeClr val="tx2"/>
            </a:solidFill>
            <a:tailEnd type="stealth" w="lg" len="lg"/>
          </a:ln>
          <a:effectLst/>
        </p:spPr>
        <p:style>
          <a:lnRef idx="2">
            <a:schemeClr val="accent1"/>
          </a:lnRef>
          <a:fillRef idx="0">
            <a:schemeClr val="accent1"/>
          </a:fillRef>
          <a:effectRef idx="1">
            <a:schemeClr val="accent1"/>
          </a:effectRef>
          <a:fontRef idx="minor">
            <a:schemeClr val="tx1"/>
          </a:fontRef>
        </p:style>
      </p:cxnSp>
      <p:cxnSp>
        <p:nvCxnSpPr>
          <p:cNvPr id="18" name="Gerade Verbindung mit Pfeil 9"/>
          <p:cNvCxnSpPr>
            <a:cxnSpLocks/>
            <a:stCxn id="13" idx="2"/>
            <a:endCxn id="14" idx="0"/>
          </p:cNvCxnSpPr>
          <p:nvPr/>
        </p:nvCxnSpPr>
        <p:spPr bwMode="auto">
          <a:xfrm>
            <a:off x="5041044" y="4457607"/>
            <a:ext cx="0" cy="517934"/>
          </a:xfrm>
          <a:prstGeom prst="straightConnector1">
            <a:avLst/>
          </a:prstGeom>
          <a:ln w="15875">
            <a:solidFill>
              <a:schemeClr val="tx2"/>
            </a:solidFill>
            <a:tailEnd type="stealth" w="lg" len="lg"/>
          </a:ln>
          <a:effectLst/>
        </p:spPr>
        <p:style>
          <a:lnRef idx="2">
            <a:schemeClr val="accent1"/>
          </a:lnRef>
          <a:fillRef idx="0">
            <a:schemeClr val="accent1"/>
          </a:fillRef>
          <a:effectRef idx="1">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spd="slow" p14:dur="2000">
        <p:wipe dir="r"/>
      </p:transition>
    </mc:Choice>
    <mc:Fallback xmlns="" xmlns:m="http://schemas.openxmlformats.org/officeDocument/2006/math" xmlns:w="http://schemas.openxmlformats.org/wordprocessingml/2006/main">
      <p:transition spd="slow" advClick="1">
        <p:wipe dir="r"/>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graphicFrame>
        <p:nvGraphicFramePr>
          <p:cNvPr id="4" name="Inhaltsplatzhalter 7"/>
          <p:cNvGraphicFramePr>
            <a:graphicFrameLocks noGrp="1"/>
          </p:cNvGraphicFramePr>
          <p:nvPr>
            <p:ph idx="1"/>
          </p:nvPr>
        </p:nvGraphicFramePr>
        <p:xfrm>
          <a:off x="534939" y="1710249"/>
          <a:ext cx="9269412" cy="4820920"/>
        </p:xfrm>
        <a:graphic>
          <a:graphicData uri="http://schemas.openxmlformats.org/drawingml/2006/table">
            <a:tbl>
              <a:tblPr bandRow="1"/>
              <a:tblGrid>
                <a:gridCol w="2319526">
                  <a:extLst>
                    <a:ext uri="{9D8B030D-6E8A-4147-A177-3AD203B41FA5}">
                      <a16:colId xmlns:a16="http://schemas.microsoft.com/office/drawing/2014/main" val="20000"/>
                    </a:ext>
                  </a:extLst>
                </a:gridCol>
                <a:gridCol w="6949886">
                  <a:extLst>
                    <a:ext uri="{9D8B030D-6E8A-4147-A177-3AD203B41FA5}">
                      <a16:colId xmlns:a16="http://schemas.microsoft.com/office/drawing/2014/main" val="20001"/>
                    </a:ext>
                  </a:extLst>
                </a:gridCol>
              </a:tblGrid>
              <a:tr h="370840">
                <a:tc rowSpan="3">
                  <a:txBody>
                    <a:bodyPr/>
                    <a:lstStyle/>
                    <a:p>
                      <a:pPr algn="ctr">
                        <a:defRPr/>
                      </a:pPr>
                      <a:r>
                        <a:rPr lang="de-DE" b="1">
                          <a:solidFill>
                            <a:schemeClr val="bg1"/>
                          </a:solidFill>
                        </a:rPr>
                        <a:t>Attraktivität</a:t>
                      </a:r>
                      <a:endParaRPr b="1"/>
                    </a:p>
                  </a:txBody>
                  <a:tcPr anchor="ctr">
                    <a:solidFill>
                      <a:srgbClr val="1F497D"/>
                    </a:solidFill>
                  </a:tcPr>
                </a:tc>
                <a:tc>
                  <a:txBody>
                    <a:bodyPr/>
                    <a:lstStyle/>
                    <a:p>
                      <a:pPr marL="285750" indent="-285750">
                        <a:buFont typeface="Webdings"/>
                        <a:buChar char="4"/>
                        <a:defRPr/>
                      </a:pPr>
                      <a:r>
                        <a:rPr lang="de-DE"/>
                        <a:t>einfache Nutzbarkeit</a:t>
                      </a:r>
                      <a:endParaRPr/>
                    </a:p>
                  </a:txBody>
                  <a:tcPr>
                    <a:lnB w="12700" algn="ctr">
                      <a:solidFill>
                        <a:srgbClr val="1F497D"/>
                      </a:solidFill>
                    </a:lnB>
                    <a:solidFill>
                      <a:schemeClr val="bg1"/>
                    </a:solidFill>
                  </a:tcPr>
                </a:tc>
                <a:extLst>
                  <a:ext uri="{0D108BD9-81ED-4DB2-BD59-A6C34878D82A}">
                    <a16:rowId xmlns:a16="http://schemas.microsoft.com/office/drawing/2014/main" val="10000"/>
                  </a:ext>
                </a:extLst>
              </a:tr>
              <a:tr h="370840">
                <a:tc vMerge="1">
                  <a:txBody>
                    <a:bodyPr/>
                    <a:lstStyle/>
                    <a:p>
                      <a:pPr>
                        <a:defRPr/>
                      </a:pPr>
                      <a:endParaRPr lang="de-DE"/>
                    </a:p>
                  </a:txBody>
                  <a:tcPr/>
                </a:tc>
                <a:tc>
                  <a:txBody>
                    <a:bodyPr/>
                    <a:lstStyle/>
                    <a:p>
                      <a:pPr marL="285750" indent="-285750">
                        <a:buFont typeface="Webdings"/>
                        <a:buChar char="4"/>
                        <a:defRPr/>
                      </a:pPr>
                      <a:r>
                        <a:rPr lang="de-DE"/>
                        <a:t>motivational wirksame Elemente</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a16="http://schemas.microsoft.com/office/drawing/2014/main" val="10001"/>
                  </a:ext>
                </a:extLst>
              </a:tr>
              <a:tr h="370840">
                <a:tc vMerge="1">
                  <a:txBody>
                    <a:bodyPr/>
                    <a:lstStyle/>
                    <a:p>
                      <a:pPr>
                        <a:defRPr/>
                      </a:pPr>
                      <a:endParaRPr lang="de-DE"/>
                    </a:p>
                  </a:txBody>
                  <a:tcPr/>
                </a:tc>
                <a:tc>
                  <a:txBody>
                    <a:bodyPr/>
                    <a:lstStyle/>
                    <a:p>
                      <a:pPr marL="285750" indent="-285750">
                        <a:buFont typeface="Webdings"/>
                        <a:buChar char="4"/>
                        <a:defRPr/>
                      </a:pPr>
                      <a:r>
                        <a:rPr lang="de-DE"/>
                        <a:t>klare Anweisungen und Zielsetzung</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a16="http://schemas.microsoft.com/office/drawing/2014/main" val="10002"/>
                  </a:ext>
                </a:extLst>
              </a:tr>
              <a:tr h="370840">
                <a:tc rowSpan="3">
                  <a:txBody>
                    <a:bodyPr/>
                    <a:lstStyle/>
                    <a:p>
                      <a:pPr algn="ctr">
                        <a:defRPr/>
                      </a:pPr>
                      <a:r>
                        <a:rPr lang="de-DE" b="1">
                          <a:solidFill>
                            <a:schemeClr val="bg1"/>
                          </a:solidFill>
                        </a:rPr>
                        <a:t>Inhalt</a:t>
                      </a:r>
                      <a:endParaRPr b="1"/>
                    </a:p>
                  </a:txBody>
                  <a:tcPr anchor="ctr">
                    <a:solidFill>
                      <a:srgbClr val="1F497D"/>
                    </a:solidFill>
                  </a:tcPr>
                </a:tc>
                <a:tc>
                  <a:txBody>
                    <a:bodyPr/>
                    <a:lstStyle/>
                    <a:p>
                      <a:pPr marL="285750" indent="-285750">
                        <a:buFont typeface="Webdings"/>
                        <a:buChar char="4"/>
                        <a:defRPr/>
                      </a:pPr>
                      <a:r>
                        <a:rPr lang="de-DE"/>
                        <a:t>relevant?</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a16="http://schemas.microsoft.com/office/drawing/2014/main" val="10003"/>
                  </a:ext>
                </a:extLst>
              </a:tr>
              <a:tr h="370840">
                <a:tc vMerge="1">
                  <a:txBody>
                    <a:bodyPr/>
                    <a:lstStyle/>
                    <a:p>
                      <a:pPr>
                        <a:defRPr/>
                      </a:pPr>
                      <a:endParaRPr lang="de-DE"/>
                    </a:p>
                  </a:txBody>
                  <a:tcPr/>
                </a:tc>
                <a:tc>
                  <a:txBody>
                    <a:bodyPr/>
                    <a:lstStyle/>
                    <a:p>
                      <a:pPr marL="285750" indent="-285750">
                        <a:buFont typeface="Webdings"/>
                        <a:buChar char="4"/>
                        <a:defRPr/>
                      </a:pPr>
                      <a:r>
                        <a:rPr lang="de-DE"/>
                        <a:t>umfassend?</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a16="http://schemas.microsoft.com/office/drawing/2014/main" val="10004"/>
                  </a:ext>
                </a:extLst>
              </a:tr>
              <a:tr h="370840">
                <a:tc vMerge="1">
                  <a:txBody>
                    <a:bodyPr/>
                    <a:lstStyle/>
                    <a:p>
                      <a:pPr>
                        <a:defRPr/>
                      </a:pPr>
                      <a:endParaRPr lang="de-DE"/>
                    </a:p>
                  </a:txBody>
                  <a:tcPr/>
                </a:tc>
                <a:tc>
                  <a:txBody>
                    <a:bodyPr/>
                    <a:lstStyle/>
                    <a:p>
                      <a:pPr marL="285750" indent="-285750">
                        <a:buFont typeface="Webdings"/>
                        <a:buChar char="4"/>
                        <a:defRPr/>
                      </a:pPr>
                      <a:r>
                        <a:rPr lang="de-DE"/>
                        <a:t>korrekt?</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a16="http://schemas.microsoft.com/office/drawing/2014/main" val="10005"/>
                  </a:ext>
                </a:extLst>
              </a:tr>
              <a:tr h="370840">
                <a:tc rowSpan="4">
                  <a:txBody>
                    <a:bodyPr/>
                    <a:lstStyle/>
                    <a:p>
                      <a:pPr algn="ctr">
                        <a:defRPr/>
                      </a:pPr>
                      <a:r>
                        <a:rPr lang="de-DE" b="1">
                          <a:solidFill>
                            <a:schemeClr val="bg1"/>
                          </a:solidFill>
                        </a:rPr>
                        <a:t>Methodik</a:t>
                      </a:r>
                      <a:endParaRPr b="1"/>
                    </a:p>
                  </a:txBody>
                  <a:tcPr anchor="ctr">
                    <a:solidFill>
                      <a:srgbClr val="1F497D"/>
                    </a:solidFill>
                  </a:tcPr>
                </a:tc>
                <a:tc>
                  <a:txBody>
                    <a:bodyPr/>
                    <a:lstStyle/>
                    <a:p>
                      <a:pPr marL="285750" indent="-285750">
                        <a:buFont typeface="Webdings"/>
                        <a:buChar char="4"/>
                        <a:defRPr/>
                      </a:pPr>
                      <a:r>
                        <a:rPr lang="de-DE"/>
                        <a:t>flexibel einsetzbar</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a16="http://schemas.microsoft.com/office/drawing/2014/main" val="10006"/>
                  </a:ext>
                </a:extLst>
              </a:tr>
              <a:tr h="370840">
                <a:tc vMerge="1">
                  <a:txBody>
                    <a:bodyPr/>
                    <a:lstStyle/>
                    <a:p>
                      <a:pPr>
                        <a:defRPr/>
                      </a:pPr>
                      <a:endParaRPr lang="de-DE"/>
                    </a:p>
                  </a:txBody>
                  <a:tcPr/>
                </a:tc>
                <a:tc>
                  <a:txBody>
                    <a:bodyPr/>
                    <a:lstStyle/>
                    <a:p>
                      <a:pPr marL="285750" indent="-285750">
                        <a:buFont typeface="Webdings"/>
                        <a:buChar char="4"/>
                        <a:defRPr/>
                      </a:pPr>
                      <a:r>
                        <a:rPr lang="de-DE"/>
                        <a:t>passend zur Zielgruppe</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a16="http://schemas.microsoft.com/office/drawing/2014/main" val="10007"/>
                  </a:ext>
                </a:extLst>
              </a:tr>
              <a:tr h="370840">
                <a:tc vMerge="1">
                  <a:txBody>
                    <a:bodyPr/>
                    <a:lstStyle/>
                    <a:p>
                      <a:pPr>
                        <a:defRPr/>
                      </a:pPr>
                      <a:endParaRPr lang="de-DE"/>
                    </a:p>
                  </a:txBody>
                  <a:tcPr/>
                </a:tc>
                <a:tc>
                  <a:txBody>
                    <a:bodyPr/>
                    <a:lstStyle/>
                    <a:p>
                      <a:pPr marL="285750" indent="-285750">
                        <a:buFont typeface="Webdings"/>
                        <a:buChar char="4"/>
                        <a:defRPr/>
                      </a:pPr>
                      <a:r>
                        <a:rPr lang="de-DE"/>
                        <a:t>stabile Umsetzung</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a16="http://schemas.microsoft.com/office/drawing/2014/main" val="10008"/>
                  </a:ext>
                </a:extLst>
              </a:tr>
              <a:tr h="370840">
                <a:tc vMerge="1">
                  <a:txBody>
                    <a:bodyPr/>
                    <a:lstStyle/>
                    <a:p>
                      <a:pPr>
                        <a:defRPr/>
                      </a:pPr>
                      <a:endParaRPr lang="de-DE"/>
                    </a:p>
                  </a:txBody>
                  <a:tcPr/>
                </a:tc>
                <a:tc>
                  <a:txBody>
                    <a:bodyPr/>
                    <a:lstStyle/>
                    <a:p>
                      <a:pPr marL="285750" indent="-285750">
                        <a:buFont typeface="Webdings"/>
                        <a:buChar char="4"/>
                        <a:defRPr/>
                      </a:pPr>
                      <a:r>
                        <a:rPr lang="de-DE"/>
                        <a:t>klar dokumentiert</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a16="http://schemas.microsoft.com/office/drawing/2014/main" val="10009"/>
                  </a:ext>
                </a:extLst>
              </a:tr>
              <a:tr h="370840">
                <a:tc rowSpan="3">
                  <a:txBody>
                    <a:bodyPr/>
                    <a:lstStyle/>
                    <a:p>
                      <a:pPr algn="ctr">
                        <a:defRPr/>
                      </a:pPr>
                      <a:r>
                        <a:rPr lang="de-DE" b="1">
                          <a:solidFill>
                            <a:schemeClr val="bg1"/>
                          </a:solidFill>
                        </a:rPr>
                        <a:t>Rechtliches</a:t>
                      </a:r>
                      <a:endParaRPr b="1">
                        <a:solidFill>
                          <a:schemeClr val="bg1"/>
                        </a:solidFill>
                      </a:endParaRPr>
                    </a:p>
                  </a:txBody>
                  <a:tcPr anchor="ctr">
                    <a:solidFill>
                      <a:srgbClr val="1F497D"/>
                    </a:solidFill>
                  </a:tcPr>
                </a:tc>
                <a:tc>
                  <a:txBody>
                    <a:bodyPr/>
                    <a:lstStyle/>
                    <a:p>
                      <a:pPr marL="285750" indent="-285750">
                        <a:buFont typeface="Webdings"/>
                        <a:buChar char="4"/>
                        <a:defRPr/>
                      </a:pPr>
                      <a:r>
                        <a:rPr lang="de-DE"/>
                        <a:t>Copyright</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a16="http://schemas.microsoft.com/office/drawing/2014/main" val="10010"/>
                  </a:ext>
                </a:extLst>
              </a:tr>
              <a:tr h="370840">
                <a:tc vMerge="1">
                  <a:txBody>
                    <a:bodyPr/>
                    <a:lstStyle/>
                    <a:p>
                      <a:pPr algn="ctr">
                        <a:defRPr/>
                      </a:pPr>
                      <a:endParaRPr b="1">
                        <a:solidFill>
                          <a:schemeClr val="bg1"/>
                        </a:solidFill>
                      </a:endParaRPr>
                    </a:p>
                  </a:txBody>
                  <a:tcPr anchor="ctr">
                    <a:solidFill>
                      <a:srgbClr val="1F497D"/>
                    </a:solidFill>
                  </a:tcPr>
                </a:tc>
                <a:tc>
                  <a:txBody>
                    <a:bodyPr/>
                    <a:lstStyle/>
                    <a:p>
                      <a:pPr marL="285750" indent="-285750">
                        <a:buFont typeface="Webdings"/>
                        <a:buChar char="4"/>
                        <a:defRPr/>
                      </a:pPr>
                      <a:r>
                        <a:rPr lang="de-DE"/>
                        <a:t>Datenschutz</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a16="http://schemas.microsoft.com/office/drawing/2014/main" val="10011"/>
                  </a:ext>
                </a:extLst>
              </a:tr>
              <a:tr h="370840">
                <a:tc vMerge="1">
                  <a:txBody>
                    <a:bodyPr/>
                    <a:lstStyle/>
                    <a:p>
                      <a:pPr algn="ctr">
                        <a:defRPr/>
                      </a:pPr>
                      <a:endParaRPr b="1">
                        <a:solidFill>
                          <a:schemeClr val="bg1"/>
                        </a:solidFill>
                      </a:endParaRPr>
                    </a:p>
                  </a:txBody>
                  <a:tcPr anchor="ctr">
                    <a:solidFill>
                      <a:srgbClr val="1F497D"/>
                    </a:solidFill>
                  </a:tcPr>
                </a:tc>
                <a:tc>
                  <a:txBody>
                    <a:bodyPr/>
                    <a:lstStyle/>
                    <a:p>
                      <a:pPr marL="285750" indent="-285750">
                        <a:buFont typeface="Webdings"/>
                        <a:buChar char="4"/>
                        <a:defRPr/>
                      </a:pPr>
                      <a:r>
                        <a:rPr lang="de-DE"/>
                        <a:t>Kosten</a:t>
                      </a:r>
                      <a:endParaRPr/>
                    </a:p>
                  </a:txBody>
                  <a:tcPr>
                    <a:lnT w="12700" algn="ctr">
                      <a:solidFill>
                        <a:srgbClr val="1F497D"/>
                      </a:solidFill>
                    </a:lnT>
                    <a:solidFill>
                      <a:schemeClr val="bg1"/>
                    </a:solidFill>
                  </a:tcPr>
                </a:tc>
                <a:extLst>
                  <a:ext uri="{0D108BD9-81ED-4DB2-BD59-A6C34878D82A}">
                    <a16:rowId xmlns:a16="http://schemas.microsoft.com/office/drawing/2014/main" val="10012"/>
                  </a:ext>
                </a:extLst>
              </a:tr>
            </a:tbl>
          </a:graphicData>
        </a:graphic>
      </p:graphicFrame>
      <p:sp>
        <p:nvSpPr>
          <p:cNvPr id="5" name="Titel 2"/>
          <p:cNvSpPr>
            <a:spLocks noGrp="1"/>
          </p:cNvSpPr>
          <p:nvPr>
            <p:ph type="title"/>
          </p:nvPr>
        </p:nvSpPr>
        <p:spPr bwMode="auto"/>
        <p:txBody>
          <a:bodyPr>
            <a:normAutofit/>
          </a:bodyPr>
          <a:lstStyle/>
          <a:p>
            <a:pPr>
              <a:defRPr/>
            </a:pPr>
            <a:r>
              <a:rPr lang="de-DE"/>
              <a:t>Digitale Werkzeuge auswählen</a:t>
            </a:r>
            <a:endParaRPr/>
          </a:p>
        </p:txBody>
      </p:sp>
      <p:sp>
        <p:nvSpPr>
          <p:cNvPr id="2" name="Inhaltsplatzhalter 1"/>
          <p:cNvSpPr>
            <a:spLocks noGrp="1"/>
          </p:cNvSpPr>
          <p:nvPr>
            <p:ph sz="quarter" idx="10"/>
          </p:nvPr>
        </p:nvSpPr>
        <p:spPr bwMode="auto"/>
        <p:txBody>
          <a:bodyPr>
            <a:normAutofit lnSpcReduction="10000"/>
          </a:bodyPr>
          <a:lstStyle/>
          <a:p>
            <a:pPr>
              <a:defRPr/>
            </a:pPr>
            <a:endParaRPr lang="de-DE"/>
          </a:p>
        </p:txBody>
      </p:sp>
      <p:sp>
        <p:nvSpPr>
          <p:cNvPr id="3" name="Textplatzhalter 2"/>
          <p:cNvSpPr>
            <a:spLocks noGrp="1"/>
          </p:cNvSpPr>
          <p:nvPr>
            <p:ph type="body" sz="quarter" idx="11"/>
          </p:nvPr>
        </p:nvSpPr>
        <p:spPr bwMode="auto"/>
        <p:txBody>
          <a:bodyPr/>
          <a:lstStyle/>
          <a:p>
            <a:pPr>
              <a:defRPr/>
            </a:pPr>
            <a:r>
              <a:rPr lang="de-DE"/>
              <a:t>Basis-Checkliste zur Analyse digitaler Werkzeuge</a:t>
            </a:r>
            <a:endParaRPr/>
          </a:p>
        </p:txBody>
      </p:sp>
      <p:sp>
        <p:nvSpPr>
          <p:cNvPr id="6" name="Inhaltsplatzhalter 2"/>
          <p:cNvSpPr/>
          <p:nvPr/>
        </p:nvSpPr>
        <p:spPr bwMode="auto">
          <a:xfrm>
            <a:off x="7525320" y="0"/>
            <a:ext cx="2664295" cy="648128"/>
          </a:xfrm>
          <a:prstGeom prst="rect">
            <a:avLst/>
          </a:prstGeom>
        </p:spPr>
        <p:txBody>
          <a:bodyPr vert="horz" lIns="95361" tIns="47681" rIns="95361" bIns="47681" rtlCol="0" anchor="ctr">
            <a:normAutofit/>
          </a:bodyPr>
          <a:lstStyle>
            <a:lvl1pPr marL="357607" indent="-357607" algn="r" defTabSz="953617">
              <a:spcBef>
                <a:spcPts val="0"/>
              </a:spcBef>
              <a:buFont typeface="Arial"/>
              <a:buNone/>
              <a:defRPr sz="1300" b="0">
                <a:solidFill>
                  <a:schemeClr val="tx1"/>
                </a:solidFill>
                <a:latin typeface="Calibri"/>
                <a:ea typeface="+mn-ea"/>
                <a:cs typeface="Calibri"/>
              </a:defRPr>
            </a:lvl1pPr>
            <a:lvl2pPr marL="476806" indent="0" algn="l" defTabSz="953617">
              <a:spcBef>
                <a:spcPts val="0"/>
              </a:spcBef>
              <a:buFont typeface="Arial"/>
              <a:buNone/>
              <a:defRPr sz="3000">
                <a:solidFill>
                  <a:schemeClr val="tx1"/>
                </a:solidFill>
                <a:latin typeface="+mn-lt"/>
                <a:ea typeface="+mn-ea"/>
                <a:cs typeface="+mn-cs"/>
              </a:defRPr>
            </a:lvl2pPr>
            <a:lvl3pPr marL="1192021" indent="-238404" algn="l" defTabSz="953617">
              <a:spcBef>
                <a:spcPts val="0"/>
              </a:spcBef>
              <a:buFont typeface="Arial"/>
              <a:buChar char="•"/>
              <a:defRPr sz="2400">
                <a:solidFill>
                  <a:schemeClr val="tx1"/>
                </a:solidFill>
                <a:latin typeface="+mn-lt"/>
                <a:ea typeface="+mn-ea"/>
                <a:cs typeface="+mn-cs"/>
              </a:defRPr>
            </a:lvl3pPr>
            <a:lvl4pPr marL="1668828" indent="-238404" algn="l" defTabSz="953617">
              <a:spcBef>
                <a:spcPts val="0"/>
              </a:spcBef>
              <a:buFont typeface="Arial"/>
              <a:buChar char="–"/>
              <a:defRPr sz="2000">
                <a:solidFill>
                  <a:schemeClr val="tx1"/>
                </a:solidFill>
                <a:latin typeface="+mn-lt"/>
                <a:ea typeface="+mn-ea"/>
                <a:cs typeface="+mn-cs"/>
              </a:defRPr>
            </a:lvl4pPr>
            <a:lvl5pPr marL="2145636" indent="-238404" algn="l" defTabSz="953617">
              <a:spcBef>
                <a:spcPts val="0"/>
              </a:spcBef>
              <a:buFont typeface="Arial"/>
              <a:buChar char="»"/>
              <a:defRPr sz="2000">
                <a:solidFill>
                  <a:schemeClr val="tx1"/>
                </a:solidFill>
                <a:latin typeface="+mn-lt"/>
                <a:ea typeface="+mn-ea"/>
                <a:cs typeface="+mn-cs"/>
              </a:defRPr>
            </a:lvl5pPr>
            <a:lvl6pPr marL="2622444" indent="-238404" algn="l" defTabSz="953617">
              <a:spcBef>
                <a:spcPts val="0"/>
              </a:spcBef>
              <a:buFont typeface="Arial"/>
              <a:buChar char="•"/>
              <a:defRPr sz="2000">
                <a:solidFill>
                  <a:schemeClr val="tx1"/>
                </a:solidFill>
                <a:latin typeface="+mn-lt"/>
                <a:ea typeface="+mn-ea"/>
                <a:cs typeface="+mn-cs"/>
              </a:defRPr>
            </a:lvl6pPr>
            <a:lvl7pPr marL="3099252" indent="-238404" algn="l" defTabSz="953617">
              <a:spcBef>
                <a:spcPts val="0"/>
              </a:spcBef>
              <a:buFont typeface="Arial"/>
              <a:buChar char="•"/>
              <a:defRPr sz="2000">
                <a:solidFill>
                  <a:schemeClr val="tx1"/>
                </a:solidFill>
                <a:latin typeface="+mn-lt"/>
                <a:ea typeface="+mn-ea"/>
                <a:cs typeface="+mn-cs"/>
              </a:defRPr>
            </a:lvl7pPr>
            <a:lvl8pPr marL="3576061" indent="-238404" algn="l" defTabSz="953617">
              <a:spcBef>
                <a:spcPts val="0"/>
              </a:spcBef>
              <a:buFont typeface="Arial"/>
              <a:buChar char="•"/>
              <a:defRPr sz="2000">
                <a:solidFill>
                  <a:schemeClr val="tx1"/>
                </a:solidFill>
                <a:latin typeface="+mn-lt"/>
                <a:ea typeface="+mn-ea"/>
                <a:cs typeface="+mn-cs"/>
              </a:defRPr>
            </a:lvl8pPr>
            <a:lvl9pPr marL="4052869" indent="-238404" algn="l" defTabSz="953617">
              <a:spcBef>
                <a:spcPts val="0"/>
              </a:spcBef>
              <a:buFont typeface="Arial"/>
              <a:buChar char="•"/>
              <a:defRPr sz="2000">
                <a:solidFill>
                  <a:schemeClr val="tx1"/>
                </a:solidFill>
                <a:latin typeface="+mn-lt"/>
                <a:ea typeface="+mn-ea"/>
                <a:cs typeface="+mn-cs"/>
              </a:defRPr>
            </a:lvl9pPr>
          </a:lstStyle>
          <a:p>
            <a:pPr>
              <a:lnSpc>
                <a:spcPct val="80000"/>
              </a:lnSpc>
              <a:defRPr/>
            </a:pPr>
            <a:r>
              <a:rPr lang="fi-FI" sz="1400"/>
              <a:t>Girwidz (2012); siehe auch Debowska et al. (2013)</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PhAnim="0" show="0">
  <p:cSld>
    <p:spTree>
      <p:nvGrpSpPr>
        <p:cNvPr id="1" name=""/>
        <p:cNvGrpSpPr/>
        <p:nvPr/>
      </p:nvGrpSpPr>
      <p:grpSpPr bwMode="auto">
        <a:xfrm>
          <a:off x="0" y="0"/>
          <a:ext cx="0" cy="0"/>
          <a:chOff x="0" y="0"/>
          <a:chExt cx="0" cy="0"/>
        </a:xfrm>
      </p:grpSpPr>
      <p:graphicFrame>
        <p:nvGraphicFramePr>
          <p:cNvPr id="5" name="Inhaltsplatzhalter 3"/>
          <p:cNvGraphicFramePr>
            <a:graphicFrameLocks noGrp="1"/>
          </p:cNvGraphicFramePr>
          <p:nvPr>
            <p:ph idx="1"/>
          </p:nvPr>
        </p:nvGraphicFramePr>
        <p:xfrm>
          <a:off x="514350" y="1439863"/>
          <a:ext cx="9269412" cy="4688840"/>
        </p:xfrm>
        <a:graphic>
          <a:graphicData uri="http://schemas.openxmlformats.org/drawingml/2006/table">
            <a:tbl>
              <a:tblPr bandRow="1"/>
              <a:tblGrid>
                <a:gridCol w="1296145">
                  <a:extLst>
                    <a:ext uri="{9D8B030D-6E8A-4147-A177-3AD203B41FA5}">
                      <a16:colId xmlns:a16="http://schemas.microsoft.com/office/drawing/2014/main" val="20000"/>
                    </a:ext>
                  </a:extLst>
                </a:gridCol>
                <a:gridCol w="1728192">
                  <a:extLst>
                    <a:ext uri="{9D8B030D-6E8A-4147-A177-3AD203B41FA5}">
                      <a16:colId xmlns:a16="http://schemas.microsoft.com/office/drawing/2014/main" val="20001"/>
                    </a:ext>
                  </a:extLst>
                </a:gridCol>
                <a:gridCol w="6245075">
                  <a:extLst>
                    <a:ext uri="{9D8B030D-6E8A-4147-A177-3AD203B41FA5}">
                      <a16:colId xmlns:a16="http://schemas.microsoft.com/office/drawing/2014/main" val="20002"/>
                    </a:ext>
                  </a:extLst>
                </a:gridCol>
              </a:tblGrid>
              <a:tr h="370840">
                <a:tc rowSpan="12">
                  <a:txBody>
                    <a:bodyPr/>
                    <a:lstStyle/>
                    <a:p>
                      <a:pPr>
                        <a:defRPr/>
                      </a:pPr>
                      <a:r>
                        <a:rPr lang="de-DE" b="1">
                          <a:solidFill>
                            <a:schemeClr val="bg1"/>
                          </a:solidFill>
                        </a:rPr>
                        <a:t>Attraktivität</a:t>
                      </a:r>
                      <a:endParaRPr/>
                    </a:p>
                  </a:txBody>
                  <a:tcPr>
                    <a:lnR w="12700" algn="ctr">
                      <a:solidFill>
                        <a:schemeClr val="bg1"/>
                      </a:solidFill>
                    </a:lnR>
                    <a:solidFill>
                      <a:srgbClr val="1F497D"/>
                    </a:solidFill>
                  </a:tcPr>
                </a:tc>
                <a:tc rowSpan="4">
                  <a:txBody>
                    <a:bodyPr/>
                    <a:lstStyle/>
                    <a:p>
                      <a:pPr>
                        <a:defRPr/>
                      </a:pPr>
                      <a:r>
                        <a:rPr lang="de-DE"/>
                        <a:t>Usability</a:t>
                      </a:r>
                      <a:endParaRPr/>
                    </a:p>
                  </a:txBody>
                  <a:tcPr>
                    <a:lnL w="12700" algn="ctr">
                      <a:solidFill>
                        <a:schemeClr val="bg1"/>
                      </a:solidFill>
                    </a:lnL>
                    <a:lnB w="12700" algn="ctr">
                      <a:solidFill>
                        <a:schemeClr val="bg1"/>
                      </a:solidFill>
                    </a:lnB>
                    <a:solidFill>
                      <a:schemeClr val="accent1">
                        <a:lumMod val="60000"/>
                        <a:lumOff val="40000"/>
                      </a:schemeClr>
                    </a:solidFill>
                  </a:tcPr>
                </a:tc>
                <a:tc>
                  <a:txBody>
                    <a:bodyPr/>
                    <a:lstStyle/>
                    <a:p>
                      <a:pPr marL="285750" indent="-285750" algn="l" defTabSz="953617">
                        <a:buFont typeface="Webdings"/>
                        <a:buChar char="4"/>
                        <a:defRPr/>
                      </a:pPr>
                      <a:r>
                        <a:rPr lang="de-DE" sz="1700">
                          <a:solidFill>
                            <a:schemeClr val="dk1"/>
                          </a:solidFill>
                          <a:latin typeface="+mn-lt"/>
                          <a:ea typeface="+mn-ea"/>
                          <a:cs typeface="+mn-cs"/>
                        </a:rPr>
                        <a:t>Hat die Anwendung eine niedrige Einarbeitungsschwelle?</a:t>
                      </a:r>
                      <a:endParaRPr/>
                    </a:p>
                  </a:txBody>
                  <a:tcPr>
                    <a:lnB w="12700" algn="ctr">
                      <a:solidFill>
                        <a:srgbClr val="1F497D"/>
                      </a:solidFill>
                    </a:lnB>
                    <a:solidFill>
                      <a:schemeClr val="bg1"/>
                    </a:solidFill>
                  </a:tcPr>
                </a:tc>
                <a:extLst>
                  <a:ext uri="{0D108BD9-81ED-4DB2-BD59-A6C34878D82A}">
                    <a16:rowId xmlns:a16="http://schemas.microsoft.com/office/drawing/2014/main" val="10000"/>
                  </a:ext>
                </a:extLst>
              </a:tr>
              <a:tr h="370840">
                <a:tc vMerge="1">
                  <a:txBody>
                    <a:bodyPr/>
                    <a:lstStyle/>
                    <a:p>
                      <a:pPr>
                        <a:defRPr/>
                      </a:pPr>
                      <a:endParaRPr lang="de-DE"/>
                    </a:p>
                  </a:txBody>
                  <a:tcPr/>
                </a:tc>
                <a:tc vMerge="1">
                  <a:txBody>
                    <a:bodyPr/>
                    <a:lstStyle/>
                    <a:p>
                      <a:pPr>
                        <a:defRPr/>
                      </a:pPr>
                      <a:endParaRPr lang="de-DE"/>
                    </a:p>
                  </a:txBody>
                  <a:tcPr/>
                </a:tc>
                <a:tc>
                  <a:txBody>
                    <a:bodyPr/>
                    <a:lstStyle/>
                    <a:p>
                      <a:pPr marL="285750" indent="-285750" algn="l" defTabSz="953617">
                        <a:buFont typeface="Webdings"/>
                        <a:buChar char="4"/>
                        <a:defRPr/>
                      </a:pPr>
                      <a:r>
                        <a:rPr lang="de-DE" sz="1700">
                          <a:solidFill>
                            <a:schemeClr val="dk1"/>
                          </a:solidFill>
                          <a:latin typeface="+mn-lt"/>
                          <a:ea typeface="+mn-ea"/>
                          <a:cs typeface="+mn-cs"/>
                        </a:rPr>
                        <a:t>Ist das Design verständlich und die Bildqualität gut?</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a16="http://schemas.microsoft.com/office/drawing/2014/main" val="10001"/>
                  </a:ext>
                </a:extLst>
              </a:tr>
              <a:tr h="370840">
                <a:tc vMerge="1">
                  <a:txBody>
                    <a:bodyPr/>
                    <a:lstStyle/>
                    <a:p>
                      <a:pPr>
                        <a:defRPr/>
                      </a:pPr>
                      <a:endParaRPr lang="de-DE"/>
                    </a:p>
                  </a:txBody>
                  <a:tcPr/>
                </a:tc>
                <a:tc vMerge="1">
                  <a:txBody>
                    <a:bodyPr/>
                    <a:lstStyle/>
                    <a:p>
                      <a:pPr>
                        <a:defRPr/>
                      </a:pPr>
                      <a:endParaRPr lang="de-DE"/>
                    </a:p>
                  </a:txBody>
                  <a:tcPr/>
                </a:tc>
                <a:tc>
                  <a:txBody>
                    <a:bodyPr/>
                    <a:lstStyle/>
                    <a:p>
                      <a:pPr marL="285750" indent="-285750" algn="l" defTabSz="953617">
                        <a:buFont typeface="Webdings"/>
                        <a:buChar char="4"/>
                        <a:defRPr/>
                      </a:pPr>
                      <a:r>
                        <a:rPr lang="de-DE" sz="1700">
                          <a:solidFill>
                            <a:schemeClr val="dk1"/>
                          </a:solidFill>
                          <a:latin typeface="+mn-lt"/>
                          <a:ea typeface="+mn-ea"/>
                          <a:cs typeface="+mn-cs"/>
                        </a:rPr>
                        <a:t>Ist die Funktion der Kontrollelemente klar erkennbar?</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a16="http://schemas.microsoft.com/office/drawing/2014/main" val="10002"/>
                  </a:ext>
                </a:extLst>
              </a:tr>
              <a:tr h="370840">
                <a:tc vMerge="1">
                  <a:txBody>
                    <a:bodyPr/>
                    <a:lstStyle/>
                    <a:p>
                      <a:pPr>
                        <a:defRPr/>
                      </a:pPr>
                      <a:endParaRPr lang="de-DE"/>
                    </a:p>
                  </a:txBody>
                  <a:tcPr/>
                </a:tc>
                <a:tc vMerge="1">
                  <a:txBody>
                    <a:bodyPr/>
                    <a:lstStyle/>
                    <a:p>
                      <a:pPr>
                        <a:defRPr/>
                      </a:pPr>
                      <a:endParaRPr lang="de-DE"/>
                    </a:p>
                  </a:txBody>
                  <a:tcPr/>
                </a:tc>
                <a:tc>
                  <a:txBody>
                    <a:bodyPr/>
                    <a:lstStyle/>
                    <a:p>
                      <a:pPr marL="285750" indent="-285750" algn="l" defTabSz="953617">
                        <a:buFont typeface="Webdings"/>
                        <a:buChar char="4"/>
                        <a:defRPr/>
                      </a:pPr>
                      <a:r>
                        <a:rPr lang="de-DE" sz="1700">
                          <a:solidFill>
                            <a:schemeClr val="dk1"/>
                          </a:solidFill>
                          <a:latin typeface="+mn-lt"/>
                          <a:ea typeface="+mn-ea"/>
                          <a:cs typeface="+mn-cs"/>
                        </a:rPr>
                        <a:t>Anforderungen der Software klar und angemessen?</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a16="http://schemas.microsoft.com/office/drawing/2014/main" val="10003"/>
                  </a:ext>
                </a:extLst>
              </a:tr>
              <a:tr h="370840">
                <a:tc vMerge="1">
                  <a:txBody>
                    <a:bodyPr/>
                    <a:lstStyle/>
                    <a:p>
                      <a:pPr>
                        <a:defRPr/>
                      </a:pPr>
                      <a:endParaRPr lang="de-DE"/>
                    </a:p>
                  </a:txBody>
                  <a:tcPr/>
                </a:tc>
                <a:tc rowSpan="5">
                  <a:txBody>
                    <a:bodyPr/>
                    <a:lstStyle/>
                    <a:p>
                      <a:pPr>
                        <a:defRPr/>
                      </a:pPr>
                      <a:r>
                        <a:rPr lang="de-DE"/>
                        <a:t>Motivation</a:t>
                      </a:r>
                      <a:endParaRPr/>
                    </a:p>
                  </a:txBody>
                  <a:tcPr>
                    <a:lnL w="12700" algn="ctr">
                      <a:solidFill>
                        <a:schemeClr val="bg1"/>
                      </a:solidFill>
                    </a:lnL>
                    <a:lnT w="12700" algn="ctr">
                      <a:solidFill>
                        <a:schemeClr val="bg1"/>
                      </a:solidFill>
                    </a:lnT>
                    <a:lnB w="12700" algn="ctr">
                      <a:solidFill>
                        <a:schemeClr val="bg1"/>
                      </a:solidFill>
                    </a:lnB>
                    <a:solidFill>
                      <a:schemeClr val="accent1">
                        <a:lumMod val="60000"/>
                        <a:lumOff val="40000"/>
                      </a:schemeClr>
                    </a:solidFill>
                  </a:tcPr>
                </a:tc>
                <a:tc>
                  <a:txBody>
                    <a:bodyPr/>
                    <a:lstStyle/>
                    <a:p>
                      <a:pPr marL="285750" indent="-285750" algn="l" defTabSz="953617">
                        <a:buFont typeface="Webdings"/>
                        <a:buChar char="4"/>
                        <a:defRPr/>
                      </a:pPr>
                      <a:r>
                        <a:rPr lang="de-DE" sz="1700">
                          <a:solidFill>
                            <a:schemeClr val="dk1"/>
                          </a:solidFill>
                          <a:latin typeface="+mn-lt"/>
                          <a:ea typeface="+mn-ea"/>
                          <a:cs typeface="+mn-cs"/>
                        </a:rPr>
                        <a:t>Layout ansprechend?</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a16="http://schemas.microsoft.com/office/drawing/2014/main" val="10004"/>
                  </a:ext>
                </a:extLst>
              </a:tr>
              <a:tr h="370840">
                <a:tc vMerge="1">
                  <a:txBody>
                    <a:bodyPr/>
                    <a:lstStyle/>
                    <a:p>
                      <a:pPr>
                        <a:defRPr/>
                      </a:pPr>
                      <a:endParaRPr lang="de-DE"/>
                    </a:p>
                  </a:txBody>
                  <a:tcPr/>
                </a:tc>
                <a:tc vMerge="1">
                  <a:txBody>
                    <a:bodyPr/>
                    <a:lstStyle/>
                    <a:p>
                      <a:pPr>
                        <a:defRPr/>
                      </a:pPr>
                      <a:endParaRPr lang="de-DE"/>
                    </a:p>
                  </a:txBody>
                  <a:tcPr/>
                </a:tc>
                <a:tc>
                  <a:txBody>
                    <a:bodyPr/>
                    <a:lstStyle/>
                    <a:p>
                      <a:pPr marL="285750" indent="-285750" algn="l" defTabSz="953617">
                        <a:buFont typeface="Webdings"/>
                        <a:buChar char="4"/>
                        <a:defRPr/>
                      </a:pPr>
                      <a:r>
                        <a:rPr lang="de-DE" sz="1700">
                          <a:solidFill>
                            <a:schemeClr val="dk1"/>
                          </a:solidFill>
                          <a:latin typeface="+mn-lt"/>
                          <a:ea typeface="+mn-ea"/>
                          <a:cs typeface="+mn-cs"/>
                        </a:rPr>
                        <a:t>Motivierende Einführung?</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a16="http://schemas.microsoft.com/office/drawing/2014/main" val="10005"/>
                  </a:ext>
                </a:extLst>
              </a:tr>
              <a:tr h="370840">
                <a:tc vMerge="1">
                  <a:txBody>
                    <a:bodyPr/>
                    <a:lstStyle/>
                    <a:p>
                      <a:pPr>
                        <a:defRPr/>
                      </a:pPr>
                      <a:endParaRPr lang="de-DE"/>
                    </a:p>
                  </a:txBody>
                  <a:tcPr/>
                </a:tc>
                <a:tc vMerge="1">
                  <a:txBody>
                    <a:bodyPr/>
                    <a:lstStyle/>
                    <a:p>
                      <a:pPr>
                        <a:defRPr/>
                      </a:pPr>
                      <a:endParaRPr lang="de-DE"/>
                    </a:p>
                  </a:txBody>
                  <a:tcPr/>
                </a:tc>
                <a:tc>
                  <a:txBody>
                    <a:bodyPr/>
                    <a:lstStyle/>
                    <a:p>
                      <a:pPr marL="285750" indent="-285750" algn="l" defTabSz="953617">
                        <a:buFont typeface="Webdings"/>
                        <a:buChar char="4"/>
                        <a:defRPr/>
                      </a:pPr>
                      <a:r>
                        <a:rPr lang="de-DE" sz="1700">
                          <a:solidFill>
                            <a:schemeClr val="dk1"/>
                          </a:solidFill>
                          <a:latin typeface="+mn-lt"/>
                          <a:ea typeface="+mn-ea"/>
                          <a:cs typeface="+mn-cs"/>
                        </a:rPr>
                        <a:t>Interaktive Komponenten?</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a16="http://schemas.microsoft.com/office/drawing/2014/main" val="10006"/>
                  </a:ext>
                </a:extLst>
              </a:tr>
              <a:tr h="370840">
                <a:tc vMerge="1">
                  <a:txBody>
                    <a:bodyPr/>
                    <a:lstStyle/>
                    <a:p>
                      <a:pPr>
                        <a:defRPr/>
                      </a:pPr>
                      <a:endParaRPr lang="de-DE"/>
                    </a:p>
                  </a:txBody>
                  <a:tcPr/>
                </a:tc>
                <a:tc vMerge="1">
                  <a:txBody>
                    <a:bodyPr/>
                    <a:lstStyle/>
                    <a:p>
                      <a:pPr>
                        <a:defRPr/>
                      </a:pPr>
                      <a:endParaRPr lang="de-DE"/>
                    </a:p>
                  </a:txBody>
                  <a:tcPr/>
                </a:tc>
                <a:tc>
                  <a:txBody>
                    <a:bodyPr/>
                    <a:lstStyle/>
                    <a:p>
                      <a:pPr marL="285750" indent="-285750" algn="l" defTabSz="953617">
                        <a:buFont typeface="Webdings"/>
                        <a:buChar char="4"/>
                        <a:defRPr/>
                      </a:pPr>
                      <a:r>
                        <a:rPr lang="de-DE" sz="1700">
                          <a:solidFill>
                            <a:schemeClr val="dk1"/>
                          </a:solidFill>
                          <a:latin typeface="+mn-lt"/>
                          <a:ea typeface="+mn-ea"/>
                          <a:cs typeface="+mn-cs"/>
                        </a:rPr>
                        <a:t>Thema interessant (Alltagsbezüge, Anwendungen, …)?</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a16="http://schemas.microsoft.com/office/drawing/2014/main" val="10007"/>
                  </a:ext>
                </a:extLst>
              </a:tr>
              <a:tr h="370840">
                <a:tc vMerge="1">
                  <a:txBody>
                    <a:bodyPr/>
                    <a:lstStyle/>
                    <a:p>
                      <a:pPr>
                        <a:defRPr/>
                      </a:pPr>
                      <a:endParaRPr lang="de-DE"/>
                    </a:p>
                  </a:txBody>
                  <a:tcPr/>
                </a:tc>
                <a:tc vMerge="1">
                  <a:txBody>
                    <a:bodyPr/>
                    <a:lstStyle/>
                    <a:p>
                      <a:pPr>
                        <a:defRPr/>
                      </a:pPr>
                      <a:endParaRPr lang="de-DE"/>
                    </a:p>
                  </a:txBody>
                  <a:tcPr/>
                </a:tc>
                <a:tc>
                  <a:txBody>
                    <a:bodyPr/>
                    <a:lstStyle/>
                    <a:p>
                      <a:pPr marL="285750" indent="-285750" algn="l" defTabSz="953617">
                        <a:buFont typeface="Webdings"/>
                        <a:buChar char="4"/>
                        <a:defRPr/>
                      </a:pPr>
                      <a:r>
                        <a:rPr lang="de-DE" sz="1700">
                          <a:solidFill>
                            <a:schemeClr val="dk1"/>
                          </a:solidFill>
                          <a:latin typeface="+mn-lt"/>
                          <a:ea typeface="+mn-ea"/>
                          <a:cs typeface="+mn-cs"/>
                        </a:rPr>
                        <a:t>Programm technisch up-to-date / innovativ?</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a16="http://schemas.microsoft.com/office/drawing/2014/main" val="10008"/>
                  </a:ext>
                </a:extLst>
              </a:tr>
              <a:tr h="370840">
                <a:tc vMerge="1">
                  <a:txBody>
                    <a:bodyPr/>
                    <a:lstStyle/>
                    <a:p>
                      <a:pPr>
                        <a:defRPr/>
                      </a:pPr>
                      <a:endParaRPr lang="de-DE"/>
                    </a:p>
                  </a:txBody>
                  <a:tcPr/>
                </a:tc>
                <a:tc rowSpan="3">
                  <a:txBody>
                    <a:bodyPr/>
                    <a:lstStyle/>
                    <a:p>
                      <a:pPr>
                        <a:defRPr/>
                      </a:pPr>
                      <a:r>
                        <a:rPr lang="de-DE"/>
                        <a:t>Klare Beschreibung und Zielsetzung</a:t>
                      </a:r>
                      <a:endParaRPr/>
                    </a:p>
                  </a:txBody>
                  <a:tcPr>
                    <a:lnL w="12700" algn="ctr">
                      <a:solidFill>
                        <a:schemeClr val="bg1"/>
                      </a:solidFill>
                    </a:lnL>
                    <a:lnT w="12700" algn="ctr">
                      <a:solidFill>
                        <a:schemeClr val="bg1"/>
                      </a:solidFill>
                    </a:lnT>
                    <a:solidFill>
                      <a:schemeClr val="accent1">
                        <a:lumMod val="60000"/>
                        <a:lumOff val="40000"/>
                      </a:schemeClr>
                    </a:solidFill>
                  </a:tcPr>
                </a:tc>
                <a:tc>
                  <a:txBody>
                    <a:bodyPr/>
                    <a:lstStyle/>
                    <a:p>
                      <a:pPr marL="285750" indent="-285750" algn="l" defTabSz="953617">
                        <a:buFont typeface="Webdings"/>
                        <a:buChar char="4"/>
                        <a:defRPr/>
                      </a:pPr>
                      <a:r>
                        <a:rPr lang="de-DE" sz="1700">
                          <a:solidFill>
                            <a:schemeClr val="dk1"/>
                          </a:solidFill>
                          <a:latin typeface="+mn-lt"/>
                          <a:ea typeface="+mn-ea"/>
                          <a:cs typeface="+mn-cs"/>
                        </a:rPr>
                        <a:t>Ist die Zielsetzung klar?</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a16="http://schemas.microsoft.com/office/drawing/2014/main" val="10009"/>
                  </a:ext>
                </a:extLst>
              </a:tr>
              <a:tr h="370840">
                <a:tc vMerge="1">
                  <a:txBody>
                    <a:bodyPr/>
                    <a:lstStyle/>
                    <a:p>
                      <a:pPr>
                        <a:defRPr/>
                      </a:pPr>
                      <a:endParaRPr lang="de-DE"/>
                    </a:p>
                  </a:txBody>
                  <a:tcPr/>
                </a:tc>
                <a:tc vMerge="1">
                  <a:txBody>
                    <a:bodyPr/>
                    <a:lstStyle/>
                    <a:p>
                      <a:pPr>
                        <a:defRPr/>
                      </a:pPr>
                      <a:endParaRPr lang="de-DE"/>
                    </a:p>
                  </a:txBody>
                  <a:tcPr/>
                </a:tc>
                <a:tc>
                  <a:txBody>
                    <a:bodyPr/>
                    <a:lstStyle/>
                    <a:p>
                      <a:pPr marL="285750" indent="-285750" algn="l" defTabSz="953617">
                        <a:buFont typeface="Webdings"/>
                        <a:buChar char="4"/>
                        <a:defRPr/>
                      </a:pPr>
                      <a:r>
                        <a:rPr lang="de-DE" sz="1700">
                          <a:solidFill>
                            <a:schemeClr val="dk1"/>
                          </a:solidFill>
                          <a:latin typeface="+mn-lt"/>
                          <a:ea typeface="+mn-ea"/>
                          <a:cs typeface="+mn-cs"/>
                        </a:rPr>
                        <a:t>Ist klar, was getan werden soll?</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a16="http://schemas.microsoft.com/office/drawing/2014/main" val="10010"/>
                  </a:ext>
                </a:extLst>
              </a:tr>
              <a:tr h="370840">
                <a:tc vMerge="1">
                  <a:txBody>
                    <a:bodyPr/>
                    <a:lstStyle/>
                    <a:p>
                      <a:pPr>
                        <a:defRPr/>
                      </a:pPr>
                      <a:endParaRPr lang="de-DE"/>
                    </a:p>
                  </a:txBody>
                  <a:tcPr/>
                </a:tc>
                <a:tc vMerge="1">
                  <a:txBody>
                    <a:bodyPr/>
                    <a:lstStyle/>
                    <a:p>
                      <a:pPr>
                        <a:defRPr/>
                      </a:pPr>
                      <a:endParaRPr lang="de-DE"/>
                    </a:p>
                  </a:txBody>
                  <a:tcPr/>
                </a:tc>
                <a:tc>
                  <a:txBody>
                    <a:bodyPr/>
                    <a:lstStyle/>
                    <a:p>
                      <a:pPr marL="285750" indent="-285750" algn="l" defTabSz="953617">
                        <a:buFont typeface="Webdings"/>
                        <a:buChar char="4"/>
                        <a:defRPr/>
                      </a:pPr>
                      <a:r>
                        <a:rPr lang="de-DE" sz="1700">
                          <a:solidFill>
                            <a:schemeClr val="dk1"/>
                          </a:solidFill>
                          <a:latin typeface="+mn-lt"/>
                          <a:ea typeface="+mn-ea"/>
                          <a:cs typeface="+mn-cs"/>
                        </a:rPr>
                        <a:t>Gibt es ein erkennbares Problem, das gelöst, oder einen Inhalt, der verstanden werden soll?</a:t>
                      </a:r>
                      <a:endParaRPr/>
                    </a:p>
                  </a:txBody>
                  <a:tcPr>
                    <a:lnT w="12700" algn="ctr">
                      <a:solidFill>
                        <a:srgbClr val="1F497D"/>
                      </a:solidFill>
                    </a:lnT>
                    <a:solidFill>
                      <a:schemeClr val="bg1"/>
                    </a:solidFill>
                  </a:tcPr>
                </a:tc>
                <a:extLst>
                  <a:ext uri="{0D108BD9-81ED-4DB2-BD59-A6C34878D82A}">
                    <a16:rowId xmlns:a16="http://schemas.microsoft.com/office/drawing/2014/main" val="10011"/>
                  </a:ext>
                </a:extLst>
              </a:tr>
            </a:tbl>
          </a:graphicData>
        </a:graphic>
      </p:graphicFrame>
      <p:sp>
        <p:nvSpPr>
          <p:cNvPr id="4" name="Titel 2"/>
          <p:cNvSpPr>
            <a:spLocks noGrp="1"/>
          </p:cNvSpPr>
          <p:nvPr>
            <p:ph type="title"/>
          </p:nvPr>
        </p:nvSpPr>
        <p:spPr bwMode="auto"/>
        <p:txBody>
          <a:bodyPr>
            <a:normAutofit/>
          </a:bodyPr>
          <a:lstStyle/>
          <a:p>
            <a:pPr>
              <a:defRPr/>
            </a:pPr>
            <a:r>
              <a:rPr lang="de-DE"/>
              <a:t>Digitale Werkzeuge auswählen</a:t>
            </a:r>
            <a:endParaRPr/>
          </a:p>
        </p:txBody>
      </p:sp>
      <p:sp>
        <p:nvSpPr>
          <p:cNvPr id="2" name="Inhaltsplatzhalter 1"/>
          <p:cNvSpPr>
            <a:spLocks noGrp="1"/>
          </p:cNvSpPr>
          <p:nvPr>
            <p:ph sz="quarter" idx="10"/>
          </p:nvPr>
        </p:nvSpPr>
        <p:spPr bwMode="auto"/>
        <p:txBody>
          <a:bodyPr>
            <a:normAutofit lnSpcReduction="10000"/>
          </a:bodyPr>
          <a:lstStyle/>
          <a:p>
            <a:pPr>
              <a:defRPr/>
            </a:pPr>
            <a:endParaRPr lang="de-DE"/>
          </a:p>
        </p:txBody>
      </p:sp>
      <p:sp>
        <p:nvSpPr>
          <p:cNvPr id="3" name="Textplatzhalter 2"/>
          <p:cNvSpPr>
            <a:spLocks noGrp="1"/>
          </p:cNvSpPr>
          <p:nvPr>
            <p:ph type="body" sz="quarter" idx="11"/>
          </p:nvPr>
        </p:nvSpPr>
        <p:spPr bwMode="auto"/>
        <p:txBody>
          <a:bodyPr/>
          <a:lstStyle/>
          <a:p>
            <a:pPr>
              <a:defRPr/>
            </a:pPr>
            <a:r>
              <a:rPr lang="de-DE"/>
              <a:t>Basis-Checkliste zur Analyse digitaler Werkzeuge (Details)</a:t>
            </a:r>
            <a:endParaRPr/>
          </a:p>
        </p:txBody>
      </p:sp>
      <p:sp>
        <p:nvSpPr>
          <p:cNvPr id="6" name="Inhaltsplatzhalter 2"/>
          <p:cNvSpPr/>
          <p:nvPr/>
        </p:nvSpPr>
        <p:spPr bwMode="auto">
          <a:xfrm>
            <a:off x="7525320" y="0"/>
            <a:ext cx="2664295" cy="648128"/>
          </a:xfrm>
          <a:prstGeom prst="rect">
            <a:avLst/>
          </a:prstGeom>
        </p:spPr>
        <p:txBody>
          <a:bodyPr vert="horz" lIns="95361" tIns="47681" rIns="95361" bIns="47681" rtlCol="0" anchor="ctr">
            <a:normAutofit/>
          </a:bodyPr>
          <a:lstStyle>
            <a:lvl1pPr marL="357607" indent="-357607" algn="r" defTabSz="953617">
              <a:spcBef>
                <a:spcPts val="0"/>
              </a:spcBef>
              <a:buFont typeface="Arial"/>
              <a:buNone/>
              <a:defRPr sz="1300" b="0">
                <a:solidFill>
                  <a:schemeClr val="tx1"/>
                </a:solidFill>
                <a:latin typeface="Calibri"/>
                <a:ea typeface="+mn-ea"/>
                <a:cs typeface="Calibri"/>
              </a:defRPr>
            </a:lvl1pPr>
            <a:lvl2pPr marL="476806" indent="0" algn="l" defTabSz="953617">
              <a:spcBef>
                <a:spcPts val="0"/>
              </a:spcBef>
              <a:buFont typeface="Arial"/>
              <a:buNone/>
              <a:defRPr sz="3000">
                <a:solidFill>
                  <a:schemeClr val="tx1"/>
                </a:solidFill>
                <a:latin typeface="+mn-lt"/>
                <a:ea typeface="+mn-ea"/>
                <a:cs typeface="+mn-cs"/>
              </a:defRPr>
            </a:lvl2pPr>
            <a:lvl3pPr marL="1192021" indent="-238404" algn="l" defTabSz="953617">
              <a:spcBef>
                <a:spcPts val="0"/>
              </a:spcBef>
              <a:buFont typeface="Arial"/>
              <a:buChar char="•"/>
              <a:defRPr sz="2400">
                <a:solidFill>
                  <a:schemeClr val="tx1"/>
                </a:solidFill>
                <a:latin typeface="+mn-lt"/>
                <a:ea typeface="+mn-ea"/>
                <a:cs typeface="+mn-cs"/>
              </a:defRPr>
            </a:lvl3pPr>
            <a:lvl4pPr marL="1668828" indent="-238404" algn="l" defTabSz="953617">
              <a:spcBef>
                <a:spcPts val="0"/>
              </a:spcBef>
              <a:buFont typeface="Arial"/>
              <a:buChar char="–"/>
              <a:defRPr sz="2000">
                <a:solidFill>
                  <a:schemeClr val="tx1"/>
                </a:solidFill>
                <a:latin typeface="+mn-lt"/>
                <a:ea typeface="+mn-ea"/>
                <a:cs typeface="+mn-cs"/>
              </a:defRPr>
            </a:lvl4pPr>
            <a:lvl5pPr marL="2145636" indent="-238404" algn="l" defTabSz="953617">
              <a:spcBef>
                <a:spcPts val="0"/>
              </a:spcBef>
              <a:buFont typeface="Arial"/>
              <a:buChar char="»"/>
              <a:defRPr sz="2000">
                <a:solidFill>
                  <a:schemeClr val="tx1"/>
                </a:solidFill>
                <a:latin typeface="+mn-lt"/>
                <a:ea typeface="+mn-ea"/>
                <a:cs typeface="+mn-cs"/>
              </a:defRPr>
            </a:lvl5pPr>
            <a:lvl6pPr marL="2622444" indent="-238404" algn="l" defTabSz="953617">
              <a:spcBef>
                <a:spcPts val="0"/>
              </a:spcBef>
              <a:buFont typeface="Arial"/>
              <a:buChar char="•"/>
              <a:defRPr sz="2000">
                <a:solidFill>
                  <a:schemeClr val="tx1"/>
                </a:solidFill>
                <a:latin typeface="+mn-lt"/>
                <a:ea typeface="+mn-ea"/>
                <a:cs typeface="+mn-cs"/>
              </a:defRPr>
            </a:lvl6pPr>
            <a:lvl7pPr marL="3099252" indent="-238404" algn="l" defTabSz="953617">
              <a:spcBef>
                <a:spcPts val="0"/>
              </a:spcBef>
              <a:buFont typeface="Arial"/>
              <a:buChar char="•"/>
              <a:defRPr sz="2000">
                <a:solidFill>
                  <a:schemeClr val="tx1"/>
                </a:solidFill>
                <a:latin typeface="+mn-lt"/>
                <a:ea typeface="+mn-ea"/>
                <a:cs typeface="+mn-cs"/>
              </a:defRPr>
            </a:lvl7pPr>
            <a:lvl8pPr marL="3576061" indent="-238404" algn="l" defTabSz="953617">
              <a:spcBef>
                <a:spcPts val="0"/>
              </a:spcBef>
              <a:buFont typeface="Arial"/>
              <a:buChar char="•"/>
              <a:defRPr sz="2000">
                <a:solidFill>
                  <a:schemeClr val="tx1"/>
                </a:solidFill>
                <a:latin typeface="+mn-lt"/>
                <a:ea typeface="+mn-ea"/>
                <a:cs typeface="+mn-cs"/>
              </a:defRPr>
            </a:lvl8pPr>
            <a:lvl9pPr marL="4052869" indent="-238404" algn="l" defTabSz="953617">
              <a:spcBef>
                <a:spcPts val="0"/>
              </a:spcBef>
              <a:buFont typeface="Arial"/>
              <a:buChar char="•"/>
              <a:defRPr sz="2000">
                <a:solidFill>
                  <a:schemeClr val="tx1"/>
                </a:solidFill>
                <a:latin typeface="+mn-lt"/>
                <a:ea typeface="+mn-ea"/>
                <a:cs typeface="+mn-cs"/>
              </a:defRPr>
            </a:lvl9pPr>
          </a:lstStyle>
          <a:p>
            <a:pPr>
              <a:lnSpc>
                <a:spcPct val="80000"/>
              </a:lnSpc>
              <a:defRPr/>
            </a:pPr>
            <a:r>
              <a:rPr lang="fi-FI" sz="1400"/>
              <a:t>Girwidz (2012); siehe auch Debowska et al. (2013)</a:t>
            </a:r>
            <a:endParaRPr/>
          </a:p>
        </p:txBody>
      </p:sp>
    </p:spTree>
  </p:cSld>
  <p:clrMapOvr>
    <a:masterClrMapping/>
  </p:clrMapOvr>
</p:sld>
</file>

<file path=ppt/theme/theme1.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Arial"/>
        <a:cs typeface="Arial"/>
      </a:majorFont>
      <a:minorFont>
        <a:latin typeface="Calibri"/>
        <a:ea typeface="Arial"/>
        <a:cs typeface="Arial"/>
      </a:minorFont>
    </a:fontScheme>
    <a:fmtScheme name="Larissa">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gradFill>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gradFill>
        <a:gradFill>
          <a:gsLst>
            <a:gs pos="0">
              <a:schemeClr val="phClr">
                <a:tint val="80000"/>
                <a:satMod val="300000"/>
              </a:schemeClr>
            </a:gs>
            <a:gs pos="100000">
              <a:schemeClr val="phClr">
                <a:shade val="30000"/>
                <a:satMod val="200000"/>
              </a:schemeClr>
            </a:gs>
          </a:gsLst>
          <a:path path="circle"/>
        </a:gradFill>
      </a:bgFillStyleLst>
    </a:fmtScheme>
  </a:themeElements>
  <a:objectDefaults/>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Arial"/>
        <a:cs typeface="Arial"/>
      </a:majorFont>
      <a:minorFont>
        <a:latin typeface="Calibri"/>
        <a:ea typeface="Arial"/>
        <a:cs typeface="Arial"/>
      </a:minorFont>
    </a:fontScheme>
    <a:fmtScheme name="Larissa">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gradFill>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gradFill>
        <a:gradFill>
          <a:gsLst>
            <a:gs pos="0">
              <a:schemeClr val="phClr">
                <a:tint val="80000"/>
                <a:satMod val="300000"/>
              </a:schemeClr>
            </a:gs>
            <a:gs pos="100000">
              <a:schemeClr val="phClr">
                <a:shade val="30000"/>
                <a:satMod val="200000"/>
              </a:schemeClr>
            </a:gs>
          </a:gsLst>
          <a:path path="circle"/>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1088</Words>
  <Application>Microsoft Office PowerPoint</Application>
  <DocSecurity>0</DocSecurity>
  <PresentationFormat>Benutzerdefiniert</PresentationFormat>
  <Paragraphs>185</Paragraphs>
  <Slides>16</Slides>
  <Notes>9</Notes>
  <HiddenSlides>4</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16</vt:i4>
      </vt:variant>
    </vt:vector>
  </HeadingPairs>
  <TitlesOfParts>
    <vt:vector size="24" baseType="lpstr">
      <vt:lpstr>Arial</vt:lpstr>
      <vt:lpstr>Arial Bold</vt:lpstr>
      <vt:lpstr>Calibri</vt:lpstr>
      <vt:lpstr>Corbel Light</vt:lpstr>
      <vt:lpstr>Symbol</vt:lpstr>
      <vt:lpstr>Webdings</vt:lpstr>
      <vt:lpstr>Wingdings</vt:lpstr>
      <vt:lpstr>Larissa-Design</vt:lpstr>
      <vt:lpstr>PowerPoint-Präsentation</vt:lpstr>
      <vt:lpstr>DigitUS-Projekt</vt:lpstr>
      <vt:lpstr>Digitale Werkzeuge auswählen</vt:lpstr>
      <vt:lpstr>Digitale Werkzeuge auswählen</vt:lpstr>
      <vt:lpstr>Digitale Werkzeuge auswählen</vt:lpstr>
      <vt:lpstr>Digitale Werkzeuge auswählen</vt:lpstr>
      <vt:lpstr>Digitale Werkzeuge auswählen</vt:lpstr>
      <vt:lpstr>Digitale Werkzeuge auswählen</vt:lpstr>
      <vt:lpstr>Digitale Werkzeuge auswählen</vt:lpstr>
      <vt:lpstr>Digitale Werkzeuge auswählen</vt:lpstr>
      <vt:lpstr>Digitale Werkzeuge auswählen</vt:lpstr>
      <vt:lpstr>Digitale Werkzeuge auswählen</vt:lpstr>
      <vt:lpstr>Digitale Werkzeuge auswählen</vt:lpstr>
      <vt:lpstr>Digitale Werkzeuge auswählen</vt:lpstr>
      <vt:lpstr>Quellen- und Literaturverzeichnis</vt:lpstr>
      <vt:lpstr>Quellen- und Literaturverzeichnis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
  <cp:revision>3</cp:revision>
  <dcterms:created xsi:type="dcterms:W3CDTF">2011-02-03T11:29:47Z</dcterms:created>
  <dcterms:modified xsi:type="dcterms:W3CDTF">2023-04-03T13:19:43Z</dcterms:modified>
  <cp:category/>
  <dc:identifier/>
  <cp:contentStatus/>
  <dc:language/>
  <cp:version/>
</cp:coreProperties>
</file>