
<file path=[Content_Types].xml><?xml version="1.0" encoding="utf-8"?>
<Types xmlns="http://schemas.openxmlformats.org/package/2006/content-types">
  <Default Extension="emf" ContentType="image/x-emf"/>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3">
  <p:sldMasterIdLst>
    <p:sldMasterId id="2147483648" r:id="rId1"/>
  </p:sldMasterIdLst>
  <p:notesMasterIdLst>
    <p:notesMasterId r:id="rId21"/>
  </p:notesMasterIdLst>
  <p:sldIdLst>
    <p:sldId id="256" r:id="rId2"/>
    <p:sldId id="276" r:id="rId3"/>
    <p:sldId id="257" r:id="rId4"/>
    <p:sldId id="283" r:id="rId5"/>
    <p:sldId id="287" r:id="rId6"/>
    <p:sldId id="284" r:id="rId7"/>
    <p:sldId id="285" r:id="rId8"/>
    <p:sldId id="280" r:id="rId9"/>
    <p:sldId id="281" r:id="rId10"/>
    <p:sldId id="282" r:id="rId11"/>
    <p:sldId id="288" r:id="rId12"/>
    <p:sldId id="266" r:id="rId13"/>
    <p:sldId id="268" r:id="rId14"/>
    <p:sldId id="269" r:id="rId15"/>
    <p:sldId id="271" r:id="rId16"/>
    <p:sldId id="272" r:id="rId17"/>
    <p:sldId id="267" r:id="rId18"/>
    <p:sldId id="273" r:id="rId19"/>
    <p:sldId id="274" r:id="rId20"/>
  </p:sldIdLst>
  <p:sldSz cx="10298113" cy="7200900"/>
  <p:notesSz cx="10298113" cy="7200900"/>
  <p:defaultTextStyle>
    <a:defPPr>
      <a:defRPr lang="de-DE"/>
    </a:defPPr>
    <a:lvl1pPr marL="0" algn="l" defTabSz="953617">
      <a:defRPr sz="1700">
        <a:solidFill>
          <a:schemeClr val="tx1"/>
        </a:solidFill>
        <a:latin typeface="+mn-lt"/>
        <a:ea typeface="+mn-ea"/>
        <a:cs typeface="+mn-cs"/>
      </a:defRPr>
    </a:lvl1pPr>
    <a:lvl2pPr marL="476808" algn="l" defTabSz="953617">
      <a:defRPr sz="1700">
        <a:solidFill>
          <a:schemeClr val="tx1"/>
        </a:solidFill>
        <a:latin typeface="+mn-lt"/>
        <a:ea typeface="+mn-ea"/>
        <a:cs typeface="+mn-cs"/>
      </a:defRPr>
    </a:lvl2pPr>
    <a:lvl3pPr marL="953617" algn="l" defTabSz="953617">
      <a:defRPr sz="1700">
        <a:solidFill>
          <a:schemeClr val="tx1"/>
        </a:solidFill>
        <a:latin typeface="+mn-lt"/>
        <a:ea typeface="+mn-ea"/>
        <a:cs typeface="+mn-cs"/>
      </a:defRPr>
    </a:lvl3pPr>
    <a:lvl4pPr marL="1430423" algn="l" defTabSz="953617">
      <a:defRPr sz="1700">
        <a:solidFill>
          <a:schemeClr val="tx1"/>
        </a:solidFill>
        <a:latin typeface="+mn-lt"/>
        <a:ea typeface="+mn-ea"/>
        <a:cs typeface="+mn-cs"/>
      </a:defRPr>
    </a:lvl4pPr>
    <a:lvl5pPr marL="1907231" algn="l" defTabSz="953617">
      <a:defRPr sz="1700">
        <a:solidFill>
          <a:schemeClr val="tx1"/>
        </a:solidFill>
        <a:latin typeface="+mn-lt"/>
        <a:ea typeface="+mn-ea"/>
        <a:cs typeface="+mn-cs"/>
      </a:defRPr>
    </a:lvl5pPr>
    <a:lvl6pPr marL="2384039" algn="l" defTabSz="953617">
      <a:defRPr sz="1700">
        <a:solidFill>
          <a:schemeClr val="tx1"/>
        </a:solidFill>
        <a:latin typeface="+mn-lt"/>
        <a:ea typeface="+mn-ea"/>
        <a:cs typeface="+mn-cs"/>
      </a:defRPr>
    </a:lvl6pPr>
    <a:lvl7pPr marL="2860849" algn="l" defTabSz="953617">
      <a:defRPr sz="1700">
        <a:solidFill>
          <a:schemeClr val="tx1"/>
        </a:solidFill>
        <a:latin typeface="+mn-lt"/>
        <a:ea typeface="+mn-ea"/>
        <a:cs typeface="+mn-cs"/>
      </a:defRPr>
    </a:lvl7pPr>
    <a:lvl8pPr marL="3337656" algn="l" defTabSz="953617">
      <a:defRPr sz="1700">
        <a:solidFill>
          <a:schemeClr val="tx1"/>
        </a:solidFill>
        <a:latin typeface="+mn-lt"/>
        <a:ea typeface="+mn-ea"/>
        <a:cs typeface="+mn-cs"/>
      </a:defRPr>
    </a:lvl8pPr>
    <a:lvl9pPr marL="3814465" algn="l" defTabSz="953617">
      <a:defRPr sz="17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9"/>
  </p:normalViewPr>
  <p:slideViewPr>
    <p:cSldViewPr>
      <p:cViewPr varScale="1">
        <p:scale>
          <a:sx n="105" d="100"/>
          <a:sy n="105" d="100"/>
        </p:scale>
        <p:origin x="3427"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4" name="Kopfzeilenplatzhalter 1"/>
          <p:cNvSpPr>
            <a:spLocks noGrp="1"/>
          </p:cNvSpPr>
          <p:nvPr>
            <p:ph type="hdr" sz="quarter"/>
          </p:nvPr>
        </p:nvSpPr>
        <p:spPr bwMode="auto">
          <a:xfrm>
            <a:off x="4" y="6"/>
            <a:ext cx="2945659" cy="493711"/>
          </a:xfrm>
          <a:prstGeom prst="rect">
            <a:avLst/>
          </a:prstGeom>
        </p:spPr>
        <p:txBody>
          <a:bodyPr vert="horz" lIns="95500" tIns="47750" rIns="95500" bIns="47750" rtlCol="0"/>
          <a:lstStyle>
            <a:lvl1pPr algn="l">
              <a:defRPr sz="1300"/>
            </a:lvl1pPr>
          </a:lstStyle>
          <a:p>
            <a:pPr>
              <a:defRPr/>
            </a:pPr>
            <a:endParaRPr lang="en-US"/>
          </a:p>
        </p:txBody>
      </p:sp>
      <p:sp>
        <p:nvSpPr>
          <p:cNvPr id="5" name="Datumsplatzhalter 2"/>
          <p:cNvSpPr>
            <a:spLocks noGrp="1"/>
          </p:cNvSpPr>
          <p:nvPr>
            <p:ph type="dt" idx="1"/>
          </p:nvPr>
        </p:nvSpPr>
        <p:spPr bwMode="auto">
          <a:xfrm>
            <a:off x="3850448" y="6"/>
            <a:ext cx="2945659" cy="493711"/>
          </a:xfrm>
          <a:prstGeom prst="rect">
            <a:avLst/>
          </a:prstGeom>
        </p:spPr>
        <p:txBody>
          <a:bodyPr vert="horz" lIns="95500" tIns="47750" rIns="95500" bIns="47750" rtlCol="0"/>
          <a:lstStyle>
            <a:lvl1pPr algn="r">
              <a:defRPr sz="1300"/>
            </a:lvl1pPr>
          </a:lstStyle>
          <a:p>
            <a:pPr>
              <a:defRPr/>
            </a:pPr>
            <a:fld id="{3DBE2723-2822-419A-9BD4-4BAD25D3271D}" type="datetimeFigureOut">
              <a:rPr lang="en-US"/>
              <a:t>4/3/2023</a:t>
            </a:fld>
            <a:endParaRPr lang="en-US"/>
          </a:p>
        </p:txBody>
      </p:sp>
      <p:sp>
        <p:nvSpPr>
          <p:cNvPr id="6" name="Folienbildplatzhalter 3"/>
          <p:cNvSpPr>
            <a:spLocks noGrp="1" noRot="1" noChangeAspect="1"/>
          </p:cNvSpPr>
          <p:nvPr>
            <p:ph type="sldImg" idx="2"/>
          </p:nvPr>
        </p:nvSpPr>
        <p:spPr bwMode="auto">
          <a:xfrm>
            <a:off x="750888" y="741363"/>
            <a:ext cx="5295899" cy="3702050"/>
          </a:xfrm>
          <a:prstGeom prst="rect">
            <a:avLst/>
          </a:prstGeom>
          <a:noFill/>
          <a:ln w="12700">
            <a:solidFill>
              <a:prstClr val="black"/>
            </a:solidFill>
          </a:ln>
        </p:spPr>
        <p:txBody>
          <a:bodyPr vert="horz" lIns="95500" tIns="47750" rIns="95500" bIns="47750" rtlCol="0" anchor="ctr"/>
          <a:lstStyle/>
          <a:p>
            <a:pPr>
              <a:defRPr/>
            </a:pPr>
            <a:endParaRPr lang="en-US"/>
          </a:p>
        </p:txBody>
      </p:sp>
      <p:sp>
        <p:nvSpPr>
          <p:cNvPr id="7" name="Notizenplatzhalter 4"/>
          <p:cNvSpPr>
            <a:spLocks noGrp="1"/>
          </p:cNvSpPr>
          <p:nvPr>
            <p:ph type="body" sz="quarter" idx="3"/>
          </p:nvPr>
        </p:nvSpPr>
        <p:spPr bwMode="auto">
          <a:xfrm>
            <a:off x="679769" y="4690272"/>
            <a:ext cx="5438140" cy="4443412"/>
          </a:xfrm>
          <a:prstGeom prst="rect">
            <a:avLst/>
          </a:prstGeom>
        </p:spPr>
        <p:txBody>
          <a:bodyPr vert="horz" lIns="95500" tIns="47750" rIns="95500" bIns="47750" rtlCol="0">
            <a:normAutofit/>
          </a:body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8" name="Fußzeilenplatzhalter 5"/>
          <p:cNvSpPr>
            <a:spLocks noGrp="1"/>
          </p:cNvSpPr>
          <p:nvPr>
            <p:ph type="ftr" sz="quarter" idx="4"/>
          </p:nvPr>
        </p:nvSpPr>
        <p:spPr bwMode="auto">
          <a:xfrm>
            <a:off x="4" y="9378828"/>
            <a:ext cx="2945659" cy="493711"/>
          </a:xfrm>
          <a:prstGeom prst="rect">
            <a:avLst/>
          </a:prstGeom>
        </p:spPr>
        <p:txBody>
          <a:bodyPr vert="horz" lIns="95500" tIns="47750" rIns="95500" bIns="47750" rtlCol="0" anchor="b"/>
          <a:lstStyle>
            <a:lvl1pPr algn="l">
              <a:defRPr sz="1300"/>
            </a:lvl1pPr>
          </a:lstStyle>
          <a:p>
            <a:pPr>
              <a:defRPr/>
            </a:pPr>
            <a:endParaRPr lang="en-US"/>
          </a:p>
        </p:txBody>
      </p:sp>
      <p:sp>
        <p:nvSpPr>
          <p:cNvPr id="9" name="Foliennummernplatzhalter 6"/>
          <p:cNvSpPr>
            <a:spLocks noGrp="1"/>
          </p:cNvSpPr>
          <p:nvPr>
            <p:ph type="sldNum" sz="quarter" idx="5"/>
          </p:nvPr>
        </p:nvSpPr>
        <p:spPr bwMode="auto">
          <a:xfrm>
            <a:off x="3850448" y="9378828"/>
            <a:ext cx="2945659" cy="493711"/>
          </a:xfrm>
          <a:prstGeom prst="rect">
            <a:avLst/>
          </a:prstGeom>
        </p:spPr>
        <p:txBody>
          <a:bodyPr vert="horz" lIns="95500" tIns="47750" rIns="95500" bIns="47750" rtlCol="0" anchor="b"/>
          <a:lstStyle>
            <a:lvl1pPr algn="r">
              <a:defRPr sz="1300"/>
            </a:lvl1pPr>
          </a:lstStyle>
          <a:p>
            <a:pPr>
              <a:defRPr/>
            </a:pPr>
            <a:fld id="{5453E05D-3DF1-4E21-AB1B-DE220D2B1110}" type="slidenum">
              <a:rPr lang="en-US"/>
              <a:t>‹Nr.›</a:t>
            </a:fld>
            <a:endParaRPr lang="en-US"/>
          </a:p>
        </p:txBody>
      </p:sp>
    </p:spTree>
  </p:cSld>
  <p:clrMap bg1="lt1" tx1="dk1" bg2="lt2" tx2="dk2" accent1="accent1" accent2="accent2" accent3="accent3" accent4="accent4" accent5="accent5" accent6="accent6" hlink="hlink" folHlink="folHlink"/>
  <p:notesStyle>
    <a:lvl1pPr marL="0" algn="l" defTabSz="953617">
      <a:defRPr sz="1200">
        <a:solidFill>
          <a:schemeClr val="tx1"/>
        </a:solidFill>
        <a:latin typeface="+mn-lt"/>
        <a:ea typeface="+mn-ea"/>
        <a:cs typeface="+mn-cs"/>
      </a:defRPr>
    </a:lvl1pPr>
    <a:lvl2pPr marL="476808" algn="l" defTabSz="953617">
      <a:defRPr sz="1200">
        <a:solidFill>
          <a:schemeClr val="tx1"/>
        </a:solidFill>
        <a:latin typeface="+mn-lt"/>
        <a:ea typeface="+mn-ea"/>
        <a:cs typeface="+mn-cs"/>
      </a:defRPr>
    </a:lvl2pPr>
    <a:lvl3pPr marL="953617" algn="l" defTabSz="953617">
      <a:defRPr sz="1200">
        <a:solidFill>
          <a:schemeClr val="tx1"/>
        </a:solidFill>
        <a:latin typeface="+mn-lt"/>
        <a:ea typeface="+mn-ea"/>
        <a:cs typeface="+mn-cs"/>
      </a:defRPr>
    </a:lvl3pPr>
    <a:lvl4pPr marL="1430423" algn="l" defTabSz="953617">
      <a:defRPr sz="1200">
        <a:solidFill>
          <a:schemeClr val="tx1"/>
        </a:solidFill>
        <a:latin typeface="+mn-lt"/>
        <a:ea typeface="+mn-ea"/>
        <a:cs typeface="+mn-cs"/>
      </a:defRPr>
    </a:lvl4pPr>
    <a:lvl5pPr marL="1907231" algn="l" defTabSz="953617">
      <a:defRPr sz="1200">
        <a:solidFill>
          <a:schemeClr val="tx1"/>
        </a:solidFill>
        <a:latin typeface="+mn-lt"/>
        <a:ea typeface="+mn-ea"/>
        <a:cs typeface="+mn-cs"/>
      </a:defRPr>
    </a:lvl5pPr>
    <a:lvl6pPr marL="2384039" algn="l" defTabSz="953617">
      <a:defRPr sz="1200">
        <a:solidFill>
          <a:schemeClr val="tx1"/>
        </a:solidFill>
        <a:latin typeface="+mn-lt"/>
        <a:ea typeface="+mn-ea"/>
        <a:cs typeface="+mn-cs"/>
      </a:defRPr>
    </a:lvl6pPr>
    <a:lvl7pPr marL="2860849" algn="l" defTabSz="953617">
      <a:defRPr sz="1200">
        <a:solidFill>
          <a:schemeClr val="tx1"/>
        </a:solidFill>
        <a:latin typeface="+mn-lt"/>
        <a:ea typeface="+mn-ea"/>
        <a:cs typeface="+mn-cs"/>
      </a:defRPr>
    </a:lvl7pPr>
    <a:lvl8pPr marL="3337656" algn="l" defTabSz="953617">
      <a:defRPr sz="1200">
        <a:solidFill>
          <a:schemeClr val="tx1"/>
        </a:solidFill>
        <a:latin typeface="+mn-lt"/>
        <a:ea typeface="+mn-ea"/>
        <a:cs typeface="+mn-cs"/>
      </a:defRPr>
    </a:lvl8pPr>
    <a:lvl9pPr marL="3814465" algn="l" defTabSz="953617">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Folienbildplatzhalter 1"/>
          <p:cNvSpPr>
            <a:spLocks noGrp="1" noRot="1" noChangeAspect="1"/>
          </p:cNvSpPr>
          <p:nvPr>
            <p:ph type="sldImg"/>
          </p:nvPr>
        </p:nvSpPr>
        <p:spPr bwMode="auto">
          <a:xfrm>
            <a:off x="750888" y="741363"/>
            <a:ext cx="5295900" cy="3702050"/>
          </a:xfrm>
        </p:spPr>
      </p:sp>
      <p:sp>
        <p:nvSpPr>
          <p:cNvPr id="3" name="Notizenplatzhalter 2"/>
          <p:cNvSpPr>
            <a:spLocks noGrp="1"/>
          </p:cNvSpPr>
          <p:nvPr>
            <p:ph type="body" idx="1"/>
          </p:nvPr>
        </p:nvSpPr>
        <p:spPr bwMode="auto"/>
        <p:txBody>
          <a:bodyPr/>
          <a:lstStyle/>
          <a:p>
            <a:pPr>
              <a:defRPr/>
            </a:pPr>
            <a:endParaRPr dirty="0"/>
          </a:p>
        </p:txBody>
      </p:sp>
      <p:sp>
        <p:nvSpPr>
          <p:cNvPr id="4" name="Foliennummernplatzhalter 3"/>
          <p:cNvSpPr>
            <a:spLocks noGrp="1"/>
          </p:cNvSpPr>
          <p:nvPr>
            <p:ph type="sldNum" sz="quarter" idx="5"/>
          </p:nvPr>
        </p:nvSpPr>
        <p:spPr bwMode="auto"/>
        <p:txBody>
          <a:bodyPr/>
          <a:lstStyle/>
          <a:p>
            <a:pPr>
              <a:defRPr/>
            </a:pPr>
            <a:fld id="{5453E05D-3DF1-4E21-AB1B-DE220D2B1110}" type="slidenum">
              <a:rPr lang="en-US"/>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endParaRPr lang="de-DE" dirty="0"/>
          </a:p>
        </p:txBody>
      </p:sp>
      <p:sp>
        <p:nvSpPr>
          <p:cNvPr id="4" name="Foliennummernplatzhalter 3"/>
          <p:cNvSpPr>
            <a:spLocks noGrp="1"/>
          </p:cNvSpPr>
          <p:nvPr>
            <p:ph type="sldNum" sz="quarter" idx="5"/>
          </p:nvPr>
        </p:nvSpPr>
        <p:spPr/>
        <p:txBody>
          <a:bodyPr/>
          <a:lstStyle/>
          <a:p>
            <a:pPr>
              <a:defRPr/>
            </a:pPr>
            <a:fld id="{5453E05D-3DF1-4E21-AB1B-DE220D2B1110}" type="slidenum">
              <a:rPr lang="en-US" smtClean="0"/>
              <a:t>11</a:t>
            </a:fld>
            <a:endParaRPr lang="en-US"/>
          </a:p>
        </p:txBody>
      </p:sp>
    </p:spTree>
    <p:extLst>
      <p:ext uri="{BB962C8B-B14F-4D97-AF65-F5344CB8AC3E}">
        <p14:creationId xmlns:p14="http://schemas.microsoft.com/office/powerpoint/2010/main" val="27727588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Folienbildplatzhalter 1"/>
          <p:cNvSpPr>
            <a:spLocks noGrp="1" noRot="1" noChangeAspect="1"/>
          </p:cNvSpPr>
          <p:nvPr>
            <p:ph type="sldImg"/>
          </p:nvPr>
        </p:nvSpPr>
        <p:spPr bwMode="auto">
          <a:xfrm>
            <a:off x="750888" y="741363"/>
            <a:ext cx="5295900" cy="3702050"/>
          </a:xfrm>
        </p:spPr>
      </p:sp>
      <p:sp>
        <p:nvSpPr>
          <p:cNvPr id="3" name="Notizenplatzhalter 2"/>
          <p:cNvSpPr>
            <a:spLocks noGrp="1"/>
          </p:cNvSpPr>
          <p:nvPr>
            <p:ph type="body" idx="1"/>
          </p:nvPr>
        </p:nvSpPr>
        <p:spPr bwMode="auto"/>
        <p:txBody>
          <a:bodyPr/>
          <a:lstStyle/>
          <a:p>
            <a:pPr>
              <a:defRPr/>
            </a:pPr>
            <a:endParaRPr lang="de-DE" dirty="0"/>
          </a:p>
        </p:txBody>
      </p:sp>
      <p:sp>
        <p:nvSpPr>
          <p:cNvPr id="4" name="Foliennummernplatzhalter 3"/>
          <p:cNvSpPr>
            <a:spLocks noGrp="1"/>
          </p:cNvSpPr>
          <p:nvPr>
            <p:ph type="sldNum" sz="quarter" idx="5"/>
          </p:nvPr>
        </p:nvSpPr>
        <p:spPr bwMode="auto"/>
        <p:txBody>
          <a:bodyPr/>
          <a:lstStyle/>
          <a:p>
            <a:pPr>
              <a:defRPr/>
            </a:pPr>
            <a:fld id="{5453E05D-3DF1-4E21-AB1B-DE220D2B1110}" type="slidenum">
              <a:rPr lang="en-US"/>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4" name="Folienbildplatzhalter 1"/>
          <p:cNvSpPr>
            <a:spLocks noGrp="1" noRot="1" noChangeAspect="1"/>
          </p:cNvSpPr>
          <p:nvPr>
            <p:ph type="sldImg"/>
          </p:nvPr>
        </p:nvSpPr>
        <p:spPr bwMode="auto">
          <a:xfrm>
            <a:off x="750888" y="741363"/>
            <a:ext cx="5295900" cy="3702050"/>
          </a:xfrm>
        </p:spPr>
      </p:sp>
      <p:sp>
        <p:nvSpPr>
          <p:cNvPr id="5" name="Notizenplatzhalter 2"/>
          <p:cNvSpPr>
            <a:spLocks noGrp="1"/>
          </p:cNvSpPr>
          <p:nvPr>
            <p:ph type="body" idx="1"/>
          </p:nvPr>
        </p:nvSpPr>
        <p:spPr bwMode="auto"/>
        <p:txBody>
          <a:bodyPr>
            <a:normAutofit/>
          </a:bodyPr>
          <a:lstStyle/>
          <a:p>
            <a:pPr>
              <a:defRPr/>
            </a:pPr>
            <a:endParaRPr dirty="0"/>
          </a:p>
        </p:txBody>
      </p:sp>
      <p:sp>
        <p:nvSpPr>
          <p:cNvPr id="6" name="Foliennummernplatzhalter 3"/>
          <p:cNvSpPr>
            <a:spLocks noGrp="1"/>
          </p:cNvSpPr>
          <p:nvPr>
            <p:ph type="sldNum" sz="quarter" idx="5"/>
          </p:nvPr>
        </p:nvSpPr>
        <p:spPr bwMode="auto"/>
        <p:txBody>
          <a:bodyPr/>
          <a:lstStyle/>
          <a:p>
            <a:pPr>
              <a:defRPr/>
            </a:pPr>
            <a:fld id="{B3498228-4FD6-45EB-B0CA-EE52938E3D39}" type="slidenum">
              <a:rPr lang="de-DE"/>
              <a:t>13</a:t>
            </a:fld>
            <a:endParaRPr 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4" name="Folienbildplatzhalter 1"/>
          <p:cNvSpPr>
            <a:spLocks noGrp="1" noRot="1" noChangeAspect="1"/>
          </p:cNvSpPr>
          <p:nvPr>
            <p:ph type="sldImg"/>
          </p:nvPr>
        </p:nvSpPr>
        <p:spPr bwMode="auto">
          <a:xfrm>
            <a:off x="750888" y="741363"/>
            <a:ext cx="5295900" cy="3702050"/>
          </a:xfrm>
        </p:spPr>
      </p:sp>
      <p:sp>
        <p:nvSpPr>
          <p:cNvPr id="5" name="Notizenplatzhalter 2"/>
          <p:cNvSpPr>
            <a:spLocks noGrp="1"/>
          </p:cNvSpPr>
          <p:nvPr>
            <p:ph type="body" idx="1"/>
          </p:nvPr>
        </p:nvSpPr>
        <p:spPr bwMode="auto"/>
        <p:txBody>
          <a:bodyPr>
            <a:normAutofit/>
          </a:bodyPr>
          <a:lstStyle/>
          <a:p>
            <a:pPr marL="171450" indent="-171450">
              <a:buFontTx/>
              <a:buChar char="-"/>
              <a:defRPr/>
            </a:pPr>
            <a:endParaRPr dirty="0"/>
          </a:p>
        </p:txBody>
      </p:sp>
      <p:sp>
        <p:nvSpPr>
          <p:cNvPr id="6" name="Foliennummernplatzhalter 3"/>
          <p:cNvSpPr>
            <a:spLocks noGrp="1"/>
          </p:cNvSpPr>
          <p:nvPr>
            <p:ph type="sldNum" sz="quarter" idx="5"/>
          </p:nvPr>
        </p:nvSpPr>
        <p:spPr bwMode="auto"/>
        <p:txBody>
          <a:bodyPr/>
          <a:lstStyle/>
          <a:p>
            <a:pPr>
              <a:defRPr/>
            </a:pPr>
            <a:fld id="{B3498228-4FD6-45EB-B0CA-EE52938E3D39}" type="slidenum">
              <a:rPr lang="de-DE"/>
              <a:t>14</a:t>
            </a:fld>
            <a:endParaRPr 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Folienbildplatzhalter 1"/>
          <p:cNvSpPr>
            <a:spLocks noGrp="1" noRot="1" noChangeAspect="1"/>
          </p:cNvSpPr>
          <p:nvPr>
            <p:ph type="sldImg"/>
          </p:nvPr>
        </p:nvSpPr>
        <p:spPr bwMode="auto">
          <a:xfrm>
            <a:off x="750888" y="741363"/>
            <a:ext cx="5295900" cy="3702050"/>
          </a:xfrm>
        </p:spPr>
      </p:sp>
      <p:sp>
        <p:nvSpPr>
          <p:cNvPr id="3" name="Notizenplatzhalter 2"/>
          <p:cNvSpPr>
            <a:spLocks noGrp="1"/>
          </p:cNvSpPr>
          <p:nvPr>
            <p:ph type="body" idx="1"/>
          </p:nvPr>
        </p:nvSpPr>
        <p:spPr bwMode="auto"/>
        <p:txBody>
          <a:bodyPr/>
          <a:lstStyle/>
          <a:p>
            <a:pPr marL="171450" indent="-171450">
              <a:buFont typeface="Arial"/>
              <a:buChar char="•"/>
              <a:defRPr/>
            </a:pPr>
            <a:endParaRPr dirty="0"/>
          </a:p>
        </p:txBody>
      </p:sp>
      <p:sp>
        <p:nvSpPr>
          <p:cNvPr id="4" name="Foliennummernplatzhalter 3"/>
          <p:cNvSpPr>
            <a:spLocks noGrp="1"/>
          </p:cNvSpPr>
          <p:nvPr>
            <p:ph type="sldNum" sz="quarter" idx="5"/>
          </p:nvPr>
        </p:nvSpPr>
        <p:spPr bwMode="auto"/>
        <p:txBody>
          <a:bodyPr/>
          <a:lstStyle/>
          <a:p>
            <a:pPr>
              <a:defRPr/>
            </a:pPr>
            <a:fld id="{5453E05D-3DF1-4E21-AB1B-DE220D2B1110}" type="slidenum">
              <a:rPr lang="en-US"/>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4" name="Folienbildplatzhalter 1"/>
          <p:cNvSpPr>
            <a:spLocks noGrp="1" noRot="1" noChangeAspect="1"/>
          </p:cNvSpPr>
          <p:nvPr>
            <p:ph type="sldImg"/>
          </p:nvPr>
        </p:nvSpPr>
        <p:spPr bwMode="auto">
          <a:xfrm>
            <a:off x="750888" y="741363"/>
            <a:ext cx="5295900" cy="3702050"/>
          </a:xfrm>
        </p:spPr>
      </p:sp>
      <p:sp>
        <p:nvSpPr>
          <p:cNvPr id="5" name="Notizenplatzhalter 2"/>
          <p:cNvSpPr>
            <a:spLocks noGrp="1"/>
          </p:cNvSpPr>
          <p:nvPr>
            <p:ph type="body" idx="1"/>
          </p:nvPr>
        </p:nvSpPr>
        <p:spPr bwMode="auto"/>
        <p:txBody>
          <a:bodyPr>
            <a:normAutofit/>
          </a:bodyPr>
          <a:lstStyle/>
          <a:p>
            <a:pPr>
              <a:defRPr/>
            </a:pPr>
            <a:endParaRPr lang="de-DE" dirty="0"/>
          </a:p>
          <a:p>
            <a:pPr>
              <a:defRPr/>
            </a:pPr>
            <a:r>
              <a:rPr lang="de-DE" b="1" dirty="0"/>
              <a:t>Wichtig: </a:t>
            </a:r>
            <a:r>
              <a:rPr lang="de-DE" dirty="0"/>
              <a:t>Gemeint ist hier die Lernaktivität, welche schon bearbeitet wurde, vgl. Foliensatz: 2_M05_Digitale-Werkzeuge-auswaehlen.pptx (Folie 13)</a:t>
            </a:r>
            <a:endParaRPr dirty="0"/>
          </a:p>
          <a:p>
            <a:pPr>
              <a:defRPr/>
            </a:pPr>
            <a:endParaRPr lang="de-DE" dirty="0"/>
          </a:p>
          <a:p>
            <a:pPr>
              <a:defRPr/>
            </a:pPr>
            <a:endParaRPr lang="de-DE" dirty="0"/>
          </a:p>
          <a:p>
            <a:pPr>
              <a:defRPr/>
            </a:pPr>
            <a:r>
              <a:rPr lang="de-DE" b="1" dirty="0"/>
              <a:t>Vorlage für die Lehrkräfte:</a:t>
            </a:r>
            <a:endParaRPr dirty="0"/>
          </a:p>
          <a:p>
            <a:pPr marL="0" marR="0" lvl="0" indent="0" algn="l" defTabSz="953617">
              <a:lnSpc>
                <a:spcPct val="100000"/>
              </a:lnSpc>
              <a:spcBef>
                <a:spcPts val="0"/>
              </a:spcBef>
              <a:spcAft>
                <a:spcPts val="0"/>
              </a:spcAft>
              <a:buClrTx/>
              <a:buSzTx/>
              <a:buFontTx/>
              <a:buNone/>
              <a:defRPr/>
            </a:pPr>
            <a:r>
              <a:rPr lang="de-DE" sz="1200" b="0" i="0" u="sng" dirty="0" err="1">
                <a:latin typeface="Corbel Light"/>
                <a:ea typeface="Times New Roman"/>
                <a:cs typeface="Times New Roman"/>
              </a:rPr>
              <a:t>www.ed.math.lmu.de</a:t>
            </a:r>
            <a:r>
              <a:rPr lang="de-DE" sz="1200" b="0" i="0" u="sng" dirty="0">
                <a:latin typeface="Corbel Light"/>
                <a:ea typeface="Times New Roman"/>
                <a:cs typeface="Times New Roman"/>
              </a:rPr>
              <a:t>/</a:t>
            </a:r>
            <a:r>
              <a:rPr lang="de-DE" sz="1200" b="0" i="0" u="sng" dirty="0" err="1">
                <a:latin typeface="Corbel Light"/>
                <a:ea typeface="Times New Roman"/>
                <a:cs typeface="Times New Roman"/>
              </a:rPr>
              <a:t>research</a:t>
            </a:r>
            <a:r>
              <a:rPr lang="de-DE" sz="1200" b="0" i="0" u="sng" dirty="0">
                <a:latin typeface="Corbel Light"/>
                <a:ea typeface="Times New Roman"/>
                <a:cs typeface="Times New Roman"/>
              </a:rPr>
              <a:t>/</a:t>
            </a:r>
            <a:r>
              <a:rPr lang="de-DE" sz="1200" b="0" i="0" u="sng" dirty="0" err="1">
                <a:latin typeface="Corbel Light"/>
                <a:ea typeface="Times New Roman"/>
                <a:cs typeface="Times New Roman"/>
              </a:rPr>
              <a:t>digitus</a:t>
            </a:r>
            <a:r>
              <a:rPr lang="de-DE" sz="1200" b="0" i="0" u="sng" dirty="0">
                <a:latin typeface="Corbel Light"/>
                <a:ea typeface="Times New Roman"/>
                <a:cs typeface="Times New Roman"/>
              </a:rPr>
              <a:t>/p/</a:t>
            </a:r>
            <a:r>
              <a:rPr lang="de-DE" sz="1200" b="0" i="0" u="sng" dirty="0" err="1">
                <a:latin typeface="Corbel Light"/>
                <a:ea typeface="Times New Roman"/>
                <a:cs typeface="Times New Roman"/>
              </a:rPr>
              <a:t>materialien</a:t>
            </a:r>
            <a:r>
              <a:rPr lang="de-DE" sz="1200" b="0" i="0" u="sng" dirty="0">
                <a:latin typeface="Corbel Light"/>
                <a:ea typeface="Times New Roman"/>
                <a:cs typeface="Times New Roman"/>
              </a:rPr>
              <a:t>/2_M05-6_Eigene-Aktivitaet_Aufg</a:t>
            </a:r>
            <a:endParaRPr dirty="0"/>
          </a:p>
          <a:p>
            <a:pPr>
              <a:defRPr/>
            </a:pPr>
            <a:endParaRPr dirty="0"/>
          </a:p>
        </p:txBody>
      </p:sp>
      <p:sp>
        <p:nvSpPr>
          <p:cNvPr id="6" name="Foliennummernplatzhalter 3"/>
          <p:cNvSpPr>
            <a:spLocks noGrp="1"/>
          </p:cNvSpPr>
          <p:nvPr>
            <p:ph type="sldNum" sz="quarter" idx="5"/>
          </p:nvPr>
        </p:nvSpPr>
        <p:spPr bwMode="auto"/>
        <p:txBody>
          <a:bodyPr/>
          <a:lstStyle/>
          <a:p>
            <a:pPr>
              <a:defRPr/>
            </a:pPr>
            <a:fld id="{B3498228-4FD6-45EB-B0CA-EE52938E3D39}" type="slidenum">
              <a:rPr lang="de-DE"/>
              <a:t>16</a:t>
            </a:fld>
            <a:endParaRPr 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4" name="Folienbildplatzhalter 1"/>
          <p:cNvSpPr>
            <a:spLocks noGrp="1" noRot="1" noChangeAspect="1"/>
          </p:cNvSpPr>
          <p:nvPr>
            <p:ph type="sldImg"/>
          </p:nvPr>
        </p:nvSpPr>
        <p:spPr bwMode="auto">
          <a:xfrm>
            <a:off x="750888" y="741363"/>
            <a:ext cx="5295900" cy="3702050"/>
          </a:xfrm>
        </p:spPr>
      </p:sp>
      <p:sp>
        <p:nvSpPr>
          <p:cNvPr id="5" name="Notizenplatzhalter 2"/>
          <p:cNvSpPr>
            <a:spLocks noGrp="1"/>
          </p:cNvSpPr>
          <p:nvPr>
            <p:ph type="body" idx="1"/>
          </p:nvPr>
        </p:nvSpPr>
        <p:spPr bwMode="auto"/>
        <p:txBody>
          <a:bodyPr>
            <a:normAutofit/>
          </a:bodyPr>
          <a:lstStyle/>
          <a:p>
            <a:pPr>
              <a:defRPr/>
            </a:pPr>
            <a:endParaRPr dirty="0"/>
          </a:p>
        </p:txBody>
      </p:sp>
      <p:sp>
        <p:nvSpPr>
          <p:cNvPr id="6" name="Foliennummernplatzhalter 3"/>
          <p:cNvSpPr>
            <a:spLocks noGrp="1"/>
          </p:cNvSpPr>
          <p:nvPr>
            <p:ph type="sldNum" sz="quarter" idx="5"/>
          </p:nvPr>
        </p:nvSpPr>
        <p:spPr bwMode="auto"/>
        <p:txBody>
          <a:bodyPr/>
          <a:lstStyle/>
          <a:p>
            <a:pPr>
              <a:defRPr/>
            </a:pPr>
            <a:fld id="{B3498228-4FD6-45EB-B0CA-EE52938E3D39}" type="slidenum">
              <a:rPr lang="de-DE"/>
              <a:t>17</a:t>
            </a:fld>
            <a:endParaRPr lang="de-DE"/>
          </a:p>
        </p:txBody>
      </p:sp>
    </p:spTree>
    <p:extLst>
      <p:ext uri="{BB962C8B-B14F-4D97-AF65-F5344CB8AC3E}">
        <p14:creationId xmlns:p14="http://schemas.microsoft.com/office/powerpoint/2010/main" val="1334997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Folienbildplatzhalter 1"/>
          <p:cNvSpPr>
            <a:spLocks noGrp="1" noRot="1" noChangeAspect="1"/>
          </p:cNvSpPr>
          <p:nvPr>
            <p:ph type="sldImg"/>
          </p:nvPr>
        </p:nvSpPr>
        <p:spPr bwMode="auto">
          <a:xfrm>
            <a:off x="750888" y="741363"/>
            <a:ext cx="5295900" cy="3702050"/>
          </a:xfrm>
        </p:spPr>
      </p:sp>
      <p:sp>
        <p:nvSpPr>
          <p:cNvPr id="3" name="Notizenplatzhalter 2"/>
          <p:cNvSpPr>
            <a:spLocks noGrp="1"/>
          </p:cNvSpPr>
          <p:nvPr>
            <p:ph type="body" idx="1"/>
          </p:nvPr>
        </p:nvSpPr>
        <p:spPr bwMode="auto"/>
        <p:txBody>
          <a:bodyPr/>
          <a:lstStyle/>
          <a:p>
            <a:pPr marL="171450" indent="-171450">
              <a:buFont typeface="Arial"/>
              <a:buChar char="•"/>
              <a:defRPr/>
            </a:pPr>
            <a:endParaRPr dirty="0"/>
          </a:p>
        </p:txBody>
      </p:sp>
      <p:sp>
        <p:nvSpPr>
          <p:cNvPr id="4" name="Foliennummernplatzhalter 3"/>
          <p:cNvSpPr>
            <a:spLocks noGrp="1"/>
          </p:cNvSpPr>
          <p:nvPr>
            <p:ph type="sldNum" sz="quarter" idx="5"/>
          </p:nvPr>
        </p:nvSpPr>
        <p:spPr bwMode="auto"/>
        <p:txBody>
          <a:bodyPr/>
          <a:lstStyle/>
          <a:p>
            <a:pPr>
              <a:defRPr/>
            </a:pPr>
            <a:fld id="{5453E05D-3DF1-4E21-AB1B-DE220D2B1110}" type="slidenum">
              <a:rPr lang="en-US"/>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normAutofit/>
          </a:bodyPr>
          <a:lstStyle/>
          <a:p>
            <a:pPr marL="171450" indent="-171450">
              <a:buFont typeface="Arial" panose="020B0604020202020204" pitchFamily="34" charset="0"/>
              <a:buChar char="•"/>
            </a:pPr>
            <a:endParaRPr lang="de-DE" dirty="0"/>
          </a:p>
        </p:txBody>
      </p:sp>
      <p:sp>
        <p:nvSpPr>
          <p:cNvPr id="4" name="Foliennummernplatzhalter 3"/>
          <p:cNvSpPr>
            <a:spLocks noGrp="1"/>
          </p:cNvSpPr>
          <p:nvPr>
            <p:ph type="sldNum" sz="quarter" idx="5"/>
          </p:nvPr>
        </p:nvSpPr>
        <p:spPr/>
        <p:txBody>
          <a:bodyPr/>
          <a:lstStyle/>
          <a:p>
            <a:pPr>
              <a:defRPr/>
            </a:pPr>
            <a:fld id="{5453E05D-3DF1-4E21-AB1B-DE220D2B1110}" type="slidenum">
              <a:rPr lang="en-US" smtClean="0"/>
              <a:t>4</a:t>
            </a:fld>
            <a:endParaRPr lang="en-US"/>
          </a:p>
        </p:txBody>
      </p:sp>
    </p:spTree>
    <p:extLst>
      <p:ext uri="{BB962C8B-B14F-4D97-AF65-F5344CB8AC3E}">
        <p14:creationId xmlns:p14="http://schemas.microsoft.com/office/powerpoint/2010/main" val="13767185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endParaRPr lang="de-DE" dirty="0"/>
          </a:p>
        </p:txBody>
      </p:sp>
      <p:sp>
        <p:nvSpPr>
          <p:cNvPr id="4" name="Foliennummernplatzhalter 3"/>
          <p:cNvSpPr>
            <a:spLocks noGrp="1"/>
          </p:cNvSpPr>
          <p:nvPr>
            <p:ph type="sldNum" sz="quarter" idx="5"/>
          </p:nvPr>
        </p:nvSpPr>
        <p:spPr/>
        <p:txBody>
          <a:bodyPr/>
          <a:lstStyle/>
          <a:p>
            <a:pPr>
              <a:defRPr/>
            </a:pPr>
            <a:fld id="{5453E05D-3DF1-4E21-AB1B-DE220D2B1110}" type="slidenum">
              <a:rPr lang="en-US" smtClean="0"/>
              <a:t>5</a:t>
            </a:fld>
            <a:endParaRPr lang="en-US"/>
          </a:p>
        </p:txBody>
      </p:sp>
    </p:spTree>
    <p:extLst>
      <p:ext uri="{BB962C8B-B14F-4D97-AF65-F5344CB8AC3E}">
        <p14:creationId xmlns:p14="http://schemas.microsoft.com/office/powerpoint/2010/main" val="131184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pPr>
              <a:defRPr/>
            </a:pPr>
            <a:fld id="{5453E05D-3DF1-4E21-AB1B-DE220D2B1110}" type="slidenum">
              <a:rPr lang="en-US" smtClean="0"/>
              <a:t>6</a:t>
            </a:fld>
            <a:endParaRPr lang="en-US"/>
          </a:p>
        </p:txBody>
      </p:sp>
    </p:spTree>
    <p:extLst>
      <p:ext uri="{BB962C8B-B14F-4D97-AF65-F5344CB8AC3E}">
        <p14:creationId xmlns:p14="http://schemas.microsoft.com/office/powerpoint/2010/main" val="3333250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normAutofit/>
          </a:bodyPr>
          <a:lstStyle/>
          <a:p>
            <a:pPr marL="171450" indent="-171450">
              <a:buFont typeface="Arial" panose="020B0604020202020204" pitchFamily="34" charset="0"/>
              <a:buChar char="•"/>
            </a:pPr>
            <a:endParaRPr lang="de-DE" b="1" i="0" dirty="0"/>
          </a:p>
        </p:txBody>
      </p:sp>
      <p:sp>
        <p:nvSpPr>
          <p:cNvPr id="4" name="Foliennummernplatzhalter 3"/>
          <p:cNvSpPr>
            <a:spLocks noGrp="1"/>
          </p:cNvSpPr>
          <p:nvPr>
            <p:ph type="sldNum" sz="quarter" idx="5"/>
          </p:nvPr>
        </p:nvSpPr>
        <p:spPr/>
        <p:txBody>
          <a:bodyPr/>
          <a:lstStyle/>
          <a:p>
            <a:pPr>
              <a:defRPr/>
            </a:pPr>
            <a:fld id="{5453E05D-3DF1-4E21-AB1B-DE220D2B1110}" type="slidenum">
              <a:rPr lang="en-US" smtClean="0"/>
              <a:t>7</a:t>
            </a:fld>
            <a:endParaRPr lang="en-US"/>
          </a:p>
        </p:txBody>
      </p:sp>
    </p:spTree>
    <p:extLst>
      <p:ext uri="{BB962C8B-B14F-4D97-AF65-F5344CB8AC3E}">
        <p14:creationId xmlns:p14="http://schemas.microsoft.com/office/powerpoint/2010/main" val="3337719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normAutofit/>
          </a:bodyPr>
          <a:lstStyle/>
          <a:p>
            <a:pPr marL="171450" indent="-171450">
              <a:buFont typeface="Arial" panose="020B0604020202020204" pitchFamily="34" charset="0"/>
              <a:buChar char="•"/>
            </a:pPr>
            <a:endParaRPr lang="de-DE" b="1" dirty="0"/>
          </a:p>
        </p:txBody>
      </p:sp>
      <p:sp>
        <p:nvSpPr>
          <p:cNvPr id="4" name="Foliennummernplatzhalter 3"/>
          <p:cNvSpPr>
            <a:spLocks noGrp="1"/>
          </p:cNvSpPr>
          <p:nvPr>
            <p:ph type="sldNum" sz="quarter" idx="5"/>
          </p:nvPr>
        </p:nvSpPr>
        <p:spPr/>
        <p:txBody>
          <a:bodyPr/>
          <a:lstStyle/>
          <a:p>
            <a:pPr>
              <a:defRPr/>
            </a:pPr>
            <a:fld id="{5453E05D-3DF1-4E21-AB1B-DE220D2B1110}" type="slidenum">
              <a:rPr lang="en-US" smtClean="0"/>
              <a:t>8</a:t>
            </a:fld>
            <a:endParaRPr lang="en-US"/>
          </a:p>
        </p:txBody>
      </p:sp>
    </p:spTree>
    <p:extLst>
      <p:ext uri="{BB962C8B-B14F-4D97-AF65-F5344CB8AC3E}">
        <p14:creationId xmlns:p14="http://schemas.microsoft.com/office/powerpoint/2010/main" val="12000536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normAutofit/>
          </a:bodyPr>
          <a:lstStyle/>
          <a:p>
            <a:pPr marL="171450" indent="-171450">
              <a:buFont typeface="Arial" panose="020B0604020202020204" pitchFamily="34" charset="0"/>
              <a:buChar char="•"/>
            </a:pPr>
            <a:endParaRPr lang="de-DE" b="1" dirty="0"/>
          </a:p>
        </p:txBody>
      </p:sp>
      <p:sp>
        <p:nvSpPr>
          <p:cNvPr id="4" name="Foliennummernplatzhalter 3"/>
          <p:cNvSpPr>
            <a:spLocks noGrp="1"/>
          </p:cNvSpPr>
          <p:nvPr>
            <p:ph type="sldNum" sz="quarter" idx="10"/>
          </p:nvPr>
        </p:nvSpPr>
        <p:spPr/>
        <p:txBody>
          <a:bodyPr/>
          <a:lstStyle/>
          <a:p>
            <a:fld id="{5453E05D-3DF1-4E21-AB1B-DE220D2B1110}" type="slidenum">
              <a:rPr lang="en-US" smtClean="0"/>
              <a:pPr/>
              <a:t>9</a:t>
            </a:fld>
            <a:endParaRPr lang="en-US"/>
          </a:p>
        </p:txBody>
      </p:sp>
    </p:spTree>
    <p:extLst>
      <p:ext uri="{BB962C8B-B14F-4D97-AF65-F5344CB8AC3E}">
        <p14:creationId xmlns:p14="http://schemas.microsoft.com/office/powerpoint/2010/main" val="8406520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normAutofit/>
          </a:bodyPr>
          <a:lstStyle/>
          <a:p>
            <a:pPr marL="171450" indent="-171450">
              <a:buFont typeface="Arial" panose="020B0604020202020204" pitchFamily="34" charset="0"/>
              <a:buChar char="•"/>
            </a:pPr>
            <a:endParaRPr lang="de-DE" b="0" dirty="0"/>
          </a:p>
        </p:txBody>
      </p:sp>
      <p:sp>
        <p:nvSpPr>
          <p:cNvPr id="4" name="Foliennummernplatzhalter 3"/>
          <p:cNvSpPr>
            <a:spLocks noGrp="1"/>
          </p:cNvSpPr>
          <p:nvPr>
            <p:ph type="sldNum" sz="quarter" idx="10"/>
          </p:nvPr>
        </p:nvSpPr>
        <p:spPr/>
        <p:txBody>
          <a:bodyPr/>
          <a:lstStyle/>
          <a:p>
            <a:fld id="{5453E05D-3DF1-4E21-AB1B-DE220D2B1110}" type="slidenum">
              <a:rPr lang="en-US" smtClean="0"/>
              <a:pPr/>
              <a:t>10</a:t>
            </a:fld>
            <a:endParaRPr lang="en-US"/>
          </a:p>
        </p:txBody>
      </p:sp>
    </p:spTree>
    <p:extLst>
      <p:ext uri="{BB962C8B-B14F-4D97-AF65-F5344CB8AC3E}">
        <p14:creationId xmlns:p14="http://schemas.microsoft.com/office/powerpoint/2010/main" val="9260714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Benutzerdefiniertes Layout">
    <p:spTree>
      <p:nvGrpSpPr>
        <p:cNvPr id="1" name=""/>
        <p:cNvGrpSpPr/>
        <p:nvPr/>
      </p:nvGrpSpPr>
      <p:grpSpPr bwMode="auto">
        <a:xfrm>
          <a:off x="0" y="0"/>
          <a:ext cx="0" cy="0"/>
          <a:chOff x="0" y="0"/>
          <a:chExt cx="0" cy="0"/>
        </a:xfrm>
      </p:grpSpPr>
      <p:sp>
        <p:nvSpPr>
          <p:cNvPr id="4" name="Inhaltsplatzhalter 2"/>
          <p:cNvSpPr>
            <a:spLocks noGrp="1"/>
          </p:cNvSpPr>
          <p:nvPr>
            <p:ph idx="1"/>
          </p:nvPr>
        </p:nvSpPr>
        <p:spPr bwMode="auto">
          <a:xfrm>
            <a:off x="6229175" y="821404"/>
            <a:ext cx="3556001" cy="5424322"/>
          </a:xfrm>
          <a:prstGeom prst="rect">
            <a:avLst/>
          </a:prstGeom>
        </p:spPr>
        <p:txBody>
          <a:bodyPr/>
          <a:lstStyle>
            <a:lvl1pPr>
              <a:buClr>
                <a:srgbClr val="C00000"/>
              </a:buClr>
              <a:buSzPct val="120000"/>
              <a:buFont typeface="Wingdings"/>
              <a:buChar char="§"/>
              <a:defRPr sz="2200">
                <a:latin typeface="+mn-lt"/>
              </a:defRPr>
            </a:lvl1pPr>
            <a:lvl2pPr>
              <a:defRPr sz="1700"/>
            </a:lvl2pPr>
            <a:lvl3pPr marL="1191775" indent="-238356">
              <a:buFont typeface="Symbol"/>
              <a:buChar char="-"/>
              <a:defRPr sz="1700"/>
            </a:lvl3pPr>
            <a:lvl4pPr marL="1668482" indent="-238356">
              <a:buFont typeface="Symbol"/>
              <a:buChar char="-"/>
              <a:defRPr sz="1700"/>
            </a:lvl4pPr>
            <a:lvl5pPr marL="2145192" indent="-238356">
              <a:buFont typeface="Symbol"/>
              <a:buChar char="-"/>
              <a:defRPr sz="1700"/>
            </a:lvl5p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cxnSp>
        <p:nvCxnSpPr>
          <p:cNvPr id="5" name="Gerade Verbindung 18"/>
          <p:cNvCxnSpPr>
            <a:cxnSpLocks/>
          </p:cNvCxnSpPr>
          <p:nvPr userDrawn="1"/>
        </p:nvCxnSpPr>
        <p:spPr bwMode="auto">
          <a:xfrm>
            <a:off x="1" y="6838360"/>
            <a:ext cx="1029811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Rechteck 6"/>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a:p>
        </p:txBody>
      </p:sp>
      <p:sp>
        <p:nvSpPr>
          <p:cNvPr id="7" name="Rechteck 11"/>
          <p:cNvSpPr/>
          <p:nvPr userDrawn="1"/>
        </p:nvSpPr>
        <p:spPr bwMode="auto">
          <a:xfrm>
            <a:off x="-1428" y="4536554"/>
            <a:ext cx="5150484" cy="2016224"/>
          </a:xfrm>
          <a:prstGeom prst="rect">
            <a:avLst/>
          </a:prstGeom>
          <a:solidFill>
            <a:schemeClr val="bg1">
              <a:lumMod val="8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8" name="Textfeld 7"/>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a:solidFill>
                  <a:schemeClr val="tx2"/>
                </a:solidFill>
                <a:latin typeface="+mn-lt"/>
                <a:ea typeface="+mn-ea"/>
                <a:cs typeface="+mn-cs"/>
              </a:rPr>
              <a:t> Didaktik der Mathematik – LMU München				</a:t>
            </a:r>
            <a:fld id="{8BE7A362-220D-42D0-B4B4-4DB6B9E5BC20}" type="slidenum">
              <a:rPr lang="de-DE" sz="1200" b="1">
                <a:solidFill>
                  <a:schemeClr val="tx2"/>
                </a:solidFill>
                <a:latin typeface="+mn-lt"/>
                <a:ea typeface="+mn-ea"/>
                <a:cs typeface="+mn-cs"/>
              </a:rPr>
              <a:t>‹Nr.›</a:t>
            </a:fld>
            <a:endParaRPr lang="de-DE" sz="1200" b="1">
              <a:solidFill>
                <a:schemeClr val="tx2"/>
              </a:solidFill>
              <a:latin typeface="+mn-lt"/>
              <a:ea typeface="+mn-ea"/>
              <a:cs typeface="+mn-cs"/>
            </a:endParaRPr>
          </a:p>
        </p:txBody>
      </p:sp>
      <p:sp>
        <p:nvSpPr>
          <p:cNvPr id="9" name="Inhaltsplatzhalter 2"/>
          <p:cNvSpPr>
            <a:spLocks noGrp="1"/>
          </p:cNvSpPr>
          <p:nvPr>
            <p:ph sz="quarter" idx="10"/>
          </p:nvPr>
        </p:nvSpPr>
        <p:spPr bwMode="auto">
          <a:xfrm>
            <a:off x="5536232" y="6480770"/>
            <a:ext cx="4248943" cy="288032"/>
          </a:xfrm>
          <a:prstGeom prst="rect">
            <a:avLst/>
          </a:prstGeom>
        </p:spPr>
        <p:txBody>
          <a:bodyPr vert="horz" anchor="ctr"/>
          <a:lstStyle>
            <a:lvl1pPr algn="r">
              <a:defRPr sz="1300" b="0">
                <a:latin typeface="Calibri"/>
                <a:cs typeface="Calibri"/>
              </a:defRPr>
            </a:lvl1pPr>
            <a:lvl2pPr marL="476806" indent="0">
              <a:buNone/>
              <a:defRPr/>
            </a:lvl2pPr>
          </a:lstStyle>
          <a:p>
            <a:pPr lvl="0">
              <a:defRPr/>
            </a:pPr>
            <a:r>
              <a:rPr lang="de-DE"/>
              <a:t>Mastertextformat bearbeiten</a:t>
            </a:r>
            <a:endParaRPr/>
          </a:p>
        </p:txBody>
      </p:sp>
      <p:grpSp>
        <p:nvGrpSpPr>
          <p:cNvPr id="10" name="Diagramm 9"/>
          <p:cNvGrpSpPr/>
          <p:nvPr userDrawn="1"/>
        </p:nvGrpSpPr>
        <p:grpSpPr bwMode="auto">
          <a:xfrm>
            <a:off x="1871" y="360090"/>
            <a:ext cx="7309297" cy="4872865"/>
            <a:chOff x="0" y="0"/>
            <a:chExt cx="7309297" cy="4872865"/>
          </a:xfrm>
        </p:grpSpPr>
        <p:sp>
          <p:nvSpPr>
            <p:cNvPr id="11" name="Rechteck 10"/>
            <p:cNvSpPr/>
            <p:nvPr/>
          </p:nvSpPr>
          <p:spPr bwMode="auto">
            <a:xfrm>
              <a:off x="0" y="438557"/>
              <a:ext cx="6000445" cy="4434307"/>
            </a:xfrm>
            <a:prstGeom prst="rect">
              <a:avLst/>
            </a:prstGeom>
            <a:blipFill>
              <a:blip r:embed="rId2"/>
              <a:srcRect l="4545" r="4545"/>
              <a:stretch/>
            </a:blipFill>
            <a:ln>
              <a:noFill/>
            </a:ln>
          </p:spPr>
          <p:style>
            <a:lnRef idx="0">
              <a:srgbClr val="000000"/>
            </a:lnRef>
            <a:fillRef idx="1">
              <a:srgbClr val="000000"/>
            </a:fillRef>
            <a:effectRef idx="0">
              <a:srgbClr val="000000"/>
            </a:effectRef>
            <a:fontRef idx="minor"/>
          </p:style>
        </p:sp>
        <p:sp>
          <p:nvSpPr>
            <p:cNvPr id="12" name="Rechteck 11"/>
            <p:cNvSpPr/>
            <p:nvPr/>
          </p:nvSpPr>
          <p:spPr bwMode="auto">
            <a:xfrm>
              <a:off x="0" y="4146676"/>
              <a:ext cx="5170597" cy="726188"/>
            </a:xfrm>
            <a:prstGeom prst="rect">
              <a:avLst/>
            </a:prstGeom>
            <a:solidFill>
              <a:schemeClr val="tx2"/>
            </a:solidFill>
            <a:ln w="25400" cap="flat" cmpd="sng" algn="ctr">
              <a:solidFill>
                <a:schemeClr val="lt1">
                  <a:hueOff val="0"/>
                  <a:satOff val="0"/>
                  <a:lumOff val="0"/>
                  <a:alphaOff val="0"/>
                </a:schemeClr>
              </a:solidFill>
              <a:prstDash val="solid"/>
            </a:ln>
          </p:spPr>
          <p:style>
            <a:lnRef idx="2">
              <a:srgbClr val="000000"/>
            </a:lnRef>
            <a:fillRef idx="1">
              <a:srgbClr val="000000"/>
            </a:fillRef>
            <a:effectRef idx="0">
              <a:srgbClr val="000000"/>
            </a:effectRef>
            <a:fontRef idx="minor">
              <a:schemeClr val="lt1"/>
            </a:fontRef>
          </p:style>
          <p:txBody>
            <a:bodyPr spcFirstLastPara="0" vert="horz" wrap="square" lIns="76200" tIns="76200" rIns="76200" bIns="76200" numCol="1" spcCol="1270" anchor="ctr" anchorCtr="0">
              <a:noAutofit/>
            </a:bodyPr>
            <a:lstStyle/>
            <a:p>
              <a:pPr marL="0" lvl="0" indent="0" algn="ctr" defTabSz="1778000">
                <a:lnSpc>
                  <a:spcPct val="90000"/>
                </a:lnSpc>
                <a:spcBef>
                  <a:spcPts val="0"/>
                </a:spcBef>
                <a:spcAft>
                  <a:spcPts val="0"/>
                </a:spcAft>
                <a:buNone/>
                <a:defRPr/>
              </a:pPr>
              <a:endParaRPr lang="de-DE" sz="4000"/>
            </a:p>
          </p:txBody>
        </p:sp>
      </p:grpSp>
      <p:sp>
        <p:nvSpPr>
          <p:cNvPr id="13" name="Titel 1"/>
          <p:cNvSpPr>
            <a:spLocks noGrp="1"/>
          </p:cNvSpPr>
          <p:nvPr>
            <p:ph type="title"/>
          </p:nvPr>
        </p:nvSpPr>
        <p:spPr bwMode="auto">
          <a:xfrm>
            <a:off x="1" y="4536554"/>
            <a:ext cx="5149055" cy="648128"/>
          </a:xfrm>
          <a:prstGeom prst="rect">
            <a:avLst/>
          </a:prstGeom>
        </p:spPr>
        <p:txBody>
          <a:bodyPr>
            <a:normAutofit/>
          </a:bodyPr>
          <a:lstStyle>
            <a:lvl1pPr marL="266700" indent="0" algn="l">
              <a:defRPr sz="2800" b="0">
                <a:solidFill>
                  <a:schemeClr val="bg1"/>
                </a:solidFill>
              </a:defRPr>
            </a:lvl1pPr>
          </a:lstStyle>
          <a:p>
            <a:pPr>
              <a:defRPr/>
            </a:pPr>
            <a:endParaRPr lang="de-DE"/>
          </a:p>
        </p:txBody>
      </p:sp>
      <p:sp>
        <p:nvSpPr>
          <p:cNvPr id="14" name="Textplatzhalter 2"/>
          <p:cNvSpPr>
            <a:spLocks noGrp="1"/>
          </p:cNvSpPr>
          <p:nvPr>
            <p:ph type="body" sz="quarter" idx="11"/>
          </p:nvPr>
        </p:nvSpPr>
        <p:spPr bwMode="auto">
          <a:xfrm>
            <a:off x="324520" y="5400650"/>
            <a:ext cx="4680520" cy="1056268"/>
          </a:xfrm>
        </p:spPr>
        <p:txBody>
          <a:bodyPr/>
          <a:lstStyle>
            <a:lvl1pPr>
              <a:defRPr sz="1400"/>
            </a:lvl1pPr>
          </a:lstStyle>
          <a:p>
            <a:pPr lvl="0">
              <a:defRPr/>
            </a:pPr>
            <a:r>
              <a:rPr lang="de-DE"/>
              <a:t>Textmasterformat bearbeiten</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userDrawn="1">
  <p:cSld name="1_Benutzerdefiniertes Layout">
    <p:spTree>
      <p:nvGrpSpPr>
        <p:cNvPr id="1" name=""/>
        <p:cNvGrpSpPr/>
        <p:nvPr/>
      </p:nvGrpSpPr>
      <p:grpSpPr bwMode="auto">
        <a:xfrm>
          <a:off x="0" y="0"/>
          <a:ext cx="0" cy="0"/>
          <a:chOff x="0" y="0"/>
          <a:chExt cx="0" cy="0"/>
        </a:xfrm>
      </p:grpSpPr>
      <p:sp>
        <p:nvSpPr>
          <p:cNvPr id="4" name="Rechteck 8"/>
          <p:cNvSpPr/>
          <p:nvPr userDrawn="1"/>
        </p:nvSpPr>
        <p:spPr bwMode="auto">
          <a:xfrm>
            <a:off x="8" y="56"/>
            <a:ext cx="7453304" cy="64807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l">
              <a:defRPr/>
            </a:pPr>
            <a:endParaRPr lang="de-DE" sz="2400" b="1">
              <a:solidFill>
                <a:schemeClr val="bg1"/>
              </a:solidFill>
            </a:endParaRPr>
          </a:p>
        </p:txBody>
      </p:sp>
      <p:sp>
        <p:nvSpPr>
          <p:cNvPr id="5" name="Inhaltsplatzhalter 2"/>
          <p:cNvSpPr>
            <a:spLocks noGrp="1"/>
          </p:cNvSpPr>
          <p:nvPr>
            <p:ph idx="1"/>
          </p:nvPr>
        </p:nvSpPr>
        <p:spPr bwMode="auto">
          <a:xfrm>
            <a:off x="514915" y="1440209"/>
            <a:ext cx="9268300" cy="4992275"/>
          </a:xfrm>
          <a:prstGeom prst="rect">
            <a:avLst/>
          </a:prstGeom>
        </p:spPr>
        <p:txBody>
          <a:bodyPr/>
          <a:lstStyle>
            <a:lvl1pPr>
              <a:buClr>
                <a:srgbClr val="C00000"/>
              </a:buClr>
              <a:buSzPct val="120000"/>
              <a:buFont typeface="Wingdings"/>
              <a:buChar char="§"/>
              <a:defRPr sz="2200">
                <a:latin typeface="+mn-lt"/>
              </a:defRPr>
            </a:lvl1pPr>
            <a:lvl2pPr>
              <a:defRPr sz="1700"/>
            </a:lvl2pPr>
            <a:lvl3pPr marL="1191775" indent="-238356">
              <a:buFont typeface="Symbol"/>
              <a:buChar char="-"/>
              <a:defRPr sz="1700"/>
            </a:lvl3pPr>
            <a:lvl4pPr marL="1668482" indent="-238356">
              <a:buFont typeface="Symbol"/>
              <a:buChar char="-"/>
              <a:defRPr sz="1700"/>
            </a:lvl4pPr>
            <a:lvl5pPr marL="2145192" indent="-238356">
              <a:buFont typeface="Symbol"/>
              <a:buChar char="-"/>
              <a:defRPr sz="1700"/>
            </a:lvl5p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Titel 1"/>
          <p:cNvSpPr>
            <a:spLocks noGrp="1"/>
          </p:cNvSpPr>
          <p:nvPr>
            <p:ph type="title"/>
          </p:nvPr>
        </p:nvSpPr>
        <p:spPr bwMode="auto">
          <a:xfrm>
            <a:off x="468536" y="0"/>
            <a:ext cx="6912768" cy="648128"/>
          </a:xfrm>
          <a:prstGeom prst="rect">
            <a:avLst/>
          </a:prstGeom>
        </p:spPr>
        <p:txBody>
          <a:bodyPr>
            <a:normAutofit/>
          </a:bodyPr>
          <a:lstStyle>
            <a:lvl1pPr algn="l">
              <a:defRPr sz="2800" b="0">
                <a:solidFill>
                  <a:schemeClr val="bg1"/>
                </a:solidFill>
              </a:defRPr>
            </a:lvl1pPr>
          </a:lstStyle>
          <a:p>
            <a:pPr>
              <a:defRPr/>
            </a:pPr>
            <a:endParaRPr lang="de-DE"/>
          </a:p>
        </p:txBody>
      </p:sp>
      <p:cxnSp>
        <p:nvCxnSpPr>
          <p:cNvPr id="7" name="Gerade Verbindung 18"/>
          <p:cNvCxnSpPr>
            <a:cxnSpLocks/>
          </p:cNvCxnSpPr>
          <p:nvPr userDrawn="1"/>
        </p:nvCxnSpPr>
        <p:spPr bwMode="auto">
          <a:xfrm>
            <a:off x="1" y="6838360"/>
            <a:ext cx="1029811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hteck 12"/>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a:p>
        </p:txBody>
      </p:sp>
      <p:sp>
        <p:nvSpPr>
          <p:cNvPr id="9" name="Textfeld 13"/>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a:solidFill>
                  <a:schemeClr val="tx2"/>
                </a:solidFill>
                <a:latin typeface="+mn-lt"/>
                <a:ea typeface="+mn-ea"/>
                <a:cs typeface="+mn-cs"/>
              </a:rPr>
              <a:t> Didaktik der Mathematik – LMU München				</a:t>
            </a:r>
            <a:fld id="{8BE7A362-220D-42D0-B4B4-4DB6B9E5BC20}" type="slidenum">
              <a:rPr lang="de-DE" sz="1200" b="1">
                <a:solidFill>
                  <a:schemeClr val="tx2"/>
                </a:solidFill>
                <a:latin typeface="+mn-lt"/>
                <a:ea typeface="+mn-ea"/>
                <a:cs typeface="+mn-cs"/>
              </a:rPr>
              <a:t>‹Nr.›</a:t>
            </a:fld>
            <a:endParaRPr lang="de-DE" sz="1200" b="1">
              <a:solidFill>
                <a:schemeClr val="tx2"/>
              </a:solidFill>
              <a:latin typeface="+mn-lt"/>
              <a:ea typeface="+mn-ea"/>
              <a:cs typeface="+mn-cs"/>
            </a:endParaRPr>
          </a:p>
        </p:txBody>
      </p:sp>
      <p:sp>
        <p:nvSpPr>
          <p:cNvPr id="10" name="Inhaltsplatzhalter 2"/>
          <p:cNvSpPr>
            <a:spLocks noGrp="1"/>
          </p:cNvSpPr>
          <p:nvPr>
            <p:ph sz="quarter" idx="10"/>
          </p:nvPr>
        </p:nvSpPr>
        <p:spPr bwMode="auto">
          <a:xfrm>
            <a:off x="5536232" y="6480770"/>
            <a:ext cx="4248943" cy="288032"/>
          </a:xfrm>
          <a:prstGeom prst="rect">
            <a:avLst/>
          </a:prstGeom>
        </p:spPr>
        <p:txBody>
          <a:bodyPr vert="horz" anchor="ctr"/>
          <a:lstStyle>
            <a:lvl1pPr algn="r">
              <a:defRPr sz="1300" b="0">
                <a:latin typeface="Calibri"/>
                <a:cs typeface="Calibri"/>
              </a:defRPr>
            </a:lvl1pPr>
            <a:lvl2pPr marL="476806" indent="0">
              <a:buNone/>
              <a:defRPr/>
            </a:lvl2pPr>
          </a:lstStyle>
          <a:p>
            <a:pPr lvl="0">
              <a:defRPr/>
            </a:pPr>
            <a:r>
              <a:rPr lang="de-DE"/>
              <a:t>Mastertextformat bearbeiten</a:t>
            </a:r>
            <a:endParaRPr/>
          </a:p>
        </p:txBody>
      </p:sp>
      <p:sp>
        <p:nvSpPr>
          <p:cNvPr id="11" name="Rechteck 15"/>
          <p:cNvSpPr/>
          <p:nvPr userDrawn="1"/>
        </p:nvSpPr>
        <p:spPr bwMode="auto">
          <a:xfrm>
            <a:off x="0" y="724003"/>
            <a:ext cx="7453312" cy="400110"/>
          </a:xfrm>
          <a:prstGeom prst="rect">
            <a:avLst/>
          </a:prstGeom>
          <a:solidFill>
            <a:srgbClr val="1F497D"/>
          </a:solidFill>
        </p:spPr>
        <p:txBody>
          <a:bodyPr wrap="square">
            <a:spAutoFit/>
          </a:bodyPr>
          <a:lstStyle/>
          <a:p>
            <a:pPr marL="452438">
              <a:defRPr/>
            </a:pPr>
            <a:endParaRPr lang="de-DE" sz="2000">
              <a:solidFill>
                <a:schemeClr val="bg1"/>
              </a:solidFill>
            </a:endParaRPr>
          </a:p>
        </p:txBody>
      </p:sp>
      <p:sp>
        <p:nvSpPr>
          <p:cNvPr id="12" name="Textplatzhalter 20"/>
          <p:cNvSpPr>
            <a:spLocks noGrp="1"/>
          </p:cNvSpPr>
          <p:nvPr>
            <p:ph type="body" sz="quarter" idx="11"/>
          </p:nvPr>
        </p:nvSpPr>
        <p:spPr bwMode="auto">
          <a:xfrm>
            <a:off x="468536" y="717686"/>
            <a:ext cx="6912767" cy="406427"/>
          </a:xfrm>
        </p:spPr>
        <p:txBody>
          <a:bodyPr>
            <a:noAutofit/>
          </a:bodyPr>
          <a:lstStyle>
            <a:lvl1pPr>
              <a:defRPr sz="2000" b="0">
                <a:solidFill>
                  <a:schemeClr val="bg1"/>
                </a:solidFill>
                <a:latin typeface="+mn-lt"/>
              </a:defRPr>
            </a:lvl1pPr>
          </a:lstStyle>
          <a:p>
            <a:pPr lvl="0">
              <a:defRPr/>
            </a:pPr>
            <a:r>
              <a:rPr lang="de-DE"/>
              <a:t>Textmasterformat bearbeiten</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userDrawn="1">
  <p:cSld name="2_Benutzerdefiniertes Layout">
    <p:spTree>
      <p:nvGrpSpPr>
        <p:cNvPr id="1" name=""/>
        <p:cNvGrpSpPr/>
        <p:nvPr/>
      </p:nvGrpSpPr>
      <p:grpSpPr bwMode="auto">
        <a:xfrm>
          <a:off x="0" y="0"/>
          <a:ext cx="0" cy="0"/>
          <a:chOff x="0" y="0"/>
          <a:chExt cx="0" cy="0"/>
        </a:xfrm>
      </p:grpSpPr>
      <p:sp>
        <p:nvSpPr>
          <p:cNvPr id="4" name="Textfeld 13"/>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a:solidFill>
                  <a:schemeClr val="tx2"/>
                </a:solidFill>
                <a:latin typeface="+mn-lt"/>
                <a:ea typeface="+mn-ea"/>
                <a:cs typeface="+mn-cs"/>
              </a:rPr>
              <a:t> Didaktik der Mathematik – LMU München				</a:t>
            </a:r>
            <a:fld id="{8BE7A362-220D-42D0-B4B4-4DB6B9E5BC20}" type="slidenum">
              <a:rPr lang="de-DE" sz="1200" b="1">
                <a:solidFill>
                  <a:schemeClr val="tx2"/>
                </a:solidFill>
                <a:latin typeface="+mn-lt"/>
                <a:ea typeface="+mn-ea"/>
                <a:cs typeface="+mn-cs"/>
              </a:rPr>
              <a:t>‹Nr.›</a:t>
            </a:fld>
            <a:endParaRPr lang="de-DE" sz="1200" b="1">
              <a:solidFill>
                <a:schemeClr val="tx2"/>
              </a:solidFill>
              <a:latin typeface="+mn-lt"/>
              <a:ea typeface="+mn-ea"/>
              <a:cs typeface="+mn-cs"/>
            </a:endParaRPr>
          </a:p>
        </p:txBody>
      </p:sp>
      <p:sp>
        <p:nvSpPr>
          <p:cNvPr id="5" name="Rechteck 12"/>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userDrawn="1">
  <p:cSld name="9_Titel und Inhalt">
    <p:spTree>
      <p:nvGrpSpPr>
        <p:cNvPr id="1" name=""/>
        <p:cNvGrpSpPr/>
        <p:nvPr/>
      </p:nvGrpSpPr>
      <p:grpSpPr bwMode="auto">
        <a:xfrm>
          <a:off x="0" y="0"/>
          <a:ext cx="0" cy="0"/>
          <a:chOff x="0" y="0"/>
          <a:chExt cx="0" cy="0"/>
        </a:xfrm>
      </p:grpSpPr>
      <p:sp>
        <p:nvSpPr>
          <p:cNvPr id="4" name="Rechteck 16"/>
          <p:cNvSpPr/>
          <p:nvPr userDrawn="1"/>
        </p:nvSpPr>
        <p:spPr bwMode="auto">
          <a:xfrm>
            <a:off x="8" y="56"/>
            <a:ext cx="7453304" cy="64807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l">
              <a:defRPr/>
            </a:pPr>
            <a:endParaRPr lang="de-DE" sz="2400" b="1">
              <a:solidFill>
                <a:schemeClr val="bg1"/>
              </a:solidFill>
            </a:endParaRPr>
          </a:p>
        </p:txBody>
      </p:sp>
      <p:sp>
        <p:nvSpPr>
          <p:cNvPr id="5" name="Inhaltsplatzhalter 2"/>
          <p:cNvSpPr>
            <a:spLocks noGrp="1"/>
          </p:cNvSpPr>
          <p:nvPr>
            <p:ph idx="1"/>
          </p:nvPr>
        </p:nvSpPr>
        <p:spPr bwMode="auto">
          <a:xfrm>
            <a:off x="514915" y="1008163"/>
            <a:ext cx="9268300" cy="5424322"/>
          </a:xfrm>
          <a:prstGeom prst="rect">
            <a:avLst/>
          </a:prstGeom>
        </p:spPr>
        <p:txBody>
          <a:bodyPr>
            <a:normAutofit/>
          </a:bodyPr>
          <a:lstStyle>
            <a:lvl1pPr>
              <a:buClr>
                <a:schemeClr val="tx2"/>
              </a:buClr>
              <a:buSzPct val="120000"/>
              <a:buFont typeface="Wingdings"/>
              <a:buChar char="§"/>
              <a:defRPr sz="1800" b="0">
                <a:latin typeface="+mn-lt"/>
              </a:defRPr>
            </a:lvl1pPr>
            <a:lvl2pPr>
              <a:defRPr sz="1800" b="0"/>
            </a:lvl2pPr>
            <a:lvl3pPr marL="1191775" indent="-238356">
              <a:buFont typeface="Symbol"/>
              <a:buChar char="-"/>
              <a:defRPr sz="1800" b="0"/>
            </a:lvl3pPr>
            <a:lvl4pPr marL="1668482" indent="-238356">
              <a:buFont typeface="Symbol"/>
              <a:buChar char="-"/>
              <a:defRPr sz="1800" b="0"/>
            </a:lvl4pPr>
            <a:lvl5pPr marL="2145192" indent="-238356">
              <a:buFont typeface="Symbol"/>
              <a:buChar char="-"/>
              <a:defRPr sz="1800" b="0"/>
            </a:lvl5p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Titel 1"/>
          <p:cNvSpPr>
            <a:spLocks noGrp="1"/>
          </p:cNvSpPr>
          <p:nvPr>
            <p:ph type="title"/>
          </p:nvPr>
        </p:nvSpPr>
        <p:spPr bwMode="auto">
          <a:xfrm>
            <a:off x="468536" y="0"/>
            <a:ext cx="6912768" cy="648128"/>
          </a:xfrm>
          <a:prstGeom prst="rect">
            <a:avLst/>
          </a:prstGeom>
        </p:spPr>
        <p:txBody>
          <a:bodyPr>
            <a:normAutofit/>
          </a:bodyPr>
          <a:lstStyle>
            <a:lvl1pPr algn="l">
              <a:defRPr sz="2800" b="0">
                <a:solidFill>
                  <a:schemeClr val="bg1"/>
                </a:solidFill>
              </a:defRPr>
            </a:lvl1pPr>
          </a:lstStyle>
          <a:p>
            <a:pPr>
              <a:defRPr/>
            </a:pPr>
            <a:endParaRPr lang="de-DE"/>
          </a:p>
        </p:txBody>
      </p:sp>
      <p:cxnSp>
        <p:nvCxnSpPr>
          <p:cNvPr id="7" name="Gerade Verbindung 18"/>
          <p:cNvCxnSpPr>
            <a:cxnSpLocks/>
          </p:cNvCxnSpPr>
          <p:nvPr userDrawn="1"/>
        </p:nvCxnSpPr>
        <p:spPr bwMode="auto">
          <a:xfrm>
            <a:off x="1" y="6838360"/>
            <a:ext cx="1029811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hteck 19"/>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a:p>
        </p:txBody>
      </p:sp>
      <p:sp>
        <p:nvSpPr>
          <p:cNvPr id="9" name="Textfeld 20"/>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a:solidFill>
                  <a:schemeClr val="tx2"/>
                </a:solidFill>
                <a:latin typeface="+mn-lt"/>
                <a:ea typeface="+mn-ea"/>
                <a:cs typeface="+mn-cs"/>
              </a:rPr>
              <a:t> Didaktik der Mathematik – LMU München				</a:t>
            </a:r>
            <a:fld id="{8BE7A362-220D-42D0-B4B4-4DB6B9E5BC20}" type="slidenum">
              <a:rPr lang="de-DE" sz="1200" b="1">
                <a:solidFill>
                  <a:schemeClr val="tx2"/>
                </a:solidFill>
                <a:latin typeface="+mn-lt"/>
                <a:ea typeface="+mn-ea"/>
                <a:cs typeface="+mn-cs"/>
              </a:rPr>
              <a:t>‹Nr.›</a:t>
            </a:fld>
            <a:endParaRPr lang="de-DE" sz="1200" b="1">
              <a:solidFill>
                <a:schemeClr val="tx2"/>
              </a:solidFill>
              <a:latin typeface="+mn-lt"/>
              <a:ea typeface="+mn-ea"/>
              <a:cs typeface="+mn-cs"/>
            </a:endParaRPr>
          </a:p>
        </p:txBody>
      </p:sp>
      <p:sp>
        <p:nvSpPr>
          <p:cNvPr id="10" name="Inhaltsplatzhalter 2"/>
          <p:cNvSpPr>
            <a:spLocks noGrp="1"/>
          </p:cNvSpPr>
          <p:nvPr>
            <p:ph sz="quarter" idx="10"/>
          </p:nvPr>
        </p:nvSpPr>
        <p:spPr bwMode="auto">
          <a:xfrm>
            <a:off x="5536232" y="6480770"/>
            <a:ext cx="4248943" cy="288032"/>
          </a:xfrm>
          <a:prstGeom prst="rect">
            <a:avLst/>
          </a:prstGeom>
        </p:spPr>
        <p:txBody>
          <a:bodyPr vert="horz" anchor="ctr"/>
          <a:lstStyle>
            <a:lvl1pPr algn="r">
              <a:defRPr sz="1300" b="0">
                <a:latin typeface="Calibri"/>
                <a:cs typeface="Calibri"/>
              </a:defRPr>
            </a:lvl1pPr>
            <a:lvl2pPr marL="476806" indent="0">
              <a:buNone/>
              <a:defRPr/>
            </a:lvl2pPr>
          </a:lstStyle>
          <a:p>
            <a:pPr lvl="0">
              <a:defRPr/>
            </a:pPr>
            <a:r>
              <a:rPr lang="de-DE"/>
              <a:t>Mastertextformat bearbeiten</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4" name="Titelplatzhalter 1"/>
          <p:cNvSpPr>
            <a:spLocks noGrp="1"/>
          </p:cNvSpPr>
          <p:nvPr>
            <p:ph type="title"/>
          </p:nvPr>
        </p:nvSpPr>
        <p:spPr bwMode="auto">
          <a:xfrm>
            <a:off x="514915" y="288377"/>
            <a:ext cx="9268300" cy="1200151"/>
          </a:xfrm>
          <a:prstGeom prst="rect">
            <a:avLst/>
          </a:prstGeom>
        </p:spPr>
        <p:txBody>
          <a:bodyPr vert="horz" lIns="95361" tIns="47681" rIns="95361" bIns="47681" rtlCol="0" anchor="ctr">
            <a:normAutofit/>
          </a:bodyPr>
          <a:lstStyle/>
          <a:p>
            <a:pPr>
              <a:defRPr/>
            </a:pPr>
            <a:r>
              <a:rPr lang="de-DE"/>
              <a:t>Titelmasterformat durch Klicken bearbeiten</a:t>
            </a:r>
            <a:endParaRPr/>
          </a:p>
        </p:txBody>
      </p:sp>
      <p:sp>
        <p:nvSpPr>
          <p:cNvPr id="5" name="Textplatzhalter 2"/>
          <p:cNvSpPr>
            <a:spLocks noGrp="1"/>
          </p:cNvSpPr>
          <p:nvPr>
            <p:ph type="body" idx="1"/>
          </p:nvPr>
        </p:nvSpPr>
        <p:spPr bwMode="auto">
          <a:xfrm>
            <a:off x="514915" y="1680223"/>
            <a:ext cx="9268300" cy="4752261"/>
          </a:xfrm>
          <a:prstGeom prst="rect">
            <a:avLst/>
          </a:prstGeom>
        </p:spPr>
        <p:txBody>
          <a:bodyPr vert="horz" lIns="95361" tIns="47681" rIns="95361" bIns="47681" rtlCol="0">
            <a:normAutofit/>
          </a:body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p:txBody>
      </p:sp>
      <p:sp>
        <p:nvSpPr>
          <p:cNvPr id="6" name="Foliennummernplatzhalter 4"/>
          <p:cNvSpPr>
            <a:spLocks noAdjustHandles="1"/>
          </p:cNvSpPr>
          <p:nvPr userDrawn="1"/>
        </p:nvSpPr>
        <p:spPr bwMode="auto">
          <a:xfrm>
            <a:off x="9845788" y="6773532"/>
            <a:ext cx="470210" cy="531732"/>
          </a:xfrm>
          <a:prstGeom prst="rect">
            <a:avLst/>
          </a:prstGeom>
          <a:noFill/>
          <a:ln w="9525">
            <a:noFill/>
            <a:miter lim="800000"/>
            <a:headEnd/>
            <a:tailEnd/>
          </a:ln>
        </p:spPr>
        <p:txBody>
          <a:bodyPr lIns="95361" tIns="47681" rIns="95361" bIns="47681" anchor="ctr"/>
          <a:lstStyle/>
          <a:p>
            <a:pPr algn="ctr">
              <a:defRPr/>
            </a:pPr>
            <a:fld id="{8BE7A362-220D-42D0-B4B4-4DB6B9E5BC20}" type="slidenum">
              <a:rPr lang="de-DE" sz="1200" b="1">
                <a:solidFill>
                  <a:schemeClr val="bg1"/>
                </a:solidFill>
                <a:latin typeface="Arial Bold"/>
                <a:ea typeface="Arial Bold"/>
                <a:cs typeface="Arial Bold"/>
              </a:rPr>
              <a:t>‹Nr.›</a:t>
            </a:fld>
            <a:endParaRPr lang="de-DE" sz="1200" b="1">
              <a:solidFill>
                <a:schemeClr val="bg1"/>
              </a:solidFill>
              <a:latin typeface="Arial Bold"/>
              <a:ea typeface="Arial Bold"/>
              <a:cs typeface="Arial Bo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ctr" defTabSz="953617">
        <a:spcBef>
          <a:spcPts val="0"/>
        </a:spcBef>
        <a:buNone/>
        <a:defRPr sz="4700">
          <a:solidFill>
            <a:schemeClr val="tx1"/>
          </a:solidFill>
          <a:latin typeface="+mj-lt"/>
          <a:ea typeface="+mj-ea"/>
          <a:cs typeface="+mj-cs"/>
        </a:defRPr>
      </a:lvl1pPr>
    </p:titleStyle>
    <p:bodyStyle>
      <a:lvl1pPr marL="357607" indent="-357607" algn="l" defTabSz="953617">
        <a:spcBef>
          <a:spcPts val="0"/>
        </a:spcBef>
        <a:buFont typeface="Arial"/>
        <a:buNone/>
        <a:defRPr sz="2400" b="1">
          <a:solidFill>
            <a:schemeClr val="tx1"/>
          </a:solidFill>
          <a:latin typeface="Arial Bold"/>
          <a:ea typeface="+mn-ea"/>
          <a:cs typeface="+mn-cs"/>
        </a:defRPr>
      </a:lvl1pPr>
      <a:lvl2pPr marL="774811" indent="-298005" algn="l" defTabSz="953617">
        <a:spcBef>
          <a:spcPts val="0"/>
        </a:spcBef>
        <a:buFont typeface="Arial"/>
        <a:buChar char="–"/>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p:bodyStyle>
    <p:otherStyle>
      <a:defPPr>
        <a:defRPr lang="de-DE"/>
      </a:defPPr>
      <a:lvl1pPr marL="0" algn="l" defTabSz="953617">
        <a:defRPr sz="1700">
          <a:solidFill>
            <a:schemeClr val="tx1"/>
          </a:solidFill>
          <a:latin typeface="+mn-lt"/>
          <a:ea typeface="+mn-ea"/>
          <a:cs typeface="+mn-cs"/>
        </a:defRPr>
      </a:lvl1pPr>
      <a:lvl2pPr marL="476808" algn="l" defTabSz="953617">
        <a:defRPr sz="1700">
          <a:solidFill>
            <a:schemeClr val="tx1"/>
          </a:solidFill>
          <a:latin typeface="+mn-lt"/>
          <a:ea typeface="+mn-ea"/>
          <a:cs typeface="+mn-cs"/>
        </a:defRPr>
      </a:lvl2pPr>
      <a:lvl3pPr marL="953617" algn="l" defTabSz="953617">
        <a:defRPr sz="1700">
          <a:solidFill>
            <a:schemeClr val="tx1"/>
          </a:solidFill>
          <a:latin typeface="+mn-lt"/>
          <a:ea typeface="+mn-ea"/>
          <a:cs typeface="+mn-cs"/>
        </a:defRPr>
      </a:lvl3pPr>
      <a:lvl4pPr marL="1430423" algn="l" defTabSz="953617">
        <a:defRPr sz="1700">
          <a:solidFill>
            <a:schemeClr val="tx1"/>
          </a:solidFill>
          <a:latin typeface="+mn-lt"/>
          <a:ea typeface="+mn-ea"/>
          <a:cs typeface="+mn-cs"/>
        </a:defRPr>
      </a:lvl4pPr>
      <a:lvl5pPr marL="1907231" algn="l" defTabSz="953617">
        <a:defRPr sz="1700">
          <a:solidFill>
            <a:schemeClr val="tx1"/>
          </a:solidFill>
          <a:latin typeface="+mn-lt"/>
          <a:ea typeface="+mn-ea"/>
          <a:cs typeface="+mn-cs"/>
        </a:defRPr>
      </a:lvl5pPr>
      <a:lvl6pPr marL="2384039" algn="l" defTabSz="953617">
        <a:defRPr sz="1700">
          <a:solidFill>
            <a:schemeClr val="tx1"/>
          </a:solidFill>
          <a:latin typeface="+mn-lt"/>
          <a:ea typeface="+mn-ea"/>
          <a:cs typeface="+mn-cs"/>
        </a:defRPr>
      </a:lvl6pPr>
      <a:lvl7pPr marL="2860849" algn="l" defTabSz="953617">
        <a:defRPr sz="1700">
          <a:solidFill>
            <a:schemeClr val="tx1"/>
          </a:solidFill>
          <a:latin typeface="+mn-lt"/>
          <a:ea typeface="+mn-ea"/>
          <a:cs typeface="+mn-cs"/>
        </a:defRPr>
      </a:lvl7pPr>
      <a:lvl8pPr marL="3337656" algn="l" defTabSz="953617">
        <a:defRPr sz="1700">
          <a:solidFill>
            <a:schemeClr val="tx1"/>
          </a:solidFill>
          <a:latin typeface="+mn-lt"/>
          <a:ea typeface="+mn-ea"/>
          <a:cs typeface="+mn-cs"/>
        </a:defRPr>
      </a:lvl8pPr>
      <a:lvl9pPr marL="3814465" algn="l" defTabSz="953617">
        <a:defRPr sz="17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digitales-klassenzimmer.org/icap-modell/"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epub.ub.uni-muenchen.de/94320/1/2_M05-6_Eigene-Aktivitaet_Aufg.odt"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hippasus.com/resources/tte/" TargetMode="External"/><Relationship Id="rId2" Type="http://schemas.openxmlformats.org/officeDocument/2006/relationships/hyperlink" Target="https://digitales-klassenzimmer.org/icap-model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creativecommons.org/licenses/by-sa/4.0/legalcode.de" TargetMode="External"/><Relationship Id="rId2" Type="http://schemas.openxmlformats.org/officeDocument/2006/relationships/slide" Target="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epub.ub.uni-muenchen.de/95513/1/M_Handreichung_Lehrkraefte.docx" TargetMode="External"/><Relationship Id="rId3" Type="http://schemas.openxmlformats.org/officeDocument/2006/relationships/hyperlink" Target="https://orcid.org/0000-0002-3187-3459" TargetMode="External"/><Relationship Id="rId7" Type="http://schemas.openxmlformats.org/officeDocument/2006/relationships/hyperlink" Target="https://creativecommons.org/licenses/by-sa/4.0/deed.de" TargetMode="External"/><Relationship Id="rId2" Type="http://schemas.openxmlformats.org/officeDocument/2006/relationships/hyperlink" Target="https://nbn-resolving.org/urn:nbn:de:bvb:19-epub-93577-3" TargetMode="External"/><Relationship Id="rId1" Type="http://schemas.openxmlformats.org/officeDocument/2006/relationships/slideLayout" Target="../slideLayouts/slideLayout2.xml"/><Relationship Id="rId6" Type="http://schemas.openxmlformats.org/officeDocument/2006/relationships/hyperlink" Target="https://orcid.org/0000-0002-4017-3534" TargetMode="External"/><Relationship Id="rId5" Type="http://schemas.openxmlformats.org/officeDocument/2006/relationships/hyperlink" Target="https://orcid.org/0000-0003-2828-6939" TargetMode="External"/><Relationship Id="rId4" Type="http://schemas.openxmlformats.org/officeDocument/2006/relationships/hyperlink" Target="https://orcid.org/0000-0002-8386-5151"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digitales-klassenzimmer.org/icap-modell/"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digitales-klassenzimmer.org/icap-modell/"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digitales-klassenzimmer.org/icap-modell/"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digitales-klassenzimmer.org/icap-modell/"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8" name="Grafik 11"/>
          <p:cNvPicPr>
            <a:picLocks noChangeAspect="1"/>
          </p:cNvPicPr>
          <p:nvPr/>
        </p:nvPicPr>
        <p:blipFill>
          <a:blip r:embed="rId3"/>
          <a:stretch/>
        </p:blipFill>
        <p:spPr bwMode="auto">
          <a:xfrm>
            <a:off x="0" y="100"/>
            <a:ext cx="10843557" cy="7200800"/>
          </a:xfrm>
          <a:prstGeom prst="rect">
            <a:avLst/>
          </a:prstGeom>
        </p:spPr>
      </p:pic>
      <p:sp>
        <p:nvSpPr>
          <p:cNvPr id="5" name="Rechteck 8"/>
          <p:cNvSpPr/>
          <p:nvPr/>
        </p:nvSpPr>
        <p:spPr bwMode="auto">
          <a:xfrm>
            <a:off x="3492872" y="504154"/>
            <a:ext cx="6836361"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2800">
                <a:solidFill>
                  <a:schemeClr val="tx1"/>
                </a:solidFill>
              </a:rPr>
              <a:t>Digitale Werkzeuge</a:t>
            </a:r>
            <a:endParaRPr/>
          </a:p>
        </p:txBody>
      </p:sp>
      <p:sp>
        <p:nvSpPr>
          <p:cNvPr id="6" name="Rechteck 10"/>
          <p:cNvSpPr/>
          <p:nvPr/>
        </p:nvSpPr>
        <p:spPr bwMode="auto">
          <a:xfrm>
            <a:off x="3492872" y="1008209"/>
            <a:ext cx="6836361"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2800">
                <a:solidFill>
                  <a:schemeClr val="tx1"/>
                </a:solidFill>
              </a:rPr>
              <a:t>für mathematische Lernprozesse</a:t>
            </a:r>
            <a:endParaRPr/>
          </a:p>
        </p:txBody>
      </p:sp>
      <p:sp>
        <p:nvSpPr>
          <p:cNvPr id="7" name="Rechteck 10"/>
          <p:cNvSpPr/>
          <p:nvPr/>
        </p:nvSpPr>
        <p:spPr bwMode="auto">
          <a:xfrm>
            <a:off x="3492872" y="1512264"/>
            <a:ext cx="6836361"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2800">
                <a:solidFill>
                  <a:schemeClr val="tx1"/>
                </a:solidFill>
              </a:rPr>
              <a:t>im Unterricht nutzen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hteck 40"/>
          <p:cNvSpPr/>
          <p:nvPr/>
        </p:nvSpPr>
        <p:spPr>
          <a:xfrm>
            <a:off x="468537" y="936154"/>
            <a:ext cx="9508628" cy="583264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n>
                <a:solidFill>
                  <a:schemeClr val="tx1"/>
                </a:solidFill>
              </a:ln>
            </a:endParaRPr>
          </a:p>
        </p:txBody>
      </p:sp>
      <p:sp>
        <p:nvSpPr>
          <p:cNvPr id="5" name="Titel 4"/>
          <p:cNvSpPr>
            <a:spLocks noGrp="1"/>
          </p:cNvSpPr>
          <p:nvPr>
            <p:ph type="title"/>
          </p:nvPr>
        </p:nvSpPr>
        <p:spPr/>
        <p:txBody>
          <a:bodyPr>
            <a:normAutofit/>
          </a:bodyPr>
          <a:lstStyle/>
          <a:p>
            <a:r>
              <a:rPr lang="de-DE" dirty="0"/>
              <a:t>ICAP am Beispiel Mathematik</a:t>
            </a:r>
          </a:p>
        </p:txBody>
      </p:sp>
      <p:sp>
        <p:nvSpPr>
          <p:cNvPr id="18" name="Textfeld 17"/>
          <p:cNvSpPr txBox="1"/>
          <p:nvPr/>
        </p:nvSpPr>
        <p:spPr>
          <a:xfrm>
            <a:off x="627297" y="3816474"/>
            <a:ext cx="2035683" cy="1384995"/>
          </a:xfrm>
          <a:prstGeom prst="rect">
            <a:avLst/>
          </a:prstGeom>
          <a:noFill/>
        </p:spPr>
        <p:txBody>
          <a:bodyPr wrap="square" rtlCol="0">
            <a:spAutoFit/>
          </a:bodyPr>
          <a:lstStyle/>
          <a:p>
            <a:pPr>
              <a:defRPr/>
            </a:pPr>
            <a:r>
              <a:rPr lang="de-DE" sz="1200" i="1" dirty="0">
                <a:solidFill>
                  <a:schemeClr val="bg1"/>
                </a:solidFill>
              </a:rPr>
              <a:t>Lehrkraft zeigt, dass die </a:t>
            </a:r>
            <a:r>
              <a:rPr lang="de-DE" sz="1200" i="1" dirty="0" err="1">
                <a:solidFill>
                  <a:schemeClr val="bg1"/>
                </a:solidFill>
              </a:rPr>
              <a:t>Stei-gung</a:t>
            </a:r>
            <a:r>
              <a:rPr lang="de-DE" sz="1200" i="1" dirty="0">
                <a:solidFill>
                  <a:schemeClr val="bg1"/>
                </a:solidFill>
              </a:rPr>
              <a:t> nicht vom Steigungs-dreieck abhängt und zeigt Problemlösestrategien mit denen man auf die Begrün-dung kommen kann. </a:t>
            </a:r>
          </a:p>
          <a:p>
            <a:pPr>
              <a:defRPr/>
            </a:pPr>
            <a:r>
              <a:rPr lang="de-DE" sz="1200" i="1" dirty="0">
                <a:solidFill>
                  <a:schemeClr val="bg1"/>
                </a:solidFill>
              </a:rPr>
              <a:t>SchülerInnen schauen zu.</a:t>
            </a:r>
          </a:p>
        </p:txBody>
      </p:sp>
      <p:sp>
        <p:nvSpPr>
          <p:cNvPr id="20" name="Textfeld 19"/>
          <p:cNvSpPr txBox="1"/>
          <p:nvPr/>
        </p:nvSpPr>
        <p:spPr>
          <a:xfrm>
            <a:off x="2873434" y="3020318"/>
            <a:ext cx="2241944" cy="1938992"/>
          </a:xfrm>
          <a:prstGeom prst="rect">
            <a:avLst/>
          </a:prstGeom>
          <a:noFill/>
        </p:spPr>
        <p:txBody>
          <a:bodyPr wrap="square" rtlCol="0">
            <a:spAutoFit/>
          </a:bodyPr>
          <a:lstStyle/>
          <a:p>
            <a:pPr>
              <a:defRPr/>
            </a:pPr>
            <a:r>
              <a:rPr lang="de-DE" sz="1200" i="1" dirty="0">
                <a:solidFill>
                  <a:schemeClr val="bg1"/>
                </a:solidFill>
              </a:rPr>
              <a:t>Lehrkraft erklärt, warum die Steigung nicht vom Steigungs-dreieck abhängt, und zeigt Problemlösestrategien mit denen man mit auf die Begründung kommen kann. </a:t>
            </a:r>
          </a:p>
          <a:p>
            <a:pPr>
              <a:defRPr/>
            </a:pPr>
            <a:r>
              <a:rPr lang="de-DE" sz="1200" i="1" dirty="0">
                <a:solidFill>
                  <a:schemeClr val="bg1"/>
                </a:solidFill>
              </a:rPr>
              <a:t>SchülerInnen stellen die Begründung im Programm zusammen und prüfen diese.</a:t>
            </a:r>
            <a:endParaRPr lang="de-DE" sz="1600" i="1" dirty="0">
              <a:solidFill>
                <a:schemeClr val="bg1"/>
              </a:solidFill>
            </a:endParaRPr>
          </a:p>
          <a:p>
            <a:endParaRPr lang="de-DE" sz="1200" i="1" dirty="0">
              <a:solidFill>
                <a:schemeClr val="bg1"/>
              </a:solidFill>
            </a:endParaRPr>
          </a:p>
        </p:txBody>
      </p:sp>
      <p:sp>
        <p:nvSpPr>
          <p:cNvPr id="22" name="Textfeld 21"/>
          <p:cNvSpPr txBox="1"/>
          <p:nvPr/>
        </p:nvSpPr>
        <p:spPr>
          <a:xfrm>
            <a:off x="5115378" y="2710220"/>
            <a:ext cx="2149157" cy="1754326"/>
          </a:xfrm>
          <a:prstGeom prst="rect">
            <a:avLst/>
          </a:prstGeom>
          <a:noFill/>
        </p:spPr>
        <p:txBody>
          <a:bodyPr wrap="square" rtlCol="0">
            <a:spAutoFit/>
          </a:bodyPr>
          <a:lstStyle/>
          <a:p>
            <a:pPr>
              <a:defRPr/>
            </a:pPr>
            <a:r>
              <a:rPr lang="de-DE" sz="1200" i="1" dirty="0">
                <a:solidFill>
                  <a:schemeClr val="bg1"/>
                </a:solidFill>
              </a:rPr>
              <a:t>Lernende untersuchen, was sich am Verfahren verändert, wenn man das Steigungsdreieck verändert. Sie erarbeiten sich die Erklärung anhand der strukturierenden Fragen aus dem Programm selbstständig. </a:t>
            </a:r>
            <a:endParaRPr lang="de-DE" sz="1600" i="1" dirty="0">
              <a:solidFill>
                <a:schemeClr val="bg1"/>
              </a:solidFill>
            </a:endParaRPr>
          </a:p>
          <a:p>
            <a:r>
              <a:rPr lang="de-DE" sz="1200" i="1" dirty="0">
                <a:solidFill>
                  <a:schemeClr val="bg1"/>
                </a:solidFill>
              </a:rPr>
              <a:t>Lehrkraft beobachtet Lernende und gibt Hilfestellungen.</a:t>
            </a:r>
          </a:p>
        </p:txBody>
      </p:sp>
      <p:sp>
        <p:nvSpPr>
          <p:cNvPr id="24" name="Textfeld 23"/>
          <p:cNvSpPr txBox="1"/>
          <p:nvPr/>
        </p:nvSpPr>
        <p:spPr>
          <a:xfrm>
            <a:off x="7449296" y="2390830"/>
            <a:ext cx="2333919" cy="1384995"/>
          </a:xfrm>
          <a:prstGeom prst="rect">
            <a:avLst/>
          </a:prstGeom>
          <a:noFill/>
        </p:spPr>
        <p:txBody>
          <a:bodyPr wrap="square" rtlCol="0">
            <a:spAutoFit/>
          </a:bodyPr>
          <a:lstStyle/>
          <a:p>
            <a:pPr>
              <a:defRPr/>
            </a:pPr>
            <a:r>
              <a:rPr lang="de-DE" sz="1200" i="1" dirty="0">
                <a:solidFill>
                  <a:schemeClr val="bg1"/>
                </a:solidFill>
              </a:rPr>
              <a:t>Lehrkraft beobachtet Lernende und gibt Hilfestellungen.</a:t>
            </a:r>
          </a:p>
          <a:p>
            <a:pPr>
              <a:defRPr/>
            </a:pPr>
            <a:r>
              <a:rPr lang="de-DE" sz="1200" i="1" dirty="0">
                <a:solidFill>
                  <a:schemeClr val="bg1"/>
                </a:solidFill>
              </a:rPr>
              <a:t>SchülerInnen interagieren mit dem intelligenten Rückmeldesystem des Programms, welches Fehlerhinweise liefert, Fragen stellt und Lösungsfeedback gibt.</a:t>
            </a:r>
          </a:p>
        </p:txBody>
      </p:sp>
      <p:sp>
        <p:nvSpPr>
          <p:cNvPr id="31" name="Textfeld 30"/>
          <p:cNvSpPr txBox="1"/>
          <p:nvPr/>
        </p:nvSpPr>
        <p:spPr>
          <a:xfrm>
            <a:off x="627298" y="1512218"/>
            <a:ext cx="9155918" cy="1384995"/>
          </a:xfrm>
          <a:prstGeom prst="rect">
            <a:avLst/>
          </a:prstGeom>
          <a:noFill/>
        </p:spPr>
        <p:txBody>
          <a:bodyPr wrap="square" rtlCol="0">
            <a:spAutoFit/>
          </a:bodyPr>
          <a:lstStyle/>
          <a:p>
            <a:pPr>
              <a:defRPr/>
            </a:pPr>
            <a:r>
              <a:rPr lang="de-DE" sz="1400" i="1" dirty="0"/>
              <a:t>Situation: Die Lehrkraft setzt ein tutorielles System ein, in dem das dynamische Arbeitsblatt eingebettet ist. In diesem können Begründungen schrittweise aus verschiedenen (Text-)Bausteinen zusammengesetzt werden.  </a:t>
            </a:r>
          </a:p>
          <a:p>
            <a:pPr>
              <a:defRPr/>
            </a:pPr>
            <a:r>
              <a:rPr lang="de-DE" sz="1400" i="1" dirty="0"/>
              <a:t>Dabei werden sie von strukturierenden Fragen im Programm unterstützt. Ein integriertes, intelligentes Rückmeldesystem prüft, ob die Begründungen korrekt und vollständig sind, </a:t>
            </a:r>
            <a:br>
              <a:rPr lang="de-DE" sz="1400" i="1" dirty="0"/>
            </a:br>
            <a:r>
              <a:rPr lang="de-DE" sz="1400" i="1" dirty="0"/>
              <a:t>und gibt Hinweise auf fehlende Schritte oder Argumente.</a:t>
            </a:r>
            <a:endParaRPr lang="de-DE" sz="1400" dirty="0"/>
          </a:p>
          <a:p>
            <a:endParaRPr lang="de-DE" sz="1400" i="1" dirty="0"/>
          </a:p>
        </p:txBody>
      </p:sp>
      <p:cxnSp>
        <p:nvCxnSpPr>
          <p:cNvPr id="6" name="Gerader Verbinder 5"/>
          <p:cNvCxnSpPr/>
          <p:nvPr/>
        </p:nvCxnSpPr>
        <p:spPr>
          <a:xfrm flipH="1">
            <a:off x="2710528" y="3312418"/>
            <a:ext cx="0" cy="2136433"/>
          </a:xfrm>
          <a:prstGeom prst="line">
            <a:avLst/>
          </a:prstGeom>
          <a:ln w="28575">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Gerader Verbinder 31"/>
          <p:cNvCxnSpPr/>
          <p:nvPr/>
        </p:nvCxnSpPr>
        <p:spPr>
          <a:xfrm flipH="1">
            <a:off x="5022592" y="2789709"/>
            <a:ext cx="0" cy="2136433"/>
          </a:xfrm>
          <a:prstGeom prst="line">
            <a:avLst/>
          </a:prstGeom>
          <a:ln w="28575">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Gerader Verbinder 32"/>
          <p:cNvCxnSpPr/>
          <p:nvPr/>
        </p:nvCxnSpPr>
        <p:spPr>
          <a:xfrm flipH="1">
            <a:off x="7306269" y="2244201"/>
            <a:ext cx="0" cy="2136433"/>
          </a:xfrm>
          <a:prstGeom prst="line">
            <a:avLst/>
          </a:prstGeom>
          <a:ln w="28575">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3" name="Parallelogramm 22"/>
          <p:cNvSpPr/>
          <p:nvPr/>
        </p:nvSpPr>
        <p:spPr>
          <a:xfrm>
            <a:off x="5022592" y="3971613"/>
            <a:ext cx="2808312" cy="1872208"/>
          </a:xfrm>
          <a:prstGeom prst="parallelogram">
            <a:avLst/>
          </a:prstGeom>
          <a:solidFill>
            <a:schemeClr val="bg1">
              <a:lumMod val="75000"/>
            </a:schemeClr>
          </a:solidFill>
          <a:ln>
            <a:solidFill>
              <a:schemeClr val="bg1">
                <a:lumMod val="7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4" name="Parallelogramm 33"/>
          <p:cNvSpPr/>
          <p:nvPr/>
        </p:nvSpPr>
        <p:spPr>
          <a:xfrm>
            <a:off x="7306269" y="3405914"/>
            <a:ext cx="2808312" cy="1872208"/>
          </a:xfrm>
          <a:prstGeom prst="parallelogram">
            <a:avLst/>
          </a:prstGeom>
          <a:solidFill>
            <a:schemeClr val="bg1">
              <a:lumMod val="65000"/>
            </a:schemeClr>
          </a:solidFill>
          <a:ln>
            <a:solidFill>
              <a:schemeClr val="bg1">
                <a:lumMod val="6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5" name="Parallelogramm 34"/>
          <p:cNvSpPr/>
          <p:nvPr/>
        </p:nvSpPr>
        <p:spPr>
          <a:xfrm>
            <a:off x="2738914" y="4537312"/>
            <a:ext cx="2808312" cy="1872208"/>
          </a:xfrm>
          <a:prstGeom prst="parallelogram">
            <a:avLst/>
          </a:prstGeom>
          <a:solidFill>
            <a:schemeClr val="bg1">
              <a:lumMod val="85000"/>
            </a:schemeClr>
          </a:solidFill>
          <a:ln>
            <a:solidFill>
              <a:schemeClr val="bg1">
                <a:lumMod val="8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Parallelogramm 35"/>
          <p:cNvSpPr/>
          <p:nvPr/>
        </p:nvSpPr>
        <p:spPr>
          <a:xfrm>
            <a:off x="455236" y="5103011"/>
            <a:ext cx="2808312" cy="1872208"/>
          </a:xfrm>
          <a:prstGeom prst="parallelogram">
            <a:avLst/>
          </a:prstGeom>
          <a:solidFill>
            <a:schemeClr val="bg1">
              <a:lumMod val="95000"/>
            </a:schemeClr>
          </a:solidFill>
          <a:ln>
            <a:solidFill>
              <a:schemeClr val="bg1">
                <a:lumMod val="9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Textfeld 36"/>
          <p:cNvSpPr txBox="1"/>
          <p:nvPr/>
        </p:nvSpPr>
        <p:spPr>
          <a:xfrm>
            <a:off x="1620664" y="6342851"/>
            <a:ext cx="720069" cy="353943"/>
          </a:xfrm>
          <a:prstGeom prst="rect">
            <a:avLst/>
          </a:prstGeom>
          <a:noFill/>
        </p:spPr>
        <p:txBody>
          <a:bodyPr wrap="none" rtlCol="0">
            <a:spAutoFit/>
          </a:bodyPr>
          <a:lstStyle/>
          <a:p>
            <a:r>
              <a:rPr lang="de-DE" dirty="0"/>
              <a:t>passiv</a:t>
            </a:r>
          </a:p>
        </p:txBody>
      </p:sp>
      <p:sp>
        <p:nvSpPr>
          <p:cNvPr id="38" name="Textfeld 37"/>
          <p:cNvSpPr txBox="1"/>
          <p:nvPr/>
        </p:nvSpPr>
        <p:spPr>
          <a:xfrm>
            <a:off x="4036628" y="5760690"/>
            <a:ext cx="608372" cy="353943"/>
          </a:xfrm>
          <a:prstGeom prst="rect">
            <a:avLst/>
          </a:prstGeom>
          <a:noFill/>
        </p:spPr>
        <p:txBody>
          <a:bodyPr wrap="none" rtlCol="0">
            <a:spAutoFit/>
          </a:bodyPr>
          <a:lstStyle/>
          <a:p>
            <a:r>
              <a:rPr lang="de-DE" dirty="0"/>
              <a:t>aktiv</a:t>
            </a:r>
          </a:p>
        </p:txBody>
      </p:sp>
      <p:sp>
        <p:nvSpPr>
          <p:cNvPr id="39" name="Textfeld 38"/>
          <p:cNvSpPr txBox="1"/>
          <p:nvPr/>
        </p:nvSpPr>
        <p:spPr>
          <a:xfrm>
            <a:off x="5941144" y="5190723"/>
            <a:ext cx="1170833" cy="353943"/>
          </a:xfrm>
          <a:prstGeom prst="rect">
            <a:avLst/>
          </a:prstGeom>
          <a:noFill/>
        </p:spPr>
        <p:txBody>
          <a:bodyPr wrap="none" rtlCol="0">
            <a:spAutoFit/>
          </a:bodyPr>
          <a:lstStyle/>
          <a:p>
            <a:r>
              <a:rPr lang="de-DE" dirty="0"/>
              <a:t>konstruktiv</a:t>
            </a:r>
          </a:p>
        </p:txBody>
      </p:sp>
      <p:sp>
        <p:nvSpPr>
          <p:cNvPr id="40" name="Textfeld 39"/>
          <p:cNvSpPr txBox="1"/>
          <p:nvPr/>
        </p:nvSpPr>
        <p:spPr>
          <a:xfrm>
            <a:off x="8250678" y="4572199"/>
            <a:ext cx="1021049" cy="353943"/>
          </a:xfrm>
          <a:prstGeom prst="rect">
            <a:avLst/>
          </a:prstGeom>
          <a:noFill/>
        </p:spPr>
        <p:txBody>
          <a:bodyPr wrap="none" rtlCol="0">
            <a:spAutoFit/>
          </a:bodyPr>
          <a:lstStyle/>
          <a:p>
            <a:r>
              <a:rPr lang="de-DE" dirty="0"/>
              <a:t>interaktiv</a:t>
            </a:r>
          </a:p>
        </p:txBody>
      </p:sp>
      <p:sp>
        <p:nvSpPr>
          <p:cNvPr id="42" name="Textfeld 41"/>
          <p:cNvSpPr txBox="1"/>
          <p:nvPr/>
        </p:nvSpPr>
        <p:spPr>
          <a:xfrm>
            <a:off x="627297" y="1070878"/>
            <a:ext cx="1451038" cy="369332"/>
          </a:xfrm>
          <a:prstGeom prst="rect">
            <a:avLst/>
          </a:prstGeom>
          <a:noFill/>
        </p:spPr>
        <p:txBody>
          <a:bodyPr wrap="none" rtlCol="0">
            <a:spAutoFit/>
          </a:bodyPr>
          <a:lstStyle/>
          <a:p>
            <a:r>
              <a:rPr lang="de-DE" sz="1800" b="1" dirty="0">
                <a:solidFill>
                  <a:schemeClr val="bg1"/>
                </a:solidFill>
              </a:rPr>
              <a:t>Neubelegung</a:t>
            </a:r>
            <a:endParaRPr lang="de-DE" b="1" dirty="0">
              <a:solidFill>
                <a:schemeClr val="bg1"/>
              </a:solidFill>
            </a:endParaRPr>
          </a:p>
        </p:txBody>
      </p:sp>
      <p:sp>
        <p:nvSpPr>
          <p:cNvPr id="25" name="Inhaltsplatzhalter 6"/>
          <p:cNvSpPr>
            <a:spLocks/>
          </p:cNvSpPr>
          <p:nvPr/>
        </p:nvSpPr>
        <p:spPr bwMode="auto">
          <a:xfrm>
            <a:off x="7381304" y="72003"/>
            <a:ext cx="2916810" cy="648127"/>
          </a:xfrm>
          <a:prstGeom prst="rect">
            <a:avLst/>
          </a:prstGeom>
        </p:spPr>
        <p:txBody>
          <a:bodyPr vert="horz" lIns="95361" tIns="47681" rIns="95361" bIns="47681" rtlCol="0" anchor="ctr">
            <a:no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de-DE" sz="1100" dirty="0"/>
              <a:t>ICAP-Modell (Chi, 2009; Chi &amp; Wylie, 2014)</a:t>
            </a:r>
          </a:p>
          <a:p>
            <a:pPr>
              <a:lnSpc>
                <a:spcPct val="80000"/>
              </a:lnSpc>
              <a:defRPr/>
            </a:pPr>
            <a:r>
              <a:rPr lang="de-DE" sz="1100" dirty="0"/>
              <a:t> aus: </a:t>
            </a:r>
            <a:r>
              <a:rPr lang="de-DE" sz="1100" u="sng" dirty="0">
                <a:hlinkClick r:id="rId3" tooltip="https://digitales-klassenzimmer.org/icap-modell/"/>
              </a:rPr>
              <a:t>https://digitales-klassenzimmer.org/icap-modell/</a:t>
            </a:r>
            <a:endParaRPr lang="de-DE" sz="1100" u="sng" dirty="0"/>
          </a:p>
        </p:txBody>
      </p:sp>
      <p:sp>
        <p:nvSpPr>
          <p:cNvPr id="2" name="Inhaltsplatzhalter 1"/>
          <p:cNvSpPr>
            <a:spLocks noGrp="1"/>
          </p:cNvSpPr>
          <p:nvPr>
            <p:ph sz="quarter" idx="10"/>
          </p:nvPr>
        </p:nvSpPr>
        <p:spPr/>
        <p:txBody>
          <a:bodyPr>
            <a:normAutofit lnSpcReduction="10000"/>
          </a:bodyPr>
          <a:lstStyle/>
          <a:p>
            <a:endParaRPr lang="de-DE"/>
          </a:p>
        </p:txBody>
      </p:sp>
    </p:spTree>
    <p:extLst>
      <p:ext uri="{BB962C8B-B14F-4D97-AF65-F5344CB8AC3E}">
        <p14:creationId xmlns:p14="http://schemas.microsoft.com/office/powerpoint/2010/main" val="3660700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3B5AC2-6830-1248-8905-74BFEF0C8BF1}"/>
              </a:ext>
            </a:extLst>
          </p:cNvPr>
          <p:cNvSpPr>
            <a:spLocks noGrp="1"/>
          </p:cNvSpPr>
          <p:nvPr>
            <p:ph type="title"/>
          </p:nvPr>
        </p:nvSpPr>
        <p:spPr/>
        <p:txBody>
          <a:bodyPr/>
          <a:lstStyle/>
          <a:p>
            <a:r>
              <a:rPr lang="de-DE" dirty="0"/>
              <a:t>Potenziale digitaler Werkzeuge</a:t>
            </a:r>
          </a:p>
        </p:txBody>
      </p:sp>
      <p:sp>
        <p:nvSpPr>
          <p:cNvPr id="4" name="Inhaltsplatzhalter 3">
            <a:extLst>
              <a:ext uri="{FF2B5EF4-FFF2-40B4-BE49-F238E27FC236}">
                <a16:creationId xmlns:a16="http://schemas.microsoft.com/office/drawing/2014/main" id="{3832FC9A-31CB-6B45-9810-B192F1D51DA6}"/>
              </a:ext>
            </a:extLst>
          </p:cNvPr>
          <p:cNvSpPr>
            <a:spLocks noGrp="1"/>
          </p:cNvSpPr>
          <p:nvPr>
            <p:ph sz="quarter" idx="10"/>
          </p:nvPr>
        </p:nvSpPr>
        <p:spPr/>
        <p:txBody>
          <a:bodyPr>
            <a:normAutofit lnSpcReduction="10000"/>
          </a:bodyPr>
          <a:lstStyle/>
          <a:p>
            <a:endParaRPr lang="de-DE"/>
          </a:p>
        </p:txBody>
      </p:sp>
      <p:sp>
        <p:nvSpPr>
          <p:cNvPr id="5" name="Textplatzhalter 4">
            <a:extLst>
              <a:ext uri="{FF2B5EF4-FFF2-40B4-BE49-F238E27FC236}">
                <a16:creationId xmlns:a16="http://schemas.microsoft.com/office/drawing/2014/main" id="{27327AA1-A1C8-5D4F-A468-C565660C0750}"/>
              </a:ext>
            </a:extLst>
          </p:cNvPr>
          <p:cNvSpPr>
            <a:spLocks noGrp="1"/>
          </p:cNvSpPr>
          <p:nvPr>
            <p:ph type="body" sz="quarter" idx="11"/>
          </p:nvPr>
        </p:nvSpPr>
        <p:spPr/>
        <p:txBody>
          <a:bodyPr/>
          <a:lstStyle/>
          <a:p>
            <a:r>
              <a:rPr lang="de-DE" dirty="0"/>
              <a:t>Themen heute mit Fokus Mathematikunterricht</a:t>
            </a:r>
          </a:p>
        </p:txBody>
      </p:sp>
      <p:grpSp>
        <p:nvGrpSpPr>
          <p:cNvPr id="41" name="Gruppieren 40">
            <a:extLst>
              <a:ext uri="{FF2B5EF4-FFF2-40B4-BE49-F238E27FC236}">
                <a16:creationId xmlns:a16="http://schemas.microsoft.com/office/drawing/2014/main" id="{B4A29C0E-946A-8945-9F91-946EBFA7915A}"/>
              </a:ext>
            </a:extLst>
          </p:cNvPr>
          <p:cNvGrpSpPr/>
          <p:nvPr/>
        </p:nvGrpSpPr>
        <p:grpSpPr>
          <a:xfrm>
            <a:off x="5533563" y="1326773"/>
            <a:ext cx="2170255" cy="2170255"/>
            <a:chOff x="3549578" y="1172"/>
            <a:chExt cx="2170255" cy="2170255"/>
          </a:xfrm>
        </p:grpSpPr>
        <p:sp>
          <p:nvSpPr>
            <p:cNvPr id="42" name="Oval 41">
              <a:extLst>
                <a:ext uri="{FF2B5EF4-FFF2-40B4-BE49-F238E27FC236}">
                  <a16:creationId xmlns:a16="http://schemas.microsoft.com/office/drawing/2014/main" id="{891D12B4-D89D-4A45-A321-6A09325E85C2}"/>
                </a:ext>
              </a:extLst>
            </p:cNvPr>
            <p:cNvSpPr/>
            <p:nvPr/>
          </p:nvSpPr>
          <p:spPr>
            <a:xfrm>
              <a:off x="3549578" y="1172"/>
              <a:ext cx="2170255" cy="2170255"/>
            </a:xfrm>
            <a:prstGeom prst="ellipse">
              <a:avLst/>
            </a:prstGeom>
            <a:solidFill>
              <a:schemeClr val="accent2">
                <a:hueOff val="0"/>
                <a:satOff val="0"/>
                <a:lumOff val="0"/>
                <a:alpha val="30000"/>
              </a:schemeClr>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3" name="Oval 4">
              <a:extLst>
                <a:ext uri="{FF2B5EF4-FFF2-40B4-BE49-F238E27FC236}">
                  <a16:creationId xmlns:a16="http://schemas.microsoft.com/office/drawing/2014/main" id="{35FA5CA2-19E2-9A4C-B8EA-5423AD018D68}"/>
                </a:ext>
              </a:extLst>
            </p:cNvPr>
            <p:cNvSpPr txBox="1"/>
            <p:nvPr/>
          </p:nvSpPr>
          <p:spPr>
            <a:xfrm>
              <a:off x="3867404" y="318998"/>
              <a:ext cx="1534603" cy="153460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de-DE" sz="2800" kern="1200" dirty="0"/>
                <a:t>1. Wofür?</a:t>
              </a:r>
            </a:p>
            <a:p>
              <a:pPr marL="11113" lvl="1" indent="-11113" algn="ctr" defTabSz="1111250">
                <a:lnSpc>
                  <a:spcPct val="90000"/>
                </a:lnSpc>
                <a:spcBef>
                  <a:spcPct val="0"/>
                </a:spcBef>
                <a:spcAft>
                  <a:spcPct val="15000"/>
                </a:spcAft>
                <a:buNone/>
                <a:tabLst/>
              </a:pPr>
              <a:r>
                <a:rPr lang="de-DE" sz="2500" kern="1200" dirty="0"/>
                <a:t>Potenziale kennen</a:t>
              </a:r>
            </a:p>
          </p:txBody>
        </p:sp>
      </p:grpSp>
      <p:grpSp>
        <p:nvGrpSpPr>
          <p:cNvPr id="44" name="Gruppieren 43">
            <a:extLst>
              <a:ext uri="{FF2B5EF4-FFF2-40B4-BE49-F238E27FC236}">
                <a16:creationId xmlns:a16="http://schemas.microsoft.com/office/drawing/2014/main" id="{6A0ADA8F-874B-FC4B-B1D3-A48A4F965B0A}"/>
              </a:ext>
            </a:extLst>
          </p:cNvPr>
          <p:cNvGrpSpPr/>
          <p:nvPr/>
        </p:nvGrpSpPr>
        <p:grpSpPr>
          <a:xfrm>
            <a:off x="7058404" y="3520019"/>
            <a:ext cx="732461" cy="575633"/>
            <a:chOff x="5074419" y="2194418"/>
            <a:chExt cx="732461" cy="575633"/>
          </a:xfrm>
        </p:grpSpPr>
        <p:sp>
          <p:nvSpPr>
            <p:cNvPr id="45" name="Pfeil nach rechts 44">
              <a:extLst>
                <a:ext uri="{FF2B5EF4-FFF2-40B4-BE49-F238E27FC236}">
                  <a16:creationId xmlns:a16="http://schemas.microsoft.com/office/drawing/2014/main" id="{1FFE4FF8-3A32-0C40-9082-0542722AD2D0}"/>
                </a:ext>
              </a:extLst>
            </p:cNvPr>
            <p:cNvSpPr/>
            <p:nvPr/>
          </p:nvSpPr>
          <p:spPr>
            <a:xfrm rot="3600000">
              <a:off x="5152833" y="2116004"/>
              <a:ext cx="575633" cy="732461"/>
            </a:xfrm>
            <a:prstGeom prst="rightArrow">
              <a:avLst>
                <a:gd name="adj1" fmla="val 60000"/>
                <a:gd name="adj2" fmla="val 50000"/>
              </a:avLst>
            </a:prstGeom>
            <a:solidFill>
              <a:schemeClr val="accent2">
                <a:hueOff val="0"/>
                <a:satOff val="0"/>
                <a:lumOff val="0"/>
                <a:alpha val="30000"/>
              </a:schemeClr>
            </a:solidFill>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6" name="Pfeil nach rechts 6">
              <a:extLst>
                <a:ext uri="{FF2B5EF4-FFF2-40B4-BE49-F238E27FC236}">
                  <a16:creationId xmlns:a16="http://schemas.microsoft.com/office/drawing/2014/main" id="{2BF5B586-4730-BA41-B9BD-1E4857DF32DD}"/>
                </a:ext>
              </a:extLst>
            </p:cNvPr>
            <p:cNvSpPr txBox="1"/>
            <p:nvPr/>
          </p:nvSpPr>
          <p:spPr>
            <a:xfrm rot="3600000">
              <a:off x="5196006" y="2187719"/>
              <a:ext cx="402943" cy="43947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de-DE" sz="2600" kern="1200"/>
            </a:p>
          </p:txBody>
        </p:sp>
      </p:grpSp>
      <p:grpSp>
        <p:nvGrpSpPr>
          <p:cNvPr id="47" name="Gruppieren 46">
            <a:extLst>
              <a:ext uri="{FF2B5EF4-FFF2-40B4-BE49-F238E27FC236}">
                <a16:creationId xmlns:a16="http://schemas.microsoft.com/office/drawing/2014/main" id="{7B511514-1387-FF47-AC67-BAAD256F6EA2}"/>
              </a:ext>
            </a:extLst>
          </p:cNvPr>
          <p:cNvGrpSpPr/>
          <p:nvPr/>
        </p:nvGrpSpPr>
        <p:grpSpPr>
          <a:xfrm>
            <a:off x="7165280" y="4148858"/>
            <a:ext cx="2170255" cy="2170255"/>
            <a:chOff x="5177756" y="2821259"/>
            <a:chExt cx="2170255" cy="2170255"/>
          </a:xfrm>
        </p:grpSpPr>
        <p:sp>
          <p:nvSpPr>
            <p:cNvPr id="48" name="Oval 47">
              <a:extLst>
                <a:ext uri="{FF2B5EF4-FFF2-40B4-BE49-F238E27FC236}">
                  <a16:creationId xmlns:a16="http://schemas.microsoft.com/office/drawing/2014/main" id="{86C8C271-7A17-6443-9A56-4836DB4364F0}"/>
                </a:ext>
              </a:extLst>
            </p:cNvPr>
            <p:cNvSpPr/>
            <p:nvPr/>
          </p:nvSpPr>
          <p:spPr>
            <a:xfrm>
              <a:off x="5177756" y="2821259"/>
              <a:ext cx="2170255" cy="2170255"/>
            </a:xfrm>
            <a:prstGeom prst="ellipse">
              <a:avLst/>
            </a:prstGeom>
            <a:solidFill>
              <a:schemeClr val="accent3">
                <a:hueOff val="0"/>
                <a:satOff val="0"/>
                <a:lumOff val="0"/>
                <a:alpha val="30000"/>
              </a:schemeClr>
            </a:solidFill>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49" name="Oval 4">
              <a:extLst>
                <a:ext uri="{FF2B5EF4-FFF2-40B4-BE49-F238E27FC236}">
                  <a16:creationId xmlns:a16="http://schemas.microsoft.com/office/drawing/2014/main" id="{B298D051-8057-3E49-8FBB-024E6311D139}"/>
                </a:ext>
              </a:extLst>
            </p:cNvPr>
            <p:cNvSpPr txBox="1"/>
            <p:nvPr/>
          </p:nvSpPr>
          <p:spPr>
            <a:xfrm>
              <a:off x="5495582" y="3139085"/>
              <a:ext cx="1534603" cy="153460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de-DE" sz="2800" kern="1200" dirty="0"/>
                <a:t>2. Was?</a:t>
              </a:r>
            </a:p>
            <a:p>
              <a:pPr marL="11113" lvl="1" indent="-11113" algn="ctr" defTabSz="1111250">
                <a:lnSpc>
                  <a:spcPct val="90000"/>
                </a:lnSpc>
                <a:spcBef>
                  <a:spcPct val="0"/>
                </a:spcBef>
                <a:spcAft>
                  <a:spcPct val="15000"/>
                </a:spcAft>
                <a:buNone/>
                <a:tabLst/>
              </a:pPr>
              <a:r>
                <a:rPr lang="de-DE" sz="2500" kern="1200" dirty="0"/>
                <a:t>Werkzeuge finden</a:t>
              </a:r>
            </a:p>
          </p:txBody>
        </p:sp>
      </p:grpSp>
      <p:grpSp>
        <p:nvGrpSpPr>
          <p:cNvPr id="50" name="Gruppieren 49">
            <a:extLst>
              <a:ext uri="{FF2B5EF4-FFF2-40B4-BE49-F238E27FC236}">
                <a16:creationId xmlns:a16="http://schemas.microsoft.com/office/drawing/2014/main" id="{666ADB8D-00F3-614C-B535-D7B722EF3D92}"/>
              </a:ext>
            </a:extLst>
          </p:cNvPr>
          <p:cNvGrpSpPr/>
          <p:nvPr/>
        </p:nvGrpSpPr>
        <p:grpSpPr>
          <a:xfrm>
            <a:off x="6350705" y="4867755"/>
            <a:ext cx="575633" cy="732461"/>
            <a:chOff x="4363181" y="3540156"/>
            <a:chExt cx="575633" cy="732461"/>
          </a:xfrm>
        </p:grpSpPr>
        <p:sp>
          <p:nvSpPr>
            <p:cNvPr id="51" name="Pfeil nach rechts 50">
              <a:extLst>
                <a:ext uri="{FF2B5EF4-FFF2-40B4-BE49-F238E27FC236}">
                  <a16:creationId xmlns:a16="http://schemas.microsoft.com/office/drawing/2014/main" id="{66293860-E47F-504C-9A42-0C3026C09A47}"/>
                </a:ext>
              </a:extLst>
            </p:cNvPr>
            <p:cNvSpPr/>
            <p:nvPr/>
          </p:nvSpPr>
          <p:spPr>
            <a:xfrm rot="10800000">
              <a:off x="4363181" y="3540156"/>
              <a:ext cx="575633" cy="732461"/>
            </a:xfrm>
            <a:prstGeom prst="rightArrow">
              <a:avLst>
                <a:gd name="adj1" fmla="val 60000"/>
                <a:gd name="adj2" fmla="val 50000"/>
              </a:avLst>
            </a:prstGeom>
            <a:solidFill>
              <a:schemeClr val="accent3">
                <a:hueOff val="0"/>
                <a:satOff val="0"/>
                <a:lumOff val="0"/>
                <a:alpha val="30000"/>
              </a:schemeClr>
            </a:solidFill>
          </p:spPr>
          <p:style>
            <a:lnRef idx="0">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lstStyle/>
            <a:p>
              <a:endParaRPr lang="de-DE" dirty="0"/>
            </a:p>
          </p:txBody>
        </p:sp>
        <p:sp>
          <p:nvSpPr>
            <p:cNvPr id="52" name="Pfeil nach rechts 6">
              <a:extLst>
                <a:ext uri="{FF2B5EF4-FFF2-40B4-BE49-F238E27FC236}">
                  <a16:creationId xmlns:a16="http://schemas.microsoft.com/office/drawing/2014/main" id="{66B921B2-F64B-B747-8D25-9BC845E0740E}"/>
                </a:ext>
              </a:extLst>
            </p:cNvPr>
            <p:cNvSpPr txBox="1"/>
            <p:nvPr/>
          </p:nvSpPr>
          <p:spPr>
            <a:xfrm rot="21600000">
              <a:off x="4535871" y="3686648"/>
              <a:ext cx="402943" cy="43947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de-DE" sz="2600" kern="1200" dirty="0"/>
            </a:p>
          </p:txBody>
        </p:sp>
      </p:grpSp>
      <p:grpSp>
        <p:nvGrpSpPr>
          <p:cNvPr id="53" name="Gruppieren 52">
            <a:extLst>
              <a:ext uri="{FF2B5EF4-FFF2-40B4-BE49-F238E27FC236}">
                <a16:creationId xmlns:a16="http://schemas.microsoft.com/office/drawing/2014/main" id="{9955702F-1E74-274B-9238-D6EC990F16B9}"/>
              </a:ext>
            </a:extLst>
          </p:cNvPr>
          <p:cNvGrpSpPr/>
          <p:nvPr/>
        </p:nvGrpSpPr>
        <p:grpSpPr>
          <a:xfrm>
            <a:off x="3926527" y="4148858"/>
            <a:ext cx="2170255" cy="2170255"/>
            <a:chOff x="1921400" y="2821259"/>
            <a:chExt cx="2170255" cy="2170255"/>
          </a:xfrm>
        </p:grpSpPr>
        <p:sp>
          <p:nvSpPr>
            <p:cNvPr id="54" name="Oval 53">
              <a:extLst>
                <a:ext uri="{FF2B5EF4-FFF2-40B4-BE49-F238E27FC236}">
                  <a16:creationId xmlns:a16="http://schemas.microsoft.com/office/drawing/2014/main" id="{091AB966-0EF0-D041-A67A-7802E669A1B2}"/>
                </a:ext>
              </a:extLst>
            </p:cNvPr>
            <p:cNvSpPr/>
            <p:nvPr/>
          </p:nvSpPr>
          <p:spPr>
            <a:xfrm>
              <a:off x="1921400" y="2821259"/>
              <a:ext cx="2170255" cy="2170255"/>
            </a:xfrm>
            <a:prstGeom prst="ellipse">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55" name="Oval 4">
              <a:extLst>
                <a:ext uri="{FF2B5EF4-FFF2-40B4-BE49-F238E27FC236}">
                  <a16:creationId xmlns:a16="http://schemas.microsoft.com/office/drawing/2014/main" id="{E52B8D00-AD1A-8342-BD4B-29D60C3C81F9}"/>
                </a:ext>
              </a:extLst>
            </p:cNvPr>
            <p:cNvSpPr txBox="1"/>
            <p:nvPr/>
          </p:nvSpPr>
          <p:spPr>
            <a:xfrm>
              <a:off x="2239226" y="3139085"/>
              <a:ext cx="1534603" cy="153460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de-DE" sz="2800" kern="1200" dirty="0"/>
                <a:t>3. Wie?</a:t>
              </a:r>
            </a:p>
            <a:p>
              <a:pPr marL="11113" lvl="1" indent="-11113" algn="ctr" defTabSz="1111250">
                <a:lnSpc>
                  <a:spcPct val="90000"/>
                </a:lnSpc>
                <a:spcBef>
                  <a:spcPct val="0"/>
                </a:spcBef>
                <a:spcAft>
                  <a:spcPct val="15000"/>
                </a:spcAft>
                <a:buNone/>
                <a:tabLst/>
              </a:pPr>
              <a:r>
                <a:rPr lang="de-DE" sz="2500" kern="1200" dirty="0"/>
                <a:t>Potenziale nutzen</a:t>
              </a:r>
            </a:p>
          </p:txBody>
        </p:sp>
      </p:grpSp>
      <p:grpSp>
        <p:nvGrpSpPr>
          <p:cNvPr id="56" name="Gruppieren 55">
            <a:extLst>
              <a:ext uri="{FF2B5EF4-FFF2-40B4-BE49-F238E27FC236}">
                <a16:creationId xmlns:a16="http://schemas.microsoft.com/office/drawing/2014/main" id="{9B977EF7-9CCC-884E-AB93-605174C9DE0E}"/>
              </a:ext>
            </a:extLst>
          </p:cNvPr>
          <p:cNvGrpSpPr/>
          <p:nvPr/>
        </p:nvGrpSpPr>
        <p:grpSpPr>
          <a:xfrm>
            <a:off x="5451368" y="3550234"/>
            <a:ext cx="732461" cy="575633"/>
            <a:chOff x="3446241" y="2222635"/>
            <a:chExt cx="732461" cy="575633"/>
          </a:xfrm>
        </p:grpSpPr>
        <p:sp>
          <p:nvSpPr>
            <p:cNvPr id="57" name="Pfeil nach rechts 56">
              <a:extLst>
                <a:ext uri="{FF2B5EF4-FFF2-40B4-BE49-F238E27FC236}">
                  <a16:creationId xmlns:a16="http://schemas.microsoft.com/office/drawing/2014/main" id="{8DFDAADF-4496-0949-AF13-1B2A7F86C159}"/>
                </a:ext>
              </a:extLst>
            </p:cNvPr>
            <p:cNvSpPr/>
            <p:nvPr/>
          </p:nvSpPr>
          <p:spPr>
            <a:xfrm rot="18000000">
              <a:off x="3524655" y="2144221"/>
              <a:ext cx="575633" cy="732461"/>
            </a:xfrm>
            <a:prstGeom prst="rightArrow">
              <a:avLst>
                <a:gd name="adj1" fmla="val 60000"/>
                <a:gd name="adj2" fmla="val 50000"/>
              </a:avLst>
            </a:prstGeom>
          </p:spPr>
          <p:style>
            <a:lnRef idx="0">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58" name="Pfeil nach rechts 6">
              <a:extLst>
                <a:ext uri="{FF2B5EF4-FFF2-40B4-BE49-F238E27FC236}">
                  <a16:creationId xmlns:a16="http://schemas.microsoft.com/office/drawing/2014/main" id="{E408A3E6-5619-9643-8B08-04F977A42460}"/>
                </a:ext>
              </a:extLst>
            </p:cNvPr>
            <p:cNvSpPr txBox="1"/>
            <p:nvPr/>
          </p:nvSpPr>
          <p:spPr>
            <a:xfrm rot="18000000">
              <a:off x="3567828" y="2365490"/>
              <a:ext cx="402943" cy="43947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de-DE" sz="2600" kern="1200"/>
            </a:p>
          </p:txBody>
        </p:sp>
      </p:grpSp>
      <p:sp>
        <p:nvSpPr>
          <p:cNvPr id="23" name="Rechteck 8">
            <a:extLst>
              <a:ext uri="{FF2B5EF4-FFF2-40B4-BE49-F238E27FC236}">
                <a16:creationId xmlns:a16="http://schemas.microsoft.com/office/drawing/2014/main" id="{C6AC3A1B-01A3-5D4C-BE3C-A0F5CFAF575C}"/>
              </a:ext>
            </a:extLst>
          </p:cNvPr>
          <p:cNvSpPr/>
          <p:nvPr/>
        </p:nvSpPr>
        <p:spPr bwMode="auto">
          <a:xfrm>
            <a:off x="468536" y="4493498"/>
            <a:ext cx="3219049" cy="40642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dirty="0">
                <a:solidFill>
                  <a:schemeClr val="bg1"/>
                </a:solidFill>
              </a:rPr>
              <a:t>Mehrwert nutzen</a:t>
            </a:r>
          </a:p>
        </p:txBody>
      </p:sp>
      <p:sp>
        <p:nvSpPr>
          <p:cNvPr id="24" name="Rechteck 8">
            <a:extLst>
              <a:ext uri="{FF2B5EF4-FFF2-40B4-BE49-F238E27FC236}">
                <a16:creationId xmlns:a16="http://schemas.microsoft.com/office/drawing/2014/main" id="{2F1F1A8D-D688-184F-88F5-AD90EB7C3768}"/>
              </a:ext>
            </a:extLst>
          </p:cNvPr>
          <p:cNvSpPr/>
          <p:nvPr/>
        </p:nvSpPr>
        <p:spPr bwMode="auto">
          <a:xfrm>
            <a:off x="468536" y="5008307"/>
            <a:ext cx="3219049" cy="40642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dirty="0">
                <a:solidFill>
                  <a:schemeClr val="bg1"/>
                </a:solidFill>
              </a:rPr>
              <a:t>Hochwertige Lernaktivitäten</a:t>
            </a:r>
          </a:p>
        </p:txBody>
      </p:sp>
      <p:sp>
        <p:nvSpPr>
          <p:cNvPr id="25" name="Rechteck 24">
            <a:extLst>
              <a:ext uri="{FF2B5EF4-FFF2-40B4-BE49-F238E27FC236}">
                <a16:creationId xmlns:a16="http://schemas.microsoft.com/office/drawing/2014/main" id="{7D4D0619-6B56-2A48-9C04-192F88D33AF3}"/>
              </a:ext>
            </a:extLst>
          </p:cNvPr>
          <p:cNvSpPr/>
          <p:nvPr/>
        </p:nvSpPr>
        <p:spPr bwMode="auto">
          <a:xfrm>
            <a:off x="468536" y="5523116"/>
            <a:ext cx="3219049" cy="40642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dirty="0">
                <a:solidFill>
                  <a:schemeClr val="bg1"/>
                </a:solidFill>
              </a:rPr>
              <a:t>In eine Unterrichtstunde einbinden</a:t>
            </a:r>
          </a:p>
        </p:txBody>
      </p:sp>
    </p:spTree>
    <p:extLst>
      <p:ext uri="{BB962C8B-B14F-4D97-AF65-F5344CB8AC3E}">
        <p14:creationId xmlns:p14="http://schemas.microsoft.com/office/powerpoint/2010/main" val="837007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Mathematikunterricht beurteilen</a:t>
            </a:r>
            <a:endParaRPr/>
          </a:p>
        </p:txBody>
      </p:sp>
      <p:sp>
        <p:nvSpPr>
          <p:cNvPr id="5" name="Inhaltsplatzhalter 15"/>
          <p:cNvSpPr>
            <a:spLocks noGrp="1"/>
          </p:cNvSpPr>
          <p:nvPr>
            <p:ph sz="quarter" idx="10"/>
          </p:nvPr>
        </p:nvSpPr>
        <p:spPr bwMode="auto"/>
        <p:txBody>
          <a:bodyPr>
            <a:normAutofit lnSpcReduction="10000"/>
          </a:bodyPr>
          <a:lstStyle/>
          <a:p>
            <a:pPr>
              <a:defRPr/>
            </a:pPr>
            <a:endParaRPr lang="de-DE"/>
          </a:p>
        </p:txBody>
      </p:sp>
      <p:sp>
        <p:nvSpPr>
          <p:cNvPr id="6" name="Textplatzhalter 16"/>
          <p:cNvSpPr>
            <a:spLocks noGrp="1"/>
          </p:cNvSpPr>
          <p:nvPr>
            <p:ph type="body" sz="quarter" idx="11"/>
          </p:nvPr>
        </p:nvSpPr>
        <p:spPr bwMode="auto"/>
        <p:txBody>
          <a:bodyPr/>
          <a:lstStyle/>
          <a:p>
            <a:pPr>
              <a:defRPr/>
            </a:pPr>
            <a:r>
              <a:rPr lang="de-DE"/>
              <a:t>Modell zur Analyse von Aktivitäten im Mathematikunterricht</a:t>
            </a:r>
            <a:endParaRPr/>
          </a:p>
        </p:txBody>
      </p:sp>
      <p:sp>
        <p:nvSpPr>
          <p:cNvPr id="7" name="Rechteck 28"/>
          <p:cNvSpPr/>
          <p:nvPr/>
        </p:nvSpPr>
        <p:spPr bwMode="auto">
          <a:xfrm>
            <a:off x="0" y="1898898"/>
            <a:ext cx="10040660" cy="3861792"/>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152039" tIns="152039" rIns="152039" bIns="152039" rtlCol="0" anchor="t"/>
          <a:lstStyle/>
          <a:p>
            <a:pPr>
              <a:defRPr/>
            </a:pPr>
            <a:endParaRPr lang="de-DE" sz="1850">
              <a:solidFill>
                <a:schemeClr val="tx1"/>
              </a:solidFill>
            </a:endParaRPr>
          </a:p>
        </p:txBody>
      </p:sp>
      <p:sp>
        <p:nvSpPr>
          <p:cNvPr id="8" name="Rechteck 6"/>
          <p:cNvSpPr/>
          <p:nvPr/>
        </p:nvSpPr>
        <p:spPr bwMode="auto">
          <a:xfrm>
            <a:off x="643632" y="2478167"/>
            <a:ext cx="1930896"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Ausgangslage</a:t>
            </a:r>
            <a:endParaRPr/>
          </a:p>
        </p:txBody>
      </p:sp>
      <p:sp>
        <p:nvSpPr>
          <p:cNvPr id="9" name="Rechteck 7"/>
          <p:cNvSpPr/>
          <p:nvPr/>
        </p:nvSpPr>
        <p:spPr bwMode="auto">
          <a:xfrm>
            <a:off x="3095285" y="2478167"/>
            <a:ext cx="2316100"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Material &amp; Idee</a:t>
            </a:r>
            <a:endParaRPr/>
          </a:p>
        </p:txBody>
      </p:sp>
      <p:sp>
        <p:nvSpPr>
          <p:cNvPr id="10" name="Rechteck 8"/>
          <p:cNvSpPr/>
          <p:nvPr/>
        </p:nvSpPr>
        <p:spPr bwMode="auto">
          <a:xfrm>
            <a:off x="5917515" y="2478167"/>
            <a:ext cx="3409299"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Planung der Umsetzung</a:t>
            </a:r>
            <a:endParaRPr/>
          </a:p>
        </p:txBody>
      </p:sp>
      <p:grpSp>
        <p:nvGrpSpPr>
          <p:cNvPr id="11" name="Gruppieren 63"/>
          <p:cNvGrpSpPr/>
          <p:nvPr/>
        </p:nvGrpSpPr>
        <p:grpSpPr bwMode="auto">
          <a:xfrm>
            <a:off x="3095285" y="3164690"/>
            <a:ext cx="2316100" cy="2379976"/>
            <a:chOff x="3664527" y="2743200"/>
            <a:chExt cx="2742045" cy="2817669"/>
          </a:xfrm>
        </p:grpSpPr>
        <p:sp>
          <p:nvSpPr>
            <p:cNvPr id="12" name="Oval 12"/>
            <p:cNvSpPr/>
            <p:nvPr/>
          </p:nvSpPr>
          <p:spPr bwMode="auto">
            <a:xfrm>
              <a:off x="4958772"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angestrebte</a:t>
              </a:r>
              <a:br>
                <a:rPr lang="de-DE" sz="1250">
                  <a:solidFill>
                    <a:schemeClr val="tx1"/>
                  </a:solidFill>
                </a:rPr>
              </a:br>
              <a:r>
                <a:rPr lang="de-DE" sz="1250">
                  <a:solidFill>
                    <a:schemeClr val="tx1"/>
                  </a:solidFill>
                </a:rPr>
                <a:t>Lern-aktivitäten</a:t>
              </a:r>
              <a:endParaRPr/>
            </a:p>
          </p:txBody>
        </p:sp>
        <p:sp>
          <p:nvSpPr>
            <p:cNvPr id="13" name="Oval 13"/>
            <p:cNvSpPr/>
            <p:nvPr/>
          </p:nvSpPr>
          <p:spPr bwMode="auto">
            <a:xfrm>
              <a:off x="3664527"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Werkzeuge &amp; Medien</a:t>
              </a:r>
              <a:endParaRPr/>
            </a:p>
          </p:txBody>
        </p:sp>
        <p:sp>
          <p:nvSpPr>
            <p:cNvPr id="14" name="Oval 23"/>
            <p:cNvSpPr/>
            <p:nvPr/>
          </p:nvSpPr>
          <p:spPr bwMode="auto">
            <a:xfrm>
              <a:off x="3664527" y="2743200"/>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Aufträge</a:t>
              </a:r>
              <a:endParaRPr/>
            </a:p>
          </p:txBody>
        </p:sp>
      </p:grpSp>
      <p:grpSp>
        <p:nvGrpSpPr>
          <p:cNvPr id="15" name="Gruppieren 64"/>
          <p:cNvGrpSpPr/>
          <p:nvPr/>
        </p:nvGrpSpPr>
        <p:grpSpPr bwMode="auto">
          <a:xfrm>
            <a:off x="5917514" y="3167616"/>
            <a:ext cx="3409299" cy="2377050"/>
            <a:chOff x="7005783" y="2746664"/>
            <a:chExt cx="4036290" cy="2814205"/>
          </a:xfrm>
        </p:grpSpPr>
        <p:sp>
          <p:nvSpPr>
            <p:cNvPr id="16" name="Oval 24"/>
            <p:cNvSpPr/>
            <p:nvPr/>
          </p:nvSpPr>
          <p:spPr bwMode="auto">
            <a:xfrm>
              <a:off x="7005783"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Einbettung</a:t>
              </a:r>
              <a:endParaRPr/>
            </a:p>
            <a:p>
              <a:pPr algn="ctr">
                <a:defRPr/>
              </a:pPr>
              <a:r>
                <a:rPr lang="de-DE" sz="1250">
                  <a:solidFill>
                    <a:schemeClr val="tx1"/>
                  </a:solidFill>
                </a:rPr>
                <a:t>im Unterricht</a:t>
              </a:r>
              <a:endParaRPr/>
            </a:p>
          </p:txBody>
        </p:sp>
        <p:sp>
          <p:nvSpPr>
            <p:cNvPr id="17" name="Oval 25"/>
            <p:cNvSpPr/>
            <p:nvPr/>
          </p:nvSpPr>
          <p:spPr bwMode="auto">
            <a:xfrm>
              <a:off x="8305800" y="274666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Prozess-</a:t>
              </a:r>
              <a:br>
                <a:rPr lang="de-DE" sz="1250">
                  <a:solidFill>
                    <a:schemeClr val="tx1"/>
                  </a:solidFill>
                </a:rPr>
              </a:br>
              <a:r>
                <a:rPr lang="de-DE" sz="1250">
                  <a:solidFill>
                    <a:schemeClr val="tx1"/>
                  </a:solidFill>
                </a:rPr>
                <a:t>unter-stützung</a:t>
              </a:r>
              <a:endParaRPr/>
            </a:p>
          </p:txBody>
        </p:sp>
        <p:sp>
          <p:nvSpPr>
            <p:cNvPr id="18" name="Oval 26"/>
            <p:cNvSpPr/>
            <p:nvPr/>
          </p:nvSpPr>
          <p:spPr bwMode="auto">
            <a:xfrm>
              <a:off x="9594273"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Diskussion von Lösungen</a:t>
              </a:r>
              <a:endParaRPr/>
            </a:p>
          </p:txBody>
        </p:sp>
        <p:sp>
          <p:nvSpPr>
            <p:cNvPr id="19" name="Oval 27"/>
            <p:cNvSpPr/>
            <p:nvPr/>
          </p:nvSpPr>
          <p:spPr bwMode="auto">
            <a:xfrm>
              <a:off x="8305800"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Lösungen beobachten</a:t>
              </a:r>
              <a:endParaRPr/>
            </a:p>
          </p:txBody>
        </p:sp>
      </p:grpSp>
      <p:grpSp>
        <p:nvGrpSpPr>
          <p:cNvPr id="20" name="Gruppieren 62"/>
          <p:cNvGrpSpPr/>
          <p:nvPr/>
        </p:nvGrpSpPr>
        <p:grpSpPr bwMode="auto">
          <a:xfrm>
            <a:off x="971299" y="3121800"/>
            <a:ext cx="1222901" cy="2379976"/>
            <a:chOff x="1149927" y="2743200"/>
            <a:chExt cx="1447800" cy="2817669"/>
          </a:xfrm>
        </p:grpSpPr>
        <p:sp>
          <p:nvSpPr>
            <p:cNvPr id="21" name="Oval 51"/>
            <p:cNvSpPr/>
            <p:nvPr/>
          </p:nvSpPr>
          <p:spPr bwMode="auto">
            <a:xfrm>
              <a:off x="1149927"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Ziele </a:t>
              </a:r>
              <a:br>
                <a:rPr lang="de-DE" sz="1250">
                  <a:solidFill>
                    <a:schemeClr val="tx1"/>
                  </a:solidFill>
                </a:rPr>
              </a:br>
              <a:r>
                <a:rPr lang="de-DE" sz="1250">
                  <a:solidFill>
                    <a:schemeClr val="tx1"/>
                  </a:solidFill>
                </a:rPr>
                <a:t>für die </a:t>
              </a:r>
              <a:br>
                <a:rPr lang="de-DE" sz="1250">
                  <a:solidFill>
                    <a:schemeClr val="tx1"/>
                  </a:solidFill>
                </a:rPr>
              </a:br>
              <a:r>
                <a:rPr lang="de-DE" sz="1250">
                  <a:solidFill>
                    <a:schemeClr val="tx1"/>
                  </a:solidFill>
                </a:rPr>
                <a:t>Aktivität</a:t>
              </a:r>
              <a:endParaRPr/>
            </a:p>
          </p:txBody>
        </p:sp>
        <p:sp>
          <p:nvSpPr>
            <p:cNvPr id="22" name="Oval 52"/>
            <p:cNvSpPr/>
            <p:nvPr/>
          </p:nvSpPr>
          <p:spPr bwMode="auto">
            <a:xfrm>
              <a:off x="1149927" y="2743200"/>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Voraus-setzungen</a:t>
              </a:r>
              <a:endParaRPr/>
            </a:p>
            <a:p>
              <a:pPr algn="ctr">
                <a:defRPr/>
              </a:pPr>
              <a:r>
                <a:rPr lang="de-DE" sz="1250">
                  <a:solidFill>
                    <a:schemeClr val="tx1"/>
                  </a:solidFill>
                </a:rPr>
                <a:t>der SuS</a:t>
              </a:r>
              <a:endParaRPr/>
            </a:p>
          </p:txBody>
        </p:sp>
      </p:grpSp>
      <p:cxnSp>
        <p:nvCxnSpPr>
          <p:cNvPr id="23" name="Gerade Verbindung 54"/>
          <p:cNvCxnSpPr>
            <a:cxnSpLocks/>
          </p:cNvCxnSpPr>
          <p:nvPr/>
        </p:nvCxnSpPr>
        <p:spPr bwMode="auto">
          <a:xfrm>
            <a:off x="2831981" y="2478168"/>
            <a:ext cx="0" cy="3023608"/>
          </a:xfrm>
          <a:prstGeom prst="line">
            <a:avLst/>
          </a:prstGeom>
          <a:ln>
            <a:solidFill>
              <a:schemeClr val="tx2"/>
            </a:solidFill>
            <a:prstDash val="dash"/>
            <a:tailEnd type="none" w="lg" len="lg"/>
          </a:ln>
        </p:spPr>
        <p:style>
          <a:lnRef idx="2">
            <a:schemeClr val="accent1"/>
          </a:lnRef>
          <a:fillRef idx="0">
            <a:schemeClr val="accent1"/>
          </a:fillRef>
          <a:effectRef idx="1">
            <a:schemeClr val="accent1"/>
          </a:effectRef>
          <a:fontRef idx="minor">
            <a:schemeClr val="tx1"/>
          </a:fontRef>
        </p:style>
      </p:cxnSp>
      <p:cxnSp>
        <p:nvCxnSpPr>
          <p:cNvPr id="24" name="Gerade Verbindung 56"/>
          <p:cNvCxnSpPr>
            <a:cxnSpLocks/>
          </p:cNvCxnSpPr>
          <p:nvPr/>
        </p:nvCxnSpPr>
        <p:spPr bwMode="auto">
          <a:xfrm>
            <a:off x="5663962" y="2478168"/>
            <a:ext cx="0" cy="3023608"/>
          </a:xfrm>
          <a:prstGeom prst="line">
            <a:avLst/>
          </a:prstGeom>
          <a:ln>
            <a:solidFill>
              <a:schemeClr val="tx2"/>
            </a:solidFill>
            <a:prstDash val="dash"/>
            <a:tailEnd type="none" w="lg" len="lg"/>
          </a:ln>
        </p:spPr>
        <p:style>
          <a:lnRef idx="2">
            <a:schemeClr val="accent1"/>
          </a:lnRef>
          <a:fillRef idx="0">
            <a:schemeClr val="accent1"/>
          </a:fillRef>
          <a:effectRef idx="1">
            <a:schemeClr val="accent1"/>
          </a:effectRef>
          <a:fontRef idx="minor">
            <a:schemeClr val="tx1"/>
          </a:fontRef>
        </p:style>
      </p:cxnSp>
      <p:sp>
        <p:nvSpPr>
          <p:cNvPr id="25" name="Legende mit Linie (1) (ohne Rahmen) 3"/>
          <p:cNvSpPr/>
          <p:nvPr/>
        </p:nvSpPr>
        <p:spPr bwMode="auto">
          <a:xfrm>
            <a:off x="1933561" y="1281296"/>
            <a:ext cx="3888432" cy="475985"/>
          </a:xfrm>
          <a:prstGeom prst="callout1">
            <a:avLst>
              <a:gd name="adj1" fmla="val 127234"/>
              <a:gd name="adj2" fmla="val 79347"/>
              <a:gd name="adj3" fmla="val 705288"/>
              <a:gd name="adj4" fmla="val 138373"/>
            </a:avLst>
          </a:prstGeom>
          <a:solidFill>
            <a:schemeClr val="accent6">
              <a:lumMod val="20000"/>
              <a:lumOff val="80000"/>
            </a:scheme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600">
                <a:solidFill>
                  <a:schemeClr val="tx1"/>
                </a:solidFill>
              </a:rPr>
              <a:t>Welche Lösungswege und Ideen, welche Schwierigkeiten sind zu erwarten?</a:t>
            </a:r>
            <a:endParaRPr/>
          </a:p>
        </p:txBody>
      </p:sp>
      <p:sp>
        <p:nvSpPr>
          <p:cNvPr id="26" name="Legende mit Linie (1) (ohne Rahmen) 29"/>
          <p:cNvSpPr/>
          <p:nvPr/>
        </p:nvSpPr>
        <p:spPr bwMode="auto">
          <a:xfrm>
            <a:off x="1933561" y="6055159"/>
            <a:ext cx="3888432" cy="475985"/>
          </a:xfrm>
          <a:prstGeom prst="callout1">
            <a:avLst>
              <a:gd name="adj1" fmla="val -7241"/>
              <a:gd name="adj2" fmla="val 83042"/>
              <a:gd name="adj3" fmla="val -282690"/>
              <a:gd name="adj4" fmla="val 117881"/>
            </a:avLst>
          </a:prstGeom>
          <a:solidFill>
            <a:schemeClr val="accent6">
              <a:lumMod val="20000"/>
              <a:lumOff val="80000"/>
            </a:scheme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600">
                <a:solidFill>
                  <a:schemeClr val="tx1"/>
                </a:solidFill>
              </a:rPr>
              <a:t>An was schließt die Aktivität an?</a:t>
            </a:r>
            <a:br>
              <a:rPr lang="de-DE" sz="1600">
                <a:solidFill>
                  <a:schemeClr val="tx1"/>
                </a:solidFill>
              </a:rPr>
            </a:br>
            <a:r>
              <a:rPr lang="de-DE" sz="1600">
                <a:solidFill>
                  <a:schemeClr val="tx1"/>
                </a:solidFill>
              </a:rPr>
              <a:t>Was daraus wird später aufgegriffen?</a:t>
            </a:r>
            <a:endParaRPr/>
          </a:p>
        </p:txBody>
      </p:sp>
      <p:sp>
        <p:nvSpPr>
          <p:cNvPr id="27" name="Legende mit Linie (1) (ohne Rahmen) 30"/>
          <p:cNvSpPr/>
          <p:nvPr/>
        </p:nvSpPr>
        <p:spPr bwMode="auto">
          <a:xfrm>
            <a:off x="6229176" y="6055158"/>
            <a:ext cx="3888432" cy="475985"/>
          </a:xfrm>
          <a:prstGeom prst="callout1">
            <a:avLst>
              <a:gd name="adj1" fmla="val -15475"/>
              <a:gd name="adj2" fmla="val 77331"/>
              <a:gd name="adj3" fmla="val -288179"/>
              <a:gd name="adj4" fmla="val 60435"/>
            </a:avLst>
          </a:prstGeom>
          <a:solidFill>
            <a:schemeClr val="accent6">
              <a:lumMod val="20000"/>
              <a:lumOff val="80000"/>
            </a:scheme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600">
                <a:solidFill>
                  <a:schemeClr val="tx1"/>
                </a:solidFill>
              </a:rPr>
              <a:t>Welche Lösungswege und Ideen haben Potential für eine gemeinsame Diskussion?</a:t>
            </a:r>
            <a:endParaRPr/>
          </a:p>
        </p:txBody>
      </p:sp>
      <p:sp>
        <p:nvSpPr>
          <p:cNvPr id="28" name="Legende mit Linie (1) (ohne Rahmen) 31"/>
          <p:cNvSpPr/>
          <p:nvPr/>
        </p:nvSpPr>
        <p:spPr bwMode="auto">
          <a:xfrm>
            <a:off x="6229176" y="1275679"/>
            <a:ext cx="3888432" cy="475985"/>
          </a:xfrm>
          <a:prstGeom prst="callout1">
            <a:avLst>
              <a:gd name="adj1" fmla="val 116257"/>
              <a:gd name="adj2" fmla="val 59190"/>
              <a:gd name="adj3" fmla="val 433594"/>
              <a:gd name="adj4" fmla="val 39607"/>
            </a:avLst>
          </a:prstGeom>
          <a:solidFill>
            <a:schemeClr val="accent6">
              <a:lumMod val="20000"/>
              <a:lumOff val="80000"/>
            </a:scheme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600">
                <a:solidFill>
                  <a:schemeClr val="tx1"/>
                </a:solidFill>
              </a:rPr>
              <a:t>Wie kann ich intervenieren, um Lernprozesse optimal aufrecht zu erhalten?</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Mathematikunterricht beurteilen</a:t>
            </a:r>
            <a:endParaRPr/>
          </a:p>
        </p:txBody>
      </p:sp>
      <p:sp>
        <p:nvSpPr>
          <p:cNvPr id="5" name="Inhaltsplatzhalter 15"/>
          <p:cNvSpPr>
            <a:spLocks noGrp="1"/>
          </p:cNvSpPr>
          <p:nvPr>
            <p:ph sz="quarter" idx="10"/>
          </p:nvPr>
        </p:nvSpPr>
        <p:spPr bwMode="auto"/>
        <p:txBody>
          <a:bodyPr>
            <a:normAutofit lnSpcReduction="10000"/>
          </a:bodyPr>
          <a:lstStyle/>
          <a:p>
            <a:pPr>
              <a:defRPr/>
            </a:pPr>
            <a:endParaRPr lang="de-DE"/>
          </a:p>
        </p:txBody>
      </p:sp>
      <p:sp>
        <p:nvSpPr>
          <p:cNvPr id="6" name="Textplatzhalter 16"/>
          <p:cNvSpPr>
            <a:spLocks noGrp="1"/>
          </p:cNvSpPr>
          <p:nvPr>
            <p:ph type="body" sz="quarter" idx="11"/>
          </p:nvPr>
        </p:nvSpPr>
        <p:spPr bwMode="auto"/>
        <p:txBody>
          <a:bodyPr/>
          <a:lstStyle/>
          <a:p>
            <a:pPr>
              <a:defRPr/>
            </a:pPr>
            <a:r>
              <a:rPr lang="de-DE"/>
              <a:t>Modell zur Analyse von Aktivitäten im Mathematikunterricht</a:t>
            </a:r>
            <a:endParaRPr/>
          </a:p>
        </p:txBody>
      </p:sp>
      <p:sp>
        <p:nvSpPr>
          <p:cNvPr id="7" name="Rechteck 28"/>
          <p:cNvSpPr/>
          <p:nvPr/>
        </p:nvSpPr>
        <p:spPr bwMode="auto">
          <a:xfrm>
            <a:off x="0" y="1898898"/>
            <a:ext cx="10040660" cy="3861792"/>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152039" tIns="152039" rIns="152039" bIns="152039" rtlCol="0" anchor="t"/>
          <a:lstStyle/>
          <a:p>
            <a:pPr>
              <a:defRPr/>
            </a:pPr>
            <a:endParaRPr lang="de-DE" sz="1850">
              <a:solidFill>
                <a:schemeClr val="tx1"/>
              </a:solidFill>
            </a:endParaRPr>
          </a:p>
        </p:txBody>
      </p:sp>
      <p:sp>
        <p:nvSpPr>
          <p:cNvPr id="8" name="Rechteck 6"/>
          <p:cNvSpPr/>
          <p:nvPr/>
        </p:nvSpPr>
        <p:spPr bwMode="auto">
          <a:xfrm>
            <a:off x="643632" y="2478167"/>
            <a:ext cx="1930896"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Ausgangslage</a:t>
            </a:r>
            <a:endParaRPr/>
          </a:p>
        </p:txBody>
      </p:sp>
      <p:sp>
        <p:nvSpPr>
          <p:cNvPr id="9" name="Rechteck 7"/>
          <p:cNvSpPr/>
          <p:nvPr/>
        </p:nvSpPr>
        <p:spPr bwMode="auto">
          <a:xfrm>
            <a:off x="3095285" y="2478167"/>
            <a:ext cx="2316100"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Material &amp; Idee</a:t>
            </a:r>
            <a:endParaRPr/>
          </a:p>
        </p:txBody>
      </p:sp>
      <p:sp>
        <p:nvSpPr>
          <p:cNvPr id="10" name="Rechteck 8"/>
          <p:cNvSpPr/>
          <p:nvPr/>
        </p:nvSpPr>
        <p:spPr bwMode="auto">
          <a:xfrm>
            <a:off x="5917515" y="2478167"/>
            <a:ext cx="3409299"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Planung der Umsetzung</a:t>
            </a:r>
            <a:endParaRPr/>
          </a:p>
        </p:txBody>
      </p:sp>
      <p:grpSp>
        <p:nvGrpSpPr>
          <p:cNvPr id="11" name="Gruppieren 62"/>
          <p:cNvGrpSpPr/>
          <p:nvPr/>
        </p:nvGrpSpPr>
        <p:grpSpPr bwMode="auto">
          <a:xfrm>
            <a:off x="971299" y="3121800"/>
            <a:ext cx="1222901" cy="2379976"/>
            <a:chOff x="1149927" y="2743200"/>
            <a:chExt cx="1447800" cy="2817669"/>
          </a:xfrm>
        </p:grpSpPr>
        <p:sp>
          <p:nvSpPr>
            <p:cNvPr id="12" name="Oval 51"/>
            <p:cNvSpPr/>
            <p:nvPr/>
          </p:nvSpPr>
          <p:spPr bwMode="auto">
            <a:xfrm>
              <a:off x="1149927"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Ziele </a:t>
              </a:r>
              <a:br>
                <a:rPr lang="de-DE" sz="1250">
                  <a:solidFill>
                    <a:schemeClr val="tx1"/>
                  </a:solidFill>
                </a:rPr>
              </a:br>
              <a:r>
                <a:rPr lang="de-DE" sz="1250">
                  <a:solidFill>
                    <a:schemeClr val="tx1"/>
                  </a:solidFill>
                </a:rPr>
                <a:t>für die </a:t>
              </a:r>
              <a:br>
                <a:rPr lang="de-DE" sz="1250">
                  <a:solidFill>
                    <a:schemeClr val="tx1"/>
                  </a:solidFill>
                </a:rPr>
              </a:br>
              <a:r>
                <a:rPr lang="de-DE" sz="1250">
                  <a:solidFill>
                    <a:schemeClr val="tx1"/>
                  </a:solidFill>
                </a:rPr>
                <a:t>Aktivität</a:t>
              </a:r>
              <a:endParaRPr/>
            </a:p>
          </p:txBody>
        </p:sp>
        <p:sp>
          <p:nvSpPr>
            <p:cNvPr id="13" name="Oval 52"/>
            <p:cNvSpPr/>
            <p:nvPr/>
          </p:nvSpPr>
          <p:spPr bwMode="auto">
            <a:xfrm>
              <a:off x="1149927" y="2743200"/>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Voraus-setzungen</a:t>
              </a:r>
              <a:endParaRPr/>
            </a:p>
            <a:p>
              <a:pPr algn="ctr">
                <a:defRPr/>
              </a:pPr>
              <a:r>
                <a:rPr lang="de-DE" sz="1250">
                  <a:solidFill>
                    <a:schemeClr val="tx1"/>
                  </a:solidFill>
                </a:rPr>
                <a:t>der SuS</a:t>
              </a:r>
              <a:endParaRPr/>
            </a:p>
          </p:txBody>
        </p:sp>
      </p:grpSp>
      <p:cxnSp>
        <p:nvCxnSpPr>
          <p:cNvPr id="14" name="Gerade Verbindung 54"/>
          <p:cNvCxnSpPr>
            <a:cxnSpLocks/>
          </p:cNvCxnSpPr>
          <p:nvPr/>
        </p:nvCxnSpPr>
        <p:spPr bwMode="auto">
          <a:xfrm>
            <a:off x="2831981" y="2478168"/>
            <a:ext cx="0" cy="3023608"/>
          </a:xfrm>
          <a:prstGeom prst="line">
            <a:avLst/>
          </a:prstGeom>
          <a:ln>
            <a:solidFill>
              <a:schemeClr val="tx2"/>
            </a:solidFill>
            <a:prstDash val="dash"/>
            <a:tailEnd type="none" w="lg" len="lg"/>
          </a:ln>
        </p:spPr>
        <p:style>
          <a:lnRef idx="2">
            <a:schemeClr val="accent1"/>
          </a:lnRef>
          <a:fillRef idx="0">
            <a:schemeClr val="accent1"/>
          </a:fillRef>
          <a:effectRef idx="1">
            <a:schemeClr val="accent1"/>
          </a:effectRef>
          <a:fontRef idx="minor">
            <a:schemeClr val="tx1"/>
          </a:fontRef>
        </p:style>
      </p:cxnSp>
      <p:cxnSp>
        <p:nvCxnSpPr>
          <p:cNvPr id="15" name="Gerade Verbindung 56"/>
          <p:cNvCxnSpPr>
            <a:cxnSpLocks/>
          </p:cNvCxnSpPr>
          <p:nvPr/>
        </p:nvCxnSpPr>
        <p:spPr bwMode="auto">
          <a:xfrm>
            <a:off x="5663962" y="2478168"/>
            <a:ext cx="0" cy="3023608"/>
          </a:xfrm>
          <a:prstGeom prst="line">
            <a:avLst/>
          </a:prstGeom>
          <a:ln>
            <a:solidFill>
              <a:schemeClr val="tx2"/>
            </a:solidFill>
            <a:prstDash val="dash"/>
            <a:tailEnd type="none" w="lg" len="lg"/>
          </a:ln>
        </p:spPr>
        <p:style>
          <a:lnRef idx="2">
            <a:schemeClr val="accent1"/>
          </a:lnRef>
          <a:fillRef idx="0">
            <a:schemeClr val="accent1"/>
          </a:fillRef>
          <a:effectRef idx="1">
            <a:schemeClr val="accent1"/>
          </a:effectRef>
          <a:fontRef idx="minor">
            <a:schemeClr val="tx1"/>
          </a:fontRef>
        </p:style>
      </p:cxnSp>
      <p:grpSp>
        <p:nvGrpSpPr>
          <p:cNvPr id="16" name="Gruppieren 34"/>
          <p:cNvGrpSpPr/>
          <p:nvPr/>
        </p:nvGrpSpPr>
        <p:grpSpPr bwMode="auto">
          <a:xfrm>
            <a:off x="3095285" y="3164690"/>
            <a:ext cx="2316100" cy="2379976"/>
            <a:chOff x="3664527" y="2743200"/>
            <a:chExt cx="2742045" cy="2817669"/>
          </a:xfrm>
        </p:grpSpPr>
        <p:sp>
          <p:nvSpPr>
            <p:cNvPr id="17" name="Oval 35"/>
            <p:cNvSpPr/>
            <p:nvPr/>
          </p:nvSpPr>
          <p:spPr bwMode="auto">
            <a:xfrm>
              <a:off x="4958772"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angestrebte</a:t>
              </a:r>
              <a:br>
                <a:rPr lang="de-DE" sz="1250">
                  <a:solidFill>
                    <a:schemeClr val="tx1"/>
                  </a:solidFill>
                </a:rPr>
              </a:br>
              <a:r>
                <a:rPr lang="de-DE" sz="1250">
                  <a:solidFill>
                    <a:schemeClr val="tx1"/>
                  </a:solidFill>
                </a:rPr>
                <a:t>Lern-aktivitäten</a:t>
              </a:r>
              <a:endParaRPr/>
            </a:p>
          </p:txBody>
        </p:sp>
        <p:sp>
          <p:nvSpPr>
            <p:cNvPr id="18" name="Oval 36"/>
            <p:cNvSpPr/>
            <p:nvPr/>
          </p:nvSpPr>
          <p:spPr bwMode="auto">
            <a:xfrm>
              <a:off x="3664527"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Werkzeuge &amp; Medien</a:t>
              </a:r>
              <a:endParaRPr/>
            </a:p>
          </p:txBody>
        </p:sp>
        <p:sp>
          <p:nvSpPr>
            <p:cNvPr id="19" name="Oval 37"/>
            <p:cNvSpPr/>
            <p:nvPr/>
          </p:nvSpPr>
          <p:spPr bwMode="auto">
            <a:xfrm>
              <a:off x="3664527" y="2743200"/>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Aufträge</a:t>
              </a:r>
              <a:endParaRPr/>
            </a:p>
          </p:txBody>
        </p:sp>
      </p:grpSp>
      <p:grpSp>
        <p:nvGrpSpPr>
          <p:cNvPr id="20" name="Gruppieren 38"/>
          <p:cNvGrpSpPr/>
          <p:nvPr/>
        </p:nvGrpSpPr>
        <p:grpSpPr bwMode="auto">
          <a:xfrm>
            <a:off x="5917514" y="3167616"/>
            <a:ext cx="3409299" cy="2377050"/>
            <a:chOff x="7005783" y="2746664"/>
            <a:chExt cx="4036290" cy="2814205"/>
          </a:xfrm>
        </p:grpSpPr>
        <p:sp>
          <p:nvSpPr>
            <p:cNvPr id="21" name="Oval 39"/>
            <p:cNvSpPr/>
            <p:nvPr/>
          </p:nvSpPr>
          <p:spPr bwMode="auto">
            <a:xfrm>
              <a:off x="7005783"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Einbettung</a:t>
              </a:r>
              <a:endParaRPr/>
            </a:p>
            <a:p>
              <a:pPr algn="ctr">
                <a:defRPr/>
              </a:pPr>
              <a:r>
                <a:rPr lang="de-DE" sz="1250">
                  <a:solidFill>
                    <a:schemeClr val="tx1"/>
                  </a:solidFill>
                </a:rPr>
                <a:t>im Unterricht</a:t>
              </a:r>
              <a:endParaRPr/>
            </a:p>
          </p:txBody>
        </p:sp>
        <p:sp>
          <p:nvSpPr>
            <p:cNvPr id="22" name="Oval 40"/>
            <p:cNvSpPr/>
            <p:nvPr/>
          </p:nvSpPr>
          <p:spPr bwMode="auto">
            <a:xfrm>
              <a:off x="8305800" y="274666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Prozess-</a:t>
              </a:r>
              <a:br>
                <a:rPr lang="de-DE" sz="1250">
                  <a:solidFill>
                    <a:schemeClr val="tx1"/>
                  </a:solidFill>
                </a:rPr>
              </a:br>
              <a:r>
                <a:rPr lang="de-DE" sz="1250">
                  <a:solidFill>
                    <a:schemeClr val="tx1"/>
                  </a:solidFill>
                </a:rPr>
                <a:t>unter-stützung</a:t>
              </a:r>
              <a:endParaRPr/>
            </a:p>
          </p:txBody>
        </p:sp>
        <p:sp>
          <p:nvSpPr>
            <p:cNvPr id="23" name="Oval 41"/>
            <p:cNvSpPr/>
            <p:nvPr/>
          </p:nvSpPr>
          <p:spPr bwMode="auto">
            <a:xfrm>
              <a:off x="9594273"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Diskussion von Lösungen</a:t>
              </a:r>
              <a:endParaRPr/>
            </a:p>
          </p:txBody>
        </p:sp>
        <p:sp>
          <p:nvSpPr>
            <p:cNvPr id="24" name="Oval 42"/>
            <p:cNvSpPr/>
            <p:nvPr/>
          </p:nvSpPr>
          <p:spPr bwMode="auto">
            <a:xfrm>
              <a:off x="8305800"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Lösungen beobachten</a:t>
              </a:r>
              <a:endParaRPr/>
            </a:p>
          </p:txBody>
        </p:sp>
      </p:grpSp>
      <p:grpSp>
        <p:nvGrpSpPr>
          <p:cNvPr id="25" name="Gruppieren 43"/>
          <p:cNvGrpSpPr/>
          <p:nvPr/>
        </p:nvGrpSpPr>
        <p:grpSpPr bwMode="auto">
          <a:xfrm>
            <a:off x="3095285" y="3162946"/>
            <a:ext cx="2316100" cy="2379976"/>
            <a:chOff x="3664527" y="2743200"/>
            <a:chExt cx="2742045" cy="2817669"/>
          </a:xfrm>
        </p:grpSpPr>
        <p:sp>
          <p:nvSpPr>
            <p:cNvPr id="26" name="Oval 44"/>
            <p:cNvSpPr/>
            <p:nvPr/>
          </p:nvSpPr>
          <p:spPr bwMode="auto">
            <a:xfrm>
              <a:off x="4958772" y="3451514"/>
              <a:ext cx="1447800" cy="1333500"/>
            </a:xfrm>
            <a:prstGeom prst="ellipse">
              <a:avLst/>
            </a:prstGeom>
            <a:solidFill>
              <a:schemeClr val="accent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angestrebte</a:t>
              </a:r>
              <a:br>
                <a:rPr lang="de-DE" sz="1250">
                  <a:solidFill>
                    <a:schemeClr val="tx1"/>
                  </a:solidFill>
                </a:rPr>
              </a:br>
              <a:r>
                <a:rPr lang="de-DE" sz="1250">
                  <a:solidFill>
                    <a:schemeClr val="tx1"/>
                  </a:solidFill>
                </a:rPr>
                <a:t>Lern-aktivitäten</a:t>
              </a:r>
              <a:endParaRPr/>
            </a:p>
          </p:txBody>
        </p:sp>
        <p:sp>
          <p:nvSpPr>
            <p:cNvPr id="27" name="Oval 45"/>
            <p:cNvSpPr/>
            <p:nvPr/>
          </p:nvSpPr>
          <p:spPr bwMode="auto">
            <a:xfrm>
              <a:off x="3664527" y="4227369"/>
              <a:ext cx="1447800" cy="1333500"/>
            </a:xfrm>
            <a:prstGeom prst="ellipse">
              <a:avLst/>
            </a:prstGeom>
            <a:solidFill>
              <a:schemeClr val="accent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Werkzeuge &amp; Medien</a:t>
              </a:r>
              <a:endParaRPr/>
            </a:p>
          </p:txBody>
        </p:sp>
        <p:sp>
          <p:nvSpPr>
            <p:cNvPr id="28" name="Oval 46"/>
            <p:cNvSpPr/>
            <p:nvPr/>
          </p:nvSpPr>
          <p:spPr bwMode="auto">
            <a:xfrm>
              <a:off x="3664527" y="2743200"/>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Aufträge</a:t>
              </a:r>
              <a:endParaRPr/>
            </a:p>
          </p:txBody>
        </p:sp>
      </p:grpSp>
      <p:grpSp>
        <p:nvGrpSpPr>
          <p:cNvPr id="29" name="Gruppieren 47"/>
          <p:cNvGrpSpPr/>
          <p:nvPr/>
        </p:nvGrpSpPr>
        <p:grpSpPr bwMode="auto">
          <a:xfrm>
            <a:off x="5917514" y="3165872"/>
            <a:ext cx="3409299" cy="2377050"/>
            <a:chOff x="7005783" y="2746664"/>
            <a:chExt cx="4036290" cy="2814205"/>
          </a:xfrm>
        </p:grpSpPr>
        <p:sp>
          <p:nvSpPr>
            <p:cNvPr id="30" name="Oval 48"/>
            <p:cNvSpPr/>
            <p:nvPr/>
          </p:nvSpPr>
          <p:spPr bwMode="auto">
            <a:xfrm>
              <a:off x="7005783"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Einbettung</a:t>
              </a:r>
              <a:endParaRPr/>
            </a:p>
            <a:p>
              <a:pPr algn="ctr">
                <a:defRPr/>
              </a:pPr>
              <a:r>
                <a:rPr lang="de-DE" sz="1250">
                  <a:solidFill>
                    <a:schemeClr val="tx1"/>
                  </a:solidFill>
                </a:rPr>
                <a:t>im Unterricht</a:t>
              </a:r>
              <a:endParaRPr/>
            </a:p>
          </p:txBody>
        </p:sp>
        <p:sp>
          <p:nvSpPr>
            <p:cNvPr id="31" name="Oval 49"/>
            <p:cNvSpPr/>
            <p:nvPr/>
          </p:nvSpPr>
          <p:spPr bwMode="auto">
            <a:xfrm>
              <a:off x="8305800" y="2746664"/>
              <a:ext cx="1447800" cy="1333500"/>
            </a:xfrm>
            <a:prstGeom prst="ellipse">
              <a:avLst/>
            </a:prstGeom>
            <a:solidFill>
              <a:schemeClr val="accent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Prozess-</a:t>
              </a:r>
              <a:br>
                <a:rPr lang="de-DE" sz="1250">
                  <a:solidFill>
                    <a:schemeClr val="tx1"/>
                  </a:solidFill>
                </a:rPr>
              </a:br>
              <a:r>
                <a:rPr lang="de-DE" sz="1250">
                  <a:solidFill>
                    <a:schemeClr val="tx1"/>
                  </a:solidFill>
                </a:rPr>
                <a:t>unter-stützung</a:t>
              </a:r>
              <a:endParaRPr/>
            </a:p>
          </p:txBody>
        </p:sp>
        <p:sp>
          <p:nvSpPr>
            <p:cNvPr id="32" name="Oval 50"/>
            <p:cNvSpPr/>
            <p:nvPr/>
          </p:nvSpPr>
          <p:spPr bwMode="auto">
            <a:xfrm>
              <a:off x="9594273"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Diskussion von Lösungen</a:t>
              </a:r>
              <a:endParaRPr/>
            </a:p>
          </p:txBody>
        </p:sp>
        <p:sp>
          <p:nvSpPr>
            <p:cNvPr id="33" name="Oval 53"/>
            <p:cNvSpPr/>
            <p:nvPr/>
          </p:nvSpPr>
          <p:spPr bwMode="auto">
            <a:xfrm>
              <a:off x="8305800" y="4227369"/>
              <a:ext cx="1447800" cy="1333500"/>
            </a:xfrm>
            <a:prstGeom prst="ellipse">
              <a:avLst/>
            </a:prstGeom>
            <a:solidFill>
              <a:schemeClr val="accent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Lösungen beobachten</a:t>
              </a:r>
              <a:endParaRPr/>
            </a:p>
          </p:txBody>
        </p:sp>
      </p:grpSp>
      <p:grpSp>
        <p:nvGrpSpPr>
          <p:cNvPr id="34" name="Gruppieren 55"/>
          <p:cNvGrpSpPr/>
          <p:nvPr/>
        </p:nvGrpSpPr>
        <p:grpSpPr bwMode="auto">
          <a:xfrm>
            <a:off x="3604340" y="3828051"/>
            <a:ext cx="3711612" cy="2508703"/>
            <a:chOff x="4267200" y="3581400"/>
            <a:chExt cx="4394201" cy="2970069"/>
          </a:xfrm>
          <a:solidFill>
            <a:schemeClr val="accent2">
              <a:lumMod val="20000"/>
              <a:lumOff val="80000"/>
            </a:schemeClr>
          </a:solidFill>
        </p:grpSpPr>
        <p:sp>
          <p:nvSpPr>
            <p:cNvPr id="35" name="Rechteck 57"/>
            <p:cNvSpPr/>
            <p:nvPr/>
          </p:nvSpPr>
          <p:spPr bwMode="auto">
            <a:xfrm>
              <a:off x="5410200" y="5941869"/>
              <a:ext cx="2590800" cy="609600"/>
            </a:xfrm>
            <a:prstGeom prst="rect">
              <a:avLst/>
            </a:prstGeom>
            <a:solidFill>
              <a:schemeClr val="accent2">
                <a:lumMod val="40000"/>
                <a:lumOff val="60000"/>
              </a:schemeClr>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450" b="1">
                  <a:solidFill>
                    <a:schemeClr val="tx1"/>
                  </a:solidFill>
                </a:rPr>
                <a:t>SAMR</a:t>
              </a:r>
              <a:endParaRPr/>
            </a:p>
          </p:txBody>
        </p:sp>
        <p:cxnSp>
          <p:nvCxnSpPr>
            <p:cNvPr id="36" name="Gerade Verbindung 58"/>
            <p:cNvCxnSpPr>
              <a:cxnSpLocks/>
              <a:stCxn id="35" idx="0"/>
            </p:cNvCxnSpPr>
            <p:nvPr/>
          </p:nvCxnSpPr>
          <p:spPr bwMode="auto">
            <a:xfrm flipH="1" flipV="1">
              <a:off x="5824684" y="4511387"/>
              <a:ext cx="880916" cy="1430482"/>
            </a:xfrm>
            <a:prstGeom prst="line">
              <a:avLst/>
            </a:prstGeom>
            <a:grpFill/>
            <a:ln>
              <a:solidFill>
                <a:schemeClr val="accent2"/>
              </a:solidFill>
              <a:tailEnd type="none" w="lg" len="lg"/>
            </a:ln>
          </p:spPr>
          <p:style>
            <a:lnRef idx="2">
              <a:schemeClr val="accent1"/>
            </a:lnRef>
            <a:fillRef idx="0">
              <a:schemeClr val="accent1"/>
            </a:fillRef>
            <a:effectRef idx="1">
              <a:schemeClr val="accent1"/>
            </a:effectRef>
            <a:fontRef idx="minor">
              <a:schemeClr val="tx1"/>
            </a:fontRef>
          </p:style>
        </p:cxnSp>
        <p:cxnSp>
          <p:nvCxnSpPr>
            <p:cNvPr id="37" name="Gerade Verbindung 59"/>
            <p:cNvCxnSpPr>
              <a:cxnSpLocks/>
              <a:stCxn id="35" idx="0"/>
            </p:cNvCxnSpPr>
            <p:nvPr/>
          </p:nvCxnSpPr>
          <p:spPr bwMode="auto">
            <a:xfrm flipH="1" flipV="1">
              <a:off x="4267200" y="5181600"/>
              <a:ext cx="2438400" cy="760269"/>
            </a:xfrm>
            <a:prstGeom prst="line">
              <a:avLst/>
            </a:prstGeom>
            <a:grpFill/>
            <a:ln>
              <a:solidFill>
                <a:schemeClr val="accent2"/>
              </a:solidFill>
              <a:tailEnd type="none" w="lg" len="lg"/>
            </a:ln>
          </p:spPr>
          <p:style>
            <a:lnRef idx="2">
              <a:schemeClr val="accent1"/>
            </a:lnRef>
            <a:fillRef idx="0">
              <a:schemeClr val="accent1"/>
            </a:fillRef>
            <a:effectRef idx="1">
              <a:schemeClr val="accent1"/>
            </a:effectRef>
            <a:fontRef idx="minor">
              <a:schemeClr val="tx1"/>
            </a:fontRef>
          </p:style>
        </p:cxnSp>
        <p:cxnSp>
          <p:nvCxnSpPr>
            <p:cNvPr id="38" name="Gerade Verbindung 60"/>
            <p:cNvCxnSpPr>
              <a:cxnSpLocks/>
              <a:stCxn id="35" idx="0"/>
            </p:cNvCxnSpPr>
            <p:nvPr/>
          </p:nvCxnSpPr>
          <p:spPr bwMode="auto">
            <a:xfrm flipV="1">
              <a:off x="6705600" y="5181600"/>
              <a:ext cx="1955801" cy="760269"/>
            </a:xfrm>
            <a:prstGeom prst="line">
              <a:avLst/>
            </a:prstGeom>
            <a:grpFill/>
            <a:ln>
              <a:solidFill>
                <a:schemeClr val="accent2"/>
              </a:solidFill>
              <a:tailEnd type="none" w="lg" len="lg"/>
            </a:ln>
          </p:spPr>
          <p:style>
            <a:lnRef idx="2">
              <a:schemeClr val="accent1"/>
            </a:lnRef>
            <a:fillRef idx="0">
              <a:schemeClr val="accent1"/>
            </a:fillRef>
            <a:effectRef idx="1">
              <a:schemeClr val="accent1"/>
            </a:effectRef>
            <a:fontRef idx="minor">
              <a:schemeClr val="tx1"/>
            </a:fontRef>
          </p:style>
        </p:cxnSp>
        <p:cxnSp>
          <p:nvCxnSpPr>
            <p:cNvPr id="39" name="Gerade Verbindung 61"/>
            <p:cNvCxnSpPr>
              <a:cxnSpLocks/>
              <a:stCxn id="35" idx="0"/>
            </p:cNvCxnSpPr>
            <p:nvPr/>
          </p:nvCxnSpPr>
          <p:spPr bwMode="auto">
            <a:xfrm flipV="1">
              <a:off x="6705600" y="3581400"/>
              <a:ext cx="1747983" cy="2360469"/>
            </a:xfrm>
            <a:prstGeom prst="line">
              <a:avLst/>
            </a:prstGeom>
            <a:grpFill/>
            <a:ln>
              <a:solidFill>
                <a:schemeClr val="accent2"/>
              </a:solidFill>
              <a:tailEnd type="none" w="lg" len="lg"/>
            </a:ln>
          </p:spPr>
          <p:style>
            <a:lnRef idx="2">
              <a:schemeClr val="accent1"/>
            </a:lnRef>
            <a:fillRef idx="0">
              <a:schemeClr val="accent1"/>
            </a:fillRef>
            <a:effectRef idx="1">
              <a:schemeClr val="accent1"/>
            </a:effectRef>
            <a:fontRef idx="minor">
              <a:schemeClr val="tx1"/>
            </a:fontRef>
          </p:style>
        </p:cxn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Mathematikunterricht beurteilen</a:t>
            </a:r>
            <a:endParaRPr/>
          </a:p>
        </p:txBody>
      </p:sp>
      <p:sp>
        <p:nvSpPr>
          <p:cNvPr id="5" name="Inhaltsplatzhalter 15"/>
          <p:cNvSpPr>
            <a:spLocks noGrp="1"/>
          </p:cNvSpPr>
          <p:nvPr>
            <p:ph sz="quarter" idx="10"/>
          </p:nvPr>
        </p:nvSpPr>
        <p:spPr bwMode="auto"/>
        <p:txBody>
          <a:bodyPr>
            <a:normAutofit lnSpcReduction="10000"/>
          </a:bodyPr>
          <a:lstStyle/>
          <a:p>
            <a:pPr>
              <a:defRPr/>
            </a:pPr>
            <a:endParaRPr lang="de-DE"/>
          </a:p>
        </p:txBody>
      </p:sp>
      <p:sp>
        <p:nvSpPr>
          <p:cNvPr id="6" name="Textplatzhalter 16"/>
          <p:cNvSpPr>
            <a:spLocks noGrp="1"/>
          </p:cNvSpPr>
          <p:nvPr>
            <p:ph type="body" sz="quarter" idx="11"/>
          </p:nvPr>
        </p:nvSpPr>
        <p:spPr bwMode="auto"/>
        <p:txBody>
          <a:bodyPr/>
          <a:lstStyle/>
          <a:p>
            <a:pPr>
              <a:defRPr/>
            </a:pPr>
            <a:r>
              <a:rPr lang="de-DE"/>
              <a:t>Modell zur Analyse von Aktivitäten im Mathematikunterricht</a:t>
            </a:r>
            <a:endParaRPr/>
          </a:p>
        </p:txBody>
      </p:sp>
      <p:sp>
        <p:nvSpPr>
          <p:cNvPr id="7" name="Rechteck 28"/>
          <p:cNvSpPr/>
          <p:nvPr/>
        </p:nvSpPr>
        <p:spPr bwMode="auto">
          <a:xfrm>
            <a:off x="0" y="1898898"/>
            <a:ext cx="10040660" cy="3861792"/>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152039" tIns="152039" rIns="152039" bIns="152039" rtlCol="0" anchor="t"/>
          <a:lstStyle/>
          <a:p>
            <a:pPr>
              <a:defRPr/>
            </a:pPr>
            <a:endParaRPr lang="de-DE" sz="1850">
              <a:solidFill>
                <a:schemeClr val="tx1"/>
              </a:solidFill>
            </a:endParaRPr>
          </a:p>
        </p:txBody>
      </p:sp>
      <p:sp>
        <p:nvSpPr>
          <p:cNvPr id="8" name="Rechteck 6"/>
          <p:cNvSpPr/>
          <p:nvPr/>
        </p:nvSpPr>
        <p:spPr bwMode="auto">
          <a:xfrm>
            <a:off x="643632" y="2478167"/>
            <a:ext cx="1930896"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Ausgangslage</a:t>
            </a:r>
            <a:endParaRPr/>
          </a:p>
        </p:txBody>
      </p:sp>
      <p:sp>
        <p:nvSpPr>
          <p:cNvPr id="9" name="Rechteck 7"/>
          <p:cNvSpPr/>
          <p:nvPr/>
        </p:nvSpPr>
        <p:spPr bwMode="auto">
          <a:xfrm>
            <a:off x="3095285" y="2478167"/>
            <a:ext cx="2316100"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Material &amp; Idee</a:t>
            </a:r>
            <a:endParaRPr/>
          </a:p>
        </p:txBody>
      </p:sp>
      <p:sp>
        <p:nvSpPr>
          <p:cNvPr id="10" name="Rechteck 8"/>
          <p:cNvSpPr/>
          <p:nvPr/>
        </p:nvSpPr>
        <p:spPr bwMode="auto">
          <a:xfrm>
            <a:off x="5917515" y="2478167"/>
            <a:ext cx="3409299"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Planung der Umsetzung</a:t>
            </a:r>
            <a:endParaRPr/>
          </a:p>
        </p:txBody>
      </p:sp>
      <p:grpSp>
        <p:nvGrpSpPr>
          <p:cNvPr id="11" name="Gruppieren 62"/>
          <p:cNvGrpSpPr/>
          <p:nvPr/>
        </p:nvGrpSpPr>
        <p:grpSpPr bwMode="auto">
          <a:xfrm>
            <a:off x="971299" y="3121800"/>
            <a:ext cx="1222901" cy="2379976"/>
            <a:chOff x="1149927" y="2743200"/>
            <a:chExt cx="1447800" cy="2817669"/>
          </a:xfrm>
        </p:grpSpPr>
        <p:sp>
          <p:nvSpPr>
            <p:cNvPr id="12" name="Oval 51"/>
            <p:cNvSpPr/>
            <p:nvPr/>
          </p:nvSpPr>
          <p:spPr bwMode="auto">
            <a:xfrm>
              <a:off x="1149927"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Ziele </a:t>
              </a:r>
              <a:br>
                <a:rPr lang="de-DE" sz="1250">
                  <a:solidFill>
                    <a:schemeClr val="tx1"/>
                  </a:solidFill>
                </a:rPr>
              </a:br>
              <a:r>
                <a:rPr lang="de-DE" sz="1250">
                  <a:solidFill>
                    <a:schemeClr val="tx1"/>
                  </a:solidFill>
                </a:rPr>
                <a:t>für die </a:t>
              </a:r>
              <a:br>
                <a:rPr lang="de-DE" sz="1250">
                  <a:solidFill>
                    <a:schemeClr val="tx1"/>
                  </a:solidFill>
                </a:rPr>
              </a:br>
              <a:r>
                <a:rPr lang="de-DE" sz="1250">
                  <a:solidFill>
                    <a:schemeClr val="tx1"/>
                  </a:solidFill>
                </a:rPr>
                <a:t>Aktivität</a:t>
              </a:r>
              <a:endParaRPr/>
            </a:p>
          </p:txBody>
        </p:sp>
        <p:sp>
          <p:nvSpPr>
            <p:cNvPr id="13" name="Oval 52"/>
            <p:cNvSpPr/>
            <p:nvPr/>
          </p:nvSpPr>
          <p:spPr bwMode="auto">
            <a:xfrm>
              <a:off x="1149927" y="2743200"/>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Voraus-setzungen</a:t>
              </a:r>
              <a:endParaRPr/>
            </a:p>
            <a:p>
              <a:pPr algn="ctr">
                <a:defRPr/>
              </a:pPr>
              <a:r>
                <a:rPr lang="de-DE" sz="1250">
                  <a:solidFill>
                    <a:schemeClr val="tx1"/>
                  </a:solidFill>
                </a:rPr>
                <a:t>der SuS</a:t>
              </a:r>
              <a:endParaRPr/>
            </a:p>
          </p:txBody>
        </p:sp>
      </p:grpSp>
      <p:cxnSp>
        <p:nvCxnSpPr>
          <p:cNvPr id="14" name="Gerade Verbindung 54"/>
          <p:cNvCxnSpPr>
            <a:cxnSpLocks/>
          </p:cNvCxnSpPr>
          <p:nvPr/>
        </p:nvCxnSpPr>
        <p:spPr bwMode="auto">
          <a:xfrm>
            <a:off x="2831981" y="2478168"/>
            <a:ext cx="0" cy="3023608"/>
          </a:xfrm>
          <a:prstGeom prst="line">
            <a:avLst/>
          </a:prstGeom>
          <a:ln>
            <a:solidFill>
              <a:schemeClr val="tx2"/>
            </a:solidFill>
            <a:prstDash val="dash"/>
            <a:tailEnd type="none" w="lg" len="lg"/>
          </a:ln>
        </p:spPr>
        <p:style>
          <a:lnRef idx="2">
            <a:schemeClr val="accent1"/>
          </a:lnRef>
          <a:fillRef idx="0">
            <a:schemeClr val="accent1"/>
          </a:fillRef>
          <a:effectRef idx="1">
            <a:schemeClr val="accent1"/>
          </a:effectRef>
          <a:fontRef idx="minor">
            <a:schemeClr val="tx1"/>
          </a:fontRef>
        </p:style>
      </p:cxnSp>
      <p:cxnSp>
        <p:nvCxnSpPr>
          <p:cNvPr id="15" name="Gerade Verbindung 56"/>
          <p:cNvCxnSpPr>
            <a:cxnSpLocks/>
          </p:cNvCxnSpPr>
          <p:nvPr/>
        </p:nvCxnSpPr>
        <p:spPr bwMode="auto">
          <a:xfrm>
            <a:off x="5663962" y="2478168"/>
            <a:ext cx="0" cy="3023608"/>
          </a:xfrm>
          <a:prstGeom prst="line">
            <a:avLst/>
          </a:prstGeom>
          <a:ln>
            <a:solidFill>
              <a:schemeClr val="tx2"/>
            </a:solidFill>
            <a:prstDash val="dash"/>
            <a:tailEnd type="none" w="lg" len="lg"/>
          </a:ln>
        </p:spPr>
        <p:style>
          <a:lnRef idx="2">
            <a:schemeClr val="accent1"/>
          </a:lnRef>
          <a:fillRef idx="0">
            <a:schemeClr val="accent1"/>
          </a:fillRef>
          <a:effectRef idx="1">
            <a:schemeClr val="accent1"/>
          </a:effectRef>
          <a:fontRef idx="minor">
            <a:schemeClr val="tx1"/>
          </a:fontRef>
        </p:style>
      </p:cxnSp>
      <p:grpSp>
        <p:nvGrpSpPr>
          <p:cNvPr id="16" name="Gruppieren 34"/>
          <p:cNvGrpSpPr/>
          <p:nvPr/>
        </p:nvGrpSpPr>
        <p:grpSpPr bwMode="auto">
          <a:xfrm>
            <a:off x="3095285" y="3150410"/>
            <a:ext cx="2316100" cy="2379976"/>
            <a:chOff x="3664527" y="2743200"/>
            <a:chExt cx="2742045" cy="2817669"/>
          </a:xfrm>
        </p:grpSpPr>
        <p:sp>
          <p:nvSpPr>
            <p:cNvPr id="17" name="Oval 35"/>
            <p:cNvSpPr/>
            <p:nvPr/>
          </p:nvSpPr>
          <p:spPr bwMode="auto">
            <a:xfrm>
              <a:off x="4958772"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angestrebte</a:t>
              </a:r>
              <a:br>
                <a:rPr lang="de-DE" sz="1250">
                  <a:solidFill>
                    <a:schemeClr val="tx1"/>
                  </a:solidFill>
                </a:rPr>
              </a:br>
              <a:r>
                <a:rPr lang="de-DE" sz="1250">
                  <a:solidFill>
                    <a:schemeClr val="tx1"/>
                  </a:solidFill>
                </a:rPr>
                <a:t>Lern-aktivitäten</a:t>
              </a:r>
              <a:endParaRPr/>
            </a:p>
          </p:txBody>
        </p:sp>
        <p:sp>
          <p:nvSpPr>
            <p:cNvPr id="18" name="Oval 36"/>
            <p:cNvSpPr/>
            <p:nvPr/>
          </p:nvSpPr>
          <p:spPr bwMode="auto">
            <a:xfrm>
              <a:off x="3664527"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Werkzeuge &amp; Medien</a:t>
              </a:r>
              <a:endParaRPr/>
            </a:p>
          </p:txBody>
        </p:sp>
        <p:sp>
          <p:nvSpPr>
            <p:cNvPr id="19" name="Oval 37"/>
            <p:cNvSpPr/>
            <p:nvPr/>
          </p:nvSpPr>
          <p:spPr bwMode="auto">
            <a:xfrm>
              <a:off x="3664527" y="2743200"/>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Aufträge</a:t>
              </a:r>
              <a:endParaRPr/>
            </a:p>
          </p:txBody>
        </p:sp>
      </p:grpSp>
      <p:grpSp>
        <p:nvGrpSpPr>
          <p:cNvPr id="20" name="Gruppieren 38"/>
          <p:cNvGrpSpPr/>
          <p:nvPr/>
        </p:nvGrpSpPr>
        <p:grpSpPr bwMode="auto">
          <a:xfrm>
            <a:off x="5917514" y="3153336"/>
            <a:ext cx="3409299" cy="2377050"/>
            <a:chOff x="7005783" y="2746664"/>
            <a:chExt cx="4036290" cy="2814205"/>
          </a:xfrm>
        </p:grpSpPr>
        <p:sp>
          <p:nvSpPr>
            <p:cNvPr id="21" name="Oval 39"/>
            <p:cNvSpPr/>
            <p:nvPr/>
          </p:nvSpPr>
          <p:spPr bwMode="auto">
            <a:xfrm>
              <a:off x="7005783"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Einbettung</a:t>
              </a:r>
              <a:endParaRPr/>
            </a:p>
            <a:p>
              <a:pPr algn="ctr">
                <a:defRPr/>
              </a:pPr>
              <a:r>
                <a:rPr lang="de-DE" sz="1250">
                  <a:solidFill>
                    <a:schemeClr val="tx1"/>
                  </a:solidFill>
                </a:rPr>
                <a:t>im Unterricht</a:t>
              </a:r>
              <a:endParaRPr/>
            </a:p>
          </p:txBody>
        </p:sp>
        <p:sp>
          <p:nvSpPr>
            <p:cNvPr id="22" name="Oval 40"/>
            <p:cNvSpPr/>
            <p:nvPr/>
          </p:nvSpPr>
          <p:spPr bwMode="auto">
            <a:xfrm>
              <a:off x="8305800" y="274666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Prozess-</a:t>
              </a:r>
              <a:br>
                <a:rPr lang="de-DE" sz="1250">
                  <a:solidFill>
                    <a:schemeClr val="tx1"/>
                  </a:solidFill>
                </a:rPr>
              </a:br>
              <a:r>
                <a:rPr lang="de-DE" sz="1250">
                  <a:solidFill>
                    <a:schemeClr val="tx1"/>
                  </a:solidFill>
                </a:rPr>
                <a:t>unter-stützung</a:t>
              </a:r>
              <a:endParaRPr/>
            </a:p>
          </p:txBody>
        </p:sp>
        <p:sp>
          <p:nvSpPr>
            <p:cNvPr id="23" name="Oval 41"/>
            <p:cNvSpPr/>
            <p:nvPr/>
          </p:nvSpPr>
          <p:spPr bwMode="auto">
            <a:xfrm>
              <a:off x="9594273"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Diskussion von Lösungen</a:t>
              </a:r>
              <a:endParaRPr/>
            </a:p>
          </p:txBody>
        </p:sp>
        <p:sp>
          <p:nvSpPr>
            <p:cNvPr id="24" name="Oval 42"/>
            <p:cNvSpPr/>
            <p:nvPr/>
          </p:nvSpPr>
          <p:spPr bwMode="auto">
            <a:xfrm>
              <a:off x="8305800"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Lösungen beobachten</a:t>
              </a:r>
              <a:endParaRPr/>
            </a:p>
          </p:txBody>
        </p:sp>
      </p:grpSp>
      <p:grpSp>
        <p:nvGrpSpPr>
          <p:cNvPr id="25" name="Gruppieren 43"/>
          <p:cNvGrpSpPr/>
          <p:nvPr/>
        </p:nvGrpSpPr>
        <p:grpSpPr bwMode="auto">
          <a:xfrm>
            <a:off x="3095285" y="3148666"/>
            <a:ext cx="2316100" cy="2379976"/>
            <a:chOff x="3664527" y="2743200"/>
            <a:chExt cx="2742045" cy="2817669"/>
          </a:xfrm>
        </p:grpSpPr>
        <p:sp>
          <p:nvSpPr>
            <p:cNvPr id="26" name="Oval 44"/>
            <p:cNvSpPr/>
            <p:nvPr/>
          </p:nvSpPr>
          <p:spPr bwMode="auto">
            <a:xfrm>
              <a:off x="4958772" y="3451514"/>
              <a:ext cx="1447800" cy="1333500"/>
            </a:xfrm>
            <a:prstGeom prst="ellipse">
              <a:avLst/>
            </a:prstGeom>
            <a:solidFill>
              <a:schemeClr val="accent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angestrebte</a:t>
              </a:r>
              <a:br>
                <a:rPr lang="de-DE" sz="1250">
                  <a:solidFill>
                    <a:schemeClr val="tx1"/>
                  </a:solidFill>
                </a:rPr>
              </a:br>
              <a:r>
                <a:rPr lang="de-DE" sz="1250">
                  <a:solidFill>
                    <a:schemeClr val="tx1"/>
                  </a:solidFill>
                </a:rPr>
                <a:t>Lern-aktivitäten</a:t>
              </a:r>
              <a:endParaRPr/>
            </a:p>
          </p:txBody>
        </p:sp>
        <p:sp>
          <p:nvSpPr>
            <p:cNvPr id="27" name="Oval 45"/>
            <p:cNvSpPr/>
            <p:nvPr/>
          </p:nvSpPr>
          <p:spPr bwMode="auto">
            <a:xfrm>
              <a:off x="3664527"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Werkzeuge &amp; Medien</a:t>
              </a:r>
              <a:endParaRPr/>
            </a:p>
          </p:txBody>
        </p:sp>
        <p:sp>
          <p:nvSpPr>
            <p:cNvPr id="28" name="Oval 46"/>
            <p:cNvSpPr/>
            <p:nvPr/>
          </p:nvSpPr>
          <p:spPr bwMode="auto">
            <a:xfrm>
              <a:off x="3664527" y="2743200"/>
              <a:ext cx="1447800" cy="1333500"/>
            </a:xfrm>
            <a:prstGeom prst="ellipse">
              <a:avLst/>
            </a:prstGeom>
            <a:solidFill>
              <a:schemeClr val="accent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Aufträge</a:t>
              </a:r>
              <a:endParaRPr/>
            </a:p>
          </p:txBody>
        </p:sp>
      </p:grpSp>
      <p:grpSp>
        <p:nvGrpSpPr>
          <p:cNvPr id="29" name="Gruppieren 47"/>
          <p:cNvGrpSpPr/>
          <p:nvPr/>
        </p:nvGrpSpPr>
        <p:grpSpPr bwMode="auto">
          <a:xfrm>
            <a:off x="5917514" y="3151592"/>
            <a:ext cx="3409299" cy="2377050"/>
            <a:chOff x="7005783" y="2746664"/>
            <a:chExt cx="4036290" cy="2814205"/>
          </a:xfrm>
        </p:grpSpPr>
        <p:sp>
          <p:nvSpPr>
            <p:cNvPr id="30" name="Oval 48"/>
            <p:cNvSpPr/>
            <p:nvPr/>
          </p:nvSpPr>
          <p:spPr bwMode="auto">
            <a:xfrm>
              <a:off x="7005783"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Einbettung</a:t>
              </a:r>
              <a:endParaRPr/>
            </a:p>
            <a:p>
              <a:pPr algn="ctr">
                <a:defRPr/>
              </a:pPr>
              <a:r>
                <a:rPr lang="de-DE" sz="1250">
                  <a:solidFill>
                    <a:schemeClr val="tx1"/>
                  </a:solidFill>
                </a:rPr>
                <a:t>im Unterricht</a:t>
              </a:r>
              <a:endParaRPr/>
            </a:p>
          </p:txBody>
        </p:sp>
        <p:sp>
          <p:nvSpPr>
            <p:cNvPr id="31" name="Oval 49"/>
            <p:cNvSpPr/>
            <p:nvPr/>
          </p:nvSpPr>
          <p:spPr bwMode="auto">
            <a:xfrm>
              <a:off x="8305800" y="2746664"/>
              <a:ext cx="1447800" cy="1333500"/>
            </a:xfrm>
            <a:prstGeom prst="ellipse">
              <a:avLst/>
            </a:prstGeom>
            <a:solidFill>
              <a:schemeClr val="accent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Prozess-</a:t>
              </a:r>
              <a:br>
                <a:rPr lang="de-DE" sz="1250">
                  <a:solidFill>
                    <a:schemeClr val="tx1"/>
                  </a:solidFill>
                </a:rPr>
              </a:br>
              <a:r>
                <a:rPr lang="de-DE" sz="1250">
                  <a:solidFill>
                    <a:schemeClr val="tx1"/>
                  </a:solidFill>
                </a:rPr>
                <a:t>unter-stützung</a:t>
              </a:r>
              <a:endParaRPr/>
            </a:p>
          </p:txBody>
        </p:sp>
        <p:sp>
          <p:nvSpPr>
            <p:cNvPr id="32" name="Oval 50"/>
            <p:cNvSpPr/>
            <p:nvPr/>
          </p:nvSpPr>
          <p:spPr bwMode="auto">
            <a:xfrm>
              <a:off x="9594273" y="3451514"/>
              <a:ext cx="1447800" cy="1333500"/>
            </a:xfrm>
            <a:prstGeom prst="ellipse">
              <a:avLst/>
            </a:prstGeom>
            <a:solidFill>
              <a:schemeClr val="accent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Diskussion von Lösungen</a:t>
              </a:r>
              <a:endParaRPr/>
            </a:p>
          </p:txBody>
        </p:sp>
        <p:sp>
          <p:nvSpPr>
            <p:cNvPr id="33" name="Oval 53"/>
            <p:cNvSpPr/>
            <p:nvPr/>
          </p:nvSpPr>
          <p:spPr bwMode="auto">
            <a:xfrm>
              <a:off x="8305800"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Lösungen beobachten</a:t>
              </a:r>
              <a:endParaRPr/>
            </a:p>
          </p:txBody>
        </p:sp>
      </p:grpSp>
      <p:grpSp>
        <p:nvGrpSpPr>
          <p:cNvPr id="34" name="Gruppieren 55"/>
          <p:cNvGrpSpPr/>
          <p:nvPr/>
        </p:nvGrpSpPr>
        <p:grpSpPr bwMode="auto">
          <a:xfrm>
            <a:off x="3729653" y="3701295"/>
            <a:ext cx="4671208" cy="2637429"/>
            <a:chOff x="4415560" y="3429000"/>
            <a:chExt cx="5530272" cy="3122468"/>
          </a:xfrm>
          <a:solidFill>
            <a:schemeClr val="accent2">
              <a:lumMod val="40000"/>
              <a:lumOff val="60000"/>
            </a:schemeClr>
          </a:solidFill>
        </p:grpSpPr>
        <p:sp>
          <p:nvSpPr>
            <p:cNvPr id="35" name="Rechteck 57"/>
            <p:cNvSpPr/>
            <p:nvPr/>
          </p:nvSpPr>
          <p:spPr bwMode="auto">
            <a:xfrm>
              <a:off x="4724399" y="5941869"/>
              <a:ext cx="4724399" cy="609600"/>
            </a:xfrm>
            <a:prstGeom prst="rect">
              <a:avLst/>
            </a:prstGeom>
            <a:grp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450" b="1">
                  <a:solidFill>
                    <a:schemeClr val="tx1"/>
                  </a:solidFill>
                </a:rPr>
                <a:t>Kognitive Aktivierung &amp; ICAP</a:t>
              </a:r>
              <a:endParaRPr/>
            </a:p>
          </p:txBody>
        </p:sp>
        <p:cxnSp>
          <p:nvCxnSpPr>
            <p:cNvPr id="36" name="Gerade Verbindung 58"/>
            <p:cNvCxnSpPr>
              <a:cxnSpLocks/>
              <a:stCxn id="35" idx="0"/>
            </p:cNvCxnSpPr>
            <p:nvPr/>
          </p:nvCxnSpPr>
          <p:spPr bwMode="auto">
            <a:xfrm flipH="1" flipV="1">
              <a:off x="6096000" y="4138181"/>
              <a:ext cx="990600" cy="1803688"/>
            </a:xfrm>
            <a:prstGeom prst="line">
              <a:avLst/>
            </a:prstGeom>
            <a:grpFill/>
            <a:ln>
              <a:solidFill>
                <a:schemeClr val="accent2"/>
              </a:solidFill>
              <a:tailEnd type="none" w="lg" len="lg"/>
            </a:ln>
          </p:spPr>
          <p:style>
            <a:lnRef idx="2">
              <a:schemeClr val="accent1"/>
            </a:lnRef>
            <a:fillRef idx="0">
              <a:schemeClr val="accent1"/>
            </a:fillRef>
            <a:effectRef idx="1">
              <a:schemeClr val="accent1"/>
            </a:effectRef>
            <a:fontRef idx="minor">
              <a:schemeClr val="tx1"/>
            </a:fontRef>
          </p:style>
        </p:cxnSp>
        <p:cxnSp>
          <p:nvCxnSpPr>
            <p:cNvPr id="37" name="Gerade Verbindung 59"/>
            <p:cNvCxnSpPr>
              <a:cxnSpLocks/>
              <a:stCxn id="35" idx="0"/>
            </p:cNvCxnSpPr>
            <p:nvPr/>
          </p:nvCxnSpPr>
          <p:spPr bwMode="auto">
            <a:xfrm flipH="1" flipV="1">
              <a:off x="4415560" y="3617769"/>
              <a:ext cx="2671040" cy="2324100"/>
            </a:xfrm>
            <a:prstGeom prst="line">
              <a:avLst/>
            </a:prstGeom>
            <a:grpFill/>
            <a:ln>
              <a:solidFill>
                <a:schemeClr val="accent2"/>
              </a:solidFill>
              <a:tailEnd type="none" w="lg" len="lg"/>
            </a:ln>
          </p:spPr>
          <p:style>
            <a:lnRef idx="2">
              <a:schemeClr val="accent1"/>
            </a:lnRef>
            <a:fillRef idx="0">
              <a:schemeClr val="accent1"/>
            </a:fillRef>
            <a:effectRef idx="1">
              <a:schemeClr val="accent1"/>
            </a:effectRef>
            <a:fontRef idx="minor">
              <a:schemeClr val="tx1"/>
            </a:fontRef>
          </p:style>
        </p:cxnSp>
        <p:cxnSp>
          <p:nvCxnSpPr>
            <p:cNvPr id="38" name="Gerade Verbindung 60"/>
            <p:cNvCxnSpPr>
              <a:cxnSpLocks/>
              <a:stCxn id="35" idx="0"/>
            </p:cNvCxnSpPr>
            <p:nvPr/>
          </p:nvCxnSpPr>
          <p:spPr bwMode="auto">
            <a:xfrm flipV="1">
              <a:off x="7086600" y="3429000"/>
              <a:ext cx="1600199" cy="2512869"/>
            </a:xfrm>
            <a:prstGeom prst="line">
              <a:avLst/>
            </a:prstGeom>
            <a:grpFill/>
            <a:ln>
              <a:solidFill>
                <a:schemeClr val="accent2"/>
              </a:solidFill>
              <a:tailEnd type="none" w="lg" len="lg"/>
            </a:ln>
          </p:spPr>
          <p:style>
            <a:lnRef idx="2">
              <a:schemeClr val="accent1"/>
            </a:lnRef>
            <a:fillRef idx="0">
              <a:schemeClr val="accent1"/>
            </a:fillRef>
            <a:effectRef idx="1">
              <a:schemeClr val="accent1"/>
            </a:effectRef>
            <a:fontRef idx="minor">
              <a:schemeClr val="tx1"/>
            </a:fontRef>
          </p:style>
        </p:cxnSp>
        <p:cxnSp>
          <p:nvCxnSpPr>
            <p:cNvPr id="39" name="Gerade Verbindung 61"/>
            <p:cNvCxnSpPr>
              <a:cxnSpLocks/>
              <a:stCxn id="35" idx="0"/>
            </p:cNvCxnSpPr>
            <p:nvPr/>
          </p:nvCxnSpPr>
          <p:spPr bwMode="auto">
            <a:xfrm flipV="1">
              <a:off x="7086600" y="4138181"/>
              <a:ext cx="2859232" cy="1803688"/>
            </a:xfrm>
            <a:prstGeom prst="line">
              <a:avLst/>
            </a:prstGeom>
            <a:grpFill/>
            <a:ln>
              <a:solidFill>
                <a:schemeClr val="accent2"/>
              </a:solidFill>
              <a:tailEnd type="none" w="lg" len="lg"/>
            </a:ln>
          </p:spPr>
          <p:style>
            <a:lnRef idx="2">
              <a:schemeClr val="accent1"/>
            </a:lnRef>
            <a:fillRef idx="0">
              <a:schemeClr val="accent1"/>
            </a:fillRef>
            <a:effectRef idx="1">
              <a:schemeClr val="accent1"/>
            </a:effectRef>
            <a:fontRef idx="minor">
              <a:schemeClr val="tx1"/>
            </a:fontRef>
          </p:style>
        </p:cxn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a:t>Potenziale digitaler Werkzeuge</a:t>
            </a:r>
            <a:endParaRPr/>
          </a:p>
        </p:txBody>
      </p:sp>
      <p:sp>
        <p:nvSpPr>
          <p:cNvPr id="4" name="Inhaltsplatzhalter 3"/>
          <p:cNvSpPr>
            <a:spLocks noGrp="1"/>
          </p:cNvSpPr>
          <p:nvPr>
            <p:ph sz="quarter" idx="10"/>
          </p:nvPr>
        </p:nvSpPr>
        <p:spPr bwMode="auto"/>
        <p:txBody>
          <a:bodyPr>
            <a:normAutofit lnSpcReduction="10000"/>
          </a:bodyPr>
          <a:lstStyle/>
          <a:p>
            <a:pPr>
              <a:defRPr/>
            </a:pPr>
            <a:endParaRPr lang="de-DE"/>
          </a:p>
        </p:txBody>
      </p:sp>
      <p:sp>
        <p:nvSpPr>
          <p:cNvPr id="5" name="Textplatzhalter 4"/>
          <p:cNvSpPr>
            <a:spLocks noGrp="1"/>
          </p:cNvSpPr>
          <p:nvPr>
            <p:ph type="body" sz="quarter" idx="11"/>
          </p:nvPr>
        </p:nvSpPr>
        <p:spPr bwMode="auto"/>
        <p:txBody>
          <a:bodyPr/>
          <a:lstStyle/>
          <a:p>
            <a:pPr>
              <a:defRPr/>
            </a:pPr>
            <a:r>
              <a:rPr lang="de-DE"/>
              <a:t>Themen heute mit Fokus Mathematikunterricht</a:t>
            </a:r>
            <a:endParaRPr/>
          </a:p>
        </p:txBody>
      </p:sp>
      <p:grpSp>
        <p:nvGrpSpPr>
          <p:cNvPr id="41" name="Gruppieren 40"/>
          <p:cNvGrpSpPr/>
          <p:nvPr/>
        </p:nvGrpSpPr>
        <p:grpSpPr bwMode="auto">
          <a:xfrm>
            <a:off x="5533563" y="1326773"/>
            <a:ext cx="2170255" cy="2170255"/>
            <a:chOff x="3549577" y="1172"/>
            <a:chExt cx="2170255" cy="2170255"/>
          </a:xfrm>
        </p:grpSpPr>
        <p:sp>
          <p:nvSpPr>
            <p:cNvPr id="42" name="Oval 41"/>
            <p:cNvSpPr/>
            <p:nvPr/>
          </p:nvSpPr>
          <p:spPr bwMode="auto">
            <a:xfrm>
              <a:off x="3549577" y="1172"/>
              <a:ext cx="2170255" cy="2170255"/>
            </a:xfrm>
            <a:prstGeom prst="ellipse">
              <a:avLst/>
            </a:prstGeom>
            <a:solidFill>
              <a:schemeClr val="accent2">
                <a:hueOff val="0"/>
                <a:satOff val="0"/>
                <a:lumOff val="0"/>
                <a:alpha val="30000"/>
              </a:schemeClr>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3" name="Oval 4"/>
            <p:cNvSpPr txBox="1"/>
            <p:nvPr/>
          </p:nvSpPr>
          <p:spPr bwMode="auto">
            <a:xfrm>
              <a:off x="3867404" y="318998"/>
              <a:ext cx="1534603"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a:t>1. Wofür?</a:t>
              </a:r>
              <a:endParaRPr/>
            </a:p>
            <a:p>
              <a:pPr marL="11113" lvl="1" indent="-11113" algn="ctr" defTabSz="1111250">
                <a:lnSpc>
                  <a:spcPct val="90000"/>
                </a:lnSpc>
                <a:spcBef>
                  <a:spcPts val="0"/>
                </a:spcBef>
                <a:spcAft>
                  <a:spcPts val="0"/>
                </a:spcAft>
                <a:buNone/>
                <a:defRPr/>
              </a:pPr>
              <a:r>
                <a:rPr lang="de-DE" sz="2500"/>
                <a:t>Potenziale kennen</a:t>
              </a:r>
              <a:endParaRPr/>
            </a:p>
          </p:txBody>
        </p:sp>
      </p:grpSp>
      <p:grpSp>
        <p:nvGrpSpPr>
          <p:cNvPr id="44" name="Gruppieren 43"/>
          <p:cNvGrpSpPr/>
          <p:nvPr/>
        </p:nvGrpSpPr>
        <p:grpSpPr bwMode="auto">
          <a:xfrm>
            <a:off x="7058404" y="3520019"/>
            <a:ext cx="732461" cy="575633"/>
            <a:chOff x="5074419" y="2194418"/>
            <a:chExt cx="732461" cy="575633"/>
          </a:xfrm>
        </p:grpSpPr>
        <p:sp>
          <p:nvSpPr>
            <p:cNvPr id="45" name="Pfeil nach rechts 44"/>
            <p:cNvSpPr/>
            <p:nvPr/>
          </p:nvSpPr>
          <p:spPr bwMode="auto">
            <a:xfrm rot="3599999">
              <a:off x="5152833" y="2116004"/>
              <a:ext cx="575633" cy="732461"/>
            </a:xfrm>
            <a:prstGeom prst="rightArrow">
              <a:avLst>
                <a:gd name="adj1" fmla="val 60000"/>
                <a:gd name="adj2" fmla="val 50000"/>
              </a:avLst>
            </a:prstGeom>
            <a:solidFill>
              <a:schemeClr val="accent2">
                <a:hueOff val="0"/>
                <a:satOff val="0"/>
                <a:lumOff val="0"/>
                <a:alpha val="30000"/>
              </a:schemeClr>
            </a:solidFill>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6" name="Pfeil nach rechts 6"/>
            <p:cNvSpPr txBox="1"/>
            <p:nvPr/>
          </p:nvSpPr>
          <p:spPr bwMode="auto">
            <a:xfrm rot="3599999">
              <a:off x="5196005" y="2187719"/>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grpSp>
        <p:nvGrpSpPr>
          <p:cNvPr id="47" name="Gruppieren 46"/>
          <p:cNvGrpSpPr/>
          <p:nvPr/>
        </p:nvGrpSpPr>
        <p:grpSpPr bwMode="auto">
          <a:xfrm>
            <a:off x="7165280" y="4148858"/>
            <a:ext cx="2170255" cy="2170255"/>
            <a:chOff x="5177756" y="2821259"/>
            <a:chExt cx="2170255" cy="2170255"/>
          </a:xfrm>
        </p:grpSpPr>
        <p:sp>
          <p:nvSpPr>
            <p:cNvPr id="48" name="Oval 47"/>
            <p:cNvSpPr/>
            <p:nvPr/>
          </p:nvSpPr>
          <p:spPr bwMode="auto">
            <a:xfrm>
              <a:off x="5177756" y="2821259"/>
              <a:ext cx="2170255" cy="2170255"/>
            </a:xfrm>
            <a:prstGeom prst="ellipse">
              <a:avLst/>
            </a:prstGeom>
            <a:solidFill>
              <a:schemeClr val="accent3">
                <a:hueOff val="0"/>
                <a:satOff val="0"/>
                <a:lumOff val="0"/>
                <a:alpha val="30000"/>
              </a:schemeClr>
            </a:solidFill>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49" name="Oval 4"/>
            <p:cNvSpPr txBox="1"/>
            <p:nvPr/>
          </p:nvSpPr>
          <p:spPr bwMode="auto">
            <a:xfrm>
              <a:off x="5495582" y="3139085"/>
              <a:ext cx="1534603"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a:t>2. Was?</a:t>
              </a:r>
              <a:endParaRPr/>
            </a:p>
            <a:p>
              <a:pPr marL="11113" lvl="1" indent="-11113" algn="ctr" defTabSz="1111250">
                <a:lnSpc>
                  <a:spcPct val="90000"/>
                </a:lnSpc>
                <a:spcBef>
                  <a:spcPts val="0"/>
                </a:spcBef>
                <a:spcAft>
                  <a:spcPts val="0"/>
                </a:spcAft>
                <a:buNone/>
                <a:defRPr/>
              </a:pPr>
              <a:r>
                <a:rPr lang="de-DE" sz="2500"/>
                <a:t>Werkzeuge finden</a:t>
              </a:r>
              <a:endParaRPr/>
            </a:p>
          </p:txBody>
        </p:sp>
      </p:grpSp>
      <p:grpSp>
        <p:nvGrpSpPr>
          <p:cNvPr id="50" name="Gruppieren 49"/>
          <p:cNvGrpSpPr/>
          <p:nvPr/>
        </p:nvGrpSpPr>
        <p:grpSpPr bwMode="auto">
          <a:xfrm>
            <a:off x="6350705" y="4867755"/>
            <a:ext cx="575633" cy="732461"/>
            <a:chOff x="4363181" y="3540156"/>
            <a:chExt cx="575633" cy="732461"/>
          </a:xfrm>
        </p:grpSpPr>
        <p:sp>
          <p:nvSpPr>
            <p:cNvPr id="51" name="Pfeil nach rechts 50"/>
            <p:cNvSpPr/>
            <p:nvPr/>
          </p:nvSpPr>
          <p:spPr bwMode="auto">
            <a:xfrm rot="10800000">
              <a:off x="4363181" y="3540156"/>
              <a:ext cx="575633" cy="732461"/>
            </a:xfrm>
            <a:prstGeom prst="rightArrow">
              <a:avLst>
                <a:gd name="adj1" fmla="val 60000"/>
                <a:gd name="adj2" fmla="val 50000"/>
              </a:avLst>
            </a:prstGeom>
            <a:solidFill>
              <a:schemeClr val="accent3">
                <a:hueOff val="0"/>
                <a:satOff val="0"/>
                <a:lumOff val="0"/>
                <a:alpha val="30000"/>
              </a:schemeClr>
            </a:solidFill>
          </p:spPr>
          <p:style>
            <a:lnRef idx="0">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lstStyle/>
            <a:p>
              <a:pPr>
                <a:defRPr/>
              </a:pPr>
              <a:endParaRPr lang="de-DE"/>
            </a:p>
          </p:txBody>
        </p:sp>
        <p:sp>
          <p:nvSpPr>
            <p:cNvPr id="52" name="Pfeil nach rechts 6"/>
            <p:cNvSpPr txBox="1"/>
            <p:nvPr/>
          </p:nvSpPr>
          <p:spPr bwMode="auto">
            <a:xfrm rot="21600000">
              <a:off x="4535871" y="3686648"/>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grpSp>
        <p:nvGrpSpPr>
          <p:cNvPr id="53" name="Gruppieren 52"/>
          <p:cNvGrpSpPr/>
          <p:nvPr/>
        </p:nvGrpSpPr>
        <p:grpSpPr bwMode="auto">
          <a:xfrm>
            <a:off x="3926527" y="4148858"/>
            <a:ext cx="2170255" cy="2170255"/>
            <a:chOff x="1921400" y="2821259"/>
            <a:chExt cx="2170255" cy="2170255"/>
          </a:xfrm>
        </p:grpSpPr>
        <p:sp>
          <p:nvSpPr>
            <p:cNvPr id="54" name="Oval 53"/>
            <p:cNvSpPr/>
            <p:nvPr/>
          </p:nvSpPr>
          <p:spPr bwMode="auto">
            <a:xfrm>
              <a:off x="1921400" y="2821259"/>
              <a:ext cx="2170255" cy="2170255"/>
            </a:xfrm>
            <a:prstGeom prst="ellipse">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55" name="Oval 4"/>
            <p:cNvSpPr txBox="1"/>
            <p:nvPr/>
          </p:nvSpPr>
          <p:spPr bwMode="auto">
            <a:xfrm>
              <a:off x="2239226" y="3139085"/>
              <a:ext cx="1534603"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a:t>3. Wie?</a:t>
              </a:r>
              <a:endParaRPr/>
            </a:p>
            <a:p>
              <a:pPr marL="11113" lvl="1" indent="-11113" algn="ctr" defTabSz="1111250">
                <a:lnSpc>
                  <a:spcPct val="90000"/>
                </a:lnSpc>
                <a:spcBef>
                  <a:spcPts val="0"/>
                </a:spcBef>
                <a:spcAft>
                  <a:spcPts val="0"/>
                </a:spcAft>
                <a:buNone/>
                <a:defRPr/>
              </a:pPr>
              <a:r>
                <a:rPr lang="de-DE" sz="2500"/>
                <a:t>Potenziale nutzen</a:t>
              </a:r>
              <a:endParaRPr/>
            </a:p>
          </p:txBody>
        </p:sp>
      </p:grpSp>
      <p:grpSp>
        <p:nvGrpSpPr>
          <p:cNvPr id="56" name="Gruppieren 55"/>
          <p:cNvGrpSpPr/>
          <p:nvPr/>
        </p:nvGrpSpPr>
        <p:grpSpPr bwMode="auto">
          <a:xfrm>
            <a:off x="5451368" y="3550234"/>
            <a:ext cx="732461" cy="575633"/>
            <a:chOff x="3446241" y="2222635"/>
            <a:chExt cx="732461" cy="575633"/>
          </a:xfrm>
        </p:grpSpPr>
        <p:sp>
          <p:nvSpPr>
            <p:cNvPr id="57" name="Pfeil nach rechts 56"/>
            <p:cNvSpPr/>
            <p:nvPr/>
          </p:nvSpPr>
          <p:spPr bwMode="auto">
            <a:xfrm rot="18000000">
              <a:off x="3524655" y="2144221"/>
              <a:ext cx="575633" cy="732461"/>
            </a:xfrm>
            <a:prstGeom prst="rightArrow">
              <a:avLst>
                <a:gd name="adj1" fmla="val 60000"/>
                <a:gd name="adj2" fmla="val 50000"/>
              </a:avLst>
            </a:prstGeom>
          </p:spPr>
          <p:style>
            <a:lnRef idx="0">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58" name="Pfeil nach rechts 6"/>
            <p:cNvSpPr txBox="1"/>
            <p:nvPr/>
          </p:nvSpPr>
          <p:spPr bwMode="auto">
            <a:xfrm rot="18000000">
              <a:off x="3567828" y="2365490"/>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sp>
        <p:nvSpPr>
          <p:cNvPr id="23" name="Rechteck 8"/>
          <p:cNvSpPr/>
          <p:nvPr/>
        </p:nvSpPr>
        <p:spPr bwMode="auto">
          <a:xfrm>
            <a:off x="468536" y="4493498"/>
            <a:ext cx="3219049" cy="40642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a:solidFill>
                  <a:schemeClr val="bg1"/>
                </a:solidFill>
              </a:rPr>
              <a:t>Mehrwert nutzen</a:t>
            </a:r>
            <a:endParaRPr/>
          </a:p>
        </p:txBody>
      </p:sp>
      <p:sp>
        <p:nvSpPr>
          <p:cNvPr id="24" name="Rechteck 8"/>
          <p:cNvSpPr/>
          <p:nvPr/>
        </p:nvSpPr>
        <p:spPr bwMode="auto">
          <a:xfrm>
            <a:off x="468536" y="5008307"/>
            <a:ext cx="3219049" cy="40642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a:solidFill>
                  <a:schemeClr val="bg1"/>
                </a:solidFill>
              </a:rPr>
              <a:t>Hochwertige Lernaktivitäten</a:t>
            </a:r>
            <a:endParaRPr/>
          </a:p>
        </p:txBody>
      </p:sp>
      <p:sp>
        <p:nvSpPr>
          <p:cNvPr id="25" name="Rechteck 24"/>
          <p:cNvSpPr/>
          <p:nvPr/>
        </p:nvSpPr>
        <p:spPr bwMode="auto">
          <a:xfrm>
            <a:off x="468536" y="5523116"/>
            <a:ext cx="3219049" cy="40642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a:solidFill>
                  <a:schemeClr val="bg1"/>
                </a:solidFill>
              </a:rPr>
              <a:t>In eine Unterrichtstunde einbinden</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Mathematikunterricht beurteilen</a:t>
            </a:r>
            <a:endParaRPr/>
          </a:p>
        </p:txBody>
      </p:sp>
      <p:sp>
        <p:nvSpPr>
          <p:cNvPr id="6" name="Textplatzhalter 7"/>
          <p:cNvSpPr>
            <a:spLocks noGrp="1"/>
          </p:cNvSpPr>
          <p:nvPr>
            <p:ph type="body" sz="quarter" idx="11"/>
          </p:nvPr>
        </p:nvSpPr>
        <p:spPr bwMode="auto"/>
        <p:txBody>
          <a:bodyPr/>
          <a:lstStyle/>
          <a:p>
            <a:pPr>
              <a:defRPr/>
            </a:pPr>
            <a:r>
              <a:rPr lang="de-DE"/>
              <a:t>„Stunde 1“ – gemeinsam an der Stunde arbeiten (Teil 2/2)</a:t>
            </a:r>
            <a:endParaRPr/>
          </a:p>
        </p:txBody>
      </p:sp>
      <p:sp>
        <p:nvSpPr>
          <p:cNvPr id="15" name="Rechteck 14"/>
          <p:cNvSpPr/>
          <p:nvPr/>
        </p:nvSpPr>
        <p:spPr bwMode="auto">
          <a:xfrm>
            <a:off x="612552" y="2806006"/>
            <a:ext cx="2376264" cy="242216"/>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a:pPr>
            <a:r>
              <a:rPr lang="de-DE" sz="1600" b="1">
                <a:solidFill>
                  <a:schemeClr val="bg1"/>
                </a:solidFill>
              </a:rPr>
              <a:t>Arbeitsauftrag:</a:t>
            </a:r>
            <a:endParaRPr sz="1200"/>
          </a:p>
        </p:txBody>
      </p:sp>
      <p:sp>
        <p:nvSpPr>
          <p:cNvPr id="16" name="Rechteck 15"/>
          <p:cNvSpPr/>
          <p:nvPr/>
        </p:nvSpPr>
        <p:spPr bwMode="auto">
          <a:xfrm>
            <a:off x="612552" y="3069768"/>
            <a:ext cx="9172623" cy="2952000"/>
          </a:xfrm>
          <a:prstGeom prst="rect">
            <a:avLst/>
          </a:prstGeom>
          <a:no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t"/>
          <a:lstStyle/>
          <a:p>
            <a:pPr marL="87313">
              <a:spcAft>
                <a:spcPts val="253"/>
              </a:spcAft>
              <a:defRPr/>
            </a:pPr>
            <a:r>
              <a:rPr lang="de-DE" sz="1500">
                <a:solidFill>
                  <a:schemeClr val="tx1"/>
                </a:solidFill>
              </a:rPr>
              <a:t>Im vorherigen Arbeitsauftrag haben Sie ein Werkzeug für den Einsatz in „Stunde 1“ausgewählt und bereits hinsichtlich der Aspekte „Ausgangslage“ und „Material &amp; Idee“ in das Modell zur Analyse von Aktivitäten im Mathematikunterricht eingeordnet. Gehen Sie nun wie folgt vor: </a:t>
            </a:r>
            <a:endParaRPr/>
          </a:p>
          <a:p>
            <a:pPr marL="357188" indent="-269875">
              <a:spcAft>
                <a:spcPts val="252"/>
              </a:spcAft>
              <a:buFont typeface="Arial"/>
              <a:buChar char="•"/>
              <a:defRPr/>
            </a:pPr>
            <a:r>
              <a:rPr lang="de-DE" sz="1500">
                <a:solidFill>
                  <a:schemeClr val="tx1"/>
                </a:solidFill>
              </a:rPr>
              <a:t>Analysieren Sie den von Ihnen beabsichtigen Einsatz des Werkzeugs nun auch hinsichtlich des Aspekts </a:t>
            </a:r>
            <a:br>
              <a:rPr lang="de-DE" sz="1500">
                <a:solidFill>
                  <a:schemeClr val="tx1"/>
                </a:solidFill>
              </a:rPr>
            </a:br>
            <a:r>
              <a:rPr lang="de-DE" sz="1500">
                <a:solidFill>
                  <a:schemeClr val="tx1"/>
                </a:solidFill>
              </a:rPr>
              <a:t>„Planung der Umsetzung“  mithilfe des Modells zur Analyse von Aktivitäten im Mathematikunterricht ein </a:t>
            </a:r>
            <a:br>
              <a:rPr lang="de-DE" sz="1500">
                <a:solidFill>
                  <a:schemeClr val="tx1"/>
                </a:solidFill>
              </a:rPr>
            </a:br>
            <a:r>
              <a:rPr lang="de-DE" sz="1500">
                <a:solidFill>
                  <a:schemeClr val="tx1"/>
                </a:solidFill>
              </a:rPr>
              <a:t>(vgl. vorherige Folien). </a:t>
            </a:r>
            <a:endParaRPr/>
          </a:p>
          <a:p>
            <a:pPr marL="357188" indent="-269875">
              <a:spcAft>
                <a:spcPts val="252"/>
              </a:spcAft>
              <a:buFont typeface="Arial"/>
              <a:buChar char="•"/>
              <a:defRPr/>
            </a:pPr>
            <a:r>
              <a:rPr lang="de-DE" sz="1500">
                <a:solidFill>
                  <a:schemeClr val="tx1"/>
                </a:solidFill>
              </a:rPr>
              <a:t>Reflektieren Sie Ihre Planung mithilfe des ICAP-Modells. Überarbeiten Sie Ihre Aktivität gegebenenfalls basierend auf Ihren Erkenntnissen. </a:t>
            </a:r>
            <a:endParaRPr/>
          </a:p>
          <a:p>
            <a:pPr marL="357188" indent="-269875">
              <a:spcAft>
                <a:spcPts val="252"/>
              </a:spcAft>
              <a:buFont typeface="Arial"/>
              <a:buChar char="•"/>
              <a:defRPr/>
            </a:pPr>
            <a:r>
              <a:rPr lang="de-DE" sz="1500">
                <a:solidFill>
                  <a:schemeClr val="tx1"/>
                </a:solidFill>
              </a:rPr>
              <a:t>Reflektieren Sie Ihre Planung mithilfe des SAMR-Modells. Überarbeiten Sie Ihre Aktivität gegebenenfalls basierend auf Ihren Erkenntnissen.</a:t>
            </a:r>
            <a:endParaRPr/>
          </a:p>
          <a:p>
            <a:pPr marL="357188" indent="-269875">
              <a:spcAft>
                <a:spcPts val="252"/>
              </a:spcAft>
              <a:buFont typeface="Arial"/>
              <a:buChar char="•"/>
              <a:defRPr/>
            </a:pPr>
            <a:r>
              <a:rPr lang="de-DE" sz="1500">
                <a:solidFill>
                  <a:schemeClr val="tx1"/>
                </a:solidFill>
              </a:rPr>
              <a:t>Stellen Sie Ihre Planung so weit fertig, dass Sie bis zum nächsten Fortbildungstag die mit dem Werkzeug verbundene Aktivität im Unterricht ausprobieren und die „Stunde 1“ halten können.</a:t>
            </a:r>
            <a:endParaRPr/>
          </a:p>
        </p:txBody>
      </p:sp>
      <p:pic>
        <p:nvPicPr>
          <p:cNvPr id="7" name="Grafik 6"/>
          <p:cNvPicPr>
            <a:picLocks noChangeAspect="1"/>
          </p:cNvPicPr>
          <p:nvPr/>
        </p:nvPicPr>
        <p:blipFill>
          <a:blip r:embed="rId3"/>
          <a:stretch/>
        </p:blipFill>
        <p:spPr bwMode="auto">
          <a:xfrm>
            <a:off x="1802606" y="1186954"/>
            <a:ext cx="6692900" cy="1549400"/>
          </a:xfrm>
          <a:prstGeom prst="rect">
            <a:avLst/>
          </a:prstGeom>
        </p:spPr>
      </p:pic>
      <p:sp>
        <p:nvSpPr>
          <p:cNvPr id="8" name="Rechteck 7"/>
          <p:cNvSpPr/>
          <p:nvPr/>
        </p:nvSpPr>
        <p:spPr bwMode="auto">
          <a:xfrm>
            <a:off x="612552" y="6021768"/>
            <a:ext cx="9172623" cy="792000"/>
          </a:xfrm>
          <a:prstGeom prst="rect">
            <a:avLst/>
          </a:prstGeom>
          <a:no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864000">
              <a:spcAft>
                <a:spcPts val="253"/>
              </a:spcAft>
              <a:defRPr/>
            </a:pPr>
            <a:r>
              <a:rPr lang="de-DE" sz="1600" dirty="0">
                <a:solidFill>
                  <a:schemeClr val="tx1"/>
                </a:solidFill>
              </a:rPr>
              <a:t>Nutzen Sie gerne die verlinkte </a:t>
            </a:r>
            <a:r>
              <a:rPr lang="de-DE" sz="1600" dirty="0">
                <a:solidFill>
                  <a:schemeClr val="tx1"/>
                </a:solidFill>
                <a:hlinkClick r:id="rId4"/>
              </a:rPr>
              <a:t>Vorlage</a:t>
            </a:r>
            <a:r>
              <a:rPr lang="de-DE" sz="1600" dirty="0">
                <a:solidFill>
                  <a:schemeClr val="tx1"/>
                </a:solidFill>
              </a:rPr>
              <a:t> (dieselbe wie im vorherigen Arbeitsauftrag).</a:t>
            </a: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Mathematikunterricht beurteilen</a:t>
            </a:r>
            <a:endParaRPr/>
          </a:p>
        </p:txBody>
      </p:sp>
      <p:sp>
        <p:nvSpPr>
          <p:cNvPr id="5" name="Inhaltsplatzhalter 15"/>
          <p:cNvSpPr>
            <a:spLocks noGrp="1"/>
          </p:cNvSpPr>
          <p:nvPr>
            <p:ph sz="quarter" idx="10"/>
          </p:nvPr>
        </p:nvSpPr>
        <p:spPr bwMode="auto"/>
        <p:txBody>
          <a:bodyPr>
            <a:normAutofit lnSpcReduction="10000"/>
          </a:bodyPr>
          <a:lstStyle/>
          <a:p>
            <a:pPr>
              <a:defRPr/>
            </a:pPr>
            <a:endParaRPr lang="de-DE"/>
          </a:p>
        </p:txBody>
      </p:sp>
      <p:sp>
        <p:nvSpPr>
          <p:cNvPr id="6" name="Textplatzhalter 16"/>
          <p:cNvSpPr>
            <a:spLocks noGrp="1"/>
          </p:cNvSpPr>
          <p:nvPr>
            <p:ph type="body" sz="quarter" idx="11"/>
          </p:nvPr>
        </p:nvSpPr>
        <p:spPr bwMode="auto"/>
        <p:txBody>
          <a:bodyPr/>
          <a:lstStyle/>
          <a:p>
            <a:pPr>
              <a:defRPr/>
            </a:pPr>
            <a:r>
              <a:rPr lang="de-DE"/>
              <a:t>Modell zur Analyse von Aktivitäten im Mathematikunterricht</a:t>
            </a:r>
            <a:endParaRPr/>
          </a:p>
        </p:txBody>
      </p:sp>
      <p:sp>
        <p:nvSpPr>
          <p:cNvPr id="7" name="Rechteck 28"/>
          <p:cNvSpPr/>
          <p:nvPr/>
        </p:nvSpPr>
        <p:spPr bwMode="auto">
          <a:xfrm>
            <a:off x="0" y="1898898"/>
            <a:ext cx="10040660" cy="3861792"/>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152039" tIns="152039" rIns="152039" bIns="152039" rtlCol="0" anchor="t"/>
          <a:lstStyle/>
          <a:p>
            <a:pPr>
              <a:defRPr/>
            </a:pPr>
            <a:endParaRPr lang="de-DE" sz="1850">
              <a:solidFill>
                <a:schemeClr val="tx1"/>
              </a:solidFill>
            </a:endParaRPr>
          </a:p>
        </p:txBody>
      </p:sp>
      <p:sp>
        <p:nvSpPr>
          <p:cNvPr id="8" name="Rechteck 6"/>
          <p:cNvSpPr/>
          <p:nvPr/>
        </p:nvSpPr>
        <p:spPr bwMode="auto">
          <a:xfrm>
            <a:off x="643632" y="2478167"/>
            <a:ext cx="1930896"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Ausgangslage</a:t>
            </a:r>
            <a:endParaRPr/>
          </a:p>
        </p:txBody>
      </p:sp>
      <p:sp>
        <p:nvSpPr>
          <p:cNvPr id="9" name="Rechteck 7"/>
          <p:cNvSpPr/>
          <p:nvPr/>
        </p:nvSpPr>
        <p:spPr bwMode="auto">
          <a:xfrm>
            <a:off x="3095285" y="2478167"/>
            <a:ext cx="2316100"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Material &amp; Idee</a:t>
            </a:r>
            <a:endParaRPr/>
          </a:p>
        </p:txBody>
      </p:sp>
      <p:sp>
        <p:nvSpPr>
          <p:cNvPr id="10" name="Rechteck 8"/>
          <p:cNvSpPr/>
          <p:nvPr/>
        </p:nvSpPr>
        <p:spPr bwMode="auto">
          <a:xfrm>
            <a:off x="5917515" y="2478167"/>
            <a:ext cx="3409299"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Planung der Umsetzung</a:t>
            </a:r>
            <a:endParaRPr/>
          </a:p>
        </p:txBody>
      </p:sp>
      <p:grpSp>
        <p:nvGrpSpPr>
          <p:cNvPr id="11" name="Gruppieren 63"/>
          <p:cNvGrpSpPr/>
          <p:nvPr/>
        </p:nvGrpSpPr>
        <p:grpSpPr bwMode="auto">
          <a:xfrm>
            <a:off x="3095285" y="3164690"/>
            <a:ext cx="2316100" cy="2379976"/>
            <a:chOff x="3664527" y="2743200"/>
            <a:chExt cx="2742045" cy="2817669"/>
          </a:xfrm>
        </p:grpSpPr>
        <p:sp>
          <p:nvSpPr>
            <p:cNvPr id="12" name="Oval 12"/>
            <p:cNvSpPr/>
            <p:nvPr/>
          </p:nvSpPr>
          <p:spPr bwMode="auto">
            <a:xfrm>
              <a:off x="4958772"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angestrebte</a:t>
              </a:r>
              <a:br>
                <a:rPr lang="de-DE" sz="1250">
                  <a:solidFill>
                    <a:schemeClr val="tx1"/>
                  </a:solidFill>
                </a:rPr>
              </a:br>
              <a:r>
                <a:rPr lang="de-DE" sz="1250">
                  <a:solidFill>
                    <a:schemeClr val="tx1"/>
                  </a:solidFill>
                </a:rPr>
                <a:t>Lern-aktivitäten</a:t>
              </a:r>
              <a:endParaRPr/>
            </a:p>
          </p:txBody>
        </p:sp>
        <p:sp>
          <p:nvSpPr>
            <p:cNvPr id="13" name="Oval 13"/>
            <p:cNvSpPr/>
            <p:nvPr/>
          </p:nvSpPr>
          <p:spPr bwMode="auto">
            <a:xfrm>
              <a:off x="3664527"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Werkzeuge &amp; Medien</a:t>
              </a:r>
              <a:endParaRPr/>
            </a:p>
          </p:txBody>
        </p:sp>
        <p:sp>
          <p:nvSpPr>
            <p:cNvPr id="14" name="Oval 23"/>
            <p:cNvSpPr/>
            <p:nvPr/>
          </p:nvSpPr>
          <p:spPr bwMode="auto">
            <a:xfrm>
              <a:off x="3664527" y="2743200"/>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Aufträge</a:t>
              </a:r>
              <a:endParaRPr/>
            </a:p>
          </p:txBody>
        </p:sp>
      </p:grpSp>
      <p:grpSp>
        <p:nvGrpSpPr>
          <p:cNvPr id="15" name="Gruppieren 64"/>
          <p:cNvGrpSpPr/>
          <p:nvPr/>
        </p:nvGrpSpPr>
        <p:grpSpPr bwMode="auto">
          <a:xfrm>
            <a:off x="5917514" y="3167616"/>
            <a:ext cx="3409299" cy="2377050"/>
            <a:chOff x="7005783" y="2746664"/>
            <a:chExt cx="4036290" cy="2814205"/>
          </a:xfrm>
        </p:grpSpPr>
        <p:sp>
          <p:nvSpPr>
            <p:cNvPr id="16" name="Oval 24"/>
            <p:cNvSpPr/>
            <p:nvPr/>
          </p:nvSpPr>
          <p:spPr bwMode="auto">
            <a:xfrm>
              <a:off x="7005783"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Einbettung</a:t>
              </a:r>
              <a:endParaRPr/>
            </a:p>
            <a:p>
              <a:pPr algn="ctr">
                <a:defRPr/>
              </a:pPr>
              <a:r>
                <a:rPr lang="de-DE" sz="1250">
                  <a:solidFill>
                    <a:schemeClr val="tx1"/>
                  </a:solidFill>
                </a:rPr>
                <a:t>im Unterricht</a:t>
              </a:r>
              <a:endParaRPr/>
            </a:p>
          </p:txBody>
        </p:sp>
        <p:sp>
          <p:nvSpPr>
            <p:cNvPr id="17" name="Oval 25"/>
            <p:cNvSpPr/>
            <p:nvPr/>
          </p:nvSpPr>
          <p:spPr bwMode="auto">
            <a:xfrm>
              <a:off x="8305800" y="274666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Prozess-</a:t>
              </a:r>
              <a:br>
                <a:rPr lang="de-DE" sz="1250">
                  <a:solidFill>
                    <a:schemeClr val="tx1"/>
                  </a:solidFill>
                </a:rPr>
              </a:br>
              <a:r>
                <a:rPr lang="de-DE" sz="1250">
                  <a:solidFill>
                    <a:schemeClr val="tx1"/>
                  </a:solidFill>
                </a:rPr>
                <a:t>unter-stützung</a:t>
              </a:r>
              <a:endParaRPr/>
            </a:p>
          </p:txBody>
        </p:sp>
        <p:sp>
          <p:nvSpPr>
            <p:cNvPr id="18" name="Oval 26"/>
            <p:cNvSpPr/>
            <p:nvPr/>
          </p:nvSpPr>
          <p:spPr bwMode="auto">
            <a:xfrm>
              <a:off x="9594273"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Diskussion von Lösungen</a:t>
              </a:r>
              <a:endParaRPr/>
            </a:p>
          </p:txBody>
        </p:sp>
        <p:sp>
          <p:nvSpPr>
            <p:cNvPr id="19" name="Oval 27"/>
            <p:cNvSpPr/>
            <p:nvPr/>
          </p:nvSpPr>
          <p:spPr bwMode="auto">
            <a:xfrm>
              <a:off x="8305800"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Lösungen beobachten</a:t>
              </a:r>
              <a:endParaRPr/>
            </a:p>
          </p:txBody>
        </p:sp>
      </p:grpSp>
      <p:grpSp>
        <p:nvGrpSpPr>
          <p:cNvPr id="20" name="Gruppieren 62"/>
          <p:cNvGrpSpPr/>
          <p:nvPr/>
        </p:nvGrpSpPr>
        <p:grpSpPr bwMode="auto">
          <a:xfrm>
            <a:off x="971299" y="3121800"/>
            <a:ext cx="1222901" cy="2379976"/>
            <a:chOff x="1149927" y="2743200"/>
            <a:chExt cx="1447800" cy="2817669"/>
          </a:xfrm>
        </p:grpSpPr>
        <p:sp>
          <p:nvSpPr>
            <p:cNvPr id="21" name="Oval 51"/>
            <p:cNvSpPr/>
            <p:nvPr/>
          </p:nvSpPr>
          <p:spPr bwMode="auto">
            <a:xfrm>
              <a:off x="1149927"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Ziele </a:t>
              </a:r>
              <a:br>
                <a:rPr lang="de-DE" sz="1250">
                  <a:solidFill>
                    <a:schemeClr val="tx1"/>
                  </a:solidFill>
                </a:rPr>
              </a:br>
              <a:r>
                <a:rPr lang="de-DE" sz="1250">
                  <a:solidFill>
                    <a:schemeClr val="tx1"/>
                  </a:solidFill>
                </a:rPr>
                <a:t>für die </a:t>
              </a:r>
              <a:br>
                <a:rPr lang="de-DE" sz="1250">
                  <a:solidFill>
                    <a:schemeClr val="tx1"/>
                  </a:solidFill>
                </a:rPr>
              </a:br>
              <a:r>
                <a:rPr lang="de-DE" sz="1250">
                  <a:solidFill>
                    <a:schemeClr val="tx1"/>
                  </a:solidFill>
                </a:rPr>
                <a:t>Aktivität</a:t>
              </a:r>
              <a:endParaRPr/>
            </a:p>
          </p:txBody>
        </p:sp>
        <p:sp>
          <p:nvSpPr>
            <p:cNvPr id="22" name="Oval 52"/>
            <p:cNvSpPr/>
            <p:nvPr/>
          </p:nvSpPr>
          <p:spPr bwMode="auto">
            <a:xfrm>
              <a:off x="1149927" y="2743200"/>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Voraus-setzungen</a:t>
              </a:r>
              <a:endParaRPr/>
            </a:p>
            <a:p>
              <a:pPr algn="ctr">
                <a:defRPr/>
              </a:pPr>
              <a:r>
                <a:rPr lang="de-DE" sz="1250">
                  <a:solidFill>
                    <a:schemeClr val="tx1"/>
                  </a:solidFill>
                </a:rPr>
                <a:t>der SuS</a:t>
              </a:r>
              <a:endParaRPr/>
            </a:p>
          </p:txBody>
        </p:sp>
      </p:grpSp>
      <p:cxnSp>
        <p:nvCxnSpPr>
          <p:cNvPr id="23" name="Gerade Verbindung 54"/>
          <p:cNvCxnSpPr>
            <a:cxnSpLocks/>
          </p:cNvCxnSpPr>
          <p:nvPr/>
        </p:nvCxnSpPr>
        <p:spPr bwMode="auto">
          <a:xfrm>
            <a:off x="2831981" y="2478168"/>
            <a:ext cx="0" cy="3023608"/>
          </a:xfrm>
          <a:prstGeom prst="line">
            <a:avLst/>
          </a:prstGeom>
          <a:ln>
            <a:solidFill>
              <a:schemeClr val="tx2"/>
            </a:solidFill>
            <a:prstDash val="dash"/>
            <a:tailEnd type="none" w="lg" len="lg"/>
          </a:ln>
        </p:spPr>
        <p:style>
          <a:lnRef idx="2">
            <a:schemeClr val="accent1"/>
          </a:lnRef>
          <a:fillRef idx="0">
            <a:schemeClr val="accent1"/>
          </a:fillRef>
          <a:effectRef idx="1">
            <a:schemeClr val="accent1"/>
          </a:effectRef>
          <a:fontRef idx="minor">
            <a:schemeClr val="tx1"/>
          </a:fontRef>
        </p:style>
      </p:cxnSp>
      <p:cxnSp>
        <p:nvCxnSpPr>
          <p:cNvPr id="24" name="Gerade Verbindung 56"/>
          <p:cNvCxnSpPr>
            <a:cxnSpLocks/>
          </p:cNvCxnSpPr>
          <p:nvPr/>
        </p:nvCxnSpPr>
        <p:spPr bwMode="auto">
          <a:xfrm>
            <a:off x="5663962" y="2478168"/>
            <a:ext cx="0" cy="3023608"/>
          </a:xfrm>
          <a:prstGeom prst="line">
            <a:avLst/>
          </a:prstGeom>
          <a:ln>
            <a:solidFill>
              <a:schemeClr val="tx2"/>
            </a:solidFill>
            <a:prstDash val="dash"/>
            <a:tailEnd type="none" w="lg" len="lg"/>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94846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Inhaltsplatzhalter 1"/>
          <p:cNvSpPr>
            <a:spLocks noGrp="1"/>
          </p:cNvSpPr>
          <p:nvPr>
            <p:ph idx="1"/>
          </p:nvPr>
        </p:nvSpPr>
        <p:spPr bwMode="auto"/>
        <p:txBody>
          <a:bodyPr>
            <a:normAutofit/>
          </a:bodyPr>
          <a:lstStyle/>
          <a:p>
            <a:pPr>
              <a:defRPr/>
            </a:pPr>
            <a:r>
              <a:rPr lang="en-US" sz="1800" b="0" dirty="0"/>
              <a:t>Chi, M. T. H. (2009). Active-Constructive-Interactive: A conceptual framework for differentiating learning activities. </a:t>
            </a:r>
            <a:r>
              <a:rPr lang="en-US" sz="1800" b="0" i="1" dirty="0"/>
              <a:t>Topics in Cognitive Science, 1</a:t>
            </a:r>
            <a:r>
              <a:rPr lang="en-US" sz="1800" b="0" dirty="0"/>
              <a:t>, 73–105.</a:t>
            </a:r>
            <a:endParaRPr lang="en-US" sz="1800" dirty="0"/>
          </a:p>
          <a:p>
            <a:pPr>
              <a:defRPr/>
            </a:pPr>
            <a:r>
              <a:rPr lang="en-US" sz="1800" b="0" dirty="0"/>
              <a:t>Chi, M. T., &amp; Wylie, R. (2014). The ICAP framework: Linking cognitive engagement to active learning outcomes. </a:t>
            </a:r>
            <a:r>
              <a:rPr lang="en-US" sz="1800" b="0" i="1" dirty="0"/>
              <a:t>Educational psychologist</a:t>
            </a:r>
            <a:r>
              <a:rPr lang="en-US" sz="1800" b="0" dirty="0"/>
              <a:t>, </a:t>
            </a:r>
            <a:r>
              <a:rPr lang="en-US" sz="1800" b="0" i="1" dirty="0"/>
              <a:t>49</a:t>
            </a:r>
            <a:r>
              <a:rPr lang="en-US" sz="1800" b="0" dirty="0"/>
              <a:t>(4), 219-243.</a:t>
            </a:r>
            <a:endParaRPr lang="en-US" sz="1800" dirty="0"/>
          </a:p>
          <a:p>
            <a:pPr>
              <a:defRPr/>
            </a:pPr>
            <a:r>
              <a:rPr lang="en-US" sz="1800" b="0" dirty="0" err="1"/>
              <a:t>Klossek</a:t>
            </a:r>
            <a:r>
              <a:rPr lang="en-US" sz="1800" b="0" dirty="0"/>
              <a:t>, J. (2019). Das ICAP-Modell. </a:t>
            </a:r>
            <a:r>
              <a:rPr lang="en-US" sz="1800" b="0" u="sng" dirty="0">
                <a:hlinkClick r:id="rId2" tooltip="https://digitales-klassenzimmer.org/icap-modell/"/>
              </a:rPr>
              <a:t>https://digitales-klassenzimmer.org/icap-modell/</a:t>
            </a:r>
            <a:r>
              <a:rPr lang="en-US" sz="1800" b="0" dirty="0"/>
              <a:t> (</a:t>
            </a:r>
            <a:r>
              <a:rPr lang="en-US" sz="1800" b="0" dirty="0" err="1"/>
              <a:t>Aufgerufen</a:t>
            </a:r>
            <a:r>
              <a:rPr lang="en-US" sz="1800" b="0" dirty="0"/>
              <a:t> am 18.02.2021).</a:t>
            </a:r>
            <a:endParaRPr lang="en-US" sz="1800" dirty="0"/>
          </a:p>
          <a:p>
            <a:pPr>
              <a:defRPr/>
            </a:pPr>
            <a:r>
              <a:rPr lang="en-US" sz="1800" b="0" dirty="0" err="1"/>
              <a:t>Puentedura</a:t>
            </a:r>
            <a:r>
              <a:rPr lang="en-US" sz="1800" b="0" dirty="0"/>
              <a:t>, R. (2006). Transformation, technology, and education. </a:t>
            </a:r>
            <a:r>
              <a:rPr lang="en-US" sz="1800" b="0" u="sng" dirty="0">
                <a:hlinkClick r:id="rId3" tooltip="http://hippasus.com/resources/tte/"/>
              </a:rPr>
              <a:t>http://hippasus.com/resources/tte/</a:t>
            </a:r>
            <a:r>
              <a:rPr lang="en-US" sz="1800" b="0" dirty="0"/>
              <a:t> (</a:t>
            </a:r>
            <a:r>
              <a:rPr lang="en-US" sz="1800" b="0" dirty="0" err="1"/>
              <a:t>Aufgerufen</a:t>
            </a:r>
            <a:r>
              <a:rPr lang="en-US" sz="1800" b="0" dirty="0"/>
              <a:t> am 18.02.2021).</a:t>
            </a:r>
            <a:endParaRPr dirty="0"/>
          </a:p>
        </p:txBody>
      </p:sp>
      <p:sp>
        <p:nvSpPr>
          <p:cNvPr id="5" name="Titel 2"/>
          <p:cNvSpPr>
            <a:spLocks noGrp="1"/>
          </p:cNvSpPr>
          <p:nvPr>
            <p:ph type="title"/>
          </p:nvPr>
        </p:nvSpPr>
        <p:spPr bwMode="auto"/>
        <p:txBody>
          <a:bodyPr/>
          <a:lstStyle/>
          <a:p>
            <a:pPr>
              <a:defRPr/>
            </a:pPr>
            <a:r>
              <a:rPr lang="de-DE"/>
              <a:t>Quellen- und Literaturverzeichnis</a:t>
            </a:r>
            <a:endParaRPr/>
          </a:p>
        </p:txBody>
      </p:sp>
      <p:sp>
        <p:nvSpPr>
          <p:cNvPr id="6" name="Inhaltsplatzhalter 6"/>
          <p:cNvSpPr>
            <a:spLocks noGrp="1"/>
          </p:cNvSpPr>
          <p:nvPr>
            <p:ph sz="quarter" idx="10"/>
          </p:nvPr>
        </p:nvSpPr>
        <p:spPr bwMode="auto"/>
        <p:txBody>
          <a:bodyPr>
            <a:normAutofit lnSpcReduction="10000"/>
          </a:bodyPr>
          <a:lstStyle/>
          <a:p>
            <a:pPr>
              <a:defRPr/>
            </a:pPr>
            <a:endParaRPr lang="de-DE"/>
          </a:p>
        </p:txBody>
      </p:sp>
      <p:sp>
        <p:nvSpPr>
          <p:cNvPr id="7" name="Textplatzhalter 7"/>
          <p:cNvSpPr>
            <a:spLocks noGrp="1"/>
          </p:cNvSpPr>
          <p:nvPr>
            <p:ph type="body" sz="quarter" idx="11"/>
          </p:nvPr>
        </p:nvSpPr>
        <p:spPr bwMode="auto"/>
        <p:txBody>
          <a:bodyPr/>
          <a:lstStyle/>
          <a:p>
            <a:pPr>
              <a:defRPr/>
            </a:pPr>
            <a:r>
              <a:rPr lang="de-DE"/>
              <a:t>Literatur</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Inhaltsplatzhalter 1"/>
          <p:cNvSpPr>
            <a:spLocks noGrp="1"/>
          </p:cNvSpPr>
          <p:nvPr>
            <p:ph idx="1"/>
          </p:nvPr>
        </p:nvSpPr>
        <p:spPr bwMode="auto"/>
        <p:txBody>
          <a:bodyPr vertOverflow="overflow" horzOverflow="clip" vert="horz" wrap="square" lIns="95359" tIns="47679" rIns="95359" bIns="47679" numCol="1" spcCol="0" rtlCol="0" fromWordArt="0" anchor="t" anchorCtr="0" forceAA="0" compatLnSpc="0">
            <a:normAutofit/>
          </a:bodyPr>
          <a:lstStyle/>
          <a:p>
            <a:pPr marL="0" indent="0">
              <a:buNone/>
              <a:defRPr/>
            </a:pPr>
            <a:r>
              <a:rPr lang="de-DE" sz="1800" b="0" u="sng">
                <a:solidFill>
                  <a:srgbClr val="000000"/>
                </a:solidFill>
                <a:ea typeface="Calibri"/>
                <a:cs typeface="Calibri"/>
                <a:hlinkClick r:id="rId2" action="ppaction://hlinksldjump" tooltip="ppaction://hlinksldjumpslide0"/>
              </a:rPr>
              <a:t>Titelfolie:</a:t>
            </a:r>
            <a:r>
              <a:rPr lang="de-DE" sz="1800" b="0">
                <a:solidFill>
                  <a:srgbClr val="000000"/>
                </a:solidFill>
                <a:ea typeface="Calibri"/>
                <a:cs typeface="Calibri"/>
              </a:rPr>
              <a:t> Bild von salinger auf Pixabay: https://pixabay.com/images/id-467730/</a:t>
            </a:r>
            <a:endParaRPr lang="de-DE" sz="1800" b="0"/>
          </a:p>
          <a:p>
            <a:pPr>
              <a:defRPr/>
            </a:pPr>
            <a:endParaRPr lang="de-DE" sz="1800" b="0"/>
          </a:p>
          <a:p>
            <a:pPr>
              <a:defRPr/>
            </a:pPr>
            <a:endParaRPr lang="de-DE" sz="1800" b="0"/>
          </a:p>
          <a:p>
            <a:pPr>
              <a:defRPr/>
            </a:pPr>
            <a:endParaRPr lang="de-DE" sz="1800" b="0"/>
          </a:p>
          <a:p>
            <a:pPr>
              <a:defRPr/>
            </a:pPr>
            <a:endParaRPr lang="de-DE" sz="1800" b="0"/>
          </a:p>
          <a:p>
            <a:pPr>
              <a:defRPr/>
            </a:pPr>
            <a:endParaRPr lang="de-DE" sz="1800" b="0"/>
          </a:p>
          <a:p>
            <a:pPr>
              <a:defRPr/>
            </a:pPr>
            <a:endParaRPr lang="de-DE" sz="1800" b="0"/>
          </a:p>
          <a:p>
            <a:pPr>
              <a:defRPr/>
            </a:pPr>
            <a:endParaRPr lang="de-DE" sz="1800" b="0"/>
          </a:p>
          <a:p>
            <a:pPr>
              <a:defRPr/>
            </a:pPr>
            <a:endParaRPr lang="de-DE" sz="1800" b="0"/>
          </a:p>
          <a:p>
            <a:pPr>
              <a:defRPr/>
            </a:pPr>
            <a:endParaRPr lang="de-DE" sz="1800" b="0"/>
          </a:p>
          <a:p>
            <a:pPr>
              <a:defRPr/>
            </a:pPr>
            <a:endParaRPr lang="de-DE" sz="1800" b="0"/>
          </a:p>
          <a:p>
            <a:pPr>
              <a:defRPr/>
            </a:pPr>
            <a:endParaRPr lang="de-DE" sz="1800" b="0"/>
          </a:p>
          <a:p>
            <a:pPr>
              <a:defRPr/>
            </a:pPr>
            <a:endParaRPr lang="de-DE" sz="1800" b="0"/>
          </a:p>
          <a:p>
            <a:pPr>
              <a:defRPr/>
            </a:pPr>
            <a:endParaRPr lang="de-DE" sz="1800" b="0"/>
          </a:p>
          <a:p>
            <a:pPr>
              <a:defRPr/>
            </a:pPr>
            <a:endParaRPr lang="de-DE" sz="1800" b="0"/>
          </a:p>
          <a:p>
            <a:pPr>
              <a:defRPr/>
            </a:pPr>
            <a:endParaRPr lang="de-DE" sz="1800" b="0"/>
          </a:p>
          <a:p>
            <a:pPr marL="0" indent="0">
              <a:buClr>
                <a:srgbClr val="C00000"/>
              </a:buClr>
              <a:buSzPct val="120000"/>
              <a:buFont typeface="Wingdings"/>
              <a:buNone/>
              <a:defRPr/>
            </a:pPr>
            <a:r>
              <a:rPr lang="de-DE" sz="1800" b="0" i="0" u="none" strike="noStrike" cap="none" spc="0">
                <a:solidFill>
                  <a:srgbClr val="000000"/>
                </a:solidFill>
                <a:latin typeface="Calibri"/>
                <a:ea typeface="Calibri"/>
                <a:cs typeface="Calibri"/>
              </a:rPr>
              <a:t>Alle Bilder lizensiert unter</a:t>
            </a:r>
            <a:r>
              <a:rPr lang="de-DE" sz="1800" b="0" i="0" u="none" strike="noStrike" cap="none" spc="0">
                <a:solidFill>
                  <a:srgbClr val="000000"/>
                </a:solidFill>
                <a:latin typeface="+mn-lt"/>
                <a:ea typeface="Calibri"/>
                <a:cs typeface="Calibri"/>
              </a:rPr>
              <a:t> </a:t>
            </a:r>
            <a:r>
              <a:rPr lang="de-DE" sz="1800" b="0" i="0" u="sng" strike="noStrike" cap="none" spc="0">
                <a:solidFill>
                  <a:schemeClr val="tx1"/>
                </a:solidFill>
                <a:latin typeface="+mn-lt"/>
                <a:ea typeface="Calibri"/>
                <a:cs typeface="Calibri"/>
                <a:hlinkClick r:id="rId3" tooltip="https://creativecommons.org/licenses/by-sa/4.0/legalcode.de"/>
              </a:rPr>
              <a:t>CC-BY-SA 4.0</a:t>
            </a:r>
            <a:endParaRPr lang="de-DE" sz="1800" b="0"/>
          </a:p>
        </p:txBody>
      </p:sp>
      <p:sp>
        <p:nvSpPr>
          <p:cNvPr id="5" name="Titel 2"/>
          <p:cNvSpPr>
            <a:spLocks noGrp="1"/>
          </p:cNvSpPr>
          <p:nvPr>
            <p:ph type="title"/>
          </p:nvPr>
        </p:nvSpPr>
        <p:spPr bwMode="auto"/>
        <p:txBody>
          <a:bodyPr/>
          <a:lstStyle/>
          <a:p>
            <a:pPr>
              <a:defRPr/>
            </a:pPr>
            <a:r>
              <a:rPr lang="de-DE"/>
              <a:t>Quellen- und Literaturverzeichnis</a:t>
            </a:r>
            <a:endParaRPr/>
          </a:p>
        </p:txBody>
      </p:sp>
      <p:sp>
        <p:nvSpPr>
          <p:cNvPr id="6" name="Inhaltsplatzhalter 1"/>
          <p:cNvSpPr>
            <a:spLocks noGrp="1"/>
          </p:cNvSpPr>
          <p:nvPr>
            <p:ph sz="quarter" idx="10"/>
          </p:nvPr>
        </p:nvSpPr>
        <p:spPr bwMode="auto"/>
        <p:txBody>
          <a:bodyPr>
            <a:normAutofit lnSpcReduction="10000"/>
          </a:bodyPr>
          <a:lstStyle/>
          <a:p>
            <a:pPr>
              <a:defRPr/>
            </a:pPr>
            <a:endParaRPr lang="de-DE"/>
          </a:p>
        </p:txBody>
      </p:sp>
      <p:sp>
        <p:nvSpPr>
          <p:cNvPr id="7" name="Textplatzhalter 2"/>
          <p:cNvSpPr>
            <a:spLocks noGrp="1"/>
          </p:cNvSpPr>
          <p:nvPr>
            <p:ph type="body" sz="quarter" idx="11"/>
          </p:nvPr>
        </p:nvSpPr>
        <p:spPr bwMode="auto"/>
        <p:txBody>
          <a:bodyPr/>
          <a:lstStyle/>
          <a:p>
            <a:pPr>
              <a:defRPr/>
            </a:pPr>
            <a:r>
              <a:rPr lang="de-DE"/>
              <a:t>Bilder</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Inhaltsplatzhalter 1"/>
          <p:cNvSpPr>
            <a:spLocks noGrp="1"/>
          </p:cNvSpPr>
          <p:nvPr>
            <p:ph idx="1"/>
          </p:nvPr>
        </p:nvSpPr>
        <p:spPr bwMode="auto"/>
        <p:txBody>
          <a:bodyPr/>
          <a:lstStyle/>
          <a:p>
            <a:pPr marL="0" indent="0">
              <a:buNone/>
              <a:defRPr/>
            </a:pPr>
            <a:r>
              <a:rPr lang="de-DE" sz="1800"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Dieser Foliensatz </a:t>
            </a:r>
            <a:r>
              <a:rPr lang="de-DE" sz="1800" i="1"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a:t>
            </a:r>
            <a:r>
              <a:rPr lang="de-DE" sz="1800" i="1" dirty="0">
                <a:solidFill>
                  <a:srgbClr val="000000"/>
                </a:solidFill>
                <a:latin typeface="Corbel Light" panose="020B0303020204020204" pitchFamily="34" charset="0"/>
                <a:ea typeface="Arial" panose="020B0604020202020204" pitchFamily="34" charset="0"/>
                <a:cs typeface="Times New Roman" panose="02020603050405020304" pitchFamily="18" charset="0"/>
              </a:rPr>
              <a:t>Digitale Werkzeuge für mathematische Lernprozesse im Unterricht nutzen“ </a:t>
            </a:r>
            <a:r>
              <a:rPr lang="de-DE" sz="1800"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wurde im Rahmen des Projekts </a:t>
            </a:r>
            <a:r>
              <a:rPr lang="de-DE" sz="1800" dirty="0">
                <a:solidFill>
                  <a:srgbClr val="0563C1"/>
                </a:solidFill>
                <a:effectLst/>
                <a:latin typeface="Corbel Light" panose="020B0303020204020204" pitchFamily="34" charset="0"/>
                <a:ea typeface="Arial" panose="020B0604020202020204" pitchFamily="34" charset="0"/>
                <a:cs typeface="Times New Roman" panose="02020603050405020304" pitchFamily="18" charset="0"/>
                <a:hlinkClick r:id="rId2"/>
              </a:rPr>
              <a:t>DigitUS</a:t>
            </a:r>
            <a:r>
              <a:rPr lang="de-DE" sz="1800"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 von </a:t>
            </a:r>
            <a:r>
              <a:rPr lang="de-DE" sz="1800" dirty="0">
                <a:solidFill>
                  <a:srgbClr val="0563C1"/>
                </a:solidFill>
                <a:effectLst/>
                <a:latin typeface="Corbel Light" panose="020B0303020204020204" pitchFamily="34" charset="0"/>
                <a:ea typeface="Arial" panose="020B0604020202020204" pitchFamily="34" charset="0"/>
                <a:cs typeface="Times New Roman" panose="02020603050405020304" pitchFamily="18" charset="0"/>
                <a:hlinkClick r:id="rId3"/>
              </a:rPr>
              <a:t>Stefan Ufer</a:t>
            </a:r>
            <a:r>
              <a:rPr lang="de-DE" sz="1800" dirty="0">
                <a:solidFill>
                  <a:srgbClr val="000000"/>
                </a:solidFill>
                <a:latin typeface="Corbel Light" panose="020B0303020204020204" pitchFamily="34" charset="0"/>
                <a:cs typeface="Times New Roman" panose="02020603050405020304" pitchFamily="18" charset="0"/>
              </a:rPr>
              <a:t>,</a:t>
            </a:r>
            <a:r>
              <a:rPr lang="de-DE" sz="1800"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 </a:t>
            </a:r>
            <a:r>
              <a:rPr lang="de-DE" sz="1800" dirty="0">
                <a:solidFill>
                  <a:srgbClr val="0563C1"/>
                </a:solidFill>
                <a:effectLst/>
                <a:latin typeface="Corbel Light" panose="020B0303020204020204" pitchFamily="34" charset="0"/>
                <a:ea typeface="Arial" panose="020B0604020202020204" pitchFamily="34" charset="0"/>
                <a:cs typeface="Times New Roman" panose="02020603050405020304" pitchFamily="18" charset="0"/>
                <a:hlinkClick r:id="rId4"/>
              </a:rPr>
              <a:t>Timo Kosiol</a:t>
            </a:r>
            <a:r>
              <a:rPr lang="de-DE" sz="1800"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 </a:t>
            </a:r>
            <a:r>
              <a:rPr lang="de-DE" sz="1800" dirty="0">
                <a:solidFill>
                  <a:srgbClr val="0563C1"/>
                </a:solidFill>
                <a:effectLst/>
                <a:latin typeface="Corbel Light" panose="020B0303020204020204" pitchFamily="34" charset="0"/>
                <a:ea typeface="Arial" panose="020B0604020202020204" pitchFamily="34" charset="0"/>
                <a:cs typeface="Times New Roman" panose="02020603050405020304" pitchFamily="18" charset="0"/>
                <a:hlinkClick r:id="rId5"/>
              </a:rPr>
              <a:t>Matthias Mohr</a:t>
            </a:r>
            <a:r>
              <a:rPr lang="de-DE" sz="1800" dirty="0">
                <a:solidFill>
                  <a:srgbClr val="000000"/>
                </a:solidFill>
                <a:latin typeface="Corbel Light" panose="020B0303020204020204" pitchFamily="34" charset="0"/>
                <a:ea typeface="Arial" panose="020B0604020202020204" pitchFamily="34" charset="0"/>
                <a:cs typeface="Times New Roman" panose="02020603050405020304" pitchFamily="18" charset="0"/>
              </a:rPr>
              <a:t> </a:t>
            </a:r>
            <a:r>
              <a:rPr lang="de-DE" sz="1800" dirty="0">
                <a:solidFill>
                  <a:srgbClr val="000000"/>
                </a:solidFill>
                <a:latin typeface="Corbel Light" panose="020B0303020204020204" pitchFamily="34" charset="0"/>
                <a:cs typeface="Times New Roman" panose="02020603050405020304" pitchFamily="18" charset="0"/>
              </a:rPr>
              <a:t>und</a:t>
            </a:r>
            <a:r>
              <a:rPr lang="de-DE" sz="1800"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 </a:t>
            </a:r>
            <a:r>
              <a:rPr lang="de-DE" sz="1800" dirty="0">
                <a:solidFill>
                  <a:srgbClr val="0563C1"/>
                </a:solidFill>
                <a:effectLst/>
                <a:latin typeface="Corbel Light" panose="020B0303020204020204" pitchFamily="34" charset="0"/>
                <a:ea typeface="Arial" panose="020B0604020202020204" pitchFamily="34" charset="0"/>
                <a:cs typeface="Times New Roman" panose="02020603050405020304" pitchFamily="18" charset="0"/>
                <a:hlinkClick r:id="rId6"/>
              </a:rPr>
              <a:t>Christian </a:t>
            </a:r>
            <a:r>
              <a:rPr lang="de-DE" sz="1800" dirty="0" err="1">
                <a:solidFill>
                  <a:srgbClr val="0563C1"/>
                </a:solidFill>
                <a:effectLst/>
                <a:latin typeface="Corbel Light" panose="020B0303020204020204" pitchFamily="34" charset="0"/>
                <a:ea typeface="Arial" panose="020B0604020202020204" pitchFamily="34" charset="0"/>
                <a:cs typeface="Times New Roman" panose="02020603050405020304" pitchFamily="18" charset="0"/>
                <a:hlinkClick r:id="rId6"/>
              </a:rPr>
              <a:t>Lindermayer</a:t>
            </a:r>
            <a:r>
              <a:rPr lang="de-DE" sz="180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 und erstellt und ist als </a:t>
            </a:r>
            <a:r>
              <a:rPr lang="de-DE" sz="1800">
                <a:solidFill>
                  <a:srgbClr val="0563C1"/>
                </a:solidFill>
                <a:effectLst/>
                <a:latin typeface="Corbel Light" panose="020B0303020204020204" pitchFamily="34" charset="0"/>
                <a:ea typeface="Arial" panose="020B0604020202020204" pitchFamily="34" charset="0"/>
                <a:cs typeface="Times New Roman" panose="02020603050405020304" pitchFamily="18" charset="0"/>
                <a:hlinkClick r:id="rId7"/>
              </a:rPr>
              <a:t>CC-BY-SA4.0</a:t>
            </a:r>
            <a:r>
              <a:rPr lang="de-DE" sz="180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 lizensiert.</a:t>
            </a:r>
            <a:endParaRPr lang="de-DE" sz="1800"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endParaRPr>
          </a:p>
          <a:p>
            <a:pPr marL="0" indent="0">
              <a:buNone/>
              <a:defRPr/>
            </a:pPr>
            <a:endPar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endParaRPr>
          </a:p>
          <a:p>
            <a:pPr marL="0" indent="0">
              <a:buNone/>
              <a:defRPr/>
            </a:pPr>
            <a:endPar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endParaRPr>
          </a:p>
          <a:p>
            <a:pPr marL="0" indent="0">
              <a:buNone/>
              <a:defRPr/>
            </a:pPr>
            <a:r>
              <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rPr>
              <a:t>Einen Überblick über alle Materialien im DigitUS-Projekt findet sich im </a:t>
            </a:r>
            <a:r>
              <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hlinkClick r:id="rId2"/>
              </a:rPr>
              <a:t>Einführungskapitel</a:t>
            </a:r>
            <a:r>
              <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rPr>
              <a:t>.</a:t>
            </a:r>
          </a:p>
          <a:p>
            <a:pPr marL="0" indent="0">
              <a:buNone/>
              <a:defRPr/>
            </a:pPr>
            <a:endPar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endParaRPr>
          </a:p>
          <a:p>
            <a:pPr marL="0" indent="0">
              <a:buNone/>
              <a:defRPr/>
            </a:pPr>
            <a:r>
              <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rPr>
              <a:t>Eine ausführliche Darstellung der Inhalte der Präsentation findet sich in der </a:t>
            </a:r>
            <a:r>
              <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hlinkClick r:id="rId8"/>
              </a:rPr>
              <a:t>Handreichung für Mathematik-Lehrkräfte</a:t>
            </a:r>
            <a:r>
              <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rPr>
              <a:t>.</a:t>
            </a:r>
          </a:p>
          <a:p>
            <a:pPr marL="0" indent="0">
              <a:buNone/>
              <a:defRPr/>
            </a:pPr>
            <a:endPar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endParaRPr>
          </a:p>
          <a:p>
            <a:pPr marL="0" indent="0">
              <a:buNone/>
              <a:defRPr/>
            </a:pPr>
            <a:endParaRPr lang="de-DE" sz="1800" dirty="0">
              <a:effectLst/>
              <a:latin typeface="Corbel Light" panose="020B0303020204020204" pitchFamily="34" charset="0"/>
              <a:ea typeface="Calibri" panose="020F0502020204030204" pitchFamily="34" charset="0"/>
              <a:cs typeface="Times New Roman" panose="02020603050405020304" pitchFamily="18" charset="0"/>
            </a:endParaRPr>
          </a:p>
          <a:p>
            <a:pPr marL="0" indent="0">
              <a:buNone/>
              <a:defRPr/>
            </a:pPr>
            <a:endParaRPr lang="de-DE" sz="1600" dirty="0"/>
          </a:p>
        </p:txBody>
      </p:sp>
      <p:sp>
        <p:nvSpPr>
          <p:cNvPr id="3" name="Titel 2"/>
          <p:cNvSpPr>
            <a:spLocks noGrp="1"/>
          </p:cNvSpPr>
          <p:nvPr>
            <p:ph type="title"/>
          </p:nvPr>
        </p:nvSpPr>
        <p:spPr bwMode="auto"/>
        <p:txBody>
          <a:bodyPr/>
          <a:lstStyle/>
          <a:p>
            <a:pPr>
              <a:defRPr/>
            </a:pPr>
            <a:r>
              <a:rPr lang="de-DE" dirty="0"/>
              <a:t>DigitUS-Projekt</a:t>
            </a:r>
            <a:endParaRPr dirty="0"/>
          </a:p>
        </p:txBody>
      </p:sp>
      <p:sp>
        <p:nvSpPr>
          <p:cNvPr id="5" name="Textplatzhalter 4"/>
          <p:cNvSpPr>
            <a:spLocks noGrp="1"/>
          </p:cNvSpPr>
          <p:nvPr>
            <p:ph type="body" sz="quarter" idx="11"/>
          </p:nvPr>
        </p:nvSpPr>
        <p:spPr bwMode="auto"/>
        <p:txBody>
          <a:bodyPr/>
          <a:lstStyle/>
          <a:p>
            <a:pPr>
              <a:defRPr/>
            </a:pPr>
            <a:r>
              <a:rPr lang="de-DE" dirty="0"/>
              <a:t>Lizenzhinweis</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a:t>Potenziale digitaler Werkzeuge</a:t>
            </a:r>
            <a:endParaRPr/>
          </a:p>
        </p:txBody>
      </p:sp>
      <p:sp>
        <p:nvSpPr>
          <p:cNvPr id="4" name="Inhaltsplatzhalter 3"/>
          <p:cNvSpPr>
            <a:spLocks noGrp="1"/>
          </p:cNvSpPr>
          <p:nvPr>
            <p:ph sz="quarter" idx="10"/>
          </p:nvPr>
        </p:nvSpPr>
        <p:spPr bwMode="auto"/>
        <p:txBody>
          <a:bodyPr>
            <a:normAutofit lnSpcReduction="10000"/>
          </a:bodyPr>
          <a:lstStyle/>
          <a:p>
            <a:pPr>
              <a:defRPr/>
            </a:pPr>
            <a:endParaRPr lang="de-DE"/>
          </a:p>
        </p:txBody>
      </p:sp>
      <p:sp>
        <p:nvSpPr>
          <p:cNvPr id="5" name="Textplatzhalter 4"/>
          <p:cNvSpPr>
            <a:spLocks noGrp="1"/>
          </p:cNvSpPr>
          <p:nvPr>
            <p:ph type="body" sz="quarter" idx="11"/>
          </p:nvPr>
        </p:nvSpPr>
        <p:spPr bwMode="auto"/>
        <p:txBody>
          <a:bodyPr/>
          <a:lstStyle/>
          <a:p>
            <a:pPr>
              <a:defRPr/>
            </a:pPr>
            <a:r>
              <a:rPr lang="de-DE"/>
              <a:t>Themen heute mit Fokus Mathematikunterricht</a:t>
            </a:r>
            <a:endParaRPr/>
          </a:p>
        </p:txBody>
      </p:sp>
      <p:grpSp>
        <p:nvGrpSpPr>
          <p:cNvPr id="41" name="Gruppieren 40"/>
          <p:cNvGrpSpPr/>
          <p:nvPr/>
        </p:nvGrpSpPr>
        <p:grpSpPr bwMode="auto">
          <a:xfrm>
            <a:off x="5533563" y="1326773"/>
            <a:ext cx="2170255" cy="2170255"/>
            <a:chOff x="3549577" y="1172"/>
            <a:chExt cx="2170255" cy="2170255"/>
          </a:xfrm>
        </p:grpSpPr>
        <p:sp>
          <p:nvSpPr>
            <p:cNvPr id="42" name="Oval 41"/>
            <p:cNvSpPr/>
            <p:nvPr/>
          </p:nvSpPr>
          <p:spPr bwMode="auto">
            <a:xfrm>
              <a:off x="3549577" y="1172"/>
              <a:ext cx="2170255" cy="2170255"/>
            </a:xfrm>
            <a:prstGeom prst="ellipse">
              <a:avLst/>
            </a:prstGeom>
            <a:solidFill>
              <a:schemeClr val="accent2">
                <a:hueOff val="0"/>
                <a:satOff val="0"/>
                <a:lumOff val="0"/>
                <a:alpha val="30000"/>
              </a:schemeClr>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3" name="Oval 4"/>
            <p:cNvSpPr txBox="1"/>
            <p:nvPr/>
          </p:nvSpPr>
          <p:spPr bwMode="auto">
            <a:xfrm>
              <a:off x="3867404" y="318998"/>
              <a:ext cx="1534603"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a:t>1. Wofür?</a:t>
              </a:r>
              <a:endParaRPr/>
            </a:p>
            <a:p>
              <a:pPr marL="11113" lvl="1" indent="-11113" algn="ctr" defTabSz="1111250">
                <a:lnSpc>
                  <a:spcPct val="90000"/>
                </a:lnSpc>
                <a:spcBef>
                  <a:spcPts val="0"/>
                </a:spcBef>
                <a:spcAft>
                  <a:spcPts val="0"/>
                </a:spcAft>
                <a:buNone/>
                <a:defRPr/>
              </a:pPr>
              <a:r>
                <a:rPr lang="de-DE" sz="2500"/>
                <a:t>Potenziale kennen</a:t>
              </a:r>
              <a:endParaRPr/>
            </a:p>
          </p:txBody>
        </p:sp>
      </p:grpSp>
      <p:grpSp>
        <p:nvGrpSpPr>
          <p:cNvPr id="44" name="Gruppieren 43"/>
          <p:cNvGrpSpPr/>
          <p:nvPr/>
        </p:nvGrpSpPr>
        <p:grpSpPr bwMode="auto">
          <a:xfrm>
            <a:off x="7058404" y="3520019"/>
            <a:ext cx="732461" cy="575633"/>
            <a:chOff x="5074419" y="2194418"/>
            <a:chExt cx="732461" cy="575633"/>
          </a:xfrm>
        </p:grpSpPr>
        <p:sp>
          <p:nvSpPr>
            <p:cNvPr id="45" name="Pfeil nach rechts 44"/>
            <p:cNvSpPr/>
            <p:nvPr/>
          </p:nvSpPr>
          <p:spPr bwMode="auto">
            <a:xfrm rot="3599999">
              <a:off x="5152833" y="2116004"/>
              <a:ext cx="575633" cy="732461"/>
            </a:xfrm>
            <a:prstGeom prst="rightArrow">
              <a:avLst>
                <a:gd name="adj1" fmla="val 60000"/>
                <a:gd name="adj2" fmla="val 50000"/>
              </a:avLst>
            </a:prstGeom>
            <a:solidFill>
              <a:schemeClr val="accent2">
                <a:hueOff val="0"/>
                <a:satOff val="0"/>
                <a:lumOff val="0"/>
                <a:alpha val="30000"/>
              </a:schemeClr>
            </a:solidFill>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6" name="Pfeil nach rechts 6"/>
            <p:cNvSpPr txBox="1"/>
            <p:nvPr/>
          </p:nvSpPr>
          <p:spPr bwMode="auto">
            <a:xfrm rot="3599999">
              <a:off x="5196005" y="2187719"/>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grpSp>
        <p:nvGrpSpPr>
          <p:cNvPr id="47" name="Gruppieren 46"/>
          <p:cNvGrpSpPr/>
          <p:nvPr/>
        </p:nvGrpSpPr>
        <p:grpSpPr bwMode="auto">
          <a:xfrm>
            <a:off x="7165280" y="4148858"/>
            <a:ext cx="2170255" cy="2170255"/>
            <a:chOff x="5177756" y="2821259"/>
            <a:chExt cx="2170255" cy="2170255"/>
          </a:xfrm>
        </p:grpSpPr>
        <p:sp>
          <p:nvSpPr>
            <p:cNvPr id="48" name="Oval 47"/>
            <p:cNvSpPr/>
            <p:nvPr/>
          </p:nvSpPr>
          <p:spPr bwMode="auto">
            <a:xfrm>
              <a:off x="5177756" y="2821259"/>
              <a:ext cx="2170255" cy="2170255"/>
            </a:xfrm>
            <a:prstGeom prst="ellipse">
              <a:avLst/>
            </a:prstGeom>
            <a:solidFill>
              <a:schemeClr val="accent3">
                <a:hueOff val="0"/>
                <a:satOff val="0"/>
                <a:lumOff val="0"/>
                <a:alpha val="30000"/>
              </a:schemeClr>
            </a:solidFill>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49" name="Oval 4"/>
            <p:cNvSpPr txBox="1"/>
            <p:nvPr/>
          </p:nvSpPr>
          <p:spPr bwMode="auto">
            <a:xfrm>
              <a:off x="5495582" y="3139085"/>
              <a:ext cx="1534603"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a:t>2. Was?</a:t>
              </a:r>
              <a:endParaRPr/>
            </a:p>
            <a:p>
              <a:pPr marL="11113" lvl="1" indent="-11113" algn="ctr" defTabSz="1111250">
                <a:lnSpc>
                  <a:spcPct val="90000"/>
                </a:lnSpc>
                <a:spcBef>
                  <a:spcPts val="0"/>
                </a:spcBef>
                <a:spcAft>
                  <a:spcPts val="0"/>
                </a:spcAft>
                <a:buNone/>
                <a:defRPr/>
              </a:pPr>
              <a:r>
                <a:rPr lang="de-DE" sz="2500"/>
                <a:t>Werkzeuge finden</a:t>
              </a:r>
              <a:endParaRPr/>
            </a:p>
          </p:txBody>
        </p:sp>
      </p:grpSp>
      <p:grpSp>
        <p:nvGrpSpPr>
          <p:cNvPr id="50" name="Gruppieren 49"/>
          <p:cNvGrpSpPr/>
          <p:nvPr/>
        </p:nvGrpSpPr>
        <p:grpSpPr bwMode="auto">
          <a:xfrm>
            <a:off x="6350705" y="4867755"/>
            <a:ext cx="575633" cy="732461"/>
            <a:chOff x="4363181" y="3540156"/>
            <a:chExt cx="575633" cy="732461"/>
          </a:xfrm>
        </p:grpSpPr>
        <p:sp>
          <p:nvSpPr>
            <p:cNvPr id="51" name="Pfeil nach rechts 50"/>
            <p:cNvSpPr/>
            <p:nvPr/>
          </p:nvSpPr>
          <p:spPr bwMode="auto">
            <a:xfrm rot="10800000">
              <a:off x="4363181" y="3540156"/>
              <a:ext cx="575633" cy="732461"/>
            </a:xfrm>
            <a:prstGeom prst="rightArrow">
              <a:avLst>
                <a:gd name="adj1" fmla="val 60000"/>
                <a:gd name="adj2" fmla="val 50000"/>
              </a:avLst>
            </a:prstGeom>
            <a:solidFill>
              <a:schemeClr val="accent3">
                <a:hueOff val="0"/>
                <a:satOff val="0"/>
                <a:lumOff val="0"/>
                <a:alpha val="30000"/>
              </a:schemeClr>
            </a:solidFill>
          </p:spPr>
          <p:style>
            <a:lnRef idx="0">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lstStyle/>
            <a:p>
              <a:pPr>
                <a:defRPr/>
              </a:pPr>
              <a:endParaRPr lang="de-DE"/>
            </a:p>
          </p:txBody>
        </p:sp>
        <p:sp>
          <p:nvSpPr>
            <p:cNvPr id="52" name="Pfeil nach rechts 6"/>
            <p:cNvSpPr txBox="1"/>
            <p:nvPr/>
          </p:nvSpPr>
          <p:spPr bwMode="auto">
            <a:xfrm rot="21600000">
              <a:off x="4535871" y="3686648"/>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grpSp>
        <p:nvGrpSpPr>
          <p:cNvPr id="53" name="Gruppieren 52"/>
          <p:cNvGrpSpPr/>
          <p:nvPr/>
        </p:nvGrpSpPr>
        <p:grpSpPr bwMode="auto">
          <a:xfrm>
            <a:off x="3926527" y="4148858"/>
            <a:ext cx="2170255" cy="2170255"/>
            <a:chOff x="1921400" y="2821259"/>
            <a:chExt cx="2170255" cy="2170255"/>
          </a:xfrm>
        </p:grpSpPr>
        <p:sp>
          <p:nvSpPr>
            <p:cNvPr id="54" name="Oval 53"/>
            <p:cNvSpPr/>
            <p:nvPr/>
          </p:nvSpPr>
          <p:spPr bwMode="auto">
            <a:xfrm>
              <a:off x="1921400" y="2821259"/>
              <a:ext cx="2170255" cy="2170255"/>
            </a:xfrm>
            <a:prstGeom prst="ellipse">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55" name="Oval 4"/>
            <p:cNvSpPr txBox="1"/>
            <p:nvPr/>
          </p:nvSpPr>
          <p:spPr bwMode="auto">
            <a:xfrm>
              <a:off x="2239226" y="3139085"/>
              <a:ext cx="1534603"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a:t>3. Wie?</a:t>
              </a:r>
              <a:endParaRPr/>
            </a:p>
            <a:p>
              <a:pPr marL="11113" lvl="1" indent="-11113" algn="ctr" defTabSz="1111250">
                <a:lnSpc>
                  <a:spcPct val="90000"/>
                </a:lnSpc>
                <a:spcBef>
                  <a:spcPts val="0"/>
                </a:spcBef>
                <a:spcAft>
                  <a:spcPts val="0"/>
                </a:spcAft>
                <a:buNone/>
                <a:defRPr/>
              </a:pPr>
              <a:r>
                <a:rPr lang="de-DE" sz="2500"/>
                <a:t>Potenziale nutzen</a:t>
              </a:r>
              <a:endParaRPr/>
            </a:p>
          </p:txBody>
        </p:sp>
      </p:grpSp>
      <p:grpSp>
        <p:nvGrpSpPr>
          <p:cNvPr id="56" name="Gruppieren 55"/>
          <p:cNvGrpSpPr/>
          <p:nvPr/>
        </p:nvGrpSpPr>
        <p:grpSpPr bwMode="auto">
          <a:xfrm>
            <a:off x="5451368" y="3550234"/>
            <a:ext cx="732461" cy="575633"/>
            <a:chOff x="3446241" y="2222635"/>
            <a:chExt cx="732461" cy="575633"/>
          </a:xfrm>
        </p:grpSpPr>
        <p:sp>
          <p:nvSpPr>
            <p:cNvPr id="57" name="Pfeil nach rechts 56"/>
            <p:cNvSpPr/>
            <p:nvPr/>
          </p:nvSpPr>
          <p:spPr bwMode="auto">
            <a:xfrm rot="18000000">
              <a:off x="3524655" y="2144221"/>
              <a:ext cx="575633" cy="732461"/>
            </a:xfrm>
            <a:prstGeom prst="rightArrow">
              <a:avLst>
                <a:gd name="adj1" fmla="val 60000"/>
                <a:gd name="adj2" fmla="val 50000"/>
              </a:avLst>
            </a:prstGeom>
          </p:spPr>
          <p:style>
            <a:lnRef idx="0">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58" name="Pfeil nach rechts 6"/>
            <p:cNvSpPr txBox="1"/>
            <p:nvPr/>
          </p:nvSpPr>
          <p:spPr bwMode="auto">
            <a:xfrm rot="18000000">
              <a:off x="3567828" y="2365490"/>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sp>
        <p:nvSpPr>
          <p:cNvPr id="23" name="Rechteck 8"/>
          <p:cNvSpPr/>
          <p:nvPr/>
        </p:nvSpPr>
        <p:spPr bwMode="auto">
          <a:xfrm>
            <a:off x="468536" y="4493498"/>
            <a:ext cx="3219049" cy="40642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a:solidFill>
                  <a:schemeClr val="bg1"/>
                </a:solidFill>
              </a:rPr>
              <a:t>Mehrwert nutzen</a:t>
            </a:r>
            <a:endParaRPr/>
          </a:p>
        </p:txBody>
      </p:sp>
      <p:sp>
        <p:nvSpPr>
          <p:cNvPr id="24" name="Rechteck 8"/>
          <p:cNvSpPr/>
          <p:nvPr/>
        </p:nvSpPr>
        <p:spPr bwMode="auto">
          <a:xfrm>
            <a:off x="468536" y="5008307"/>
            <a:ext cx="3219049" cy="40642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a:solidFill>
                  <a:schemeClr val="bg1"/>
                </a:solidFill>
              </a:rPr>
              <a:t>Hochwertige Lernaktivitäten</a:t>
            </a:r>
            <a:endParaRPr/>
          </a:p>
        </p:txBody>
      </p:sp>
      <p:sp>
        <p:nvSpPr>
          <p:cNvPr id="25" name="Rechteck 24"/>
          <p:cNvSpPr/>
          <p:nvPr/>
        </p:nvSpPr>
        <p:spPr bwMode="auto">
          <a:xfrm>
            <a:off x="468536" y="5523116"/>
            <a:ext cx="3219049" cy="40642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a:solidFill>
                  <a:schemeClr val="bg1"/>
                </a:solidFill>
              </a:rPr>
              <a:t>In eine Unterrichtstunde einbinden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DE" dirty="0"/>
              <a:t>SAMR am Beispiel Mathematik</a:t>
            </a:r>
          </a:p>
        </p:txBody>
      </p:sp>
      <p:sp>
        <p:nvSpPr>
          <p:cNvPr id="12" name="Textfeld 11"/>
          <p:cNvSpPr txBox="1"/>
          <p:nvPr/>
        </p:nvSpPr>
        <p:spPr>
          <a:xfrm>
            <a:off x="1620664" y="6136434"/>
            <a:ext cx="709490" cy="353943"/>
          </a:xfrm>
          <a:prstGeom prst="rect">
            <a:avLst/>
          </a:prstGeom>
          <a:noFill/>
        </p:spPr>
        <p:txBody>
          <a:bodyPr wrap="none" rtlCol="0">
            <a:spAutoFit/>
          </a:bodyPr>
          <a:lstStyle/>
          <a:p>
            <a:r>
              <a:rPr lang="de-DE" dirty="0">
                <a:solidFill>
                  <a:schemeClr val="bg1"/>
                </a:solidFill>
              </a:rPr>
              <a:t>Ersatz</a:t>
            </a:r>
          </a:p>
        </p:txBody>
      </p:sp>
      <p:sp>
        <p:nvSpPr>
          <p:cNvPr id="13" name="Textfeld 12"/>
          <p:cNvSpPr txBox="1"/>
          <p:nvPr/>
        </p:nvSpPr>
        <p:spPr>
          <a:xfrm>
            <a:off x="3565872" y="6012398"/>
            <a:ext cx="1388906" cy="353943"/>
          </a:xfrm>
          <a:prstGeom prst="rect">
            <a:avLst/>
          </a:prstGeom>
          <a:noFill/>
        </p:spPr>
        <p:txBody>
          <a:bodyPr wrap="none" rtlCol="0">
            <a:spAutoFit/>
          </a:bodyPr>
          <a:lstStyle/>
          <a:p>
            <a:r>
              <a:rPr lang="de-DE" dirty="0">
                <a:solidFill>
                  <a:schemeClr val="bg1"/>
                </a:solidFill>
              </a:rPr>
              <a:t>Verbesserung</a:t>
            </a:r>
          </a:p>
        </p:txBody>
      </p:sp>
      <p:sp>
        <p:nvSpPr>
          <p:cNvPr id="14" name="Textfeld 13"/>
          <p:cNvSpPr txBox="1"/>
          <p:nvPr/>
        </p:nvSpPr>
        <p:spPr>
          <a:xfrm>
            <a:off x="5941144" y="6054819"/>
            <a:ext cx="1317027" cy="353943"/>
          </a:xfrm>
          <a:prstGeom prst="rect">
            <a:avLst/>
          </a:prstGeom>
          <a:noFill/>
        </p:spPr>
        <p:txBody>
          <a:bodyPr wrap="none" rtlCol="0">
            <a:spAutoFit/>
          </a:bodyPr>
          <a:lstStyle/>
          <a:p>
            <a:r>
              <a:rPr lang="de-DE" dirty="0">
                <a:solidFill>
                  <a:schemeClr val="bg1"/>
                </a:solidFill>
              </a:rPr>
              <a:t>Modifikation</a:t>
            </a:r>
          </a:p>
        </p:txBody>
      </p:sp>
      <p:sp>
        <p:nvSpPr>
          <p:cNvPr id="17" name="Textfeld 16"/>
          <p:cNvSpPr txBox="1"/>
          <p:nvPr/>
        </p:nvSpPr>
        <p:spPr>
          <a:xfrm>
            <a:off x="718335" y="2571139"/>
            <a:ext cx="2035683" cy="830997"/>
          </a:xfrm>
          <a:prstGeom prst="rect">
            <a:avLst/>
          </a:prstGeom>
          <a:noFill/>
        </p:spPr>
        <p:txBody>
          <a:bodyPr wrap="square" rtlCol="0">
            <a:spAutoFit/>
          </a:bodyPr>
          <a:lstStyle/>
          <a:p>
            <a:r>
              <a:rPr lang="de-DE" sz="1200" b="1" dirty="0">
                <a:solidFill>
                  <a:schemeClr val="accent1"/>
                </a:solidFill>
              </a:rPr>
              <a:t>Das digitale Medium ersetzt das analoge Medium. Es liegt keine funktionale Verbesse-</a:t>
            </a:r>
            <a:r>
              <a:rPr lang="de-DE" sz="1200" b="1" dirty="0" err="1">
                <a:solidFill>
                  <a:schemeClr val="accent1"/>
                </a:solidFill>
              </a:rPr>
              <a:t>rung</a:t>
            </a:r>
            <a:r>
              <a:rPr lang="de-DE" sz="1200" b="1" dirty="0">
                <a:solidFill>
                  <a:schemeClr val="accent1"/>
                </a:solidFill>
              </a:rPr>
              <a:t> vor.   </a:t>
            </a:r>
          </a:p>
        </p:txBody>
      </p:sp>
      <p:sp>
        <p:nvSpPr>
          <p:cNvPr id="18" name="Textfeld 17"/>
          <p:cNvSpPr txBox="1"/>
          <p:nvPr/>
        </p:nvSpPr>
        <p:spPr>
          <a:xfrm>
            <a:off x="696197" y="3467782"/>
            <a:ext cx="2035683" cy="1384995"/>
          </a:xfrm>
          <a:prstGeom prst="rect">
            <a:avLst/>
          </a:prstGeom>
          <a:noFill/>
        </p:spPr>
        <p:txBody>
          <a:bodyPr wrap="square" rtlCol="0">
            <a:spAutoFit/>
          </a:bodyPr>
          <a:lstStyle/>
          <a:p>
            <a:r>
              <a:rPr lang="de-DE" sz="1200" i="1" dirty="0">
                <a:solidFill>
                  <a:schemeClr val="tx1">
                    <a:lumMod val="50000"/>
                    <a:lumOff val="50000"/>
                  </a:schemeClr>
                </a:solidFill>
              </a:rPr>
              <a:t>Aufgaben zur Ermittlung des Funktionsterms einer proportionalen Funktion bei gegebenem Graphen werden den </a:t>
            </a:r>
            <a:r>
              <a:rPr lang="de-DE" sz="1200" i="1" dirty="0" err="1">
                <a:solidFill>
                  <a:schemeClr val="tx1">
                    <a:lumMod val="50000"/>
                    <a:lumOff val="50000"/>
                  </a:schemeClr>
                </a:solidFill>
              </a:rPr>
              <a:t>SchülerInnenn</a:t>
            </a:r>
            <a:r>
              <a:rPr lang="de-DE" sz="1200" i="1" dirty="0">
                <a:solidFill>
                  <a:schemeClr val="tx1">
                    <a:lumMod val="50000"/>
                    <a:lumOff val="50000"/>
                  </a:schemeClr>
                </a:solidFill>
              </a:rPr>
              <a:t> online zur Verfügung gestellt. </a:t>
            </a:r>
            <a:endParaRPr lang="de-DE" sz="1600" i="1" dirty="0">
              <a:solidFill>
                <a:schemeClr val="tx1">
                  <a:lumMod val="50000"/>
                  <a:lumOff val="50000"/>
                </a:schemeClr>
              </a:solidFill>
            </a:endParaRPr>
          </a:p>
          <a:p>
            <a:endParaRPr lang="de-DE" sz="1200" i="1" dirty="0">
              <a:solidFill>
                <a:schemeClr val="tx1">
                  <a:lumMod val="50000"/>
                  <a:lumOff val="50000"/>
                </a:schemeClr>
              </a:solidFill>
            </a:endParaRPr>
          </a:p>
        </p:txBody>
      </p:sp>
      <p:sp>
        <p:nvSpPr>
          <p:cNvPr id="19" name="Textfeld 18"/>
          <p:cNvSpPr txBox="1"/>
          <p:nvPr/>
        </p:nvSpPr>
        <p:spPr>
          <a:xfrm>
            <a:off x="2964472" y="2552240"/>
            <a:ext cx="2035683" cy="830997"/>
          </a:xfrm>
          <a:prstGeom prst="rect">
            <a:avLst/>
          </a:prstGeom>
          <a:noFill/>
        </p:spPr>
        <p:txBody>
          <a:bodyPr wrap="square" rtlCol="0">
            <a:spAutoFit/>
          </a:bodyPr>
          <a:lstStyle/>
          <a:p>
            <a:r>
              <a:rPr lang="de-DE" sz="1200" b="1" dirty="0">
                <a:solidFill>
                  <a:schemeClr val="accent3"/>
                </a:solidFill>
              </a:rPr>
              <a:t>Das digitale Medium ersetzt das analoge Medium und sorgt für eine geringfügige funktionale Verbesserung.   </a:t>
            </a:r>
          </a:p>
        </p:txBody>
      </p:sp>
      <p:sp>
        <p:nvSpPr>
          <p:cNvPr id="20" name="Textfeld 19"/>
          <p:cNvSpPr txBox="1"/>
          <p:nvPr/>
        </p:nvSpPr>
        <p:spPr>
          <a:xfrm>
            <a:off x="2929169" y="3423335"/>
            <a:ext cx="2035683" cy="1892826"/>
          </a:xfrm>
          <a:prstGeom prst="rect">
            <a:avLst/>
          </a:prstGeom>
          <a:noFill/>
        </p:spPr>
        <p:txBody>
          <a:bodyPr wrap="square" rtlCol="0">
            <a:spAutoFit/>
          </a:bodyPr>
          <a:lstStyle/>
          <a:p>
            <a:r>
              <a:rPr lang="de-DE" sz="1170" i="1" dirty="0">
                <a:solidFill>
                  <a:schemeClr val="tx1">
                    <a:lumMod val="50000"/>
                    <a:lumOff val="50000"/>
                  </a:schemeClr>
                </a:solidFill>
              </a:rPr>
              <a:t>Aufgaben zur Ermittlung des Funktionsterms einer proportionalen Funktion bei gegebenem Graphen werden von </a:t>
            </a:r>
            <a:r>
              <a:rPr lang="de-DE" sz="1170" i="1" dirty="0" err="1">
                <a:solidFill>
                  <a:schemeClr val="tx1">
                    <a:lumMod val="50000"/>
                    <a:lumOff val="50000"/>
                  </a:schemeClr>
                </a:solidFill>
              </a:rPr>
              <a:t>SchülerInnenn</a:t>
            </a:r>
            <a:r>
              <a:rPr lang="de-DE" sz="1170" i="1" dirty="0">
                <a:solidFill>
                  <a:schemeClr val="tx1">
                    <a:lumMod val="50000"/>
                    <a:lumOff val="50000"/>
                  </a:schemeClr>
                </a:solidFill>
              </a:rPr>
              <a:t> mit einem Programm bearbeitet. Ihre Lösung wird mit richtig oder falsch bewertet. Ein Tipp kann eingeblendet werden.</a:t>
            </a:r>
          </a:p>
          <a:p>
            <a:pPr algn="just"/>
            <a:endParaRPr lang="de-DE" sz="1170" i="1" dirty="0">
              <a:solidFill>
                <a:schemeClr val="tx1">
                  <a:lumMod val="50000"/>
                  <a:lumOff val="50000"/>
                </a:schemeClr>
              </a:solidFill>
            </a:endParaRPr>
          </a:p>
        </p:txBody>
      </p:sp>
      <p:sp>
        <p:nvSpPr>
          <p:cNvPr id="21" name="Textfeld 20"/>
          <p:cNvSpPr txBox="1"/>
          <p:nvPr/>
        </p:nvSpPr>
        <p:spPr>
          <a:xfrm>
            <a:off x="5206415" y="2520330"/>
            <a:ext cx="2340181" cy="1015663"/>
          </a:xfrm>
          <a:prstGeom prst="rect">
            <a:avLst/>
          </a:prstGeom>
          <a:noFill/>
        </p:spPr>
        <p:txBody>
          <a:bodyPr wrap="square" rtlCol="0">
            <a:spAutoFit/>
          </a:bodyPr>
          <a:lstStyle/>
          <a:p>
            <a:r>
              <a:rPr lang="de-DE" sz="1200" b="1" dirty="0">
                <a:solidFill>
                  <a:schemeClr val="accent4"/>
                </a:solidFill>
              </a:rPr>
              <a:t>Das digitale Medium führt zu einer deutlichen Veränderung des Unterrichts. SchülerInnen arbeiten individualisiert, kooperativ und produktorientiert</a:t>
            </a:r>
          </a:p>
        </p:txBody>
      </p:sp>
      <p:sp>
        <p:nvSpPr>
          <p:cNvPr id="22" name="Textfeld 21"/>
          <p:cNvSpPr txBox="1"/>
          <p:nvPr/>
        </p:nvSpPr>
        <p:spPr>
          <a:xfrm>
            <a:off x="5184278" y="3528442"/>
            <a:ext cx="2035683" cy="1384995"/>
          </a:xfrm>
          <a:prstGeom prst="rect">
            <a:avLst/>
          </a:prstGeom>
          <a:noFill/>
        </p:spPr>
        <p:txBody>
          <a:bodyPr wrap="square" rtlCol="0">
            <a:spAutoFit/>
          </a:bodyPr>
          <a:lstStyle/>
          <a:p>
            <a:r>
              <a:rPr lang="de-DE" sz="1200" i="1" dirty="0">
                <a:solidFill>
                  <a:schemeClr val="tx1">
                    <a:lumMod val="50000"/>
                    <a:lumOff val="50000"/>
                  </a:schemeClr>
                </a:solidFill>
              </a:rPr>
              <a:t>Der Zusammenhang zwischen dem Proportionalitätsfaktor und der Lage des Graphen wird an einem dynamischen Arbeitsblatt untersucht und von den Lernenden als „Regel“ formuliert.</a:t>
            </a:r>
            <a:endParaRPr lang="de-DE" sz="1600" i="1" dirty="0">
              <a:solidFill>
                <a:schemeClr val="tx1">
                  <a:lumMod val="50000"/>
                  <a:lumOff val="50000"/>
                </a:schemeClr>
              </a:solidFill>
            </a:endParaRPr>
          </a:p>
        </p:txBody>
      </p:sp>
      <p:sp>
        <p:nvSpPr>
          <p:cNvPr id="23" name="Textfeld 22"/>
          <p:cNvSpPr txBox="1"/>
          <p:nvPr/>
        </p:nvSpPr>
        <p:spPr>
          <a:xfrm>
            <a:off x="7540334" y="2463796"/>
            <a:ext cx="2340181" cy="830997"/>
          </a:xfrm>
          <a:prstGeom prst="rect">
            <a:avLst/>
          </a:prstGeom>
          <a:noFill/>
        </p:spPr>
        <p:txBody>
          <a:bodyPr wrap="square" rtlCol="0">
            <a:spAutoFit/>
          </a:bodyPr>
          <a:lstStyle/>
          <a:p>
            <a:r>
              <a:rPr lang="de-DE" sz="1200" b="1" dirty="0">
                <a:solidFill>
                  <a:schemeClr val="accent2"/>
                </a:solidFill>
              </a:rPr>
              <a:t>Mithilfe des digitalen Mediums werden neue Unterrichtsformen möglich, die mit analogen Medien nicht realisierbar sind. </a:t>
            </a:r>
          </a:p>
        </p:txBody>
      </p:sp>
      <p:sp>
        <p:nvSpPr>
          <p:cNvPr id="24" name="Textfeld 23"/>
          <p:cNvSpPr txBox="1"/>
          <p:nvPr/>
        </p:nvSpPr>
        <p:spPr>
          <a:xfrm>
            <a:off x="7449296" y="3255884"/>
            <a:ext cx="2333919" cy="1352678"/>
          </a:xfrm>
          <a:prstGeom prst="rect">
            <a:avLst/>
          </a:prstGeom>
          <a:noFill/>
        </p:spPr>
        <p:txBody>
          <a:bodyPr wrap="square" rtlCol="0">
            <a:spAutoFit/>
          </a:bodyPr>
          <a:lstStyle/>
          <a:p>
            <a:r>
              <a:rPr lang="de-DE" sz="1170" i="1" dirty="0">
                <a:solidFill>
                  <a:schemeClr val="tx1">
                    <a:lumMod val="50000"/>
                    <a:lumOff val="50000"/>
                  </a:schemeClr>
                </a:solidFill>
              </a:rPr>
              <a:t>Die SchülerInnen erstellen zusätzlich Tabellenkalkulations-blätter, mit denen die Steigung berechnet werden kann, wenn verschiedene Angaben aus dem Graphen abgelesen und eingetragen werden.</a:t>
            </a:r>
          </a:p>
        </p:txBody>
      </p:sp>
      <p:sp>
        <p:nvSpPr>
          <p:cNvPr id="2" name="Textfeld 1"/>
          <p:cNvSpPr txBox="1"/>
          <p:nvPr/>
        </p:nvSpPr>
        <p:spPr>
          <a:xfrm>
            <a:off x="455236" y="1037474"/>
            <a:ext cx="3109644" cy="1323439"/>
          </a:xfrm>
          <a:prstGeom prst="rect">
            <a:avLst/>
          </a:prstGeom>
          <a:solidFill>
            <a:schemeClr val="bg1">
              <a:lumMod val="85000"/>
            </a:schemeClr>
          </a:solidFill>
        </p:spPr>
        <p:txBody>
          <a:bodyPr wrap="square" rtlCol="0">
            <a:spAutoFit/>
          </a:bodyPr>
          <a:lstStyle/>
          <a:p>
            <a:r>
              <a:rPr lang="de-DE" sz="2000" b="1" dirty="0"/>
              <a:t>S</a:t>
            </a:r>
            <a:r>
              <a:rPr lang="de-DE" sz="2000" dirty="0"/>
              <a:t>ubstitution</a:t>
            </a:r>
          </a:p>
          <a:p>
            <a:r>
              <a:rPr lang="de-DE" sz="2000" b="1" dirty="0"/>
              <a:t>A</a:t>
            </a:r>
            <a:r>
              <a:rPr lang="de-DE" sz="2000" dirty="0"/>
              <a:t>ugmentation</a:t>
            </a:r>
          </a:p>
          <a:p>
            <a:r>
              <a:rPr lang="de-DE" sz="2000" b="1" dirty="0"/>
              <a:t>M</a:t>
            </a:r>
            <a:r>
              <a:rPr lang="de-DE" sz="2000" dirty="0"/>
              <a:t>odifikation</a:t>
            </a:r>
          </a:p>
          <a:p>
            <a:r>
              <a:rPr lang="de-DE" sz="2000" b="1" dirty="0" err="1"/>
              <a:t>R</a:t>
            </a:r>
            <a:r>
              <a:rPr lang="de-DE" sz="2000" dirty="0" err="1"/>
              <a:t>edefinition</a:t>
            </a:r>
            <a:endParaRPr lang="de-DE" sz="2000" dirty="0"/>
          </a:p>
        </p:txBody>
      </p:sp>
      <p:sp>
        <p:nvSpPr>
          <p:cNvPr id="6" name="Inhaltsplatzhalter 5"/>
          <p:cNvSpPr>
            <a:spLocks noGrp="1"/>
          </p:cNvSpPr>
          <p:nvPr>
            <p:ph sz="quarter" idx="10"/>
          </p:nvPr>
        </p:nvSpPr>
        <p:spPr>
          <a:xfrm>
            <a:off x="5536232" y="6696794"/>
            <a:ext cx="4248943" cy="288032"/>
          </a:xfrm>
        </p:spPr>
        <p:txBody>
          <a:bodyPr>
            <a:normAutofit lnSpcReduction="10000"/>
          </a:bodyPr>
          <a:lstStyle/>
          <a:p>
            <a:endParaRPr lang="de-DE"/>
          </a:p>
        </p:txBody>
      </p:sp>
      <p:sp>
        <p:nvSpPr>
          <p:cNvPr id="26" name="Parallelogramm 25"/>
          <p:cNvSpPr/>
          <p:nvPr/>
        </p:nvSpPr>
        <p:spPr>
          <a:xfrm>
            <a:off x="5022592" y="4824586"/>
            <a:ext cx="2808312" cy="1872208"/>
          </a:xfrm>
          <a:prstGeom prst="parallelogram">
            <a:avLst/>
          </a:prstGeom>
          <a:solidFill>
            <a:schemeClr val="accent4"/>
          </a:solidFill>
          <a:ln>
            <a:solidFill>
              <a:schemeClr val="accent4"/>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 name="Parallelogramm 30"/>
          <p:cNvSpPr/>
          <p:nvPr/>
        </p:nvSpPr>
        <p:spPr>
          <a:xfrm>
            <a:off x="7330702" y="4760129"/>
            <a:ext cx="2808312" cy="1872208"/>
          </a:xfrm>
          <a:prstGeom prst="parallelogram">
            <a:avLst/>
          </a:prstGeom>
          <a:solidFill>
            <a:schemeClr val="accent2"/>
          </a:solidFill>
          <a:ln>
            <a:solidFill>
              <a:schemeClr val="accent2"/>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 name="Parallelogramm 31"/>
          <p:cNvSpPr/>
          <p:nvPr/>
        </p:nvSpPr>
        <p:spPr>
          <a:xfrm>
            <a:off x="2714482" y="4877695"/>
            <a:ext cx="2808312" cy="1872208"/>
          </a:xfrm>
          <a:prstGeom prst="parallelogram">
            <a:avLst/>
          </a:prstGeom>
          <a:solidFill>
            <a:schemeClr val="accent3"/>
          </a:solidFill>
          <a:ln>
            <a:solidFill>
              <a:schemeClr val="accent3"/>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3" name="Parallelogramm 32"/>
          <p:cNvSpPr/>
          <p:nvPr/>
        </p:nvSpPr>
        <p:spPr>
          <a:xfrm>
            <a:off x="394476" y="4910751"/>
            <a:ext cx="2808312" cy="1872208"/>
          </a:xfrm>
          <a:prstGeom prst="parallelogram">
            <a:avLst/>
          </a:prstGeom>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4" name="Textfeld 33"/>
          <p:cNvSpPr txBox="1"/>
          <p:nvPr/>
        </p:nvSpPr>
        <p:spPr>
          <a:xfrm>
            <a:off x="1620664" y="6126827"/>
            <a:ext cx="709490" cy="353943"/>
          </a:xfrm>
          <a:prstGeom prst="rect">
            <a:avLst/>
          </a:prstGeom>
          <a:noFill/>
        </p:spPr>
        <p:txBody>
          <a:bodyPr wrap="none" rtlCol="0">
            <a:spAutoFit/>
          </a:bodyPr>
          <a:lstStyle/>
          <a:p>
            <a:r>
              <a:rPr lang="de-DE" dirty="0">
                <a:solidFill>
                  <a:schemeClr val="bg1"/>
                </a:solidFill>
              </a:rPr>
              <a:t>Ersatz</a:t>
            </a:r>
          </a:p>
        </p:txBody>
      </p:sp>
      <p:sp>
        <p:nvSpPr>
          <p:cNvPr id="35" name="Textfeld 34"/>
          <p:cNvSpPr txBox="1"/>
          <p:nvPr/>
        </p:nvSpPr>
        <p:spPr>
          <a:xfrm>
            <a:off x="3565872" y="6054819"/>
            <a:ext cx="1388906" cy="353943"/>
          </a:xfrm>
          <a:prstGeom prst="rect">
            <a:avLst/>
          </a:prstGeom>
          <a:noFill/>
        </p:spPr>
        <p:txBody>
          <a:bodyPr wrap="none" rtlCol="0">
            <a:spAutoFit/>
          </a:bodyPr>
          <a:lstStyle/>
          <a:p>
            <a:r>
              <a:rPr lang="de-DE" dirty="0">
                <a:solidFill>
                  <a:schemeClr val="bg1"/>
                </a:solidFill>
              </a:rPr>
              <a:t>Verbesserung</a:t>
            </a:r>
          </a:p>
        </p:txBody>
      </p:sp>
      <p:sp>
        <p:nvSpPr>
          <p:cNvPr id="36" name="Textfeld 35"/>
          <p:cNvSpPr txBox="1"/>
          <p:nvPr/>
        </p:nvSpPr>
        <p:spPr>
          <a:xfrm>
            <a:off x="5941144" y="6054819"/>
            <a:ext cx="1317027" cy="353943"/>
          </a:xfrm>
          <a:prstGeom prst="rect">
            <a:avLst/>
          </a:prstGeom>
          <a:noFill/>
        </p:spPr>
        <p:txBody>
          <a:bodyPr wrap="none" rtlCol="0">
            <a:spAutoFit/>
          </a:bodyPr>
          <a:lstStyle/>
          <a:p>
            <a:r>
              <a:rPr lang="de-DE" dirty="0">
                <a:solidFill>
                  <a:schemeClr val="bg1"/>
                </a:solidFill>
              </a:rPr>
              <a:t>Modifikation</a:t>
            </a:r>
          </a:p>
        </p:txBody>
      </p:sp>
      <p:sp>
        <p:nvSpPr>
          <p:cNvPr id="37" name="Textfeld 36"/>
          <p:cNvSpPr txBox="1"/>
          <p:nvPr/>
        </p:nvSpPr>
        <p:spPr>
          <a:xfrm>
            <a:off x="8250678" y="5982811"/>
            <a:ext cx="1362874" cy="353943"/>
          </a:xfrm>
          <a:prstGeom prst="rect">
            <a:avLst/>
          </a:prstGeom>
          <a:noFill/>
        </p:spPr>
        <p:txBody>
          <a:bodyPr wrap="none" rtlCol="0">
            <a:spAutoFit/>
          </a:bodyPr>
          <a:lstStyle/>
          <a:p>
            <a:r>
              <a:rPr lang="de-DE" dirty="0">
                <a:solidFill>
                  <a:schemeClr val="bg1"/>
                </a:solidFill>
              </a:rPr>
              <a:t>Neubelegung</a:t>
            </a:r>
          </a:p>
        </p:txBody>
      </p:sp>
      <p:sp>
        <p:nvSpPr>
          <p:cNvPr id="3" name="Inhaltsplatzhalter 2"/>
          <p:cNvSpPr>
            <a:spLocks noGrp="1"/>
          </p:cNvSpPr>
          <p:nvPr>
            <p:ph sz="quarter" idx="10"/>
          </p:nvPr>
        </p:nvSpPr>
        <p:spPr/>
        <p:txBody>
          <a:bodyPr>
            <a:normAutofit lnSpcReduction="10000"/>
          </a:bodyPr>
          <a:lstStyle/>
          <a:p>
            <a:endParaRPr lang="de-DE"/>
          </a:p>
        </p:txBody>
      </p:sp>
      <p:sp>
        <p:nvSpPr>
          <p:cNvPr id="38" name="Inhaltsplatzhalter 6"/>
          <p:cNvSpPr>
            <a:spLocks noGrp="1"/>
          </p:cNvSpPr>
          <p:nvPr>
            <p:ph sz="quarter" idx="10"/>
          </p:nvPr>
        </p:nvSpPr>
        <p:spPr bwMode="auto">
          <a:xfrm>
            <a:off x="7597269" y="40943"/>
            <a:ext cx="2603888" cy="648128"/>
          </a:xfrm>
        </p:spPr>
        <p:txBody>
          <a:bodyPr>
            <a:normAutofit/>
          </a:bodyPr>
          <a:lstStyle/>
          <a:p>
            <a:pPr>
              <a:lnSpc>
                <a:spcPct val="90000"/>
              </a:lnSpc>
              <a:defRPr/>
            </a:pPr>
            <a:r>
              <a:rPr lang="de-DE" sz="1100" dirty="0" err="1"/>
              <a:t>Puentedura</a:t>
            </a:r>
            <a:r>
              <a:rPr lang="de-DE" sz="1100" dirty="0"/>
              <a:t> (2006)</a:t>
            </a:r>
            <a:endParaRPr sz="1100" dirty="0"/>
          </a:p>
        </p:txBody>
      </p:sp>
    </p:spTree>
    <p:extLst>
      <p:ext uri="{BB962C8B-B14F-4D97-AF65-F5344CB8AC3E}">
        <p14:creationId xmlns:p14="http://schemas.microsoft.com/office/powerpoint/2010/main" val="1139966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3B5AC2-6830-1248-8905-74BFEF0C8BF1}"/>
              </a:ext>
            </a:extLst>
          </p:cNvPr>
          <p:cNvSpPr>
            <a:spLocks noGrp="1"/>
          </p:cNvSpPr>
          <p:nvPr>
            <p:ph type="title"/>
          </p:nvPr>
        </p:nvSpPr>
        <p:spPr/>
        <p:txBody>
          <a:bodyPr/>
          <a:lstStyle/>
          <a:p>
            <a:r>
              <a:rPr lang="de-DE" dirty="0"/>
              <a:t>Potenziale digitaler Werkzeuge</a:t>
            </a:r>
          </a:p>
        </p:txBody>
      </p:sp>
      <p:sp>
        <p:nvSpPr>
          <p:cNvPr id="4" name="Inhaltsplatzhalter 3">
            <a:extLst>
              <a:ext uri="{FF2B5EF4-FFF2-40B4-BE49-F238E27FC236}">
                <a16:creationId xmlns:a16="http://schemas.microsoft.com/office/drawing/2014/main" id="{3832FC9A-31CB-6B45-9810-B192F1D51DA6}"/>
              </a:ext>
            </a:extLst>
          </p:cNvPr>
          <p:cNvSpPr>
            <a:spLocks noGrp="1"/>
          </p:cNvSpPr>
          <p:nvPr>
            <p:ph sz="quarter" idx="10"/>
          </p:nvPr>
        </p:nvSpPr>
        <p:spPr/>
        <p:txBody>
          <a:bodyPr>
            <a:normAutofit lnSpcReduction="10000"/>
          </a:bodyPr>
          <a:lstStyle/>
          <a:p>
            <a:endParaRPr lang="de-DE"/>
          </a:p>
        </p:txBody>
      </p:sp>
      <p:sp>
        <p:nvSpPr>
          <p:cNvPr id="5" name="Textplatzhalter 4">
            <a:extLst>
              <a:ext uri="{FF2B5EF4-FFF2-40B4-BE49-F238E27FC236}">
                <a16:creationId xmlns:a16="http://schemas.microsoft.com/office/drawing/2014/main" id="{27327AA1-A1C8-5D4F-A468-C565660C0750}"/>
              </a:ext>
            </a:extLst>
          </p:cNvPr>
          <p:cNvSpPr>
            <a:spLocks noGrp="1"/>
          </p:cNvSpPr>
          <p:nvPr>
            <p:ph type="body" sz="quarter" idx="11"/>
          </p:nvPr>
        </p:nvSpPr>
        <p:spPr/>
        <p:txBody>
          <a:bodyPr/>
          <a:lstStyle/>
          <a:p>
            <a:r>
              <a:rPr lang="de-DE" dirty="0"/>
              <a:t>Themen heute mit Fokus Mathematikunterricht</a:t>
            </a:r>
          </a:p>
        </p:txBody>
      </p:sp>
      <p:grpSp>
        <p:nvGrpSpPr>
          <p:cNvPr id="41" name="Gruppieren 40">
            <a:extLst>
              <a:ext uri="{FF2B5EF4-FFF2-40B4-BE49-F238E27FC236}">
                <a16:creationId xmlns:a16="http://schemas.microsoft.com/office/drawing/2014/main" id="{B4A29C0E-946A-8945-9F91-946EBFA7915A}"/>
              </a:ext>
            </a:extLst>
          </p:cNvPr>
          <p:cNvGrpSpPr/>
          <p:nvPr/>
        </p:nvGrpSpPr>
        <p:grpSpPr>
          <a:xfrm>
            <a:off x="5533563" y="1326773"/>
            <a:ext cx="2170255" cy="2170255"/>
            <a:chOff x="3549578" y="1172"/>
            <a:chExt cx="2170255" cy="2170255"/>
          </a:xfrm>
        </p:grpSpPr>
        <p:sp>
          <p:nvSpPr>
            <p:cNvPr id="42" name="Oval 41">
              <a:extLst>
                <a:ext uri="{FF2B5EF4-FFF2-40B4-BE49-F238E27FC236}">
                  <a16:creationId xmlns:a16="http://schemas.microsoft.com/office/drawing/2014/main" id="{891D12B4-D89D-4A45-A321-6A09325E85C2}"/>
                </a:ext>
              </a:extLst>
            </p:cNvPr>
            <p:cNvSpPr/>
            <p:nvPr/>
          </p:nvSpPr>
          <p:spPr>
            <a:xfrm>
              <a:off x="3549578" y="1172"/>
              <a:ext cx="2170255" cy="2170255"/>
            </a:xfrm>
            <a:prstGeom prst="ellipse">
              <a:avLst/>
            </a:prstGeom>
            <a:solidFill>
              <a:schemeClr val="accent2">
                <a:hueOff val="0"/>
                <a:satOff val="0"/>
                <a:lumOff val="0"/>
                <a:alpha val="30000"/>
              </a:schemeClr>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3" name="Oval 4">
              <a:extLst>
                <a:ext uri="{FF2B5EF4-FFF2-40B4-BE49-F238E27FC236}">
                  <a16:creationId xmlns:a16="http://schemas.microsoft.com/office/drawing/2014/main" id="{35FA5CA2-19E2-9A4C-B8EA-5423AD018D68}"/>
                </a:ext>
              </a:extLst>
            </p:cNvPr>
            <p:cNvSpPr txBox="1"/>
            <p:nvPr/>
          </p:nvSpPr>
          <p:spPr>
            <a:xfrm>
              <a:off x="3867404" y="318998"/>
              <a:ext cx="1534603" cy="153460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de-DE" sz="2800" kern="1200" dirty="0"/>
                <a:t>1. Wofür?</a:t>
              </a:r>
            </a:p>
            <a:p>
              <a:pPr marL="11113" lvl="1" indent="-11113" algn="ctr" defTabSz="1111250">
                <a:lnSpc>
                  <a:spcPct val="90000"/>
                </a:lnSpc>
                <a:spcBef>
                  <a:spcPct val="0"/>
                </a:spcBef>
                <a:spcAft>
                  <a:spcPct val="15000"/>
                </a:spcAft>
                <a:buNone/>
                <a:tabLst/>
              </a:pPr>
              <a:r>
                <a:rPr lang="de-DE" sz="2500" kern="1200" dirty="0"/>
                <a:t>Potenziale kennen</a:t>
              </a:r>
            </a:p>
          </p:txBody>
        </p:sp>
      </p:grpSp>
      <p:grpSp>
        <p:nvGrpSpPr>
          <p:cNvPr id="44" name="Gruppieren 43">
            <a:extLst>
              <a:ext uri="{FF2B5EF4-FFF2-40B4-BE49-F238E27FC236}">
                <a16:creationId xmlns:a16="http://schemas.microsoft.com/office/drawing/2014/main" id="{6A0ADA8F-874B-FC4B-B1D3-A48A4F965B0A}"/>
              </a:ext>
            </a:extLst>
          </p:cNvPr>
          <p:cNvGrpSpPr/>
          <p:nvPr/>
        </p:nvGrpSpPr>
        <p:grpSpPr>
          <a:xfrm>
            <a:off x="7058404" y="3520019"/>
            <a:ext cx="732461" cy="575633"/>
            <a:chOff x="5074419" y="2194418"/>
            <a:chExt cx="732461" cy="575633"/>
          </a:xfrm>
        </p:grpSpPr>
        <p:sp>
          <p:nvSpPr>
            <p:cNvPr id="45" name="Pfeil nach rechts 44">
              <a:extLst>
                <a:ext uri="{FF2B5EF4-FFF2-40B4-BE49-F238E27FC236}">
                  <a16:creationId xmlns:a16="http://schemas.microsoft.com/office/drawing/2014/main" id="{1FFE4FF8-3A32-0C40-9082-0542722AD2D0}"/>
                </a:ext>
              </a:extLst>
            </p:cNvPr>
            <p:cNvSpPr/>
            <p:nvPr/>
          </p:nvSpPr>
          <p:spPr>
            <a:xfrm rot="3600000">
              <a:off x="5152833" y="2116004"/>
              <a:ext cx="575633" cy="732461"/>
            </a:xfrm>
            <a:prstGeom prst="rightArrow">
              <a:avLst>
                <a:gd name="adj1" fmla="val 60000"/>
                <a:gd name="adj2" fmla="val 50000"/>
              </a:avLst>
            </a:prstGeom>
            <a:solidFill>
              <a:schemeClr val="accent2">
                <a:hueOff val="0"/>
                <a:satOff val="0"/>
                <a:lumOff val="0"/>
                <a:alpha val="30000"/>
              </a:schemeClr>
            </a:solidFill>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6" name="Pfeil nach rechts 6">
              <a:extLst>
                <a:ext uri="{FF2B5EF4-FFF2-40B4-BE49-F238E27FC236}">
                  <a16:creationId xmlns:a16="http://schemas.microsoft.com/office/drawing/2014/main" id="{2BF5B586-4730-BA41-B9BD-1E4857DF32DD}"/>
                </a:ext>
              </a:extLst>
            </p:cNvPr>
            <p:cNvSpPr txBox="1"/>
            <p:nvPr/>
          </p:nvSpPr>
          <p:spPr>
            <a:xfrm rot="3600000">
              <a:off x="5196006" y="2187719"/>
              <a:ext cx="402943" cy="43947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de-DE" sz="2600" kern="1200"/>
            </a:p>
          </p:txBody>
        </p:sp>
      </p:grpSp>
      <p:grpSp>
        <p:nvGrpSpPr>
          <p:cNvPr id="47" name="Gruppieren 46">
            <a:extLst>
              <a:ext uri="{FF2B5EF4-FFF2-40B4-BE49-F238E27FC236}">
                <a16:creationId xmlns:a16="http://schemas.microsoft.com/office/drawing/2014/main" id="{7B511514-1387-FF47-AC67-BAAD256F6EA2}"/>
              </a:ext>
            </a:extLst>
          </p:cNvPr>
          <p:cNvGrpSpPr/>
          <p:nvPr/>
        </p:nvGrpSpPr>
        <p:grpSpPr>
          <a:xfrm>
            <a:off x="7165280" y="4148858"/>
            <a:ext cx="2170255" cy="2170255"/>
            <a:chOff x="5177756" y="2821259"/>
            <a:chExt cx="2170255" cy="2170255"/>
          </a:xfrm>
        </p:grpSpPr>
        <p:sp>
          <p:nvSpPr>
            <p:cNvPr id="48" name="Oval 47">
              <a:extLst>
                <a:ext uri="{FF2B5EF4-FFF2-40B4-BE49-F238E27FC236}">
                  <a16:creationId xmlns:a16="http://schemas.microsoft.com/office/drawing/2014/main" id="{86C8C271-7A17-6443-9A56-4836DB4364F0}"/>
                </a:ext>
              </a:extLst>
            </p:cNvPr>
            <p:cNvSpPr/>
            <p:nvPr/>
          </p:nvSpPr>
          <p:spPr>
            <a:xfrm>
              <a:off x="5177756" y="2821259"/>
              <a:ext cx="2170255" cy="2170255"/>
            </a:xfrm>
            <a:prstGeom prst="ellipse">
              <a:avLst/>
            </a:prstGeom>
            <a:solidFill>
              <a:schemeClr val="accent3">
                <a:hueOff val="0"/>
                <a:satOff val="0"/>
                <a:lumOff val="0"/>
                <a:alpha val="30000"/>
              </a:schemeClr>
            </a:solidFill>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49" name="Oval 4">
              <a:extLst>
                <a:ext uri="{FF2B5EF4-FFF2-40B4-BE49-F238E27FC236}">
                  <a16:creationId xmlns:a16="http://schemas.microsoft.com/office/drawing/2014/main" id="{B298D051-8057-3E49-8FBB-024E6311D139}"/>
                </a:ext>
              </a:extLst>
            </p:cNvPr>
            <p:cNvSpPr txBox="1"/>
            <p:nvPr/>
          </p:nvSpPr>
          <p:spPr>
            <a:xfrm>
              <a:off x="5495582" y="3139085"/>
              <a:ext cx="1534603" cy="153460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de-DE" sz="2800" kern="1200" dirty="0"/>
                <a:t>2. Was?</a:t>
              </a:r>
            </a:p>
            <a:p>
              <a:pPr marL="11113" lvl="1" indent="-11113" algn="ctr" defTabSz="1111250">
                <a:lnSpc>
                  <a:spcPct val="90000"/>
                </a:lnSpc>
                <a:spcBef>
                  <a:spcPct val="0"/>
                </a:spcBef>
                <a:spcAft>
                  <a:spcPct val="15000"/>
                </a:spcAft>
                <a:buNone/>
                <a:tabLst/>
              </a:pPr>
              <a:r>
                <a:rPr lang="de-DE" sz="2500" kern="1200" dirty="0"/>
                <a:t>Werkzeuge finden</a:t>
              </a:r>
            </a:p>
          </p:txBody>
        </p:sp>
      </p:grpSp>
      <p:grpSp>
        <p:nvGrpSpPr>
          <p:cNvPr id="50" name="Gruppieren 49">
            <a:extLst>
              <a:ext uri="{FF2B5EF4-FFF2-40B4-BE49-F238E27FC236}">
                <a16:creationId xmlns:a16="http://schemas.microsoft.com/office/drawing/2014/main" id="{666ADB8D-00F3-614C-B535-D7B722EF3D92}"/>
              </a:ext>
            </a:extLst>
          </p:cNvPr>
          <p:cNvGrpSpPr/>
          <p:nvPr/>
        </p:nvGrpSpPr>
        <p:grpSpPr>
          <a:xfrm>
            <a:off x="6350705" y="4867755"/>
            <a:ext cx="575633" cy="732461"/>
            <a:chOff x="4363181" y="3540156"/>
            <a:chExt cx="575633" cy="732461"/>
          </a:xfrm>
        </p:grpSpPr>
        <p:sp>
          <p:nvSpPr>
            <p:cNvPr id="51" name="Pfeil nach rechts 50">
              <a:extLst>
                <a:ext uri="{FF2B5EF4-FFF2-40B4-BE49-F238E27FC236}">
                  <a16:creationId xmlns:a16="http://schemas.microsoft.com/office/drawing/2014/main" id="{66293860-E47F-504C-9A42-0C3026C09A47}"/>
                </a:ext>
              </a:extLst>
            </p:cNvPr>
            <p:cNvSpPr/>
            <p:nvPr/>
          </p:nvSpPr>
          <p:spPr>
            <a:xfrm rot="10800000">
              <a:off x="4363181" y="3540156"/>
              <a:ext cx="575633" cy="732461"/>
            </a:xfrm>
            <a:prstGeom prst="rightArrow">
              <a:avLst>
                <a:gd name="adj1" fmla="val 60000"/>
                <a:gd name="adj2" fmla="val 50000"/>
              </a:avLst>
            </a:prstGeom>
            <a:solidFill>
              <a:schemeClr val="accent3">
                <a:hueOff val="0"/>
                <a:satOff val="0"/>
                <a:lumOff val="0"/>
                <a:alpha val="30000"/>
              </a:schemeClr>
            </a:solidFill>
          </p:spPr>
          <p:style>
            <a:lnRef idx="0">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lstStyle/>
            <a:p>
              <a:endParaRPr lang="de-DE" dirty="0"/>
            </a:p>
          </p:txBody>
        </p:sp>
        <p:sp>
          <p:nvSpPr>
            <p:cNvPr id="52" name="Pfeil nach rechts 6">
              <a:extLst>
                <a:ext uri="{FF2B5EF4-FFF2-40B4-BE49-F238E27FC236}">
                  <a16:creationId xmlns:a16="http://schemas.microsoft.com/office/drawing/2014/main" id="{66B921B2-F64B-B747-8D25-9BC845E0740E}"/>
                </a:ext>
              </a:extLst>
            </p:cNvPr>
            <p:cNvSpPr txBox="1"/>
            <p:nvPr/>
          </p:nvSpPr>
          <p:spPr>
            <a:xfrm rot="21600000">
              <a:off x="4535871" y="3686648"/>
              <a:ext cx="402943" cy="43947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de-DE" sz="2600" kern="1200" dirty="0"/>
            </a:p>
          </p:txBody>
        </p:sp>
      </p:grpSp>
      <p:grpSp>
        <p:nvGrpSpPr>
          <p:cNvPr id="53" name="Gruppieren 52">
            <a:extLst>
              <a:ext uri="{FF2B5EF4-FFF2-40B4-BE49-F238E27FC236}">
                <a16:creationId xmlns:a16="http://schemas.microsoft.com/office/drawing/2014/main" id="{9955702F-1E74-274B-9238-D6EC990F16B9}"/>
              </a:ext>
            </a:extLst>
          </p:cNvPr>
          <p:cNvGrpSpPr/>
          <p:nvPr/>
        </p:nvGrpSpPr>
        <p:grpSpPr>
          <a:xfrm>
            <a:off x="3926527" y="4148858"/>
            <a:ext cx="2170255" cy="2170255"/>
            <a:chOff x="1921400" y="2821259"/>
            <a:chExt cx="2170255" cy="2170255"/>
          </a:xfrm>
        </p:grpSpPr>
        <p:sp>
          <p:nvSpPr>
            <p:cNvPr id="54" name="Oval 53">
              <a:extLst>
                <a:ext uri="{FF2B5EF4-FFF2-40B4-BE49-F238E27FC236}">
                  <a16:creationId xmlns:a16="http://schemas.microsoft.com/office/drawing/2014/main" id="{091AB966-0EF0-D041-A67A-7802E669A1B2}"/>
                </a:ext>
              </a:extLst>
            </p:cNvPr>
            <p:cNvSpPr/>
            <p:nvPr/>
          </p:nvSpPr>
          <p:spPr>
            <a:xfrm>
              <a:off x="1921400" y="2821259"/>
              <a:ext cx="2170255" cy="2170255"/>
            </a:xfrm>
            <a:prstGeom prst="ellipse">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55" name="Oval 4">
              <a:extLst>
                <a:ext uri="{FF2B5EF4-FFF2-40B4-BE49-F238E27FC236}">
                  <a16:creationId xmlns:a16="http://schemas.microsoft.com/office/drawing/2014/main" id="{E52B8D00-AD1A-8342-BD4B-29D60C3C81F9}"/>
                </a:ext>
              </a:extLst>
            </p:cNvPr>
            <p:cNvSpPr txBox="1"/>
            <p:nvPr/>
          </p:nvSpPr>
          <p:spPr>
            <a:xfrm>
              <a:off x="2239226" y="3139085"/>
              <a:ext cx="1534603" cy="153460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de-DE" sz="2800" kern="1200" dirty="0"/>
                <a:t>3. Wie?</a:t>
              </a:r>
            </a:p>
            <a:p>
              <a:pPr marL="11113" lvl="1" indent="-11113" algn="ctr" defTabSz="1111250">
                <a:lnSpc>
                  <a:spcPct val="90000"/>
                </a:lnSpc>
                <a:spcBef>
                  <a:spcPct val="0"/>
                </a:spcBef>
                <a:spcAft>
                  <a:spcPct val="15000"/>
                </a:spcAft>
                <a:buNone/>
                <a:tabLst/>
              </a:pPr>
              <a:r>
                <a:rPr lang="de-DE" sz="2500" kern="1200" dirty="0"/>
                <a:t>Potenziale nutzen</a:t>
              </a:r>
            </a:p>
          </p:txBody>
        </p:sp>
      </p:grpSp>
      <p:grpSp>
        <p:nvGrpSpPr>
          <p:cNvPr id="56" name="Gruppieren 55">
            <a:extLst>
              <a:ext uri="{FF2B5EF4-FFF2-40B4-BE49-F238E27FC236}">
                <a16:creationId xmlns:a16="http://schemas.microsoft.com/office/drawing/2014/main" id="{9B977EF7-9CCC-884E-AB93-605174C9DE0E}"/>
              </a:ext>
            </a:extLst>
          </p:cNvPr>
          <p:cNvGrpSpPr/>
          <p:nvPr/>
        </p:nvGrpSpPr>
        <p:grpSpPr>
          <a:xfrm>
            <a:off x="5451368" y="3550234"/>
            <a:ext cx="732461" cy="575633"/>
            <a:chOff x="3446241" y="2222635"/>
            <a:chExt cx="732461" cy="575633"/>
          </a:xfrm>
        </p:grpSpPr>
        <p:sp>
          <p:nvSpPr>
            <p:cNvPr id="57" name="Pfeil nach rechts 56">
              <a:extLst>
                <a:ext uri="{FF2B5EF4-FFF2-40B4-BE49-F238E27FC236}">
                  <a16:creationId xmlns:a16="http://schemas.microsoft.com/office/drawing/2014/main" id="{8DFDAADF-4496-0949-AF13-1B2A7F86C159}"/>
                </a:ext>
              </a:extLst>
            </p:cNvPr>
            <p:cNvSpPr/>
            <p:nvPr/>
          </p:nvSpPr>
          <p:spPr>
            <a:xfrm rot="18000000">
              <a:off x="3524655" y="2144221"/>
              <a:ext cx="575633" cy="732461"/>
            </a:xfrm>
            <a:prstGeom prst="rightArrow">
              <a:avLst>
                <a:gd name="adj1" fmla="val 60000"/>
                <a:gd name="adj2" fmla="val 50000"/>
              </a:avLst>
            </a:prstGeom>
          </p:spPr>
          <p:style>
            <a:lnRef idx="0">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58" name="Pfeil nach rechts 6">
              <a:extLst>
                <a:ext uri="{FF2B5EF4-FFF2-40B4-BE49-F238E27FC236}">
                  <a16:creationId xmlns:a16="http://schemas.microsoft.com/office/drawing/2014/main" id="{E408A3E6-5619-9643-8B08-04F977A42460}"/>
                </a:ext>
              </a:extLst>
            </p:cNvPr>
            <p:cNvSpPr txBox="1"/>
            <p:nvPr/>
          </p:nvSpPr>
          <p:spPr>
            <a:xfrm rot="18000000">
              <a:off x="3567828" y="2365490"/>
              <a:ext cx="402943" cy="43947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de-DE" sz="2600" kern="1200"/>
            </a:p>
          </p:txBody>
        </p:sp>
      </p:grpSp>
      <p:sp>
        <p:nvSpPr>
          <p:cNvPr id="23" name="Rechteck 8">
            <a:extLst>
              <a:ext uri="{FF2B5EF4-FFF2-40B4-BE49-F238E27FC236}">
                <a16:creationId xmlns:a16="http://schemas.microsoft.com/office/drawing/2014/main" id="{C6AC3A1B-01A3-5D4C-BE3C-A0F5CFAF575C}"/>
              </a:ext>
            </a:extLst>
          </p:cNvPr>
          <p:cNvSpPr/>
          <p:nvPr/>
        </p:nvSpPr>
        <p:spPr bwMode="auto">
          <a:xfrm>
            <a:off x="468536" y="4493498"/>
            <a:ext cx="3219049" cy="40642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dirty="0">
                <a:solidFill>
                  <a:schemeClr val="bg1"/>
                </a:solidFill>
              </a:rPr>
              <a:t>Mehrwert nutzen</a:t>
            </a:r>
          </a:p>
        </p:txBody>
      </p:sp>
      <p:sp>
        <p:nvSpPr>
          <p:cNvPr id="24" name="Rechteck 8">
            <a:extLst>
              <a:ext uri="{FF2B5EF4-FFF2-40B4-BE49-F238E27FC236}">
                <a16:creationId xmlns:a16="http://schemas.microsoft.com/office/drawing/2014/main" id="{2F1F1A8D-D688-184F-88F5-AD90EB7C3768}"/>
              </a:ext>
            </a:extLst>
          </p:cNvPr>
          <p:cNvSpPr/>
          <p:nvPr/>
        </p:nvSpPr>
        <p:spPr bwMode="auto">
          <a:xfrm>
            <a:off x="468536" y="5008307"/>
            <a:ext cx="3219049" cy="40642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dirty="0">
                <a:solidFill>
                  <a:schemeClr val="bg1"/>
                </a:solidFill>
              </a:rPr>
              <a:t>Hochwertige Lernaktivitäten</a:t>
            </a:r>
          </a:p>
        </p:txBody>
      </p:sp>
      <p:sp>
        <p:nvSpPr>
          <p:cNvPr id="25" name="Rechteck 24">
            <a:extLst>
              <a:ext uri="{FF2B5EF4-FFF2-40B4-BE49-F238E27FC236}">
                <a16:creationId xmlns:a16="http://schemas.microsoft.com/office/drawing/2014/main" id="{7D4D0619-6B56-2A48-9C04-192F88D33AF3}"/>
              </a:ext>
            </a:extLst>
          </p:cNvPr>
          <p:cNvSpPr/>
          <p:nvPr/>
        </p:nvSpPr>
        <p:spPr bwMode="auto">
          <a:xfrm>
            <a:off x="468536" y="5523116"/>
            <a:ext cx="3219049" cy="40642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dirty="0">
                <a:solidFill>
                  <a:schemeClr val="bg1"/>
                </a:solidFill>
              </a:rPr>
              <a:t>In eine Unterrichtstunde einbinden</a:t>
            </a:r>
          </a:p>
        </p:txBody>
      </p:sp>
    </p:spTree>
    <p:extLst>
      <p:ext uri="{BB962C8B-B14F-4D97-AF65-F5344CB8AC3E}">
        <p14:creationId xmlns:p14="http://schemas.microsoft.com/office/powerpoint/2010/main" val="3354842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DE" dirty="0"/>
              <a:t>ICAP</a:t>
            </a:r>
          </a:p>
        </p:txBody>
      </p:sp>
      <p:sp>
        <p:nvSpPr>
          <p:cNvPr id="17" name="Textfeld 16"/>
          <p:cNvSpPr txBox="1"/>
          <p:nvPr/>
        </p:nvSpPr>
        <p:spPr>
          <a:xfrm>
            <a:off x="649435" y="4898335"/>
            <a:ext cx="2035683" cy="646331"/>
          </a:xfrm>
          <a:prstGeom prst="rect">
            <a:avLst/>
          </a:prstGeom>
          <a:noFill/>
        </p:spPr>
        <p:txBody>
          <a:bodyPr wrap="square" rtlCol="0">
            <a:spAutoFit/>
          </a:bodyPr>
          <a:lstStyle/>
          <a:p>
            <a:r>
              <a:rPr lang="de-DE" sz="1200" b="1" dirty="0"/>
              <a:t>Zuhören, Zuschauen, Rezipieren von (digitalen) Inhalten.</a:t>
            </a:r>
          </a:p>
        </p:txBody>
      </p:sp>
      <p:sp>
        <p:nvSpPr>
          <p:cNvPr id="19" name="Textfeld 18"/>
          <p:cNvSpPr txBox="1"/>
          <p:nvPr/>
        </p:nvSpPr>
        <p:spPr>
          <a:xfrm>
            <a:off x="2895572" y="3952939"/>
            <a:ext cx="2035683" cy="1200329"/>
          </a:xfrm>
          <a:prstGeom prst="rect">
            <a:avLst/>
          </a:prstGeom>
          <a:noFill/>
        </p:spPr>
        <p:txBody>
          <a:bodyPr wrap="square" rtlCol="0">
            <a:spAutoFit/>
          </a:bodyPr>
          <a:lstStyle/>
          <a:p>
            <a:r>
              <a:rPr lang="de-DE" sz="1200" b="1" dirty="0"/>
              <a:t>Zusätzlich einfache, erkennbare  SchülerInnen-tätigkeit mit physisch-motorischer Aktion, z. B. Notizen zu Präsentationen anfertigen. </a:t>
            </a:r>
          </a:p>
        </p:txBody>
      </p:sp>
      <p:sp>
        <p:nvSpPr>
          <p:cNvPr id="21" name="Textfeld 20"/>
          <p:cNvSpPr txBox="1"/>
          <p:nvPr/>
        </p:nvSpPr>
        <p:spPr>
          <a:xfrm>
            <a:off x="5077048" y="3264217"/>
            <a:ext cx="2267375" cy="1200329"/>
          </a:xfrm>
          <a:prstGeom prst="rect">
            <a:avLst/>
          </a:prstGeom>
          <a:noFill/>
        </p:spPr>
        <p:txBody>
          <a:bodyPr wrap="square" rtlCol="0">
            <a:spAutoFit/>
          </a:bodyPr>
          <a:lstStyle/>
          <a:p>
            <a:r>
              <a:rPr lang="de-DE" sz="1200" b="1" dirty="0"/>
              <a:t>Selbstständige Überlegungen anstellen, die über die Informa-</a:t>
            </a:r>
            <a:r>
              <a:rPr lang="de-DE" sz="1200" b="1" dirty="0" err="1"/>
              <a:t>tionen</a:t>
            </a:r>
            <a:r>
              <a:rPr lang="de-DE" sz="1200" b="1" dirty="0"/>
              <a:t> im Material hinausgehen. Der produzierte Output enthält eigene Ideen, die im Material noch nicht vorhanden sind.</a:t>
            </a:r>
          </a:p>
        </p:txBody>
      </p:sp>
      <p:sp>
        <p:nvSpPr>
          <p:cNvPr id="23" name="Textfeld 22"/>
          <p:cNvSpPr txBox="1"/>
          <p:nvPr/>
        </p:nvSpPr>
        <p:spPr>
          <a:xfrm>
            <a:off x="7471434" y="2760161"/>
            <a:ext cx="2340181" cy="1200329"/>
          </a:xfrm>
          <a:prstGeom prst="rect">
            <a:avLst/>
          </a:prstGeom>
          <a:noFill/>
        </p:spPr>
        <p:txBody>
          <a:bodyPr wrap="square" rtlCol="0">
            <a:spAutoFit/>
          </a:bodyPr>
          <a:lstStyle/>
          <a:p>
            <a:r>
              <a:rPr lang="de-DE" sz="1200" b="1" dirty="0"/>
              <a:t>Einbringen der konstruktiven Überlegungen in einen Peer-Diskurs, sodass Positionen, Argumente der Anderen in die eigene Sichtweise integriert werden. </a:t>
            </a:r>
          </a:p>
        </p:txBody>
      </p:sp>
      <p:sp>
        <p:nvSpPr>
          <p:cNvPr id="35" name="Parallelogramm 34"/>
          <p:cNvSpPr/>
          <p:nvPr/>
        </p:nvSpPr>
        <p:spPr>
          <a:xfrm>
            <a:off x="5022592" y="3971613"/>
            <a:ext cx="2808312" cy="1872208"/>
          </a:xfrm>
          <a:prstGeom prst="parallelogram">
            <a:avLst/>
          </a:prstGeom>
          <a:solidFill>
            <a:schemeClr val="bg1">
              <a:lumMod val="75000"/>
            </a:schemeClr>
          </a:solidFill>
          <a:ln>
            <a:solidFill>
              <a:schemeClr val="bg1">
                <a:lumMod val="7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Parallelogramm 35"/>
          <p:cNvSpPr/>
          <p:nvPr/>
        </p:nvSpPr>
        <p:spPr>
          <a:xfrm>
            <a:off x="7306269" y="3405914"/>
            <a:ext cx="2808312" cy="1872208"/>
          </a:xfrm>
          <a:prstGeom prst="parallelogram">
            <a:avLst/>
          </a:prstGeom>
          <a:solidFill>
            <a:schemeClr val="bg1">
              <a:lumMod val="65000"/>
            </a:schemeClr>
          </a:solidFill>
          <a:ln>
            <a:solidFill>
              <a:schemeClr val="bg1">
                <a:lumMod val="6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Parallelogramm 36"/>
          <p:cNvSpPr/>
          <p:nvPr/>
        </p:nvSpPr>
        <p:spPr>
          <a:xfrm>
            <a:off x="2738914" y="4537312"/>
            <a:ext cx="2808312" cy="1872208"/>
          </a:xfrm>
          <a:prstGeom prst="parallelogram">
            <a:avLst/>
          </a:prstGeom>
          <a:solidFill>
            <a:schemeClr val="bg1">
              <a:lumMod val="85000"/>
            </a:schemeClr>
          </a:solidFill>
          <a:ln>
            <a:solidFill>
              <a:schemeClr val="bg1">
                <a:lumMod val="8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8" name="Parallelogramm 37"/>
          <p:cNvSpPr/>
          <p:nvPr/>
        </p:nvSpPr>
        <p:spPr>
          <a:xfrm>
            <a:off x="455236" y="5103011"/>
            <a:ext cx="2808312" cy="1872208"/>
          </a:xfrm>
          <a:prstGeom prst="parallelogram">
            <a:avLst/>
          </a:prstGeom>
          <a:solidFill>
            <a:schemeClr val="bg1">
              <a:lumMod val="95000"/>
            </a:schemeClr>
          </a:solidFill>
          <a:ln>
            <a:solidFill>
              <a:schemeClr val="bg1">
                <a:lumMod val="8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Textfeld 38"/>
          <p:cNvSpPr txBox="1"/>
          <p:nvPr/>
        </p:nvSpPr>
        <p:spPr>
          <a:xfrm>
            <a:off x="1620664" y="6342851"/>
            <a:ext cx="720069" cy="353943"/>
          </a:xfrm>
          <a:prstGeom prst="rect">
            <a:avLst/>
          </a:prstGeom>
          <a:noFill/>
        </p:spPr>
        <p:txBody>
          <a:bodyPr wrap="none" rtlCol="0">
            <a:spAutoFit/>
          </a:bodyPr>
          <a:lstStyle/>
          <a:p>
            <a:r>
              <a:rPr lang="de-DE" dirty="0"/>
              <a:t>passiv</a:t>
            </a:r>
          </a:p>
        </p:txBody>
      </p:sp>
      <p:sp>
        <p:nvSpPr>
          <p:cNvPr id="40" name="Textfeld 39"/>
          <p:cNvSpPr txBox="1"/>
          <p:nvPr/>
        </p:nvSpPr>
        <p:spPr>
          <a:xfrm>
            <a:off x="4036628" y="5760690"/>
            <a:ext cx="608372" cy="353943"/>
          </a:xfrm>
          <a:prstGeom prst="rect">
            <a:avLst/>
          </a:prstGeom>
          <a:noFill/>
        </p:spPr>
        <p:txBody>
          <a:bodyPr wrap="none" rtlCol="0">
            <a:spAutoFit/>
          </a:bodyPr>
          <a:lstStyle/>
          <a:p>
            <a:r>
              <a:rPr lang="de-DE" dirty="0"/>
              <a:t>aktiv</a:t>
            </a:r>
          </a:p>
        </p:txBody>
      </p:sp>
      <p:sp>
        <p:nvSpPr>
          <p:cNvPr id="41" name="Textfeld 40"/>
          <p:cNvSpPr txBox="1"/>
          <p:nvPr/>
        </p:nvSpPr>
        <p:spPr>
          <a:xfrm>
            <a:off x="5941144" y="5190723"/>
            <a:ext cx="1170833" cy="353943"/>
          </a:xfrm>
          <a:prstGeom prst="rect">
            <a:avLst/>
          </a:prstGeom>
          <a:noFill/>
        </p:spPr>
        <p:txBody>
          <a:bodyPr wrap="none" rtlCol="0">
            <a:spAutoFit/>
          </a:bodyPr>
          <a:lstStyle/>
          <a:p>
            <a:r>
              <a:rPr lang="de-DE" dirty="0"/>
              <a:t>konstruktiv</a:t>
            </a:r>
          </a:p>
        </p:txBody>
      </p:sp>
      <p:sp>
        <p:nvSpPr>
          <p:cNvPr id="42" name="Textfeld 41"/>
          <p:cNvSpPr txBox="1"/>
          <p:nvPr/>
        </p:nvSpPr>
        <p:spPr>
          <a:xfrm>
            <a:off x="8250678" y="4572199"/>
            <a:ext cx="1021049" cy="353943"/>
          </a:xfrm>
          <a:prstGeom prst="rect">
            <a:avLst/>
          </a:prstGeom>
          <a:noFill/>
        </p:spPr>
        <p:txBody>
          <a:bodyPr wrap="none" rtlCol="0">
            <a:spAutoFit/>
          </a:bodyPr>
          <a:lstStyle/>
          <a:p>
            <a:r>
              <a:rPr lang="de-DE" dirty="0"/>
              <a:t>interaktiv</a:t>
            </a:r>
          </a:p>
        </p:txBody>
      </p:sp>
      <p:sp>
        <p:nvSpPr>
          <p:cNvPr id="45" name="Textfeld 44"/>
          <p:cNvSpPr txBox="1"/>
          <p:nvPr/>
        </p:nvSpPr>
        <p:spPr>
          <a:xfrm>
            <a:off x="627297" y="2006982"/>
            <a:ext cx="1480855" cy="369332"/>
          </a:xfrm>
          <a:prstGeom prst="rect">
            <a:avLst/>
          </a:prstGeom>
          <a:noFill/>
        </p:spPr>
        <p:txBody>
          <a:bodyPr wrap="none" rtlCol="0">
            <a:spAutoFit/>
          </a:bodyPr>
          <a:lstStyle/>
          <a:p>
            <a:r>
              <a:rPr lang="de-DE" sz="1800" b="1" dirty="0">
                <a:solidFill>
                  <a:schemeClr val="bg1"/>
                </a:solidFill>
              </a:rPr>
              <a:t>Verbesserung</a:t>
            </a:r>
            <a:endParaRPr lang="de-DE" b="1" dirty="0">
              <a:solidFill>
                <a:schemeClr val="bg1"/>
              </a:solidFill>
            </a:endParaRPr>
          </a:p>
        </p:txBody>
      </p:sp>
      <p:cxnSp>
        <p:nvCxnSpPr>
          <p:cNvPr id="46" name="Gerader Verbinder 45"/>
          <p:cNvCxnSpPr/>
          <p:nvPr/>
        </p:nvCxnSpPr>
        <p:spPr>
          <a:xfrm>
            <a:off x="2685118" y="4056305"/>
            <a:ext cx="25410" cy="1344345"/>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7" name="Gerader Verbinder 46"/>
          <p:cNvCxnSpPr>
            <a:cxnSpLocks/>
          </p:cNvCxnSpPr>
          <p:nvPr/>
        </p:nvCxnSpPr>
        <p:spPr>
          <a:xfrm>
            <a:off x="4985051" y="3405914"/>
            <a:ext cx="19989" cy="1267105"/>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8" name="Gerader Verbinder 47"/>
          <p:cNvCxnSpPr/>
          <p:nvPr/>
        </p:nvCxnSpPr>
        <p:spPr>
          <a:xfrm>
            <a:off x="7306269" y="2880370"/>
            <a:ext cx="0" cy="1175935"/>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9" name="Textfeld 28"/>
          <p:cNvSpPr txBox="1"/>
          <p:nvPr/>
        </p:nvSpPr>
        <p:spPr>
          <a:xfrm>
            <a:off x="455236" y="1037474"/>
            <a:ext cx="3109644" cy="1323439"/>
          </a:xfrm>
          <a:prstGeom prst="rect">
            <a:avLst/>
          </a:prstGeom>
          <a:solidFill>
            <a:schemeClr val="bg1">
              <a:lumMod val="85000"/>
            </a:schemeClr>
          </a:solidFill>
        </p:spPr>
        <p:txBody>
          <a:bodyPr wrap="square" rtlCol="0">
            <a:spAutoFit/>
          </a:bodyPr>
          <a:lstStyle/>
          <a:p>
            <a:r>
              <a:rPr lang="de-DE" sz="2000" b="1" dirty="0"/>
              <a:t>I</a:t>
            </a:r>
            <a:r>
              <a:rPr lang="de-DE" sz="2000" dirty="0"/>
              <a:t>nteractive</a:t>
            </a:r>
          </a:p>
          <a:p>
            <a:r>
              <a:rPr lang="de-DE" sz="2000" b="1" dirty="0" err="1"/>
              <a:t>C</a:t>
            </a:r>
            <a:r>
              <a:rPr lang="de-DE" sz="2000" dirty="0" err="1"/>
              <a:t>onstructive</a:t>
            </a:r>
            <a:endParaRPr lang="de-DE" sz="2000" dirty="0"/>
          </a:p>
          <a:p>
            <a:r>
              <a:rPr lang="de-DE" sz="2000" b="1" dirty="0" err="1"/>
              <a:t>A</a:t>
            </a:r>
            <a:r>
              <a:rPr lang="de-DE" sz="2000" dirty="0" err="1"/>
              <a:t>ctive</a:t>
            </a:r>
            <a:endParaRPr lang="de-DE" sz="2000" dirty="0"/>
          </a:p>
          <a:p>
            <a:r>
              <a:rPr lang="de-DE" sz="2000" b="1" dirty="0"/>
              <a:t>P</a:t>
            </a:r>
            <a:r>
              <a:rPr lang="de-DE" sz="2000" dirty="0"/>
              <a:t>assiv</a:t>
            </a:r>
          </a:p>
        </p:txBody>
      </p:sp>
      <p:sp>
        <p:nvSpPr>
          <p:cNvPr id="22" name="Inhaltsplatzhalter 6"/>
          <p:cNvSpPr>
            <a:spLocks/>
          </p:cNvSpPr>
          <p:nvPr/>
        </p:nvSpPr>
        <p:spPr bwMode="auto">
          <a:xfrm>
            <a:off x="7381304" y="72003"/>
            <a:ext cx="2916810" cy="648127"/>
          </a:xfrm>
          <a:prstGeom prst="rect">
            <a:avLst/>
          </a:prstGeom>
        </p:spPr>
        <p:txBody>
          <a:bodyPr vert="horz" lIns="95361" tIns="47681" rIns="95361" bIns="47681" rtlCol="0" anchor="ctr">
            <a:no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de-DE" sz="1100" dirty="0"/>
              <a:t>ICAP-Modell (Chi, 2009; Chi &amp; Wylie, 2014)</a:t>
            </a:r>
            <a:endParaRPr sz="1100" dirty="0"/>
          </a:p>
          <a:p>
            <a:pPr>
              <a:lnSpc>
                <a:spcPct val="80000"/>
              </a:lnSpc>
              <a:defRPr/>
            </a:pPr>
            <a:r>
              <a:rPr lang="de-DE" sz="1100" dirty="0"/>
              <a:t> aus: </a:t>
            </a:r>
            <a:r>
              <a:rPr lang="de-DE" sz="1100" u="sng" dirty="0">
                <a:hlinkClick r:id="rId3" tooltip="https://digitales-klassenzimmer.org/icap-modell/"/>
              </a:rPr>
              <a:t>https://digitales-klassenzimmer.org/icap-modell/</a:t>
            </a:r>
            <a:endParaRPr lang="de-DE" sz="1100" u="sng" dirty="0"/>
          </a:p>
        </p:txBody>
      </p:sp>
      <p:sp>
        <p:nvSpPr>
          <p:cNvPr id="2" name="Inhaltsplatzhalter 1"/>
          <p:cNvSpPr>
            <a:spLocks noGrp="1"/>
          </p:cNvSpPr>
          <p:nvPr>
            <p:ph sz="quarter" idx="10"/>
          </p:nvPr>
        </p:nvSpPr>
        <p:spPr/>
        <p:txBody>
          <a:bodyPr>
            <a:normAutofit lnSpcReduction="10000"/>
          </a:bodyPr>
          <a:lstStyle/>
          <a:p>
            <a:endParaRPr lang="de-DE"/>
          </a:p>
        </p:txBody>
      </p:sp>
    </p:spTree>
    <p:extLst>
      <p:ext uri="{BB962C8B-B14F-4D97-AF65-F5344CB8AC3E}">
        <p14:creationId xmlns:p14="http://schemas.microsoft.com/office/powerpoint/2010/main" val="2403374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hteck 28"/>
          <p:cNvSpPr/>
          <p:nvPr/>
        </p:nvSpPr>
        <p:spPr>
          <a:xfrm>
            <a:off x="468537" y="936154"/>
            <a:ext cx="9508628" cy="583264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n>
                <a:solidFill>
                  <a:schemeClr val="tx1"/>
                </a:solidFill>
              </a:ln>
            </a:endParaRPr>
          </a:p>
        </p:txBody>
      </p:sp>
      <p:sp>
        <p:nvSpPr>
          <p:cNvPr id="43" name="Rechteck 42"/>
          <p:cNvSpPr/>
          <p:nvPr/>
        </p:nvSpPr>
        <p:spPr>
          <a:xfrm>
            <a:off x="468537" y="936155"/>
            <a:ext cx="9508628" cy="58326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n>
                <a:solidFill>
                  <a:schemeClr val="tx1"/>
                </a:solidFill>
              </a:ln>
            </a:endParaRPr>
          </a:p>
        </p:txBody>
      </p:sp>
      <p:sp>
        <p:nvSpPr>
          <p:cNvPr id="5" name="Titel 4"/>
          <p:cNvSpPr>
            <a:spLocks noGrp="1"/>
          </p:cNvSpPr>
          <p:nvPr>
            <p:ph type="title"/>
          </p:nvPr>
        </p:nvSpPr>
        <p:spPr/>
        <p:txBody>
          <a:bodyPr>
            <a:normAutofit/>
          </a:bodyPr>
          <a:lstStyle/>
          <a:p>
            <a:r>
              <a:rPr lang="de-DE" dirty="0"/>
              <a:t>ICAP am Beispiel Mathematik</a:t>
            </a:r>
          </a:p>
        </p:txBody>
      </p:sp>
      <p:sp>
        <p:nvSpPr>
          <p:cNvPr id="18" name="Textfeld 17"/>
          <p:cNvSpPr txBox="1"/>
          <p:nvPr/>
        </p:nvSpPr>
        <p:spPr>
          <a:xfrm>
            <a:off x="627297" y="4857685"/>
            <a:ext cx="2035683" cy="1015663"/>
          </a:xfrm>
          <a:prstGeom prst="rect">
            <a:avLst/>
          </a:prstGeom>
          <a:noFill/>
        </p:spPr>
        <p:txBody>
          <a:bodyPr wrap="square" rtlCol="0">
            <a:spAutoFit/>
          </a:bodyPr>
          <a:lstStyle/>
          <a:p>
            <a:pPr>
              <a:defRPr/>
            </a:pPr>
            <a:r>
              <a:rPr lang="de-DE" sz="1200" i="1" dirty="0">
                <a:solidFill>
                  <a:schemeClr val="bg1"/>
                </a:solidFill>
              </a:rPr>
              <a:t>Lehrkraft erklärt das Verfahren wiederholend.</a:t>
            </a:r>
            <a:br>
              <a:rPr lang="de-DE" sz="1200" i="1" dirty="0">
                <a:solidFill>
                  <a:schemeClr val="bg1"/>
                </a:solidFill>
              </a:rPr>
            </a:br>
            <a:r>
              <a:rPr lang="de-DE" sz="1200" i="1" dirty="0">
                <a:solidFill>
                  <a:schemeClr val="bg1"/>
                </a:solidFill>
              </a:rPr>
              <a:t>SchülerInnen betrachten das Beispiel.</a:t>
            </a:r>
          </a:p>
          <a:p>
            <a:endParaRPr lang="de-DE" sz="1200" i="1" dirty="0">
              <a:solidFill>
                <a:schemeClr val="bg1"/>
              </a:solidFill>
            </a:endParaRPr>
          </a:p>
        </p:txBody>
      </p:sp>
      <p:sp>
        <p:nvSpPr>
          <p:cNvPr id="20" name="Textfeld 19"/>
          <p:cNvSpPr txBox="1"/>
          <p:nvPr/>
        </p:nvSpPr>
        <p:spPr>
          <a:xfrm>
            <a:off x="2873434" y="3672458"/>
            <a:ext cx="2035683" cy="1200329"/>
          </a:xfrm>
          <a:prstGeom prst="rect">
            <a:avLst/>
          </a:prstGeom>
          <a:noFill/>
        </p:spPr>
        <p:txBody>
          <a:bodyPr wrap="square" rtlCol="0">
            <a:spAutoFit/>
          </a:bodyPr>
          <a:lstStyle/>
          <a:p>
            <a:pPr>
              <a:defRPr/>
            </a:pPr>
            <a:r>
              <a:rPr lang="de-DE" sz="1200" i="1" dirty="0">
                <a:solidFill>
                  <a:schemeClr val="bg1"/>
                </a:solidFill>
              </a:rPr>
              <a:t>SchülerInnen führen das Verfahren genau so wie von der Lehrkraft vorgestellt an einem neuen Beispiel durch.</a:t>
            </a:r>
          </a:p>
          <a:p>
            <a:pPr>
              <a:defRPr/>
            </a:pPr>
            <a:r>
              <a:rPr lang="de-DE" sz="1200" i="1" dirty="0">
                <a:solidFill>
                  <a:schemeClr val="bg1"/>
                </a:solidFill>
              </a:rPr>
              <a:t>Lehrkraft gibt Hilfestellungen bzw. korrigiert.</a:t>
            </a:r>
          </a:p>
        </p:txBody>
      </p:sp>
      <p:sp>
        <p:nvSpPr>
          <p:cNvPr id="22" name="Textfeld 21"/>
          <p:cNvSpPr txBox="1"/>
          <p:nvPr/>
        </p:nvSpPr>
        <p:spPr>
          <a:xfrm>
            <a:off x="5115378" y="2448322"/>
            <a:ext cx="2035683" cy="2123658"/>
          </a:xfrm>
          <a:prstGeom prst="rect">
            <a:avLst/>
          </a:prstGeom>
          <a:noFill/>
        </p:spPr>
        <p:txBody>
          <a:bodyPr wrap="square" rtlCol="0">
            <a:spAutoFit/>
          </a:bodyPr>
          <a:lstStyle/>
          <a:p>
            <a:pPr>
              <a:defRPr/>
            </a:pPr>
            <a:r>
              <a:rPr lang="de-DE" sz="1200" i="1" dirty="0">
                <a:solidFill>
                  <a:schemeClr val="bg1"/>
                </a:solidFill>
              </a:rPr>
              <a:t>Lehrkraft zeigt eine veränderte Grafik, in der auch einer der beiden Punkte des Steigungsdreiecks auf dem Graphen verschoben ist. </a:t>
            </a:r>
            <a:br>
              <a:rPr lang="de-DE" sz="1200" i="1" dirty="0">
                <a:solidFill>
                  <a:schemeClr val="bg1"/>
                </a:solidFill>
              </a:rPr>
            </a:br>
            <a:r>
              <a:rPr lang="de-DE" sz="1200" i="1" dirty="0">
                <a:solidFill>
                  <a:schemeClr val="bg1"/>
                </a:solidFill>
              </a:rPr>
              <a:t>SchülerInnen erklären ohne erneut zu rechnen, ob und ggf. wie sich der Wert der Steigung dadurch ändert oder warum er gleich bleibt. </a:t>
            </a:r>
            <a:endParaRPr lang="de-DE" sz="1600" i="1" dirty="0">
              <a:solidFill>
                <a:schemeClr val="bg1"/>
              </a:solidFill>
            </a:endParaRPr>
          </a:p>
          <a:p>
            <a:endParaRPr lang="de-DE" sz="1200" i="1" dirty="0">
              <a:solidFill>
                <a:schemeClr val="bg1"/>
              </a:solidFill>
            </a:endParaRPr>
          </a:p>
        </p:txBody>
      </p:sp>
      <p:sp>
        <p:nvSpPr>
          <p:cNvPr id="24" name="Textfeld 23"/>
          <p:cNvSpPr txBox="1"/>
          <p:nvPr/>
        </p:nvSpPr>
        <p:spPr>
          <a:xfrm>
            <a:off x="7449296" y="2134156"/>
            <a:ext cx="2333919" cy="1754326"/>
          </a:xfrm>
          <a:prstGeom prst="rect">
            <a:avLst/>
          </a:prstGeom>
          <a:noFill/>
        </p:spPr>
        <p:txBody>
          <a:bodyPr wrap="square" rtlCol="0">
            <a:spAutoFit/>
          </a:bodyPr>
          <a:lstStyle/>
          <a:p>
            <a:pPr>
              <a:defRPr/>
            </a:pPr>
            <a:r>
              <a:rPr lang="de-DE" sz="1200" i="1" dirty="0">
                <a:solidFill>
                  <a:schemeClr val="bg1"/>
                </a:solidFill>
              </a:rPr>
              <a:t>Lehrkraft zeigt eine veränderte Grafik, in der einer der beiden Punkte des Steigungsdreiecks auf dem Graphen verschoben ist. </a:t>
            </a:r>
            <a:br>
              <a:rPr lang="de-DE" sz="1200" i="1" dirty="0">
                <a:solidFill>
                  <a:schemeClr val="bg1"/>
                </a:solidFill>
              </a:rPr>
            </a:br>
            <a:r>
              <a:rPr lang="de-DE" sz="1200" i="1" dirty="0">
                <a:solidFill>
                  <a:schemeClr val="bg1"/>
                </a:solidFill>
              </a:rPr>
              <a:t>SchülerInnen tauschen sich ohne erneut zu rechnen aus (z. B. Ich-Du-Wir), ob und ggf. wieso sich der Wert der Steigung dadurch ändert oder gleich bleibt. </a:t>
            </a:r>
            <a:endParaRPr lang="de-DE" sz="1600" i="1" dirty="0">
              <a:solidFill>
                <a:schemeClr val="bg1"/>
              </a:solidFill>
            </a:endParaRPr>
          </a:p>
        </p:txBody>
      </p:sp>
      <p:sp>
        <p:nvSpPr>
          <p:cNvPr id="31" name="Textfeld 30"/>
          <p:cNvSpPr txBox="1"/>
          <p:nvPr/>
        </p:nvSpPr>
        <p:spPr>
          <a:xfrm>
            <a:off x="627297" y="1513545"/>
            <a:ext cx="9155916" cy="523220"/>
          </a:xfrm>
          <a:prstGeom prst="rect">
            <a:avLst/>
          </a:prstGeom>
          <a:noFill/>
        </p:spPr>
        <p:txBody>
          <a:bodyPr wrap="square" rtlCol="0">
            <a:spAutoFit/>
          </a:bodyPr>
          <a:lstStyle/>
          <a:p>
            <a:r>
              <a:rPr lang="de-DE" sz="1400" i="1" dirty="0"/>
              <a:t>Situation: Lehrkraft führt mit einer Präsentation und anhand eines bekannten Beispiels das Verfahren zur Bestimmung der Steigung einer linearen (oder proportionalen) Funktion anhand des Funktionsgraphen ein.</a:t>
            </a:r>
            <a:endParaRPr lang="de-DE" sz="1400" dirty="0"/>
          </a:p>
        </p:txBody>
      </p:sp>
      <p:cxnSp>
        <p:nvCxnSpPr>
          <p:cNvPr id="32" name="Gerader Verbinder 31"/>
          <p:cNvCxnSpPr/>
          <p:nvPr/>
        </p:nvCxnSpPr>
        <p:spPr>
          <a:xfrm flipH="1">
            <a:off x="2710528" y="3312418"/>
            <a:ext cx="0" cy="2136433"/>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Gerader Verbinder 32"/>
          <p:cNvCxnSpPr/>
          <p:nvPr/>
        </p:nvCxnSpPr>
        <p:spPr>
          <a:xfrm flipH="1">
            <a:off x="5005040" y="2789709"/>
            <a:ext cx="0" cy="2136433"/>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Gerader Verbinder 33"/>
          <p:cNvCxnSpPr/>
          <p:nvPr/>
        </p:nvCxnSpPr>
        <p:spPr>
          <a:xfrm flipH="1">
            <a:off x="7306269" y="2664346"/>
            <a:ext cx="0" cy="1656000"/>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5" name="Parallelogramm 34"/>
          <p:cNvSpPr/>
          <p:nvPr/>
        </p:nvSpPr>
        <p:spPr>
          <a:xfrm>
            <a:off x="5022592" y="3971613"/>
            <a:ext cx="2808312" cy="1872208"/>
          </a:xfrm>
          <a:prstGeom prst="parallelogram">
            <a:avLst/>
          </a:prstGeom>
          <a:solidFill>
            <a:schemeClr val="bg1">
              <a:lumMod val="75000"/>
            </a:schemeClr>
          </a:solidFill>
          <a:ln>
            <a:solidFill>
              <a:schemeClr val="bg1">
                <a:lumMod val="7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Parallelogramm 35"/>
          <p:cNvSpPr/>
          <p:nvPr/>
        </p:nvSpPr>
        <p:spPr>
          <a:xfrm>
            <a:off x="7306269" y="3405914"/>
            <a:ext cx="2808312" cy="1872208"/>
          </a:xfrm>
          <a:prstGeom prst="parallelogram">
            <a:avLst/>
          </a:prstGeom>
          <a:solidFill>
            <a:schemeClr val="bg1">
              <a:lumMod val="65000"/>
            </a:schemeClr>
          </a:solidFill>
          <a:ln>
            <a:solidFill>
              <a:schemeClr val="bg1">
                <a:lumMod val="6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Parallelogramm 36"/>
          <p:cNvSpPr/>
          <p:nvPr/>
        </p:nvSpPr>
        <p:spPr>
          <a:xfrm>
            <a:off x="2738914" y="4537312"/>
            <a:ext cx="2808312" cy="1872208"/>
          </a:xfrm>
          <a:prstGeom prst="parallelogram">
            <a:avLst/>
          </a:prstGeom>
          <a:solidFill>
            <a:schemeClr val="bg1">
              <a:lumMod val="85000"/>
            </a:schemeClr>
          </a:solidFill>
          <a:ln>
            <a:solidFill>
              <a:schemeClr val="bg1">
                <a:lumMod val="8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8" name="Parallelogramm 37"/>
          <p:cNvSpPr/>
          <p:nvPr/>
        </p:nvSpPr>
        <p:spPr>
          <a:xfrm>
            <a:off x="455236" y="5103011"/>
            <a:ext cx="2808312" cy="1872208"/>
          </a:xfrm>
          <a:prstGeom prst="parallelogram">
            <a:avLst/>
          </a:prstGeom>
          <a:solidFill>
            <a:schemeClr val="bg1">
              <a:lumMod val="95000"/>
            </a:schemeClr>
          </a:solidFill>
          <a:ln>
            <a:solidFill>
              <a:schemeClr val="bg1">
                <a:lumMod val="9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Textfeld 38"/>
          <p:cNvSpPr txBox="1"/>
          <p:nvPr/>
        </p:nvSpPr>
        <p:spPr>
          <a:xfrm>
            <a:off x="1620664" y="6342851"/>
            <a:ext cx="720069" cy="353943"/>
          </a:xfrm>
          <a:prstGeom prst="rect">
            <a:avLst/>
          </a:prstGeom>
          <a:noFill/>
        </p:spPr>
        <p:txBody>
          <a:bodyPr wrap="none" rtlCol="0">
            <a:spAutoFit/>
          </a:bodyPr>
          <a:lstStyle/>
          <a:p>
            <a:r>
              <a:rPr lang="de-DE" dirty="0"/>
              <a:t>passiv</a:t>
            </a:r>
          </a:p>
        </p:txBody>
      </p:sp>
      <p:sp>
        <p:nvSpPr>
          <p:cNvPr id="40" name="Textfeld 39"/>
          <p:cNvSpPr txBox="1"/>
          <p:nvPr/>
        </p:nvSpPr>
        <p:spPr>
          <a:xfrm>
            <a:off x="4036628" y="5760690"/>
            <a:ext cx="608372" cy="353943"/>
          </a:xfrm>
          <a:prstGeom prst="rect">
            <a:avLst/>
          </a:prstGeom>
          <a:noFill/>
        </p:spPr>
        <p:txBody>
          <a:bodyPr wrap="none" rtlCol="0">
            <a:spAutoFit/>
          </a:bodyPr>
          <a:lstStyle/>
          <a:p>
            <a:r>
              <a:rPr lang="de-DE" dirty="0"/>
              <a:t>aktiv</a:t>
            </a:r>
          </a:p>
        </p:txBody>
      </p:sp>
      <p:sp>
        <p:nvSpPr>
          <p:cNvPr id="41" name="Textfeld 40"/>
          <p:cNvSpPr txBox="1"/>
          <p:nvPr/>
        </p:nvSpPr>
        <p:spPr>
          <a:xfrm>
            <a:off x="5941144" y="5190723"/>
            <a:ext cx="1170833" cy="353943"/>
          </a:xfrm>
          <a:prstGeom prst="rect">
            <a:avLst/>
          </a:prstGeom>
          <a:noFill/>
        </p:spPr>
        <p:txBody>
          <a:bodyPr wrap="none" rtlCol="0">
            <a:spAutoFit/>
          </a:bodyPr>
          <a:lstStyle/>
          <a:p>
            <a:r>
              <a:rPr lang="de-DE" dirty="0"/>
              <a:t>konstruktiv</a:t>
            </a:r>
          </a:p>
        </p:txBody>
      </p:sp>
      <p:sp>
        <p:nvSpPr>
          <p:cNvPr id="42" name="Textfeld 41"/>
          <p:cNvSpPr txBox="1"/>
          <p:nvPr/>
        </p:nvSpPr>
        <p:spPr>
          <a:xfrm>
            <a:off x="8250678" y="4572199"/>
            <a:ext cx="1021049" cy="353943"/>
          </a:xfrm>
          <a:prstGeom prst="rect">
            <a:avLst/>
          </a:prstGeom>
          <a:noFill/>
        </p:spPr>
        <p:txBody>
          <a:bodyPr wrap="none" rtlCol="0">
            <a:spAutoFit/>
          </a:bodyPr>
          <a:lstStyle/>
          <a:p>
            <a:r>
              <a:rPr lang="de-DE" dirty="0"/>
              <a:t>interaktiv</a:t>
            </a:r>
          </a:p>
        </p:txBody>
      </p:sp>
      <p:sp>
        <p:nvSpPr>
          <p:cNvPr id="44" name="Textfeld 43"/>
          <p:cNvSpPr txBox="1"/>
          <p:nvPr/>
        </p:nvSpPr>
        <p:spPr>
          <a:xfrm>
            <a:off x="627297" y="1070878"/>
            <a:ext cx="750398" cy="369332"/>
          </a:xfrm>
          <a:prstGeom prst="rect">
            <a:avLst/>
          </a:prstGeom>
          <a:noFill/>
        </p:spPr>
        <p:txBody>
          <a:bodyPr wrap="none" rtlCol="0">
            <a:spAutoFit/>
          </a:bodyPr>
          <a:lstStyle/>
          <a:p>
            <a:r>
              <a:rPr lang="de-DE" sz="1800" b="1" dirty="0">
                <a:solidFill>
                  <a:schemeClr val="bg1"/>
                </a:solidFill>
              </a:rPr>
              <a:t>Ersatz</a:t>
            </a:r>
            <a:endParaRPr lang="de-DE" b="1" dirty="0">
              <a:solidFill>
                <a:schemeClr val="bg1"/>
              </a:solidFill>
            </a:endParaRPr>
          </a:p>
        </p:txBody>
      </p:sp>
      <p:sp>
        <p:nvSpPr>
          <p:cNvPr id="23" name="Inhaltsplatzhalter 6"/>
          <p:cNvSpPr>
            <a:spLocks/>
          </p:cNvSpPr>
          <p:nvPr/>
        </p:nvSpPr>
        <p:spPr bwMode="auto">
          <a:xfrm>
            <a:off x="7381304" y="72003"/>
            <a:ext cx="2916810" cy="648127"/>
          </a:xfrm>
          <a:prstGeom prst="rect">
            <a:avLst/>
          </a:prstGeom>
        </p:spPr>
        <p:txBody>
          <a:bodyPr vert="horz" lIns="95361" tIns="47681" rIns="95361" bIns="47681" rtlCol="0" anchor="ctr">
            <a:no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de-DE" sz="1100" dirty="0"/>
              <a:t>ICAP-Modell (Chi, 2009; Chi &amp; Wylie, 2014)</a:t>
            </a:r>
          </a:p>
          <a:p>
            <a:pPr>
              <a:lnSpc>
                <a:spcPct val="80000"/>
              </a:lnSpc>
              <a:defRPr/>
            </a:pPr>
            <a:r>
              <a:rPr lang="de-DE" sz="1100" dirty="0"/>
              <a:t> aus: </a:t>
            </a:r>
            <a:r>
              <a:rPr lang="de-DE" sz="1100" u="sng" dirty="0">
                <a:hlinkClick r:id="rId3" tooltip="https://digitales-klassenzimmer.org/icap-modell/"/>
              </a:rPr>
              <a:t>https://digitales-klassenzimmer.org/icap-modell/</a:t>
            </a:r>
            <a:endParaRPr lang="de-DE" sz="1100" u="sng" dirty="0"/>
          </a:p>
        </p:txBody>
      </p:sp>
      <p:sp>
        <p:nvSpPr>
          <p:cNvPr id="2" name="Inhaltsplatzhalter 1"/>
          <p:cNvSpPr>
            <a:spLocks noGrp="1"/>
          </p:cNvSpPr>
          <p:nvPr>
            <p:ph sz="quarter" idx="10"/>
          </p:nvPr>
        </p:nvSpPr>
        <p:spPr/>
        <p:txBody>
          <a:bodyPr>
            <a:normAutofit lnSpcReduction="10000"/>
          </a:bodyPr>
          <a:lstStyle/>
          <a:p>
            <a:endParaRPr lang="de-DE"/>
          </a:p>
        </p:txBody>
      </p:sp>
    </p:spTree>
    <p:extLst>
      <p:ext uri="{BB962C8B-B14F-4D97-AF65-F5344CB8AC3E}">
        <p14:creationId xmlns:p14="http://schemas.microsoft.com/office/powerpoint/2010/main" val="1669027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68537" y="936154"/>
            <a:ext cx="9508628" cy="583264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n>
                <a:solidFill>
                  <a:schemeClr val="tx1"/>
                </a:solidFill>
              </a:ln>
            </a:endParaRPr>
          </a:p>
        </p:txBody>
      </p:sp>
      <p:sp>
        <p:nvSpPr>
          <p:cNvPr id="28" name="Parallelogramm 27"/>
          <p:cNvSpPr/>
          <p:nvPr/>
        </p:nvSpPr>
        <p:spPr>
          <a:xfrm>
            <a:off x="5022592" y="3971613"/>
            <a:ext cx="2808312" cy="1872208"/>
          </a:xfrm>
          <a:prstGeom prst="parallelogram">
            <a:avLst/>
          </a:prstGeom>
          <a:solidFill>
            <a:schemeClr val="bg1">
              <a:lumMod val="75000"/>
            </a:schemeClr>
          </a:solidFill>
          <a:ln>
            <a:solidFill>
              <a:schemeClr val="bg1">
                <a:lumMod val="7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9" name="Parallelogramm 28"/>
          <p:cNvSpPr/>
          <p:nvPr/>
        </p:nvSpPr>
        <p:spPr>
          <a:xfrm>
            <a:off x="7306269" y="3600450"/>
            <a:ext cx="2808312" cy="1872208"/>
          </a:xfrm>
          <a:prstGeom prst="parallelogram">
            <a:avLst/>
          </a:prstGeom>
          <a:solidFill>
            <a:schemeClr val="bg1">
              <a:lumMod val="65000"/>
            </a:schemeClr>
          </a:solidFill>
          <a:ln>
            <a:solidFill>
              <a:schemeClr val="bg1">
                <a:lumMod val="6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 name="Parallelogramm 29"/>
          <p:cNvSpPr/>
          <p:nvPr/>
        </p:nvSpPr>
        <p:spPr>
          <a:xfrm>
            <a:off x="2738914" y="4537312"/>
            <a:ext cx="2808312" cy="1872208"/>
          </a:xfrm>
          <a:prstGeom prst="parallelogram">
            <a:avLst/>
          </a:prstGeom>
          <a:solidFill>
            <a:schemeClr val="bg1">
              <a:lumMod val="85000"/>
            </a:schemeClr>
          </a:solidFill>
          <a:ln>
            <a:solidFill>
              <a:schemeClr val="bg1">
                <a:lumMod val="8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Parallelogramm 26"/>
          <p:cNvSpPr/>
          <p:nvPr/>
        </p:nvSpPr>
        <p:spPr>
          <a:xfrm>
            <a:off x="455236" y="5103011"/>
            <a:ext cx="2808312" cy="1872208"/>
          </a:xfrm>
          <a:prstGeom prst="parallelogram">
            <a:avLst/>
          </a:prstGeom>
          <a:solidFill>
            <a:schemeClr val="bg1">
              <a:lumMod val="95000"/>
            </a:schemeClr>
          </a:solidFill>
          <a:ln>
            <a:solidFill>
              <a:schemeClr val="bg1">
                <a:lumMod val="9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itel 4"/>
          <p:cNvSpPr>
            <a:spLocks noGrp="1"/>
          </p:cNvSpPr>
          <p:nvPr>
            <p:ph type="title"/>
          </p:nvPr>
        </p:nvSpPr>
        <p:spPr/>
        <p:txBody>
          <a:bodyPr>
            <a:normAutofit/>
          </a:bodyPr>
          <a:lstStyle/>
          <a:p>
            <a:r>
              <a:rPr lang="de-DE" dirty="0"/>
              <a:t>ICAP am Beispiel Mathematik</a:t>
            </a:r>
          </a:p>
        </p:txBody>
      </p:sp>
      <p:sp>
        <p:nvSpPr>
          <p:cNvPr id="12" name="Textfeld 11"/>
          <p:cNvSpPr txBox="1"/>
          <p:nvPr/>
        </p:nvSpPr>
        <p:spPr>
          <a:xfrm>
            <a:off x="1620664" y="6342851"/>
            <a:ext cx="720069" cy="353943"/>
          </a:xfrm>
          <a:prstGeom prst="rect">
            <a:avLst/>
          </a:prstGeom>
          <a:noFill/>
        </p:spPr>
        <p:txBody>
          <a:bodyPr wrap="none" rtlCol="0">
            <a:spAutoFit/>
          </a:bodyPr>
          <a:lstStyle/>
          <a:p>
            <a:r>
              <a:rPr lang="de-DE" dirty="0"/>
              <a:t>passiv</a:t>
            </a:r>
          </a:p>
        </p:txBody>
      </p:sp>
      <p:sp>
        <p:nvSpPr>
          <p:cNvPr id="13" name="Textfeld 12"/>
          <p:cNvSpPr txBox="1"/>
          <p:nvPr/>
        </p:nvSpPr>
        <p:spPr>
          <a:xfrm>
            <a:off x="4036628" y="5760690"/>
            <a:ext cx="608372" cy="353943"/>
          </a:xfrm>
          <a:prstGeom prst="rect">
            <a:avLst/>
          </a:prstGeom>
          <a:noFill/>
        </p:spPr>
        <p:txBody>
          <a:bodyPr wrap="none" rtlCol="0">
            <a:spAutoFit/>
          </a:bodyPr>
          <a:lstStyle/>
          <a:p>
            <a:r>
              <a:rPr lang="de-DE" dirty="0"/>
              <a:t>aktiv</a:t>
            </a:r>
          </a:p>
        </p:txBody>
      </p:sp>
      <p:sp>
        <p:nvSpPr>
          <p:cNvPr id="14" name="Textfeld 13"/>
          <p:cNvSpPr txBox="1"/>
          <p:nvPr/>
        </p:nvSpPr>
        <p:spPr>
          <a:xfrm>
            <a:off x="5941144" y="5190723"/>
            <a:ext cx="1170833" cy="353943"/>
          </a:xfrm>
          <a:prstGeom prst="rect">
            <a:avLst/>
          </a:prstGeom>
          <a:noFill/>
        </p:spPr>
        <p:txBody>
          <a:bodyPr wrap="none" rtlCol="0">
            <a:spAutoFit/>
          </a:bodyPr>
          <a:lstStyle/>
          <a:p>
            <a:r>
              <a:rPr lang="de-DE" dirty="0"/>
              <a:t>konstruktiv</a:t>
            </a:r>
          </a:p>
        </p:txBody>
      </p:sp>
      <p:sp>
        <p:nvSpPr>
          <p:cNvPr id="15" name="Textfeld 14"/>
          <p:cNvSpPr txBox="1"/>
          <p:nvPr/>
        </p:nvSpPr>
        <p:spPr>
          <a:xfrm>
            <a:off x="8250678" y="4766735"/>
            <a:ext cx="1021049" cy="353943"/>
          </a:xfrm>
          <a:prstGeom prst="rect">
            <a:avLst/>
          </a:prstGeom>
          <a:noFill/>
        </p:spPr>
        <p:txBody>
          <a:bodyPr wrap="none" rtlCol="0">
            <a:spAutoFit/>
          </a:bodyPr>
          <a:lstStyle/>
          <a:p>
            <a:r>
              <a:rPr lang="de-DE" dirty="0"/>
              <a:t>interaktiv</a:t>
            </a:r>
          </a:p>
        </p:txBody>
      </p:sp>
      <p:sp>
        <p:nvSpPr>
          <p:cNvPr id="18" name="Textfeld 17"/>
          <p:cNvSpPr txBox="1"/>
          <p:nvPr/>
        </p:nvSpPr>
        <p:spPr>
          <a:xfrm>
            <a:off x="708477" y="3528442"/>
            <a:ext cx="2035683" cy="1754326"/>
          </a:xfrm>
          <a:prstGeom prst="rect">
            <a:avLst/>
          </a:prstGeom>
          <a:noFill/>
        </p:spPr>
        <p:txBody>
          <a:bodyPr wrap="square" rtlCol="0">
            <a:spAutoFit/>
          </a:bodyPr>
          <a:lstStyle/>
          <a:p>
            <a:pPr>
              <a:defRPr/>
            </a:pPr>
            <a:r>
              <a:rPr lang="de-DE" sz="1200" i="1" dirty="0">
                <a:solidFill>
                  <a:schemeClr val="bg1"/>
                </a:solidFill>
              </a:rPr>
              <a:t>Lehrkraft verändert das Arbeitsblatt, in der einer der beiden Punkte des Steigungsdreiecks auf dem Graphen verschoben ist. </a:t>
            </a:r>
            <a:br>
              <a:rPr lang="de-DE" sz="1200" i="1" dirty="0">
                <a:solidFill>
                  <a:schemeClr val="bg1"/>
                </a:solidFill>
              </a:rPr>
            </a:br>
            <a:r>
              <a:rPr lang="de-DE" sz="1200" i="1" dirty="0">
                <a:solidFill>
                  <a:schemeClr val="bg1"/>
                </a:solidFill>
              </a:rPr>
              <a:t>SchülerInnen beobachten die Veränderungen und beschreiben diese. </a:t>
            </a:r>
            <a:endParaRPr lang="de-DE" sz="1600" i="1" dirty="0">
              <a:solidFill>
                <a:schemeClr val="bg1"/>
              </a:solidFill>
            </a:endParaRPr>
          </a:p>
          <a:p>
            <a:endParaRPr lang="de-DE" sz="1200" i="1" dirty="0">
              <a:solidFill>
                <a:schemeClr val="bg1"/>
              </a:solidFill>
            </a:endParaRPr>
          </a:p>
        </p:txBody>
      </p:sp>
      <p:sp>
        <p:nvSpPr>
          <p:cNvPr id="20" name="Textfeld 19"/>
          <p:cNvSpPr txBox="1"/>
          <p:nvPr/>
        </p:nvSpPr>
        <p:spPr>
          <a:xfrm>
            <a:off x="2916808" y="2876302"/>
            <a:ext cx="2149157" cy="2123658"/>
          </a:xfrm>
          <a:prstGeom prst="rect">
            <a:avLst/>
          </a:prstGeom>
          <a:noFill/>
        </p:spPr>
        <p:txBody>
          <a:bodyPr wrap="square" rtlCol="0">
            <a:spAutoFit/>
          </a:bodyPr>
          <a:lstStyle/>
          <a:p>
            <a:pPr>
              <a:defRPr/>
            </a:pPr>
            <a:r>
              <a:rPr lang="de-DE" sz="1200" i="1" dirty="0">
                <a:solidFill>
                  <a:schemeClr val="bg1"/>
                </a:solidFill>
              </a:rPr>
              <a:t>SchülerInnen bedienen das Arbeitsblatt anhand klarer Anweisungen in Partnerarbeit und halten ihre Beobachtungen fest. Lehrkraft beobachtet SchülerInnen und gibt Hilfestellungen.</a:t>
            </a:r>
          </a:p>
          <a:p>
            <a:pPr>
              <a:defRPr/>
            </a:pPr>
            <a:r>
              <a:rPr lang="de-DE" sz="1200" i="1" dirty="0">
                <a:solidFill>
                  <a:schemeClr val="bg1"/>
                </a:solidFill>
              </a:rPr>
              <a:t>Lehrkraft erklärt, z. B. warum das Ergebnis unverändert bleibt wenn nur das Steigungsdreieck verändert wird.</a:t>
            </a:r>
          </a:p>
        </p:txBody>
      </p:sp>
      <p:sp>
        <p:nvSpPr>
          <p:cNvPr id="22" name="Textfeld 21"/>
          <p:cNvSpPr txBox="1"/>
          <p:nvPr/>
        </p:nvSpPr>
        <p:spPr>
          <a:xfrm>
            <a:off x="5148067" y="2160290"/>
            <a:ext cx="2153112" cy="2123658"/>
          </a:xfrm>
          <a:prstGeom prst="rect">
            <a:avLst/>
          </a:prstGeom>
          <a:noFill/>
        </p:spPr>
        <p:txBody>
          <a:bodyPr wrap="square" rtlCol="0">
            <a:spAutoFit/>
          </a:bodyPr>
          <a:lstStyle/>
          <a:p>
            <a:pPr>
              <a:defRPr/>
            </a:pPr>
            <a:r>
              <a:rPr lang="de-DE" sz="1200" i="1" dirty="0">
                <a:solidFill>
                  <a:schemeClr val="bg1"/>
                </a:solidFill>
              </a:rPr>
              <a:t>SchülerInnen bedienen das dynamische Arbeitsblatt anhand klarer Anweisungen in Partnerarbeit. Sie halten ihre Beobachtungen auf einem Arbeitsblatt fest und erklären, warum dies für alle denkbaren Beispiele so eintreten würde.</a:t>
            </a:r>
            <a:endParaRPr lang="de-DE" sz="1600" i="1" dirty="0">
              <a:solidFill>
                <a:schemeClr val="bg1"/>
              </a:solidFill>
            </a:endParaRPr>
          </a:p>
          <a:p>
            <a:r>
              <a:rPr lang="de-DE" sz="1200" i="1" dirty="0">
                <a:solidFill>
                  <a:schemeClr val="bg1"/>
                </a:solidFill>
              </a:rPr>
              <a:t>Lehrkraft beobachtet Schüler-Innen, gibt Hilfestellungen und ordnet die Erklärungen ein.</a:t>
            </a:r>
          </a:p>
        </p:txBody>
      </p:sp>
      <p:sp>
        <p:nvSpPr>
          <p:cNvPr id="24" name="Textfeld 23"/>
          <p:cNvSpPr txBox="1"/>
          <p:nvPr/>
        </p:nvSpPr>
        <p:spPr>
          <a:xfrm>
            <a:off x="7449296" y="1855559"/>
            <a:ext cx="2333919" cy="2215991"/>
          </a:xfrm>
          <a:prstGeom prst="rect">
            <a:avLst/>
          </a:prstGeom>
          <a:noFill/>
        </p:spPr>
        <p:txBody>
          <a:bodyPr wrap="square" rtlCol="0">
            <a:spAutoFit/>
          </a:bodyPr>
          <a:lstStyle/>
          <a:p>
            <a:pPr>
              <a:defRPr/>
            </a:pPr>
            <a:r>
              <a:rPr lang="de-DE" sz="1150" i="1" dirty="0">
                <a:solidFill>
                  <a:schemeClr val="bg1"/>
                </a:solidFill>
              </a:rPr>
              <a:t>Lehrkraft beobachtet SchülerInnen und gibt Hilfestellungen. SchülerInnen  bedienen das dynamische Arbeitsblatt anhand klarer Anweisungen in Partnerarbeit. Sie halten ihre Beobachtungen auf einem Arbeitsblatt fest. Gemeinsam werden verschiedene Erklärungen der SchülerInnen diskutiert, warum dies für alle denkbaren Beispiele so eintreten würde. </a:t>
            </a:r>
          </a:p>
        </p:txBody>
      </p:sp>
      <p:sp>
        <p:nvSpPr>
          <p:cNvPr id="31" name="Textfeld 30"/>
          <p:cNvSpPr txBox="1"/>
          <p:nvPr/>
        </p:nvSpPr>
        <p:spPr>
          <a:xfrm>
            <a:off x="627298" y="1512218"/>
            <a:ext cx="9155918" cy="1384995"/>
          </a:xfrm>
          <a:prstGeom prst="rect">
            <a:avLst/>
          </a:prstGeom>
          <a:noFill/>
        </p:spPr>
        <p:txBody>
          <a:bodyPr wrap="square" rtlCol="0">
            <a:spAutoFit/>
          </a:bodyPr>
          <a:lstStyle/>
          <a:p>
            <a:r>
              <a:rPr lang="de-DE" sz="1400" i="1" dirty="0"/>
              <a:t>Situation: Lehrkraft zeigt anhand eines bekannten Beispiels das Verfahren zur Bestimmung der Steigung einer linearen (oder proportionalen) Funktion. Dazu nutzt sie ein dynamisches Arbeitsblatt, in dem das </a:t>
            </a:r>
            <a:br>
              <a:rPr lang="de-DE" sz="1400" i="1" dirty="0"/>
            </a:br>
            <a:r>
              <a:rPr lang="de-DE" sz="1400" i="1" dirty="0"/>
              <a:t>Verfahren dargestellt ist, und in dem alle Zahlenwerte </a:t>
            </a:r>
            <a:br>
              <a:rPr lang="de-DE" sz="1400" i="1" dirty="0"/>
            </a:br>
            <a:r>
              <a:rPr lang="de-DE" sz="1400" i="1" dirty="0"/>
              <a:t>angepasst werden, wenn die Funktion oder das </a:t>
            </a:r>
            <a:br>
              <a:rPr lang="de-DE" sz="1400" i="1" dirty="0"/>
            </a:br>
            <a:r>
              <a:rPr lang="de-DE" sz="1400" i="1" dirty="0"/>
              <a:t>Steigungsdreieck verändert werden.</a:t>
            </a:r>
            <a:endParaRPr lang="de-DE" sz="1400" dirty="0"/>
          </a:p>
          <a:p>
            <a:endParaRPr lang="de-DE" sz="1400" i="1" dirty="0"/>
          </a:p>
        </p:txBody>
      </p:sp>
      <p:sp>
        <p:nvSpPr>
          <p:cNvPr id="3" name="Textfeld 2"/>
          <p:cNvSpPr txBox="1"/>
          <p:nvPr/>
        </p:nvSpPr>
        <p:spPr>
          <a:xfrm>
            <a:off x="627297" y="1070878"/>
            <a:ext cx="1480855" cy="369332"/>
          </a:xfrm>
          <a:prstGeom prst="rect">
            <a:avLst/>
          </a:prstGeom>
          <a:noFill/>
        </p:spPr>
        <p:txBody>
          <a:bodyPr wrap="none" rtlCol="0">
            <a:spAutoFit/>
          </a:bodyPr>
          <a:lstStyle/>
          <a:p>
            <a:r>
              <a:rPr lang="de-DE" sz="1800" b="1" dirty="0">
                <a:solidFill>
                  <a:schemeClr val="bg1"/>
                </a:solidFill>
              </a:rPr>
              <a:t>Verbesserung</a:t>
            </a:r>
            <a:endParaRPr lang="de-DE" b="1" dirty="0">
              <a:solidFill>
                <a:schemeClr val="bg1"/>
              </a:solidFill>
            </a:endParaRPr>
          </a:p>
        </p:txBody>
      </p:sp>
      <p:cxnSp>
        <p:nvCxnSpPr>
          <p:cNvPr id="23" name="Gerader Verbinder 22"/>
          <p:cNvCxnSpPr/>
          <p:nvPr/>
        </p:nvCxnSpPr>
        <p:spPr>
          <a:xfrm flipH="1">
            <a:off x="2710528" y="3312418"/>
            <a:ext cx="0" cy="2136433"/>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Gerader Verbinder 31"/>
          <p:cNvCxnSpPr/>
          <p:nvPr/>
        </p:nvCxnSpPr>
        <p:spPr>
          <a:xfrm flipH="1">
            <a:off x="5005040" y="2789709"/>
            <a:ext cx="0" cy="2136433"/>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Gerader Verbinder 32"/>
          <p:cNvCxnSpPr/>
          <p:nvPr/>
        </p:nvCxnSpPr>
        <p:spPr>
          <a:xfrm flipH="1">
            <a:off x="7306269" y="2244201"/>
            <a:ext cx="0" cy="2136433"/>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5" name="Inhaltsplatzhalter 6"/>
          <p:cNvSpPr>
            <a:spLocks/>
          </p:cNvSpPr>
          <p:nvPr/>
        </p:nvSpPr>
        <p:spPr bwMode="auto">
          <a:xfrm>
            <a:off x="7381304" y="72003"/>
            <a:ext cx="2916810" cy="648127"/>
          </a:xfrm>
          <a:prstGeom prst="rect">
            <a:avLst/>
          </a:prstGeom>
        </p:spPr>
        <p:txBody>
          <a:bodyPr vert="horz" lIns="95361" tIns="47681" rIns="95361" bIns="47681" rtlCol="0" anchor="ctr">
            <a:no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de-DE" sz="1100" dirty="0"/>
              <a:t>ICAP-Modell (Chi, 2009; Chi &amp; Wylie, 2014)</a:t>
            </a:r>
          </a:p>
          <a:p>
            <a:pPr>
              <a:lnSpc>
                <a:spcPct val="80000"/>
              </a:lnSpc>
              <a:defRPr/>
            </a:pPr>
            <a:r>
              <a:rPr lang="de-DE" sz="1100" dirty="0"/>
              <a:t> aus: </a:t>
            </a:r>
            <a:r>
              <a:rPr lang="de-DE" sz="1100" u="sng" dirty="0">
                <a:hlinkClick r:id="rId3" tooltip="https://digitales-klassenzimmer.org/icap-modell/"/>
              </a:rPr>
              <a:t>https://digitales-klassenzimmer.org/icap-modell/</a:t>
            </a:r>
            <a:endParaRPr lang="de-DE" sz="1100" u="sng" dirty="0"/>
          </a:p>
        </p:txBody>
      </p:sp>
      <p:sp>
        <p:nvSpPr>
          <p:cNvPr id="4" name="Inhaltsplatzhalter 3"/>
          <p:cNvSpPr>
            <a:spLocks noGrp="1"/>
          </p:cNvSpPr>
          <p:nvPr>
            <p:ph sz="quarter" idx="10"/>
          </p:nvPr>
        </p:nvSpPr>
        <p:spPr/>
        <p:txBody>
          <a:bodyPr>
            <a:normAutofit lnSpcReduction="10000"/>
          </a:bodyPr>
          <a:lstStyle/>
          <a:p>
            <a:endParaRPr lang="de-DE"/>
          </a:p>
        </p:txBody>
      </p:sp>
    </p:spTree>
    <p:extLst>
      <p:ext uri="{BB962C8B-B14F-4D97-AF65-F5344CB8AC3E}">
        <p14:creationId xmlns:p14="http://schemas.microsoft.com/office/powerpoint/2010/main" val="317780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hteck 32"/>
          <p:cNvSpPr/>
          <p:nvPr/>
        </p:nvSpPr>
        <p:spPr>
          <a:xfrm>
            <a:off x="468537" y="936154"/>
            <a:ext cx="9508628" cy="583264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n>
                <a:solidFill>
                  <a:schemeClr val="tx1"/>
                </a:solidFill>
              </a:ln>
            </a:endParaRPr>
          </a:p>
        </p:txBody>
      </p:sp>
      <p:sp>
        <p:nvSpPr>
          <p:cNvPr id="5" name="Titel 4"/>
          <p:cNvSpPr>
            <a:spLocks noGrp="1"/>
          </p:cNvSpPr>
          <p:nvPr>
            <p:ph type="title"/>
          </p:nvPr>
        </p:nvSpPr>
        <p:spPr/>
        <p:txBody>
          <a:bodyPr>
            <a:normAutofit/>
          </a:bodyPr>
          <a:lstStyle/>
          <a:p>
            <a:r>
              <a:rPr lang="de-DE" dirty="0"/>
              <a:t>ICAP am Beispiel Mathematik</a:t>
            </a:r>
          </a:p>
        </p:txBody>
      </p:sp>
      <p:sp>
        <p:nvSpPr>
          <p:cNvPr id="18" name="Textfeld 17"/>
          <p:cNvSpPr txBox="1"/>
          <p:nvPr/>
        </p:nvSpPr>
        <p:spPr>
          <a:xfrm>
            <a:off x="627297" y="4603194"/>
            <a:ext cx="2035683" cy="1015663"/>
          </a:xfrm>
          <a:prstGeom prst="rect">
            <a:avLst/>
          </a:prstGeom>
          <a:noFill/>
        </p:spPr>
        <p:txBody>
          <a:bodyPr wrap="square" rtlCol="0">
            <a:spAutoFit/>
          </a:bodyPr>
          <a:lstStyle/>
          <a:p>
            <a:pPr>
              <a:defRPr/>
            </a:pPr>
            <a:r>
              <a:rPr lang="de-DE" sz="1200" i="1" dirty="0">
                <a:solidFill>
                  <a:schemeClr val="bg1"/>
                </a:solidFill>
              </a:rPr>
              <a:t>Lehrkraft präsentiert das </a:t>
            </a:r>
            <a:r>
              <a:rPr lang="de-DE" sz="1200" i="1" dirty="0" err="1">
                <a:solidFill>
                  <a:schemeClr val="bg1"/>
                </a:solidFill>
              </a:rPr>
              <a:t>Erklärvideo</a:t>
            </a:r>
            <a:r>
              <a:rPr lang="de-DE" sz="1200" i="1" dirty="0">
                <a:solidFill>
                  <a:schemeClr val="bg1"/>
                </a:solidFill>
              </a:rPr>
              <a:t>.</a:t>
            </a:r>
          </a:p>
          <a:p>
            <a:pPr>
              <a:defRPr/>
            </a:pPr>
            <a:r>
              <a:rPr lang="de-DE" sz="1200" i="1" dirty="0">
                <a:solidFill>
                  <a:schemeClr val="bg1"/>
                </a:solidFill>
              </a:rPr>
              <a:t>SchülerInnen schauen sich das Erklärvideo an.</a:t>
            </a:r>
            <a:endParaRPr lang="de-DE" sz="1600" i="1" dirty="0">
              <a:solidFill>
                <a:schemeClr val="bg1"/>
              </a:solidFill>
            </a:endParaRPr>
          </a:p>
          <a:p>
            <a:endParaRPr lang="de-DE" sz="1200" i="1" dirty="0">
              <a:solidFill>
                <a:schemeClr val="bg1"/>
              </a:solidFill>
            </a:endParaRPr>
          </a:p>
        </p:txBody>
      </p:sp>
      <p:sp>
        <p:nvSpPr>
          <p:cNvPr id="20" name="Textfeld 19"/>
          <p:cNvSpPr txBox="1"/>
          <p:nvPr/>
        </p:nvSpPr>
        <p:spPr>
          <a:xfrm>
            <a:off x="2873434" y="3744466"/>
            <a:ext cx="2241944" cy="1384995"/>
          </a:xfrm>
          <a:prstGeom prst="rect">
            <a:avLst/>
          </a:prstGeom>
          <a:noFill/>
        </p:spPr>
        <p:txBody>
          <a:bodyPr wrap="square" rtlCol="0">
            <a:spAutoFit/>
          </a:bodyPr>
          <a:lstStyle/>
          <a:p>
            <a:pPr>
              <a:defRPr/>
            </a:pPr>
            <a:r>
              <a:rPr lang="de-DE" sz="1200" i="1" dirty="0">
                <a:solidFill>
                  <a:schemeClr val="bg1"/>
                </a:solidFill>
              </a:rPr>
              <a:t>Lehrkraft stellt Fragen zum </a:t>
            </a:r>
            <a:r>
              <a:rPr lang="de-DE" sz="1200" i="1" dirty="0" err="1">
                <a:solidFill>
                  <a:schemeClr val="bg1"/>
                </a:solidFill>
              </a:rPr>
              <a:t>Erklärvideo</a:t>
            </a:r>
            <a:r>
              <a:rPr lang="de-DE" sz="1200" i="1" dirty="0">
                <a:solidFill>
                  <a:schemeClr val="bg1"/>
                </a:solidFill>
              </a:rPr>
              <a:t>, die nach dem Ansehen besprochen werden.</a:t>
            </a:r>
          </a:p>
          <a:p>
            <a:pPr>
              <a:defRPr/>
            </a:pPr>
            <a:r>
              <a:rPr lang="de-DE" sz="1200" i="1" dirty="0">
                <a:solidFill>
                  <a:schemeClr val="bg1"/>
                </a:solidFill>
              </a:rPr>
              <a:t>SchülerInnen machen sich Notizen und beantworten die Fragen.</a:t>
            </a:r>
            <a:endParaRPr lang="de-DE" sz="1600" i="1" dirty="0">
              <a:solidFill>
                <a:schemeClr val="bg1"/>
              </a:solidFill>
            </a:endParaRPr>
          </a:p>
          <a:p>
            <a:endParaRPr lang="de-DE" sz="1200" i="1" dirty="0">
              <a:solidFill>
                <a:schemeClr val="bg1"/>
              </a:solidFill>
            </a:endParaRPr>
          </a:p>
        </p:txBody>
      </p:sp>
      <p:sp>
        <p:nvSpPr>
          <p:cNvPr id="22" name="Textfeld 21"/>
          <p:cNvSpPr txBox="1"/>
          <p:nvPr/>
        </p:nvSpPr>
        <p:spPr>
          <a:xfrm>
            <a:off x="5115378" y="2187580"/>
            <a:ext cx="2035683" cy="2492990"/>
          </a:xfrm>
          <a:prstGeom prst="rect">
            <a:avLst/>
          </a:prstGeom>
          <a:noFill/>
        </p:spPr>
        <p:txBody>
          <a:bodyPr wrap="square" rtlCol="0">
            <a:spAutoFit/>
          </a:bodyPr>
          <a:lstStyle/>
          <a:p>
            <a:pPr>
              <a:defRPr/>
            </a:pPr>
            <a:r>
              <a:rPr lang="de-DE" sz="1200" i="1" dirty="0">
                <a:solidFill>
                  <a:schemeClr val="bg1"/>
                </a:solidFill>
              </a:rPr>
              <a:t>Lehrkraft regt zur Vertonung eines stummen </a:t>
            </a:r>
            <a:r>
              <a:rPr lang="de-DE" sz="1200" i="1" dirty="0" err="1">
                <a:solidFill>
                  <a:schemeClr val="bg1"/>
                </a:solidFill>
              </a:rPr>
              <a:t>Erklärvideos</a:t>
            </a:r>
            <a:r>
              <a:rPr lang="de-DE" sz="1200" i="1" dirty="0">
                <a:solidFill>
                  <a:schemeClr val="bg1"/>
                </a:solidFill>
              </a:rPr>
              <a:t> mit Tablet an. Sie unterstützt Lernende beim Vertonen. </a:t>
            </a:r>
          </a:p>
          <a:p>
            <a:pPr>
              <a:defRPr/>
            </a:pPr>
            <a:r>
              <a:rPr lang="de-DE" sz="1200" i="1" dirty="0">
                <a:solidFill>
                  <a:schemeClr val="bg1"/>
                </a:solidFill>
              </a:rPr>
              <a:t>SchülerInnen schreiben in Einzelarbeit passend zu den Szenen Erklärungen (Drehbuch). Anschließend nehmen sie die Erklärungen als Tonaufnahme auf, die über das </a:t>
            </a:r>
            <a:r>
              <a:rPr lang="de-DE" sz="1200" i="1" dirty="0" err="1">
                <a:solidFill>
                  <a:schemeClr val="bg1"/>
                </a:solidFill>
              </a:rPr>
              <a:t>Erklärvideo</a:t>
            </a:r>
            <a:r>
              <a:rPr lang="de-DE" sz="1200" i="1" dirty="0">
                <a:solidFill>
                  <a:schemeClr val="bg1"/>
                </a:solidFill>
              </a:rPr>
              <a:t> gelegt wird. </a:t>
            </a:r>
            <a:endParaRPr lang="de-DE" sz="1600" i="1" dirty="0">
              <a:solidFill>
                <a:schemeClr val="bg1"/>
              </a:solidFill>
            </a:endParaRPr>
          </a:p>
          <a:p>
            <a:r>
              <a:rPr lang="de-DE" sz="1200" i="1" dirty="0">
                <a:solidFill>
                  <a:schemeClr val="bg1"/>
                </a:solidFill>
              </a:rPr>
              <a:t> </a:t>
            </a:r>
          </a:p>
        </p:txBody>
      </p:sp>
      <p:sp>
        <p:nvSpPr>
          <p:cNvPr id="24" name="Textfeld 23"/>
          <p:cNvSpPr txBox="1"/>
          <p:nvPr/>
        </p:nvSpPr>
        <p:spPr>
          <a:xfrm>
            <a:off x="7449296" y="1296194"/>
            <a:ext cx="2333919" cy="2492990"/>
          </a:xfrm>
          <a:prstGeom prst="rect">
            <a:avLst/>
          </a:prstGeom>
          <a:noFill/>
        </p:spPr>
        <p:txBody>
          <a:bodyPr wrap="square" rtlCol="0">
            <a:spAutoFit/>
          </a:bodyPr>
          <a:lstStyle/>
          <a:p>
            <a:pPr>
              <a:defRPr/>
            </a:pPr>
            <a:r>
              <a:rPr lang="de-DE" sz="1200" i="1" dirty="0">
                <a:solidFill>
                  <a:schemeClr val="bg1"/>
                </a:solidFill>
              </a:rPr>
              <a:t>Lehrkraft regt zur Vertonung eines stummen </a:t>
            </a:r>
            <a:r>
              <a:rPr lang="de-DE" sz="1200" i="1" dirty="0" err="1">
                <a:solidFill>
                  <a:schemeClr val="bg1"/>
                </a:solidFill>
              </a:rPr>
              <a:t>Erklärvideos</a:t>
            </a:r>
            <a:r>
              <a:rPr lang="de-DE" sz="1200" i="1" dirty="0">
                <a:solidFill>
                  <a:schemeClr val="bg1"/>
                </a:solidFill>
              </a:rPr>
              <a:t> mit Tablet an. Sie unterstützt Lernende beim Vertonen. </a:t>
            </a:r>
          </a:p>
          <a:p>
            <a:pPr>
              <a:defRPr/>
            </a:pPr>
            <a:r>
              <a:rPr lang="de-DE" sz="1200" i="1" dirty="0">
                <a:solidFill>
                  <a:schemeClr val="bg1"/>
                </a:solidFill>
              </a:rPr>
              <a:t>SchülerInnen schreiben in Einzelarbeit passend zu den Szenen Erklärungen (Drehbuch). </a:t>
            </a:r>
          </a:p>
          <a:p>
            <a:pPr>
              <a:defRPr/>
            </a:pPr>
            <a:r>
              <a:rPr lang="de-DE" sz="1200" i="1" dirty="0">
                <a:solidFill>
                  <a:schemeClr val="bg1"/>
                </a:solidFill>
              </a:rPr>
              <a:t>Die Gruppen geben sich einmal während und einmal nach der Vertonung gegenseitig Peer-Feedback. </a:t>
            </a:r>
          </a:p>
          <a:p>
            <a:pPr>
              <a:defRPr/>
            </a:pPr>
            <a:r>
              <a:rPr lang="de-DE" sz="1200" i="1" dirty="0">
                <a:solidFill>
                  <a:schemeClr val="bg1"/>
                </a:solidFill>
              </a:rPr>
              <a:t>Die Lehrkraft gibt eigene Hinweise zur fachlich korrekten Darstellung.</a:t>
            </a:r>
          </a:p>
        </p:txBody>
      </p:sp>
      <p:sp>
        <p:nvSpPr>
          <p:cNvPr id="31" name="Textfeld 30"/>
          <p:cNvSpPr txBox="1"/>
          <p:nvPr/>
        </p:nvSpPr>
        <p:spPr>
          <a:xfrm>
            <a:off x="627297" y="1512218"/>
            <a:ext cx="6806672" cy="1169551"/>
          </a:xfrm>
          <a:prstGeom prst="rect">
            <a:avLst/>
          </a:prstGeom>
          <a:noFill/>
        </p:spPr>
        <p:txBody>
          <a:bodyPr wrap="none" rtlCol="0">
            <a:spAutoFit/>
          </a:bodyPr>
          <a:lstStyle/>
          <a:p>
            <a:pPr>
              <a:defRPr/>
            </a:pPr>
            <a:r>
              <a:rPr lang="de-DE" sz="1400" i="1" dirty="0"/>
              <a:t>Situation: Die Lehrkraft setzt ein </a:t>
            </a:r>
            <a:r>
              <a:rPr lang="de-DE" sz="1400" i="1" dirty="0" err="1"/>
              <a:t>Erklärvideo</a:t>
            </a:r>
            <a:r>
              <a:rPr lang="de-DE" sz="1400" i="1" dirty="0"/>
              <a:t> zum Verfahren zur Bestimmung der Steigung </a:t>
            </a:r>
          </a:p>
          <a:p>
            <a:pPr>
              <a:defRPr/>
            </a:pPr>
            <a:r>
              <a:rPr lang="de-DE" sz="1400" i="1" dirty="0"/>
              <a:t>einer linearen (oder proportionalen) Funktion ein. Das </a:t>
            </a:r>
            <a:r>
              <a:rPr lang="de-DE" sz="1400" i="1" dirty="0" err="1"/>
              <a:t>Erklärvideo</a:t>
            </a:r>
            <a:r>
              <a:rPr lang="de-DE" sz="1400" i="1" dirty="0"/>
              <a:t> nutzt die Funktionen des </a:t>
            </a:r>
          </a:p>
          <a:p>
            <a:pPr>
              <a:defRPr/>
            </a:pPr>
            <a:r>
              <a:rPr lang="de-DE" sz="1400" i="1" dirty="0"/>
              <a:t>dynamischen Arbeitsblatts, um zum zeigen was eine </a:t>
            </a:r>
            <a:br>
              <a:rPr lang="de-DE" sz="1400" i="1" dirty="0"/>
            </a:br>
            <a:r>
              <a:rPr lang="de-DE" sz="1400" i="1" dirty="0"/>
              <a:t>Veränderung von Funktionsgraph oder </a:t>
            </a:r>
          </a:p>
          <a:p>
            <a:pPr>
              <a:defRPr/>
            </a:pPr>
            <a:r>
              <a:rPr lang="de-DE" sz="1400" i="1" dirty="0"/>
              <a:t>Steigungsdreieck bewirkt.</a:t>
            </a:r>
            <a:endParaRPr lang="de-DE" sz="1400" dirty="0"/>
          </a:p>
        </p:txBody>
      </p:sp>
      <p:cxnSp>
        <p:nvCxnSpPr>
          <p:cNvPr id="21" name="Gerader Verbinder 20"/>
          <p:cNvCxnSpPr/>
          <p:nvPr/>
        </p:nvCxnSpPr>
        <p:spPr>
          <a:xfrm flipH="1">
            <a:off x="2710528" y="3312418"/>
            <a:ext cx="0" cy="2136433"/>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Gerader Verbinder 22"/>
          <p:cNvCxnSpPr/>
          <p:nvPr/>
        </p:nvCxnSpPr>
        <p:spPr>
          <a:xfrm flipH="1">
            <a:off x="5005040" y="2789709"/>
            <a:ext cx="0" cy="2136433"/>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Gerader Verbinder 31"/>
          <p:cNvCxnSpPr/>
          <p:nvPr/>
        </p:nvCxnSpPr>
        <p:spPr>
          <a:xfrm flipH="1">
            <a:off x="7306269" y="2244201"/>
            <a:ext cx="0" cy="2136433"/>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4" name="Textfeld 33"/>
          <p:cNvSpPr txBox="1"/>
          <p:nvPr/>
        </p:nvSpPr>
        <p:spPr>
          <a:xfrm>
            <a:off x="627297" y="1070878"/>
            <a:ext cx="1422056" cy="369332"/>
          </a:xfrm>
          <a:prstGeom prst="rect">
            <a:avLst/>
          </a:prstGeom>
          <a:noFill/>
        </p:spPr>
        <p:txBody>
          <a:bodyPr wrap="none" rtlCol="0">
            <a:spAutoFit/>
          </a:bodyPr>
          <a:lstStyle/>
          <a:p>
            <a:r>
              <a:rPr lang="de-DE" sz="1800" b="1" dirty="0">
                <a:solidFill>
                  <a:schemeClr val="bg1"/>
                </a:solidFill>
              </a:rPr>
              <a:t>Modifikation</a:t>
            </a:r>
            <a:endParaRPr lang="de-DE" b="1" dirty="0">
              <a:solidFill>
                <a:schemeClr val="bg1"/>
              </a:solidFill>
            </a:endParaRPr>
          </a:p>
        </p:txBody>
      </p:sp>
      <p:sp>
        <p:nvSpPr>
          <p:cNvPr id="35" name="Parallelogramm 34"/>
          <p:cNvSpPr/>
          <p:nvPr/>
        </p:nvSpPr>
        <p:spPr>
          <a:xfrm>
            <a:off x="5022592" y="3971613"/>
            <a:ext cx="2808312" cy="1872208"/>
          </a:xfrm>
          <a:prstGeom prst="parallelogram">
            <a:avLst/>
          </a:prstGeom>
          <a:solidFill>
            <a:schemeClr val="bg1">
              <a:lumMod val="75000"/>
            </a:schemeClr>
          </a:solidFill>
          <a:ln>
            <a:solidFill>
              <a:schemeClr val="bg1">
                <a:lumMod val="7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Parallelogramm 35"/>
          <p:cNvSpPr/>
          <p:nvPr/>
        </p:nvSpPr>
        <p:spPr>
          <a:xfrm>
            <a:off x="7306269" y="3405914"/>
            <a:ext cx="2808312" cy="1872208"/>
          </a:xfrm>
          <a:prstGeom prst="parallelogram">
            <a:avLst/>
          </a:prstGeom>
          <a:solidFill>
            <a:schemeClr val="bg1">
              <a:lumMod val="65000"/>
            </a:schemeClr>
          </a:solidFill>
          <a:ln>
            <a:solidFill>
              <a:schemeClr val="bg1">
                <a:lumMod val="6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Parallelogramm 36"/>
          <p:cNvSpPr/>
          <p:nvPr/>
        </p:nvSpPr>
        <p:spPr>
          <a:xfrm>
            <a:off x="2738914" y="4537312"/>
            <a:ext cx="2808312" cy="1872208"/>
          </a:xfrm>
          <a:prstGeom prst="parallelogram">
            <a:avLst/>
          </a:prstGeom>
          <a:solidFill>
            <a:schemeClr val="bg1">
              <a:lumMod val="85000"/>
            </a:schemeClr>
          </a:solidFill>
          <a:ln>
            <a:solidFill>
              <a:schemeClr val="bg1">
                <a:lumMod val="8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8" name="Parallelogramm 37"/>
          <p:cNvSpPr/>
          <p:nvPr/>
        </p:nvSpPr>
        <p:spPr>
          <a:xfrm>
            <a:off x="455236" y="5103011"/>
            <a:ext cx="2808312" cy="1872208"/>
          </a:xfrm>
          <a:prstGeom prst="parallelogram">
            <a:avLst/>
          </a:prstGeom>
          <a:solidFill>
            <a:schemeClr val="bg1">
              <a:lumMod val="95000"/>
            </a:schemeClr>
          </a:solidFill>
          <a:ln>
            <a:solidFill>
              <a:schemeClr val="bg1">
                <a:lumMod val="9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3" name="Textfeld 42"/>
          <p:cNvSpPr txBox="1"/>
          <p:nvPr/>
        </p:nvSpPr>
        <p:spPr>
          <a:xfrm>
            <a:off x="1620664" y="6342851"/>
            <a:ext cx="720069" cy="353943"/>
          </a:xfrm>
          <a:prstGeom prst="rect">
            <a:avLst/>
          </a:prstGeom>
          <a:noFill/>
        </p:spPr>
        <p:txBody>
          <a:bodyPr wrap="none" rtlCol="0">
            <a:spAutoFit/>
          </a:bodyPr>
          <a:lstStyle/>
          <a:p>
            <a:r>
              <a:rPr lang="de-DE" dirty="0"/>
              <a:t>passiv</a:t>
            </a:r>
          </a:p>
        </p:txBody>
      </p:sp>
      <p:sp>
        <p:nvSpPr>
          <p:cNvPr id="44" name="Textfeld 43"/>
          <p:cNvSpPr txBox="1"/>
          <p:nvPr/>
        </p:nvSpPr>
        <p:spPr>
          <a:xfrm>
            <a:off x="4036628" y="5760690"/>
            <a:ext cx="608372" cy="353943"/>
          </a:xfrm>
          <a:prstGeom prst="rect">
            <a:avLst/>
          </a:prstGeom>
          <a:noFill/>
        </p:spPr>
        <p:txBody>
          <a:bodyPr wrap="none" rtlCol="0">
            <a:spAutoFit/>
          </a:bodyPr>
          <a:lstStyle/>
          <a:p>
            <a:r>
              <a:rPr lang="de-DE" dirty="0"/>
              <a:t>aktiv</a:t>
            </a:r>
          </a:p>
        </p:txBody>
      </p:sp>
      <p:sp>
        <p:nvSpPr>
          <p:cNvPr id="45" name="Textfeld 44"/>
          <p:cNvSpPr txBox="1"/>
          <p:nvPr/>
        </p:nvSpPr>
        <p:spPr>
          <a:xfrm>
            <a:off x="5941144" y="5190723"/>
            <a:ext cx="1170833" cy="353943"/>
          </a:xfrm>
          <a:prstGeom prst="rect">
            <a:avLst/>
          </a:prstGeom>
          <a:noFill/>
        </p:spPr>
        <p:txBody>
          <a:bodyPr wrap="none" rtlCol="0">
            <a:spAutoFit/>
          </a:bodyPr>
          <a:lstStyle/>
          <a:p>
            <a:r>
              <a:rPr lang="de-DE" dirty="0"/>
              <a:t>konstruktiv</a:t>
            </a:r>
          </a:p>
        </p:txBody>
      </p:sp>
      <p:sp>
        <p:nvSpPr>
          <p:cNvPr id="46" name="Textfeld 45"/>
          <p:cNvSpPr txBox="1"/>
          <p:nvPr/>
        </p:nvSpPr>
        <p:spPr>
          <a:xfrm>
            <a:off x="8250678" y="4572199"/>
            <a:ext cx="1021049" cy="353943"/>
          </a:xfrm>
          <a:prstGeom prst="rect">
            <a:avLst/>
          </a:prstGeom>
          <a:noFill/>
        </p:spPr>
        <p:txBody>
          <a:bodyPr wrap="none" rtlCol="0">
            <a:spAutoFit/>
          </a:bodyPr>
          <a:lstStyle/>
          <a:p>
            <a:r>
              <a:rPr lang="de-DE" dirty="0"/>
              <a:t>interaktiv</a:t>
            </a:r>
          </a:p>
        </p:txBody>
      </p:sp>
      <p:sp>
        <p:nvSpPr>
          <p:cNvPr id="25" name="Inhaltsplatzhalter 6"/>
          <p:cNvSpPr>
            <a:spLocks/>
          </p:cNvSpPr>
          <p:nvPr/>
        </p:nvSpPr>
        <p:spPr bwMode="auto">
          <a:xfrm>
            <a:off x="7381304" y="72003"/>
            <a:ext cx="2916810" cy="648127"/>
          </a:xfrm>
          <a:prstGeom prst="rect">
            <a:avLst/>
          </a:prstGeom>
        </p:spPr>
        <p:txBody>
          <a:bodyPr vert="horz" lIns="95361" tIns="47681" rIns="95361" bIns="47681" rtlCol="0" anchor="ctr">
            <a:no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de-DE" sz="1100" dirty="0"/>
              <a:t>ICAP-Modell (Chi, 2009; Chi &amp; Wylie, 2014)</a:t>
            </a:r>
          </a:p>
          <a:p>
            <a:pPr>
              <a:lnSpc>
                <a:spcPct val="80000"/>
              </a:lnSpc>
              <a:defRPr/>
            </a:pPr>
            <a:r>
              <a:rPr lang="de-DE" sz="1100" dirty="0"/>
              <a:t> aus: </a:t>
            </a:r>
            <a:r>
              <a:rPr lang="de-DE" sz="1100" u="sng" dirty="0">
                <a:hlinkClick r:id="rId3" tooltip="https://digitales-klassenzimmer.org/icap-modell/"/>
              </a:rPr>
              <a:t>https://digitales-klassenzimmer.org/icap-modell/</a:t>
            </a:r>
            <a:endParaRPr lang="de-DE" sz="1100" u="sng" dirty="0"/>
          </a:p>
        </p:txBody>
      </p:sp>
      <p:sp>
        <p:nvSpPr>
          <p:cNvPr id="2" name="Inhaltsplatzhalter 1"/>
          <p:cNvSpPr>
            <a:spLocks noGrp="1"/>
          </p:cNvSpPr>
          <p:nvPr>
            <p:ph sz="quarter" idx="10"/>
          </p:nvPr>
        </p:nvSpPr>
        <p:spPr/>
        <p:txBody>
          <a:bodyPr>
            <a:normAutofit lnSpcReduction="10000"/>
          </a:bodyPr>
          <a:lstStyle/>
          <a:p>
            <a:endParaRPr lang="de-DE"/>
          </a:p>
        </p:txBody>
      </p:sp>
    </p:spTree>
    <p:extLst>
      <p:ext uri="{BB962C8B-B14F-4D97-AF65-F5344CB8AC3E}">
        <p14:creationId xmlns:p14="http://schemas.microsoft.com/office/powerpoint/2010/main" val="3830561940"/>
      </p:ext>
    </p:extLst>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Arial"/>
        <a:cs typeface="Arial"/>
      </a:majorFont>
      <a:minorFont>
        <a:latin typeface="Calibri"/>
        <a:ea typeface="Arial"/>
        <a:cs typeface="Arial"/>
      </a:minorFont>
    </a:fontScheme>
    <a:fmtScheme name="Larissa">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Arial"/>
        <a:cs typeface="Arial"/>
      </a:majorFont>
      <a:minorFont>
        <a:latin typeface="Calibri"/>
        <a:ea typeface="Arial"/>
        <a:cs typeface="Arial"/>
      </a:minorFont>
    </a:fontScheme>
    <a:fmtScheme name="Larissa">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2049</Words>
  <Application>Microsoft Office PowerPoint</Application>
  <DocSecurity>0</DocSecurity>
  <PresentationFormat>Benutzerdefiniert</PresentationFormat>
  <Paragraphs>305</Paragraphs>
  <Slides>19</Slides>
  <Notes>16</Notes>
  <HiddenSlides>1</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19</vt:i4>
      </vt:variant>
    </vt:vector>
  </HeadingPairs>
  <TitlesOfParts>
    <vt:vector size="26" baseType="lpstr">
      <vt:lpstr>Arial</vt:lpstr>
      <vt:lpstr>Arial Bold</vt:lpstr>
      <vt:lpstr>Calibri</vt:lpstr>
      <vt:lpstr>Corbel Light</vt:lpstr>
      <vt:lpstr>Symbol</vt:lpstr>
      <vt:lpstr>Wingdings</vt:lpstr>
      <vt:lpstr>Larissa-Design</vt:lpstr>
      <vt:lpstr>PowerPoint-Präsentation</vt:lpstr>
      <vt:lpstr>DigitUS-Projekt</vt:lpstr>
      <vt:lpstr>Potenziale digitaler Werkzeuge</vt:lpstr>
      <vt:lpstr>SAMR am Beispiel Mathematik</vt:lpstr>
      <vt:lpstr>Potenziale digitaler Werkzeuge</vt:lpstr>
      <vt:lpstr>ICAP</vt:lpstr>
      <vt:lpstr>ICAP am Beispiel Mathematik</vt:lpstr>
      <vt:lpstr>ICAP am Beispiel Mathematik</vt:lpstr>
      <vt:lpstr>ICAP am Beispiel Mathematik</vt:lpstr>
      <vt:lpstr>ICAP am Beispiel Mathematik</vt:lpstr>
      <vt:lpstr>Potenziale digitaler Werkzeuge</vt:lpstr>
      <vt:lpstr>Mathematikunterricht beurteilen</vt:lpstr>
      <vt:lpstr>Mathematikunterricht beurteilen</vt:lpstr>
      <vt:lpstr>Mathematikunterricht beurteilen</vt:lpstr>
      <vt:lpstr>Potenziale digitaler Werkzeuge</vt:lpstr>
      <vt:lpstr>Mathematikunterricht beurteilen</vt:lpstr>
      <vt:lpstr>Mathematikunterricht beurteilen</vt:lpstr>
      <vt:lpstr>Quellen- und Literaturverzeichnis</vt:lpstr>
      <vt:lpstr>Quellen- und Literaturverzeichnis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3</cp:revision>
  <dcterms:created xsi:type="dcterms:W3CDTF">2011-02-03T11:29:47Z</dcterms:created>
  <dcterms:modified xsi:type="dcterms:W3CDTF">2023-04-03T13:19:36Z</dcterms:modified>
  <cp:category/>
  <dc:identifier/>
  <cp:contentStatus/>
  <dc:language/>
  <cp:version/>
</cp:coreProperties>
</file>