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82" r:id="rId4"/>
    <p:sldId id="279" r:id="rId5"/>
    <p:sldId id="280" r:id="rId6"/>
    <p:sldId id="281" r:id="rId7"/>
    <p:sldId id="278" r:id="rId8"/>
    <p:sldId id="270" r:id="rId9"/>
    <p:sldId id="257" r:id="rId10"/>
    <p:sldId id="277" r:id="rId11"/>
    <p:sldId id="276" r:id="rId12"/>
  </p:sldIdLst>
  <p:sldSz cx="10298113" cy="7200900"/>
  <p:notesSz cx="7200900" cy="10298113"/>
  <p:defaultTextStyle>
    <a:defPPr>
      <a:defRPr lang="de-DE"/>
    </a:defPPr>
    <a:lvl1pPr marL="0" algn="l" defTabSz="953617">
      <a:defRPr sz="1700">
        <a:solidFill>
          <a:schemeClr val="tx1"/>
        </a:solidFill>
        <a:latin typeface="+mn-lt"/>
        <a:ea typeface="+mn-ea"/>
        <a:cs typeface="+mn-cs"/>
      </a:defRPr>
    </a:lvl1pPr>
    <a:lvl2pPr marL="476808" algn="l" defTabSz="953617">
      <a:defRPr sz="1700">
        <a:solidFill>
          <a:schemeClr val="tx1"/>
        </a:solidFill>
        <a:latin typeface="+mn-lt"/>
        <a:ea typeface="+mn-ea"/>
        <a:cs typeface="+mn-cs"/>
      </a:defRPr>
    </a:lvl2pPr>
    <a:lvl3pPr marL="953617" algn="l" defTabSz="953617">
      <a:defRPr sz="1700">
        <a:solidFill>
          <a:schemeClr val="tx1"/>
        </a:solidFill>
        <a:latin typeface="+mn-lt"/>
        <a:ea typeface="+mn-ea"/>
        <a:cs typeface="+mn-cs"/>
      </a:defRPr>
    </a:lvl3pPr>
    <a:lvl4pPr marL="1430423" algn="l" defTabSz="953617">
      <a:defRPr sz="1700">
        <a:solidFill>
          <a:schemeClr val="tx1"/>
        </a:solidFill>
        <a:latin typeface="+mn-lt"/>
        <a:ea typeface="+mn-ea"/>
        <a:cs typeface="+mn-cs"/>
      </a:defRPr>
    </a:lvl4pPr>
    <a:lvl5pPr marL="1907231" algn="l" defTabSz="953617">
      <a:defRPr sz="1700">
        <a:solidFill>
          <a:schemeClr val="tx1"/>
        </a:solidFill>
        <a:latin typeface="+mn-lt"/>
        <a:ea typeface="+mn-ea"/>
        <a:cs typeface="+mn-cs"/>
      </a:defRPr>
    </a:lvl5pPr>
    <a:lvl6pPr marL="2384039" algn="l" defTabSz="953617">
      <a:defRPr sz="1700">
        <a:solidFill>
          <a:schemeClr val="tx1"/>
        </a:solidFill>
        <a:latin typeface="+mn-lt"/>
        <a:ea typeface="+mn-ea"/>
        <a:cs typeface="+mn-cs"/>
      </a:defRPr>
    </a:lvl6pPr>
    <a:lvl7pPr marL="2860849" algn="l" defTabSz="953617">
      <a:defRPr sz="1700">
        <a:solidFill>
          <a:schemeClr val="tx1"/>
        </a:solidFill>
        <a:latin typeface="+mn-lt"/>
        <a:ea typeface="+mn-ea"/>
        <a:cs typeface="+mn-cs"/>
      </a:defRPr>
    </a:lvl7pPr>
    <a:lvl8pPr marL="3337656" algn="l" defTabSz="953617">
      <a:defRPr sz="1700">
        <a:solidFill>
          <a:schemeClr val="tx1"/>
        </a:solidFill>
        <a:latin typeface="+mn-lt"/>
        <a:ea typeface="+mn-ea"/>
        <a:cs typeface="+mn-cs"/>
      </a:defRPr>
    </a:lvl8pPr>
    <a:lvl9pPr marL="3814465" algn="l" defTabSz="953617">
      <a:defRPr sz="17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31"/>
    <p:restoredTop sz="59810" autoAdjust="0"/>
  </p:normalViewPr>
  <p:slideViewPr>
    <p:cSldViewPr>
      <p:cViewPr varScale="1">
        <p:scale>
          <a:sx n="65" d="100"/>
          <a:sy n="65" d="100"/>
        </p:scale>
        <p:origin x="4574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4" y="6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50448" y="6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pPr>
              <a:defRPr/>
            </a:pPr>
            <a:fld id="{3DBE2723-2822-419A-9BD4-4BAD25D3271D}" type="datetimeFigureOut">
              <a:rPr lang="en-US"/>
              <a:t>4/3/2023</a:t>
            </a:fld>
            <a:endParaRPr lang="en-US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50888" y="741363"/>
            <a:ext cx="5295899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79769" y="4690272"/>
            <a:ext cx="5438140" cy="4443412"/>
          </a:xfrm>
          <a:prstGeom prst="rect">
            <a:avLst/>
          </a:prstGeom>
        </p:spPr>
        <p:txBody>
          <a:bodyPr vert="horz" lIns="95500" tIns="47750" rIns="95500" bIns="47750" rtlCol="0"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4" y="9378828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50448" y="9378828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pPr>
              <a:defRPr/>
            </a:pPr>
            <a:fld id="{5453E05D-3DF1-4E21-AB1B-DE220D2B1110}" type="slidenum">
              <a:rPr lang="en-US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53617">
      <a:defRPr sz="1200">
        <a:solidFill>
          <a:schemeClr val="tx1"/>
        </a:solidFill>
        <a:latin typeface="+mn-lt"/>
        <a:ea typeface="+mn-ea"/>
        <a:cs typeface="+mn-cs"/>
      </a:defRPr>
    </a:lvl1pPr>
    <a:lvl2pPr marL="476808" algn="l" defTabSz="953617">
      <a:defRPr sz="1200">
        <a:solidFill>
          <a:schemeClr val="tx1"/>
        </a:solidFill>
        <a:latin typeface="+mn-lt"/>
        <a:ea typeface="+mn-ea"/>
        <a:cs typeface="+mn-cs"/>
      </a:defRPr>
    </a:lvl2pPr>
    <a:lvl3pPr marL="953617" algn="l" defTabSz="953617">
      <a:defRPr sz="1200">
        <a:solidFill>
          <a:schemeClr val="tx1"/>
        </a:solidFill>
        <a:latin typeface="+mn-lt"/>
        <a:ea typeface="+mn-ea"/>
        <a:cs typeface="+mn-cs"/>
      </a:defRPr>
    </a:lvl3pPr>
    <a:lvl4pPr marL="1430423" algn="l" defTabSz="953617">
      <a:defRPr sz="1200">
        <a:solidFill>
          <a:schemeClr val="tx1"/>
        </a:solidFill>
        <a:latin typeface="+mn-lt"/>
        <a:ea typeface="+mn-ea"/>
        <a:cs typeface="+mn-cs"/>
      </a:defRPr>
    </a:lvl4pPr>
    <a:lvl5pPr marL="1907231" algn="l" defTabSz="953617">
      <a:defRPr sz="1200">
        <a:solidFill>
          <a:schemeClr val="tx1"/>
        </a:solidFill>
        <a:latin typeface="+mn-lt"/>
        <a:ea typeface="+mn-ea"/>
        <a:cs typeface="+mn-cs"/>
      </a:defRPr>
    </a:lvl5pPr>
    <a:lvl6pPr marL="2384039" algn="l" defTabSz="953617">
      <a:defRPr sz="1200">
        <a:solidFill>
          <a:schemeClr val="tx1"/>
        </a:solidFill>
        <a:latin typeface="+mn-lt"/>
        <a:ea typeface="+mn-ea"/>
        <a:cs typeface="+mn-cs"/>
      </a:defRPr>
    </a:lvl6pPr>
    <a:lvl7pPr marL="2860849" algn="l" defTabSz="953617">
      <a:defRPr sz="1200">
        <a:solidFill>
          <a:schemeClr val="tx1"/>
        </a:solidFill>
        <a:latin typeface="+mn-lt"/>
        <a:ea typeface="+mn-ea"/>
        <a:cs typeface="+mn-cs"/>
      </a:defRPr>
    </a:lvl7pPr>
    <a:lvl8pPr marL="3337656" algn="l" defTabSz="953617">
      <a:defRPr sz="1200">
        <a:solidFill>
          <a:schemeClr val="tx1"/>
        </a:solidFill>
        <a:latin typeface="+mn-lt"/>
        <a:ea typeface="+mn-ea"/>
        <a:cs typeface="+mn-cs"/>
      </a:defRPr>
    </a:lvl8pPr>
    <a:lvl9pPr marL="3814465" algn="l" defTabSz="953617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0888" y="741363"/>
            <a:ext cx="5295900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3E05D-3DF1-4E21-AB1B-DE220D2B11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2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420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 marL="171450" indent="-171450">
              <a:buFont typeface="Arial"/>
              <a:buChar char="•"/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4</a:t>
            </a:fld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5</a:t>
            </a:fld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 b="0" dirty="0"/>
          </a:p>
          <a:p>
            <a:pPr>
              <a:defRPr/>
            </a:pPr>
            <a:endParaRPr lang="de-DE" b="0" dirty="0"/>
          </a:p>
          <a:p>
            <a:pPr>
              <a:defRPr/>
            </a:pPr>
            <a:r>
              <a:rPr lang="de-DE" b="1" dirty="0"/>
              <a:t>Die übereinandergelegten Grafiken sollen andeuten, dass sich das was wir am Beispiel gesehen haben in ähnlicher (analoger) Weise in anderen Kontexten zeigt.</a:t>
            </a:r>
            <a:endParaRPr b="1" dirty="0"/>
          </a:p>
          <a:p>
            <a:pPr>
              <a:defRPr/>
            </a:pPr>
            <a:endParaRPr lang="de-DE" b="0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6</a:t>
            </a:fld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7</a:t>
            </a:fld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90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gitus - Mathematikdidaktik -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igitus - Mathematikdidaktik - mit Unter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6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12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Textfeld 13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tabLst>
                <a:tab pos="5827713" algn="r"/>
              </a:tabLst>
              <a:defRPr/>
            </a:pPr>
            <a:r>
              <a:rPr lang="de-DE" sz="12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Didaktik der Mathematik – LMU München	</a:t>
            </a:r>
            <a:fld id="{8BE7A362-220D-42D0-B4B4-4DB6B9E5BC20}" type="slidenum">
              <a:rPr lang="de-DE" sz="1200" b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>
                <a:tabLst>
                  <a:tab pos="5827713" algn="r"/>
                </a:tabLst>
                <a:defRPr/>
              </a:pPr>
              <a:t>‹Nr.›</a:t>
            </a:fld>
            <a:endParaRPr lang="de-DE" sz="12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536232" y="6480770"/>
            <a:ext cx="4248943" cy="288032"/>
          </a:xfrm>
          <a:prstGeom prst="rect">
            <a:avLst/>
          </a:prstGeom>
        </p:spPr>
        <p:txBody>
          <a:bodyPr vert="horz" anchor="ctr"/>
          <a:lstStyle>
            <a:lvl1pPr algn="r">
              <a:defRPr sz="1300" b="0">
                <a:latin typeface="Calibri"/>
                <a:cs typeface="Calibri"/>
              </a:defRPr>
            </a:lvl1pPr>
            <a:lvl2pPr marL="476806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Rechteck 15"/>
          <p:cNvSpPr/>
          <p:nvPr userDrawn="1"/>
        </p:nvSpPr>
        <p:spPr bwMode="auto">
          <a:xfrm>
            <a:off x="0" y="724003"/>
            <a:ext cx="7453312" cy="400110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pPr marL="452438">
              <a:defRPr/>
            </a:pP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1" name="Textplatzhalter 20"/>
          <p:cNvSpPr>
            <a:spLocks noGrp="1"/>
          </p:cNvSpPr>
          <p:nvPr>
            <p:ph type="body" sz="quarter" idx="11"/>
          </p:nvPr>
        </p:nvSpPr>
        <p:spPr bwMode="auto">
          <a:xfrm>
            <a:off x="468536" y="717686"/>
            <a:ext cx="6912767" cy="406427"/>
          </a:xfrm>
        </p:spPr>
        <p:txBody>
          <a:bodyPr>
            <a:noAutofit/>
          </a:bodyPr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4"/>
          </p:nvPr>
        </p:nvSpPr>
        <p:spPr bwMode="auto">
          <a:xfrm>
            <a:off x="7453312" y="0"/>
            <a:ext cx="2844801" cy="560070"/>
          </a:xfrm>
        </p:spPr>
        <p:txBody>
          <a:bodyPr>
            <a:normAutofit/>
          </a:bodyPr>
          <a:lstStyle>
            <a:lvl1pPr algn="r">
              <a:defRPr sz="1300" b="0">
                <a:latin typeface="+mn-lt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514915" y="1296193"/>
            <a:ext cx="9268300" cy="5136291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 marL="715963" indent="-238125">
              <a:defRPr sz="1700"/>
            </a:lvl2pPr>
            <a:lvl3pPr marL="889000" indent="-173038">
              <a:buFont typeface="Arial"/>
              <a:buChar char="•"/>
              <a:defRPr sz="1700"/>
            </a:lvl3pPr>
            <a:lvl4pPr marL="889000" indent="0">
              <a:buFont typeface="Symbol"/>
              <a:buNone/>
              <a:defRPr sz="1700"/>
            </a:lvl4pPr>
            <a:lvl5pPr marL="889000" indent="0" algn="r">
              <a:buFont typeface="Symbol"/>
              <a:buNone/>
              <a:defRPr sz="12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>
              <a:defRPr sz="1700"/>
            </a:lvl2pPr>
            <a:lvl3pPr marL="1191775" indent="-238356">
              <a:buFont typeface="Symbol"/>
              <a:buChar char="-"/>
              <a:defRPr sz="1700"/>
            </a:lvl3pPr>
            <a:lvl4pPr marL="1668482" indent="-238356">
              <a:buFont typeface="Symbol"/>
              <a:buChar char="-"/>
              <a:defRPr sz="1700"/>
            </a:lvl4pPr>
            <a:lvl5pPr marL="2145192" indent="-238356">
              <a:buFont typeface="Symbol"/>
              <a:buChar char="-"/>
              <a:defRPr sz="17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2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13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hteck 15"/>
          <p:cNvSpPr/>
          <p:nvPr userDrawn="1"/>
        </p:nvSpPr>
        <p:spPr bwMode="auto">
          <a:xfrm>
            <a:off x="0" y="724003"/>
            <a:ext cx="7453312" cy="400110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pPr marL="452438">
              <a:defRPr/>
            </a:pP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68536" y="717686"/>
            <a:ext cx="6912767" cy="406427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852913" y="6192737"/>
            <a:ext cx="5930286" cy="584176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r">
              <a:defRPr sz="1000" b="0"/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4"/>
          </p:nvPr>
        </p:nvSpPr>
        <p:spPr bwMode="auto">
          <a:xfrm>
            <a:off x="7453312" y="0"/>
            <a:ext cx="2844801" cy="560070"/>
          </a:xfrm>
        </p:spPr>
        <p:txBody>
          <a:bodyPr/>
          <a:lstStyle>
            <a:lvl1pPr algn="r">
              <a:defRPr sz="800" b="0"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>
              <a:defRPr sz="1700"/>
            </a:lvl2pPr>
            <a:lvl3pPr marL="1191775" indent="-238356">
              <a:buFont typeface="Symbol"/>
              <a:buChar char="-"/>
              <a:defRPr sz="1700"/>
            </a:lvl3pPr>
            <a:lvl4pPr marL="1668482" indent="-238356">
              <a:buFont typeface="Symbol"/>
              <a:buChar char="-"/>
              <a:defRPr sz="1700"/>
            </a:lvl4pPr>
            <a:lvl5pPr marL="2145192" indent="-238356">
              <a:buFont typeface="Symbol"/>
              <a:buChar char="-"/>
              <a:defRPr sz="17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2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13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 – LMU München		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536232" y="6480770"/>
            <a:ext cx="4248943" cy="288032"/>
          </a:xfrm>
          <a:prstGeom prst="rect">
            <a:avLst/>
          </a:prstGeom>
        </p:spPr>
        <p:txBody>
          <a:bodyPr vert="horz" anchor="ctr"/>
          <a:lstStyle>
            <a:lvl1pPr algn="r">
              <a:defRPr sz="1300" b="0">
                <a:latin typeface="Calibri"/>
                <a:cs typeface="Calibri"/>
              </a:defRPr>
            </a:lvl1pPr>
            <a:lvl2pPr marL="476806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1" name="Rechteck 15"/>
          <p:cNvSpPr/>
          <p:nvPr userDrawn="1"/>
        </p:nvSpPr>
        <p:spPr bwMode="auto">
          <a:xfrm>
            <a:off x="0" y="724003"/>
            <a:ext cx="7453312" cy="400110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pPr marL="452438">
              <a:defRPr/>
            </a:pP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2" name="Textplatzhalter 20"/>
          <p:cNvSpPr>
            <a:spLocks noGrp="1"/>
          </p:cNvSpPr>
          <p:nvPr>
            <p:ph type="body" sz="quarter" idx="11"/>
          </p:nvPr>
        </p:nvSpPr>
        <p:spPr bwMode="auto">
          <a:xfrm>
            <a:off x="468536" y="717686"/>
            <a:ext cx="6912767" cy="406427"/>
          </a:xfrm>
        </p:spPr>
        <p:txBody>
          <a:bodyPr>
            <a:noAutofit/>
          </a:bodyPr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/>
          </p:nvPr>
        </p:nvSpPr>
        <p:spPr bwMode="auto">
          <a:xfrm>
            <a:off x="514915" y="288377"/>
            <a:ext cx="9268300" cy="1200151"/>
          </a:xfrm>
          <a:prstGeom prst="rect">
            <a:avLst/>
          </a:prstGeom>
        </p:spPr>
        <p:txBody>
          <a:bodyPr vert="horz" lIns="95361" tIns="47681" rIns="95361" bIns="47681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4915" y="1680223"/>
            <a:ext cx="9268300" cy="4752261"/>
          </a:xfrm>
          <a:prstGeom prst="rect">
            <a:avLst/>
          </a:prstGeom>
        </p:spPr>
        <p:txBody>
          <a:bodyPr vert="horz" lIns="95361" tIns="47681" rIns="95361" bIns="47681" rtlCol="0"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liennummernplatzhalter 4"/>
          <p:cNvSpPr>
            <a:spLocks noAdjustHandles="1"/>
          </p:cNvSpPr>
          <p:nvPr userDrawn="1"/>
        </p:nvSpPr>
        <p:spPr bwMode="auto">
          <a:xfrm>
            <a:off x="9845788" y="6773532"/>
            <a:ext cx="470210" cy="53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61" tIns="47681" rIns="95361" bIns="47681" anchor="ctr"/>
          <a:lstStyle/>
          <a:p>
            <a:pPr algn="ctr">
              <a:defRPr/>
            </a:pPr>
            <a:fld id="{8BE7A362-220D-42D0-B4B4-4DB6B9E5BC20}" type="slidenum">
              <a:rPr lang="de-DE" sz="1200" b="1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‹Nr.›</a:t>
            </a:fld>
            <a:endParaRPr lang="de-DE" sz="1200" b="1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53617">
        <a:spcBef>
          <a:spcPts val="0"/>
        </a:spcBef>
        <a:buNone/>
        <a:defRPr sz="47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607" indent="-357607" algn="l" defTabSz="953617">
        <a:spcBef>
          <a:spcPts val="0"/>
        </a:spcBef>
        <a:buFont typeface="Arial"/>
        <a:buNone/>
        <a:defRPr sz="2400" b="1">
          <a:solidFill>
            <a:schemeClr val="tx1"/>
          </a:solidFill>
          <a:latin typeface="Arial Bold"/>
          <a:ea typeface="+mn-ea"/>
          <a:cs typeface="+mn-cs"/>
        </a:defRPr>
      </a:lvl1pPr>
      <a:lvl2pPr marL="774811" indent="-298005" algn="l" defTabSz="953617">
        <a:spcBef>
          <a:spcPts val="0"/>
        </a:spcBef>
        <a:buFont typeface="Arial"/>
        <a:buChar char="–"/>
        <a:defRPr sz="3000">
          <a:solidFill>
            <a:schemeClr val="tx1"/>
          </a:solidFill>
          <a:latin typeface="+mn-lt"/>
          <a:ea typeface="+mn-ea"/>
          <a:cs typeface="+mn-cs"/>
        </a:defRPr>
      </a:lvl2pPr>
      <a:lvl3pPr marL="1192021" indent="-238404" algn="l" defTabSz="953617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68828" indent="-238404" algn="l" defTabSz="953617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145636" indent="-238404" algn="l" defTabSz="953617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622444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099252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576061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052869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476808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953617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3pPr>
      <a:lvl4pPr marL="1430423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4pPr>
      <a:lvl5pPr marL="1907231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5pPr>
      <a:lvl6pPr marL="2384039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6pPr>
      <a:lvl7pPr marL="2860849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7pPr>
      <a:lvl8pPr marL="3337656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8pPr>
      <a:lvl9pPr marL="3814465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hyperlink" Target="https://pixabay.com/images/id-3255118/" TargetMode="External"/><Relationship Id="rId7" Type="http://schemas.openxmlformats.org/officeDocument/2006/relationships/hyperlink" Target="https://pixabay.com/de/photos/parkuhr-uhr-transport-verkehr-3407447/" TargetMode="External"/><Relationship Id="rId2" Type="http://schemas.openxmlformats.org/officeDocument/2006/relationships/hyperlink" Target="https://pixabay.com/images/id-165578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images/id-1789697/" TargetMode="External"/><Relationship Id="rId5" Type="http://schemas.openxmlformats.org/officeDocument/2006/relationships/hyperlink" Target="https://pixabay.com/images/id-1246209/" TargetMode="External"/><Relationship Id="rId4" Type="http://schemas.openxmlformats.org/officeDocument/2006/relationships/hyperlink" Target="https://pixabay.com/images/id-654956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pub.ub.uni-muenchen.de/95513/1/M_Handreichung_Lehrkraefte.docx" TargetMode="External"/><Relationship Id="rId3" Type="http://schemas.openxmlformats.org/officeDocument/2006/relationships/hyperlink" Target="https://orcid.org/0000-0002-3187-3459" TargetMode="External"/><Relationship Id="rId7" Type="http://schemas.openxmlformats.org/officeDocument/2006/relationships/hyperlink" Target="https://creativecommons.org/licenses/by-sa/4.0/deed.de" TargetMode="External"/><Relationship Id="rId2" Type="http://schemas.openxmlformats.org/officeDocument/2006/relationships/hyperlink" Target="https://nbn-resolving.org/urn:nbn:de:bvb:19-epub-93577-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cid.org/0000-0002-4017-3534" TargetMode="External"/><Relationship Id="rId5" Type="http://schemas.openxmlformats.org/officeDocument/2006/relationships/hyperlink" Target="https://orcid.org/0000-0003-2828-6939" TargetMode="External"/><Relationship Id="rId4" Type="http://schemas.openxmlformats.org/officeDocument/2006/relationships/hyperlink" Target="https://orcid.org/0000-0002-8386-515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247403" y="0"/>
            <a:ext cx="10792918" cy="7200900"/>
          </a:xfrm>
          <a:prstGeom prst="rect">
            <a:avLst/>
          </a:prstGeom>
        </p:spPr>
      </p:pic>
      <p:sp>
        <p:nvSpPr>
          <p:cNvPr id="5" name="Rechteck 3"/>
          <p:cNvSpPr/>
          <p:nvPr/>
        </p:nvSpPr>
        <p:spPr bwMode="auto">
          <a:xfrm>
            <a:off x="1908696" y="720130"/>
            <a:ext cx="8420537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  <a:defRPr/>
            </a:pPr>
            <a:r>
              <a:rPr lang="de-DE" sz="2800" dirty="0">
                <a:solidFill>
                  <a:schemeClr val="tx1"/>
                </a:solidFill>
              </a:rPr>
              <a:t>Ergänzende Aspekte zur Konzeptorientierung</a:t>
            </a:r>
            <a:endParaRPr dirty="0"/>
          </a:p>
        </p:txBody>
      </p:sp>
      <p:sp>
        <p:nvSpPr>
          <p:cNvPr id="6" name="Rechteck 4"/>
          <p:cNvSpPr/>
          <p:nvPr/>
        </p:nvSpPr>
        <p:spPr bwMode="auto">
          <a:xfrm>
            <a:off x="1908696" y="1224138"/>
            <a:ext cx="8420537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  <a:defRPr/>
            </a:pPr>
            <a:r>
              <a:rPr lang="de-DE" sz="2800" dirty="0">
                <a:solidFill>
                  <a:schemeClr val="tx1"/>
                </a:solidFill>
              </a:rPr>
              <a:t>…für einen Mathematikunterricht mit digitalen Medien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Quellen und Literaturverzeichnis</a:t>
            </a:r>
            <a:endParaRPr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C135E24-5090-49C2-A7F6-1766824458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Literatur</a:t>
            </a:r>
            <a:endParaRPr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C2AA4F9-6CC9-4D29-AF14-5C97BE823D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de-DE" sz="1600" b="0" dirty="0"/>
              <a:t>Duval, R. (2006). A </a:t>
            </a:r>
            <a:r>
              <a:rPr lang="de-DE" sz="1600" b="0" dirty="0" err="1"/>
              <a:t>cognitive</a:t>
            </a:r>
            <a:r>
              <a:rPr lang="de-DE" sz="1600" b="0" dirty="0"/>
              <a:t> </a:t>
            </a:r>
            <a:r>
              <a:rPr lang="de-DE" sz="1600" b="0" dirty="0" err="1"/>
              <a:t>analysis</a:t>
            </a:r>
            <a:r>
              <a:rPr lang="de-DE" sz="1600" b="0" dirty="0"/>
              <a:t> </a:t>
            </a:r>
            <a:r>
              <a:rPr lang="de-DE" sz="1600" b="0" dirty="0" err="1"/>
              <a:t>of</a:t>
            </a:r>
            <a:r>
              <a:rPr lang="de-DE" sz="1600" b="0" dirty="0"/>
              <a:t> </a:t>
            </a:r>
            <a:r>
              <a:rPr lang="de-DE" sz="1600" b="0" dirty="0" err="1"/>
              <a:t>problems</a:t>
            </a:r>
            <a:r>
              <a:rPr lang="de-DE" sz="1600" b="0" dirty="0"/>
              <a:t> </a:t>
            </a:r>
            <a:r>
              <a:rPr lang="de-DE" sz="1600" b="0" dirty="0" err="1"/>
              <a:t>of</a:t>
            </a:r>
            <a:r>
              <a:rPr lang="de-DE" sz="1600" b="0" dirty="0"/>
              <a:t> </a:t>
            </a:r>
            <a:r>
              <a:rPr lang="de-DE" sz="1600" b="0" dirty="0" err="1"/>
              <a:t>comprehension</a:t>
            </a:r>
            <a:r>
              <a:rPr lang="de-DE" sz="1600" b="0" dirty="0"/>
              <a:t> in a </a:t>
            </a:r>
            <a:r>
              <a:rPr lang="de-DE" sz="1600" b="0" dirty="0" err="1"/>
              <a:t>learning</a:t>
            </a:r>
            <a:r>
              <a:rPr lang="de-DE" sz="1600" b="0" dirty="0"/>
              <a:t> </a:t>
            </a:r>
            <a:r>
              <a:rPr lang="de-DE" sz="1600" b="0" dirty="0" err="1"/>
              <a:t>of</a:t>
            </a:r>
            <a:r>
              <a:rPr lang="de-DE" sz="1600" b="0" dirty="0"/>
              <a:t> </a:t>
            </a:r>
            <a:r>
              <a:rPr lang="de-DE" sz="1600" b="0" dirty="0" err="1"/>
              <a:t>mathematics</a:t>
            </a:r>
            <a:r>
              <a:rPr lang="de-DE" sz="1600" b="0" dirty="0"/>
              <a:t>. </a:t>
            </a:r>
            <a:r>
              <a:rPr lang="de-DE" sz="1600" b="0" i="1" dirty="0"/>
              <a:t>Educational Studies in </a:t>
            </a:r>
            <a:r>
              <a:rPr lang="de-DE" sz="1600" b="0" i="1" dirty="0" err="1"/>
              <a:t>Mathematics</a:t>
            </a:r>
            <a:r>
              <a:rPr lang="de-DE" sz="1600" b="0" i="1" dirty="0"/>
              <a:t>, 61</a:t>
            </a:r>
            <a:r>
              <a:rPr lang="de-DE" sz="1600" b="0" dirty="0"/>
              <a:t>, 103– 131. </a:t>
            </a:r>
          </a:p>
          <a:p>
            <a:pPr>
              <a:defRPr/>
            </a:pPr>
            <a:r>
              <a:rPr lang="de-DE" sz="1600" b="0" dirty="0" err="1"/>
              <a:t>Gagatsis</a:t>
            </a:r>
            <a:r>
              <a:rPr lang="de-DE" sz="1600" b="0" dirty="0"/>
              <a:t>, A., &amp; </a:t>
            </a:r>
            <a:r>
              <a:rPr lang="de-DE" sz="1600" b="0" dirty="0" err="1"/>
              <a:t>Shiakalli</a:t>
            </a:r>
            <a:r>
              <a:rPr lang="de-DE" sz="1600" b="0" dirty="0"/>
              <a:t>, M. (2004). </a:t>
            </a:r>
            <a:r>
              <a:rPr lang="de-DE" sz="1600" b="0" dirty="0" err="1"/>
              <a:t>Ability</a:t>
            </a:r>
            <a:r>
              <a:rPr lang="de-DE" sz="1600" b="0" dirty="0"/>
              <a:t> </a:t>
            </a:r>
            <a:r>
              <a:rPr lang="de-DE" sz="1600" b="0" dirty="0" err="1"/>
              <a:t>to</a:t>
            </a:r>
            <a:r>
              <a:rPr lang="de-DE" sz="1600" b="0" dirty="0"/>
              <a:t> </a:t>
            </a:r>
            <a:r>
              <a:rPr lang="de-DE" sz="1600" b="0" dirty="0" err="1"/>
              <a:t>translate</a:t>
            </a:r>
            <a:r>
              <a:rPr lang="de-DE" sz="1600" b="0" dirty="0"/>
              <a:t> </a:t>
            </a:r>
            <a:r>
              <a:rPr lang="de-DE" sz="1600" b="0" dirty="0" err="1"/>
              <a:t>from</a:t>
            </a:r>
            <a:r>
              <a:rPr lang="de-DE" sz="1600" b="0" dirty="0"/>
              <a:t> </a:t>
            </a:r>
            <a:r>
              <a:rPr lang="de-DE" sz="1600" b="0" dirty="0" err="1"/>
              <a:t>one</a:t>
            </a:r>
            <a:r>
              <a:rPr lang="de-DE" sz="1600" b="0" dirty="0"/>
              <a:t> </a:t>
            </a:r>
            <a:r>
              <a:rPr lang="de-DE" sz="1600" b="0" dirty="0" err="1"/>
              <a:t>representation</a:t>
            </a:r>
            <a:r>
              <a:rPr lang="de-DE" sz="1600" b="0" dirty="0"/>
              <a:t> </a:t>
            </a:r>
            <a:r>
              <a:rPr lang="de-DE" sz="1600" b="0" dirty="0" err="1"/>
              <a:t>of</a:t>
            </a:r>
            <a:r>
              <a:rPr lang="de-DE" sz="1600" b="0" dirty="0"/>
              <a:t> </a:t>
            </a:r>
            <a:r>
              <a:rPr lang="de-DE" sz="1600" b="0" dirty="0" err="1"/>
              <a:t>the</a:t>
            </a:r>
            <a:r>
              <a:rPr lang="de-DE" sz="1600" b="0" dirty="0"/>
              <a:t> </a:t>
            </a:r>
            <a:r>
              <a:rPr lang="de-DE" sz="1600" b="0" dirty="0" err="1"/>
              <a:t>concept</a:t>
            </a:r>
            <a:r>
              <a:rPr lang="de-DE" sz="1600" b="0" dirty="0"/>
              <a:t> </a:t>
            </a:r>
            <a:r>
              <a:rPr lang="de-DE" sz="1600" b="0" dirty="0" err="1"/>
              <a:t>of</a:t>
            </a:r>
            <a:r>
              <a:rPr lang="de-DE" sz="1600" b="0" dirty="0"/>
              <a:t> </a:t>
            </a:r>
            <a:r>
              <a:rPr lang="de-DE" sz="1600" b="0" dirty="0" err="1"/>
              <a:t>function</a:t>
            </a:r>
            <a:r>
              <a:rPr lang="de-DE" sz="1600" b="0" dirty="0"/>
              <a:t> </a:t>
            </a:r>
            <a:r>
              <a:rPr lang="de-DE" sz="1600" b="0" dirty="0" err="1"/>
              <a:t>to</a:t>
            </a:r>
            <a:r>
              <a:rPr lang="de-DE" sz="1600" b="0" dirty="0"/>
              <a:t> </a:t>
            </a:r>
            <a:r>
              <a:rPr lang="de-DE" sz="1600" b="0" dirty="0" err="1"/>
              <a:t>another</a:t>
            </a:r>
            <a:r>
              <a:rPr lang="de-DE" sz="1600" b="0" dirty="0"/>
              <a:t> </a:t>
            </a:r>
            <a:r>
              <a:rPr lang="de-DE" sz="1600" b="0" dirty="0" err="1"/>
              <a:t>and</a:t>
            </a:r>
            <a:r>
              <a:rPr lang="de-DE" sz="1600" b="0" dirty="0"/>
              <a:t> </a:t>
            </a:r>
            <a:r>
              <a:rPr lang="de-DE" sz="1600" b="0" dirty="0" err="1"/>
              <a:t>mathematical</a:t>
            </a:r>
            <a:r>
              <a:rPr lang="de-DE" sz="1600" b="0" dirty="0"/>
              <a:t> </a:t>
            </a:r>
            <a:r>
              <a:rPr lang="de-DE" sz="1600" b="0" dirty="0" err="1"/>
              <a:t>problem</a:t>
            </a:r>
            <a:r>
              <a:rPr lang="de-DE" sz="1600" b="0" dirty="0"/>
              <a:t> </a:t>
            </a:r>
            <a:r>
              <a:rPr lang="de-DE" sz="1600" b="0" dirty="0" err="1"/>
              <a:t>solving</a:t>
            </a:r>
            <a:r>
              <a:rPr lang="de-DE" sz="1600" b="0" dirty="0"/>
              <a:t>. </a:t>
            </a:r>
            <a:r>
              <a:rPr lang="de-DE" sz="1600" b="0" i="1" dirty="0"/>
              <a:t>Educational </a:t>
            </a:r>
            <a:r>
              <a:rPr lang="de-DE" sz="1600" b="0" i="1" dirty="0" err="1"/>
              <a:t>Psychology</a:t>
            </a:r>
            <a:r>
              <a:rPr lang="de-DE" sz="1600" b="0" i="1" dirty="0"/>
              <a:t>, 24</a:t>
            </a:r>
            <a:r>
              <a:rPr lang="de-DE" sz="1600" b="0" dirty="0"/>
              <a:t>, 645–657.</a:t>
            </a:r>
          </a:p>
          <a:p>
            <a:pPr>
              <a:defRPr/>
            </a:pPr>
            <a:r>
              <a:rPr lang="de-DE" sz="1600" b="0" dirty="0"/>
              <a:t>Kaput,  J.  J.  (1989).  Linking  </a:t>
            </a:r>
            <a:r>
              <a:rPr lang="de-DE" sz="1600" b="0" dirty="0" err="1"/>
              <a:t>representations</a:t>
            </a:r>
            <a:r>
              <a:rPr lang="de-DE" sz="1600" b="0" dirty="0"/>
              <a:t>  in  </a:t>
            </a:r>
            <a:r>
              <a:rPr lang="de-DE" sz="1600" b="0" dirty="0" err="1"/>
              <a:t>the</a:t>
            </a:r>
            <a:r>
              <a:rPr lang="de-DE" sz="1600" b="0" dirty="0"/>
              <a:t>  </a:t>
            </a:r>
            <a:r>
              <a:rPr lang="de-DE" sz="1600" b="0" dirty="0" err="1"/>
              <a:t>symbol</a:t>
            </a:r>
            <a:r>
              <a:rPr lang="de-DE" sz="1600" b="0" dirty="0"/>
              <a:t>  </a:t>
            </a:r>
            <a:r>
              <a:rPr lang="de-DE" sz="1600" b="0" dirty="0" err="1"/>
              <a:t>systems</a:t>
            </a:r>
            <a:r>
              <a:rPr lang="de-DE" sz="1600" b="0" dirty="0"/>
              <a:t>  </a:t>
            </a:r>
            <a:r>
              <a:rPr lang="de-DE" sz="1600" b="0" dirty="0" err="1"/>
              <a:t>of</a:t>
            </a:r>
            <a:r>
              <a:rPr lang="de-DE" sz="1600" b="0" dirty="0"/>
              <a:t>  </a:t>
            </a:r>
            <a:r>
              <a:rPr lang="de-DE" sz="1600" b="0" dirty="0" err="1"/>
              <a:t>algebra</a:t>
            </a:r>
            <a:r>
              <a:rPr lang="de-DE" sz="1600" b="0" dirty="0"/>
              <a:t>.  In  S. Wagner &amp; C. </a:t>
            </a:r>
            <a:r>
              <a:rPr lang="de-DE" sz="1600" b="0" dirty="0" err="1"/>
              <a:t>Kieran</a:t>
            </a:r>
            <a:r>
              <a:rPr lang="de-DE" sz="1600" b="0" dirty="0"/>
              <a:t> (Hrsg.), </a:t>
            </a:r>
            <a:r>
              <a:rPr lang="de-DE" sz="1600" b="0" i="1" dirty="0"/>
              <a:t>Research </a:t>
            </a:r>
            <a:r>
              <a:rPr lang="de-DE" sz="1600" b="0" i="1" dirty="0" err="1"/>
              <a:t>agenda</a:t>
            </a:r>
            <a:r>
              <a:rPr lang="de-DE" sz="1600" b="0" i="1" dirty="0"/>
              <a:t> </a:t>
            </a:r>
            <a:r>
              <a:rPr lang="de-DE" sz="1600" b="0" i="1" dirty="0" err="1"/>
              <a:t>for</a:t>
            </a:r>
            <a:r>
              <a:rPr lang="de-DE" sz="1600" b="0" i="1" dirty="0"/>
              <a:t> </a:t>
            </a:r>
            <a:r>
              <a:rPr lang="de-DE" sz="1600" b="0" i="1" dirty="0" err="1"/>
              <a:t>mathematics</a:t>
            </a:r>
            <a:r>
              <a:rPr lang="de-DE" sz="1600" b="0" i="1" dirty="0"/>
              <a:t> </a:t>
            </a:r>
            <a:r>
              <a:rPr lang="de-DE" sz="1600" b="0" i="1" dirty="0" err="1"/>
              <a:t>education</a:t>
            </a:r>
            <a:r>
              <a:rPr lang="de-DE" sz="1600" b="0" i="1" dirty="0"/>
              <a:t>: Vol. 4. Research  </a:t>
            </a:r>
            <a:r>
              <a:rPr lang="de-DE" sz="1600" b="0" i="1" dirty="0" err="1"/>
              <a:t>issues</a:t>
            </a:r>
            <a:r>
              <a:rPr lang="de-DE" sz="1600" b="0" i="1" dirty="0"/>
              <a:t>  in  </a:t>
            </a:r>
            <a:r>
              <a:rPr lang="de-DE" sz="1600" b="0" i="1" dirty="0" err="1"/>
              <a:t>the</a:t>
            </a:r>
            <a:r>
              <a:rPr lang="de-DE" sz="1600" b="0" i="1" dirty="0"/>
              <a:t>  </a:t>
            </a:r>
            <a:r>
              <a:rPr lang="de-DE" sz="1600" b="0" i="1" dirty="0" err="1"/>
              <a:t>learning</a:t>
            </a:r>
            <a:r>
              <a:rPr lang="de-DE" sz="1600" b="0" i="1" dirty="0"/>
              <a:t>  </a:t>
            </a:r>
            <a:r>
              <a:rPr lang="de-DE" sz="1600" b="0" i="1" dirty="0" err="1"/>
              <a:t>and</a:t>
            </a:r>
            <a:r>
              <a:rPr lang="de-DE" sz="1600" b="0" i="1" dirty="0"/>
              <a:t>  </a:t>
            </a:r>
            <a:r>
              <a:rPr lang="de-DE" sz="1600" b="0" i="1" dirty="0" err="1"/>
              <a:t>teaching</a:t>
            </a:r>
            <a:r>
              <a:rPr lang="de-DE" sz="1600" b="0" i="1" dirty="0"/>
              <a:t>  </a:t>
            </a:r>
            <a:r>
              <a:rPr lang="de-DE" sz="1600" b="0" i="1" dirty="0" err="1"/>
              <a:t>of</a:t>
            </a:r>
            <a:r>
              <a:rPr lang="de-DE" sz="1600" b="0" i="1" dirty="0"/>
              <a:t>  </a:t>
            </a:r>
            <a:r>
              <a:rPr lang="de-DE" sz="1600" b="0" i="1" dirty="0" err="1"/>
              <a:t>algebra</a:t>
            </a:r>
            <a:r>
              <a:rPr lang="de-DE" sz="1600" b="0" i="1" dirty="0"/>
              <a:t>  </a:t>
            </a:r>
            <a:r>
              <a:rPr lang="de-DE" sz="1600" b="0" dirty="0"/>
              <a:t>(pp. 167–194).  </a:t>
            </a:r>
            <a:r>
              <a:rPr lang="de-DE" sz="1600" b="0" dirty="0" err="1"/>
              <a:t>Hillsdale</a:t>
            </a:r>
            <a:r>
              <a:rPr lang="de-DE" sz="1600" b="0" dirty="0"/>
              <a:t>,  NJ, England: Lawrence </a:t>
            </a:r>
            <a:r>
              <a:rPr lang="de-DE" sz="1600" b="0" dirty="0" err="1"/>
              <a:t>Erlbaum</a:t>
            </a:r>
            <a:r>
              <a:rPr lang="de-DE" sz="1600" b="0" dirty="0"/>
              <a:t> Associates.</a:t>
            </a:r>
          </a:p>
          <a:p>
            <a:pPr>
              <a:defRPr/>
            </a:pPr>
            <a:r>
              <a:rPr lang="de-DE" sz="1600" b="0" dirty="0"/>
              <a:t>Kleine, M., Jordan, A., &amp; Harvey, E. (2005). </a:t>
            </a:r>
            <a:r>
              <a:rPr lang="de-DE" sz="1600" b="0" dirty="0" err="1"/>
              <a:t>With</a:t>
            </a:r>
            <a:r>
              <a:rPr lang="de-DE" sz="1600" b="0" dirty="0"/>
              <a:t> a </a:t>
            </a:r>
            <a:r>
              <a:rPr lang="de-DE" sz="1600" b="0" dirty="0" err="1"/>
              <a:t>focus</a:t>
            </a:r>
            <a:r>
              <a:rPr lang="de-DE" sz="1600" b="0" dirty="0"/>
              <a:t> on ‘Grundvorstellungen’ Part 1: a </a:t>
            </a:r>
            <a:r>
              <a:rPr lang="de-DE" sz="1600" b="0" dirty="0" err="1"/>
              <a:t>theoretical</a:t>
            </a:r>
            <a:r>
              <a:rPr lang="de-DE" sz="1600" b="0" dirty="0"/>
              <a:t> </a:t>
            </a:r>
            <a:r>
              <a:rPr lang="de-DE" sz="1600" b="0" dirty="0" err="1"/>
              <a:t>integration</a:t>
            </a:r>
            <a:r>
              <a:rPr lang="de-DE" sz="1600" b="0" dirty="0"/>
              <a:t> </a:t>
            </a:r>
            <a:r>
              <a:rPr lang="de-DE" sz="1600" b="0" dirty="0" err="1"/>
              <a:t>into</a:t>
            </a:r>
            <a:r>
              <a:rPr lang="de-DE" sz="1600" b="0" dirty="0"/>
              <a:t> </a:t>
            </a:r>
            <a:r>
              <a:rPr lang="de-DE" sz="1600" b="0" dirty="0" err="1"/>
              <a:t>current</a:t>
            </a:r>
            <a:r>
              <a:rPr lang="de-DE" sz="1600" b="0" dirty="0"/>
              <a:t> </a:t>
            </a:r>
            <a:r>
              <a:rPr lang="de-DE" sz="1600" b="0" dirty="0" err="1"/>
              <a:t>concepts</a:t>
            </a:r>
            <a:r>
              <a:rPr lang="de-DE" sz="1600" b="0" dirty="0"/>
              <a:t>. </a:t>
            </a:r>
            <a:r>
              <a:rPr lang="de-DE" sz="1600" b="0" i="1" dirty="0"/>
              <a:t>ZDM, 37</a:t>
            </a:r>
            <a:r>
              <a:rPr lang="de-DE" sz="1600" b="0" dirty="0"/>
              <a:t>(3), 226-233.</a:t>
            </a:r>
          </a:p>
          <a:p>
            <a:pPr>
              <a:defRPr/>
            </a:pPr>
            <a:r>
              <a:rPr lang="de-DE" sz="1600" b="0" dirty="0"/>
              <a:t>Kleine, M., Jordan, A., &amp; Harvey, E. (2005). </a:t>
            </a:r>
            <a:r>
              <a:rPr lang="de-DE" sz="1600" b="0" dirty="0" err="1"/>
              <a:t>With</a:t>
            </a:r>
            <a:r>
              <a:rPr lang="de-DE" sz="1600" b="0" dirty="0"/>
              <a:t> a </a:t>
            </a:r>
            <a:r>
              <a:rPr lang="de-DE" sz="1600" b="0" dirty="0" err="1"/>
              <a:t>focus</a:t>
            </a:r>
            <a:r>
              <a:rPr lang="de-DE" sz="1600" b="0" dirty="0"/>
              <a:t> on ‘Grundvorstellungen’ Part 2: ‘</a:t>
            </a:r>
            <a:r>
              <a:rPr lang="de-DE" sz="1600" b="0" dirty="0" err="1"/>
              <a:t>Grundvorstellungen’as</a:t>
            </a:r>
            <a:r>
              <a:rPr lang="de-DE" sz="1600" b="0" dirty="0"/>
              <a:t> a </a:t>
            </a:r>
            <a:r>
              <a:rPr lang="de-DE" sz="1600" b="0" dirty="0" err="1"/>
              <a:t>theoretical</a:t>
            </a:r>
            <a:r>
              <a:rPr lang="de-DE" sz="1600" b="0" dirty="0"/>
              <a:t> </a:t>
            </a:r>
            <a:r>
              <a:rPr lang="de-DE" sz="1600" b="0" dirty="0" err="1"/>
              <a:t>and</a:t>
            </a:r>
            <a:r>
              <a:rPr lang="de-DE" sz="1600" b="0" dirty="0"/>
              <a:t> </a:t>
            </a:r>
            <a:r>
              <a:rPr lang="de-DE" sz="1600" b="0" dirty="0" err="1"/>
              <a:t>empirical</a:t>
            </a:r>
            <a:r>
              <a:rPr lang="de-DE" sz="1600" b="0" dirty="0"/>
              <a:t> </a:t>
            </a:r>
            <a:r>
              <a:rPr lang="de-DE" sz="1600" b="0" dirty="0" err="1"/>
              <a:t>criterion</a:t>
            </a:r>
            <a:r>
              <a:rPr lang="de-DE" sz="1600" b="0" dirty="0"/>
              <a:t>. </a:t>
            </a:r>
            <a:r>
              <a:rPr lang="de-DE" sz="1600" b="0" i="1" dirty="0"/>
              <a:t>ZDM, 37(3</a:t>
            </a:r>
            <a:r>
              <a:rPr lang="de-DE" sz="1600" b="0" dirty="0"/>
              <a:t>), 234-239.</a:t>
            </a:r>
          </a:p>
          <a:p>
            <a:pPr>
              <a:defRPr/>
            </a:pPr>
            <a:r>
              <a:rPr lang="de-DE" sz="1600" b="0" dirty="0" err="1"/>
              <a:t>Nistal</a:t>
            </a:r>
            <a:r>
              <a:rPr lang="de-DE" sz="1600" b="0" dirty="0"/>
              <a:t>, A. A., Van </a:t>
            </a:r>
            <a:r>
              <a:rPr lang="de-DE" sz="1600" b="0" dirty="0" err="1"/>
              <a:t>Dooren</a:t>
            </a:r>
            <a:r>
              <a:rPr lang="de-DE" sz="1600" b="0" dirty="0"/>
              <a:t>, W., &amp; </a:t>
            </a:r>
            <a:r>
              <a:rPr lang="de-DE" sz="1600" b="0" dirty="0" err="1"/>
              <a:t>Verschaffel</a:t>
            </a:r>
            <a:r>
              <a:rPr lang="de-DE" sz="1600" b="0" dirty="0"/>
              <a:t>, L. (2014). </a:t>
            </a:r>
            <a:r>
              <a:rPr lang="de-DE" sz="1600" b="0" dirty="0" err="1"/>
              <a:t>Improving</a:t>
            </a:r>
            <a:r>
              <a:rPr lang="de-DE" sz="1600" b="0" dirty="0"/>
              <a:t> </a:t>
            </a:r>
            <a:r>
              <a:rPr lang="de-DE" sz="1600" b="0" dirty="0" err="1"/>
              <a:t>students</a:t>
            </a:r>
            <a:r>
              <a:rPr lang="de-DE" sz="1600" b="0" dirty="0"/>
              <a:t>’ </a:t>
            </a:r>
            <a:r>
              <a:rPr lang="de-DE" sz="1600" b="0" dirty="0" err="1"/>
              <a:t>representational</a:t>
            </a:r>
            <a:r>
              <a:rPr lang="de-DE" sz="1600" b="0" dirty="0"/>
              <a:t> </a:t>
            </a:r>
            <a:r>
              <a:rPr lang="de-DE" sz="1600" b="0" dirty="0" err="1"/>
              <a:t>flexibility</a:t>
            </a:r>
            <a:r>
              <a:rPr lang="de-DE" sz="1600" b="0" dirty="0"/>
              <a:t> in linear-</a:t>
            </a:r>
            <a:r>
              <a:rPr lang="de-DE" sz="1600" b="0" dirty="0" err="1"/>
              <a:t>function</a:t>
            </a:r>
            <a:r>
              <a:rPr lang="de-DE" sz="1600" b="0" dirty="0"/>
              <a:t> </a:t>
            </a:r>
            <a:r>
              <a:rPr lang="de-DE" sz="1600" b="0" dirty="0" err="1"/>
              <a:t>problems</a:t>
            </a:r>
            <a:r>
              <a:rPr lang="de-DE" sz="1600" b="0" dirty="0"/>
              <a:t>: an </a:t>
            </a:r>
            <a:r>
              <a:rPr lang="de-DE" sz="1600" b="0" dirty="0" err="1"/>
              <a:t>intervention</a:t>
            </a:r>
            <a:r>
              <a:rPr lang="de-DE" sz="1600" b="0" dirty="0"/>
              <a:t>. </a:t>
            </a:r>
            <a:r>
              <a:rPr lang="de-DE" sz="1600" b="0" i="1" dirty="0"/>
              <a:t>Educational </a:t>
            </a:r>
            <a:r>
              <a:rPr lang="de-DE" sz="1600" b="0" i="1" dirty="0" err="1"/>
              <a:t>Psychology</a:t>
            </a:r>
            <a:r>
              <a:rPr lang="de-DE" sz="1600" b="0" i="1" dirty="0"/>
              <a:t>, 34</a:t>
            </a:r>
            <a:r>
              <a:rPr lang="de-DE" sz="1600" b="0" dirty="0"/>
              <a:t>(6), 763–786. </a:t>
            </a:r>
          </a:p>
          <a:p>
            <a:pPr>
              <a:defRPr/>
            </a:pPr>
            <a:r>
              <a:rPr lang="de-DE" sz="1600" b="0" dirty="0"/>
              <a:t>Vom Hofe, R., &amp; Blum, W. (2016). “Grundvorstellungen” </a:t>
            </a:r>
            <a:r>
              <a:rPr lang="de-DE" sz="1600" b="0" dirty="0" err="1"/>
              <a:t>as</a:t>
            </a:r>
            <a:r>
              <a:rPr lang="de-DE" sz="1600" b="0" dirty="0"/>
              <a:t> a </a:t>
            </a:r>
            <a:r>
              <a:rPr lang="de-DE" sz="1600" b="0" dirty="0" err="1"/>
              <a:t>category</a:t>
            </a:r>
            <a:r>
              <a:rPr lang="de-DE" sz="1600" b="0" dirty="0"/>
              <a:t> </a:t>
            </a:r>
            <a:r>
              <a:rPr lang="de-DE" sz="1600" b="0" dirty="0" err="1"/>
              <a:t>of</a:t>
            </a:r>
            <a:r>
              <a:rPr lang="de-DE" sz="1600" b="0" dirty="0"/>
              <a:t> </a:t>
            </a:r>
            <a:r>
              <a:rPr lang="de-DE" sz="1600" b="0" dirty="0" err="1"/>
              <a:t>subject</a:t>
            </a:r>
            <a:r>
              <a:rPr lang="de-DE" sz="1600" b="0" dirty="0"/>
              <a:t>-matter </a:t>
            </a:r>
            <a:r>
              <a:rPr lang="de-DE" sz="1600" b="0" dirty="0" err="1"/>
              <a:t>didactics</a:t>
            </a:r>
            <a:r>
              <a:rPr lang="de-DE" sz="1600" b="0" dirty="0"/>
              <a:t>. </a:t>
            </a:r>
            <a:r>
              <a:rPr lang="de-DE" sz="1600" b="0" i="1" dirty="0"/>
              <a:t>Journal für Mathematik-Didaktik, 37</a:t>
            </a:r>
            <a:r>
              <a:rPr lang="de-DE" sz="1600" b="0" dirty="0"/>
              <a:t>(1), 225-254.</a:t>
            </a:r>
          </a:p>
          <a:p>
            <a:pPr>
              <a:defRPr/>
            </a:pPr>
            <a:endParaRPr lang="de-DE" sz="1600" b="0" dirty="0"/>
          </a:p>
          <a:p>
            <a:pPr>
              <a:defRPr/>
            </a:pPr>
            <a:endParaRPr lang="de-DE" sz="1600" b="0" dirty="0"/>
          </a:p>
          <a:p>
            <a:pPr>
              <a:defRPr/>
            </a:pPr>
            <a:endParaRPr lang="de-DE" sz="1600" b="0" dirty="0"/>
          </a:p>
          <a:p>
            <a:pPr>
              <a:defRPr/>
            </a:pPr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321389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Quellen und Literaturverzeichnis</a:t>
            </a:r>
            <a:endParaRPr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76804BB-5FE8-5A4A-93CF-86021C27600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Bilder</a:t>
            </a:r>
            <a:endParaRPr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E55197-557F-D040-926B-4656A47419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1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sz="1800" b="0" dirty="0"/>
              <a:t>Titelseite: Bild von </a:t>
            </a:r>
            <a:r>
              <a:rPr lang="de-DE" sz="1800" b="0" dirty="0" err="1"/>
              <a:t>ninocare</a:t>
            </a:r>
            <a:r>
              <a:rPr lang="de-DE" sz="1800" b="0" dirty="0"/>
              <a:t> auf </a:t>
            </a:r>
            <a:r>
              <a:rPr lang="de-DE" sz="1800" b="0" dirty="0" err="1"/>
              <a:t>Pixabay</a:t>
            </a:r>
            <a:r>
              <a:rPr lang="de-DE" sz="1800" b="0" dirty="0"/>
              <a:t>: </a:t>
            </a:r>
            <a:r>
              <a:rPr lang="de-DE" sz="1800" b="0" u="sng" dirty="0">
                <a:hlinkClick r:id="rId2" tooltip="https://pixabay.com/images/id-1655783/"/>
              </a:rPr>
              <a:t>https://pixabay.com/images/id-1655783/</a:t>
            </a:r>
            <a:endParaRPr lang="de-DE" sz="1800" b="0" dirty="0"/>
          </a:p>
          <a:p>
            <a:pPr>
              <a:defRPr/>
            </a:pPr>
            <a:r>
              <a:rPr lang="de-DE" sz="1800" b="0" dirty="0"/>
              <a:t>Überblick:</a:t>
            </a:r>
            <a:endParaRPr dirty="0"/>
          </a:p>
          <a:p>
            <a:pPr lvl="1">
              <a:defRPr/>
            </a:pPr>
            <a:r>
              <a:rPr lang="de-DE" sz="1800" b="0" dirty="0"/>
              <a:t>Bild von </a:t>
            </a:r>
            <a:r>
              <a:rPr lang="de-DE" sz="1800" b="0" dirty="0" err="1"/>
              <a:t>qimono</a:t>
            </a:r>
            <a:r>
              <a:rPr lang="de-DE" sz="1800" b="0" dirty="0"/>
              <a:t> auf </a:t>
            </a:r>
            <a:r>
              <a:rPr lang="de-DE" sz="1800" b="0" dirty="0" err="1"/>
              <a:t>Pixabay</a:t>
            </a:r>
            <a:r>
              <a:rPr lang="de-DE" sz="1800" b="0" dirty="0"/>
              <a:t>: </a:t>
            </a:r>
            <a:r>
              <a:rPr lang="de-DE" sz="1800" b="0" u="sng" dirty="0">
                <a:hlinkClick r:id="rId3" tooltip="https://pixabay.com/images/id-3255118/"/>
              </a:rPr>
              <a:t>https://pixabay.com/images/id-3255118/</a:t>
            </a:r>
            <a:r>
              <a:rPr lang="de-DE" sz="1800" b="0" dirty="0"/>
              <a:t> </a:t>
            </a:r>
            <a:endParaRPr dirty="0"/>
          </a:p>
          <a:p>
            <a:pPr lvl="1">
              <a:defRPr/>
            </a:pPr>
            <a:r>
              <a:rPr lang="de-DE" sz="1800" b="0" dirty="0"/>
              <a:t>Bild von 422737 auf </a:t>
            </a:r>
            <a:r>
              <a:rPr lang="de-DE" sz="1800" b="0" dirty="0" err="1"/>
              <a:t>Pixabay</a:t>
            </a:r>
            <a:r>
              <a:rPr lang="de-DE" sz="1800" b="0" dirty="0"/>
              <a:t>: </a:t>
            </a:r>
            <a:r>
              <a:rPr lang="de-DE" sz="1800" b="0" u="sng" dirty="0">
                <a:hlinkClick r:id="rId4" tooltip="https://pixabay.com/images/id-654956/"/>
              </a:rPr>
              <a:t>https://pixabay.com/images/id-654956/</a:t>
            </a:r>
            <a:r>
              <a:rPr lang="de-DE" sz="1800" b="0" dirty="0"/>
              <a:t> </a:t>
            </a:r>
            <a:endParaRPr dirty="0"/>
          </a:p>
          <a:p>
            <a:pPr lvl="1">
              <a:defRPr/>
            </a:pPr>
            <a:r>
              <a:rPr lang="de-DE" sz="1800" b="0" dirty="0"/>
              <a:t>Bild von Free-</a:t>
            </a:r>
            <a:r>
              <a:rPr lang="de-DE" sz="1800" b="0" dirty="0" err="1"/>
              <a:t>Photos</a:t>
            </a:r>
            <a:r>
              <a:rPr lang="de-DE" sz="1800" b="0" dirty="0"/>
              <a:t> auf </a:t>
            </a:r>
            <a:r>
              <a:rPr lang="de-DE" sz="1800" b="0" dirty="0" err="1"/>
              <a:t>Pixabay</a:t>
            </a:r>
            <a:r>
              <a:rPr lang="de-DE" sz="1800" b="0" dirty="0"/>
              <a:t>: </a:t>
            </a:r>
            <a:r>
              <a:rPr lang="de-DE" sz="1800" b="0" u="sng" dirty="0">
                <a:hlinkClick r:id="rId5" tooltip="https://pixabay.com/images/id-1246209/"/>
              </a:rPr>
              <a:t>https://pixabay.com/images/id-1246209/</a:t>
            </a:r>
            <a:r>
              <a:rPr lang="de-DE" sz="1800" b="0" dirty="0"/>
              <a:t> </a:t>
            </a:r>
            <a:endParaRPr dirty="0"/>
          </a:p>
          <a:p>
            <a:pPr lvl="1">
              <a:defRPr/>
            </a:pPr>
            <a:r>
              <a:rPr lang="de-DE" sz="1800" b="0" dirty="0"/>
              <a:t>Bild von 12019 auf </a:t>
            </a:r>
            <a:r>
              <a:rPr lang="de-DE" sz="1800" b="0" dirty="0" err="1"/>
              <a:t>Pixabay</a:t>
            </a:r>
            <a:r>
              <a:rPr lang="de-DE" sz="1800" b="0" dirty="0"/>
              <a:t>: </a:t>
            </a:r>
            <a:r>
              <a:rPr lang="de-DE" sz="1800" b="0" u="sng" dirty="0">
                <a:hlinkClick r:id="rId6" tooltip="https://pixabay.com/images/id-1789697/"/>
              </a:rPr>
              <a:t>https://pixabay.com/images/id-1789697/</a:t>
            </a:r>
            <a:r>
              <a:rPr lang="de-DE" sz="1800" b="0" dirty="0"/>
              <a:t> </a:t>
            </a:r>
            <a:endParaRPr dirty="0"/>
          </a:p>
          <a:p>
            <a:pPr>
              <a:defRPr/>
            </a:pPr>
            <a:r>
              <a:rPr lang="de-DE" sz="1800" b="0" dirty="0"/>
              <a:t>Beispiel Parkuhr</a:t>
            </a:r>
          </a:p>
          <a:p>
            <a:pPr lvl="1">
              <a:defRPr/>
            </a:pPr>
            <a:r>
              <a:rPr lang="de-DE" sz="1800" dirty="0"/>
              <a:t>Bild von </a:t>
            </a:r>
            <a:r>
              <a:rPr lang="de-DE" sz="1800" dirty="0" err="1"/>
              <a:t>analogicus</a:t>
            </a:r>
            <a:r>
              <a:rPr lang="de-DE" sz="1800" dirty="0"/>
              <a:t>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7"/>
              </a:rPr>
              <a:t>https://pixabay.com/de/photos/parkuhr-uhr-transport-verkehr-3407447/</a:t>
            </a:r>
            <a:endParaRPr sz="1800" b="0" dirty="0"/>
          </a:p>
        </p:txBody>
      </p:sp>
      <p:sp>
        <p:nvSpPr>
          <p:cNvPr id="8" name="Textfeld 1"/>
          <p:cNvSpPr>
            <a:spLocks/>
          </p:cNvSpPr>
          <p:nvPr/>
        </p:nvSpPr>
        <p:spPr bwMode="auto">
          <a:xfrm>
            <a:off x="468536" y="6432484"/>
            <a:ext cx="3995004" cy="630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53617"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808" algn="l" defTabSz="953617"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3617" algn="l" defTabSz="953617"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423" algn="l" defTabSz="953617"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7231" algn="l" defTabSz="953617"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4039" algn="l" defTabSz="953617"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0849" algn="l" defTabSz="953617"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37656" algn="l" defTabSz="953617"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14465" algn="l" defTabSz="953617"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800" dirty="0">
                <a:solidFill>
                  <a:srgbClr val="000000"/>
                </a:solidFill>
                <a:ea typeface="Calibri"/>
                <a:cs typeface="Calibri"/>
              </a:rPr>
              <a:t>Alle Bilder lizensiert unter </a:t>
            </a:r>
            <a:r>
              <a:rPr lang="de-DE" sz="1800" u="sng" dirty="0">
                <a:ea typeface="Calibri"/>
                <a:cs typeface="Calibri"/>
                <a:hlinkClick r:id="rId8" tooltip="https://creativecommons.org/licenses/by-sa/4.0/legalcode.de"/>
              </a:rPr>
              <a:t>CC-BY-SA 4.0</a:t>
            </a:r>
            <a:endParaRPr lang="de-DE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664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DigitUS-Projekt</a:t>
            </a:r>
            <a:endParaRPr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B97CA8-43E7-5831-AFCE-BBA4B90593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Lizenzhinweis</a:t>
            </a:r>
            <a:endParaRPr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1B13C67-34A7-3486-90E0-D8D0094E74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1800" dirty="0">
                <a:solidFill>
                  <a:srgbClr val="000000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Dieser Foliensatz </a:t>
            </a:r>
            <a:r>
              <a:rPr lang="de-DE" sz="1800" i="1" dirty="0">
                <a:solidFill>
                  <a:srgbClr val="000000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„Ergänzende Aspekte zur Konzeptorientierung für einen Mathematikunterricht mit </a:t>
            </a:r>
            <a:r>
              <a:rPr lang="de-DE" sz="1800" i="1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digitalen Medien“ </a:t>
            </a:r>
            <a:r>
              <a:rPr lang="de-DE" sz="1800" dirty="0">
                <a:solidFill>
                  <a:srgbClr val="000000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wurde im Rahmen des Projekts </a:t>
            </a:r>
            <a:r>
              <a:rPr lang="de-DE" sz="1800" dirty="0">
                <a:solidFill>
                  <a:srgbClr val="0563C1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2"/>
              </a:rPr>
              <a:t>DigitUS</a:t>
            </a:r>
            <a:r>
              <a:rPr lang="de-DE" sz="1800" dirty="0">
                <a:solidFill>
                  <a:srgbClr val="000000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von </a:t>
            </a:r>
            <a:r>
              <a:rPr lang="de-DE" sz="1800" dirty="0">
                <a:solidFill>
                  <a:srgbClr val="0563C1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Stefan Ufer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,</a:t>
            </a:r>
            <a:r>
              <a:rPr lang="de-DE" sz="1800" dirty="0">
                <a:solidFill>
                  <a:srgbClr val="000000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563C1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Timo Kosiol</a:t>
            </a:r>
            <a:r>
              <a:rPr lang="de-DE" sz="1800" dirty="0">
                <a:solidFill>
                  <a:srgbClr val="000000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5"/>
              </a:rPr>
              <a:t>Matthias Mohr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und</a:t>
            </a:r>
            <a:r>
              <a:rPr lang="de-DE" sz="1800" dirty="0">
                <a:solidFill>
                  <a:srgbClr val="000000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563C1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Christian </a:t>
            </a:r>
            <a:r>
              <a:rPr lang="de-DE" sz="1800" dirty="0" err="1">
                <a:solidFill>
                  <a:srgbClr val="0563C1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Lindermayer</a:t>
            </a:r>
            <a:r>
              <a:rPr lang="de-DE" sz="1800">
                <a:solidFill>
                  <a:srgbClr val="000000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und erstellt und ist als </a:t>
            </a:r>
            <a:r>
              <a:rPr lang="de-DE" sz="1800">
                <a:solidFill>
                  <a:srgbClr val="0563C1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7"/>
              </a:rPr>
              <a:t>CC-BY-SA4.0</a:t>
            </a:r>
            <a:r>
              <a:rPr lang="de-DE" sz="1800">
                <a:solidFill>
                  <a:srgbClr val="000000"/>
                </a:solidFill>
                <a:effectLst/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lizensiert.</a:t>
            </a:r>
            <a:endParaRPr lang="de-DE" sz="1800" dirty="0">
              <a:solidFill>
                <a:srgbClr val="000000"/>
              </a:solidFill>
              <a:effectLst/>
              <a:latin typeface="Corbel Light" panose="020B0303020204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Einen Überblick über alle Materialien im DigitUS-Projekt findet sich im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Einführungskapitel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  <a:defRPr/>
            </a:pP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ausführliche Darstellung der Inhalte der Präsentation findet sich in der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Handreichung für Mathematik-Lehrkräfte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  <a:defRPr/>
            </a:pP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de-DE" sz="1800" dirty="0">
              <a:effectLst/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de-DE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Bedeutung der Konzeptorientierung</a:t>
            </a:r>
            <a:endParaRPr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effectLst/>
        </p:spPr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Theorie – Zusammenfassung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dirty="0"/>
              <a:t>Konzeptorientierung im Unterricht bedeutet z.B.…</a:t>
            </a:r>
            <a:endParaRPr dirty="0"/>
          </a:p>
        </p:txBody>
      </p:sp>
      <p:sp>
        <p:nvSpPr>
          <p:cNvPr id="9" name="Rechteck 6"/>
          <p:cNvSpPr/>
          <p:nvPr/>
        </p:nvSpPr>
        <p:spPr bwMode="auto">
          <a:xfrm>
            <a:off x="315072" y="3113652"/>
            <a:ext cx="3620765" cy="735537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…Anknüpfungspunkte an das Vorwissen der Lernenden zu schaffen.</a:t>
            </a:r>
            <a:endParaRPr dirty="0"/>
          </a:p>
        </p:txBody>
      </p:sp>
      <p:sp>
        <p:nvSpPr>
          <p:cNvPr id="10" name="Rechteck 7"/>
          <p:cNvSpPr/>
          <p:nvPr/>
        </p:nvSpPr>
        <p:spPr bwMode="auto">
          <a:xfrm>
            <a:off x="315077" y="1959896"/>
            <a:ext cx="3604339" cy="42242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 dirty="0">
                <a:solidFill>
                  <a:schemeClr val="bg1"/>
                </a:solidFill>
              </a:rPr>
              <a:t>…für die Lehrkraft…</a:t>
            </a:r>
            <a:endParaRPr dirty="0"/>
          </a:p>
        </p:txBody>
      </p:sp>
      <p:sp>
        <p:nvSpPr>
          <p:cNvPr id="11" name="Rechteck 14"/>
          <p:cNvSpPr/>
          <p:nvPr/>
        </p:nvSpPr>
        <p:spPr bwMode="auto">
          <a:xfrm>
            <a:off x="3919416" y="1959896"/>
            <a:ext cx="3620765" cy="42242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 dirty="0">
                <a:solidFill>
                  <a:schemeClr val="bg1"/>
                </a:solidFill>
              </a:rPr>
              <a:t>…für die Lernenden…</a:t>
            </a:r>
            <a:endParaRPr dirty="0"/>
          </a:p>
        </p:txBody>
      </p:sp>
      <p:sp>
        <p:nvSpPr>
          <p:cNvPr id="12" name="Rechteck 15"/>
          <p:cNvSpPr/>
          <p:nvPr/>
        </p:nvSpPr>
        <p:spPr bwMode="auto">
          <a:xfrm>
            <a:off x="3935842" y="3118434"/>
            <a:ext cx="3604339" cy="735537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…neue Informationen mit dem Vorwissen zu verbinden.</a:t>
            </a:r>
            <a:endParaRPr dirty="0"/>
          </a:p>
        </p:txBody>
      </p:sp>
      <p:sp>
        <p:nvSpPr>
          <p:cNvPr id="13" name="Rechteck 18"/>
          <p:cNvSpPr/>
          <p:nvPr/>
        </p:nvSpPr>
        <p:spPr bwMode="auto">
          <a:xfrm>
            <a:off x="315077" y="2382319"/>
            <a:ext cx="3620765" cy="731332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…die zentralen Fakten und Zusammenhänge klar erkennbar herauszuarbeiten.</a:t>
            </a:r>
            <a:endParaRPr dirty="0"/>
          </a:p>
        </p:txBody>
      </p:sp>
      <p:sp>
        <p:nvSpPr>
          <p:cNvPr id="14" name="Rechteck 19"/>
          <p:cNvSpPr/>
          <p:nvPr/>
        </p:nvSpPr>
        <p:spPr bwMode="auto">
          <a:xfrm>
            <a:off x="3935846" y="2382319"/>
            <a:ext cx="3604339" cy="731332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…diese zentralen Fakten zu identifizieren.</a:t>
            </a:r>
            <a:endParaRPr dirty="0"/>
          </a:p>
        </p:txBody>
      </p:sp>
      <p:sp>
        <p:nvSpPr>
          <p:cNvPr id="15" name="Rechteck 20"/>
          <p:cNvSpPr/>
          <p:nvPr/>
        </p:nvSpPr>
        <p:spPr bwMode="auto">
          <a:xfrm>
            <a:off x="315072" y="3853971"/>
            <a:ext cx="3620765" cy="735537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…verschiedene Darstellungen zu einem Konzept zu verwenden und zu verknüpfen.</a:t>
            </a:r>
            <a:endParaRPr dirty="0"/>
          </a:p>
        </p:txBody>
      </p:sp>
      <p:sp>
        <p:nvSpPr>
          <p:cNvPr id="16" name="Rechteck 21"/>
          <p:cNvSpPr/>
          <p:nvPr/>
        </p:nvSpPr>
        <p:spPr bwMode="auto">
          <a:xfrm>
            <a:off x="3935842" y="3853971"/>
            <a:ext cx="3604339" cy="734960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…Verbindungen zwischen den Informationen in diesen Darstellungen zu identifizieren.</a:t>
            </a:r>
            <a:endParaRPr dirty="0"/>
          </a:p>
        </p:txBody>
      </p:sp>
      <p:sp>
        <p:nvSpPr>
          <p:cNvPr id="17" name="Rechteck 22"/>
          <p:cNvSpPr/>
          <p:nvPr/>
        </p:nvSpPr>
        <p:spPr bwMode="auto">
          <a:xfrm>
            <a:off x="315077" y="4589509"/>
            <a:ext cx="3620765" cy="735536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…Eigenschaften anhand von Phänomenen in verschiedenen Kontexten zu erschließen.</a:t>
            </a:r>
            <a:endParaRPr dirty="0"/>
          </a:p>
        </p:txBody>
      </p:sp>
      <p:sp>
        <p:nvSpPr>
          <p:cNvPr id="18" name="Rechteck 23"/>
          <p:cNvSpPr/>
          <p:nvPr/>
        </p:nvSpPr>
        <p:spPr bwMode="auto">
          <a:xfrm>
            <a:off x="3935846" y="4593713"/>
            <a:ext cx="3604339" cy="731332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…Beziehungen zwischen ihrem Wissen über die Kontexte und den neuen Inhalten herzustellen.</a:t>
            </a:r>
            <a:endParaRPr dirty="0"/>
          </a:p>
        </p:txBody>
      </p:sp>
      <p:sp>
        <p:nvSpPr>
          <p:cNvPr id="19" name="Rechteck 25"/>
          <p:cNvSpPr/>
          <p:nvPr/>
        </p:nvSpPr>
        <p:spPr bwMode="auto">
          <a:xfrm>
            <a:off x="306862" y="6190610"/>
            <a:ext cx="7225108" cy="405027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327" indent="-233327" algn="ctr">
              <a:defRPr/>
            </a:pPr>
            <a:r>
              <a:rPr lang="de-DE" sz="1450" dirty="0">
                <a:solidFill>
                  <a:schemeClr val="tx1"/>
                </a:solidFill>
              </a:rPr>
              <a:t>...achten auf eine fachlich korrekte Darstellung und möglichst präzise Ausdrucksweise.</a:t>
            </a:r>
            <a:endParaRPr dirty="0"/>
          </a:p>
        </p:txBody>
      </p:sp>
      <p:sp>
        <p:nvSpPr>
          <p:cNvPr id="24" name="Rechteck 29"/>
          <p:cNvSpPr/>
          <p:nvPr/>
        </p:nvSpPr>
        <p:spPr bwMode="auto">
          <a:xfrm>
            <a:off x="315072" y="5320844"/>
            <a:ext cx="3620765" cy="735536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…Fakten aus den Blickwinkeln der Basiskonzepte beleuchten.</a:t>
            </a:r>
          </a:p>
        </p:txBody>
      </p:sp>
      <p:sp>
        <p:nvSpPr>
          <p:cNvPr id="25" name="Rechteck 30"/>
          <p:cNvSpPr/>
          <p:nvPr/>
        </p:nvSpPr>
        <p:spPr bwMode="auto">
          <a:xfrm>
            <a:off x="3934882" y="5322945"/>
            <a:ext cx="3620765" cy="735536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450" dirty="0">
                <a:solidFill>
                  <a:schemeClr val="tx1"/>
                </a:solidFill>
              </a:rPr>
              <a:t>….wiederkehrende Muster und Konzepte  identifizieren zu können und Wissen diesen Konzepten zuordnen zu können. </a:t>
            </a:r>
          </a:p>
        </p:txBody>
      </p:sp>
      <p:grpSp>
        <p:nvGrpSpPr>
          <p:cNvPr id="26" name="Gruppieren 24">
            <a:extLst>
              <a:ext uri="{FF2B5EF4-FFF2-40B4-BE49-F238E27FC236}">
                <a16:creationId xmlns:a16="http://schemas.microsoft.com/office/drawing/2014/main" id="{E9267C76-444E-DB48-96CA-4728B7EDB3AA}"/>
              </a:ext>
            </a:extLst>
          </p:cNvPr>
          <p:cNvGrpSpPr/>
          <p:nvPr/>
        </p:nvGrpSpPr>
        <p:grpSpPr bwMode="auto">
          <a:xfrm>
            <a:off x="7660703" y="1959896"/>
            <a:ext cx="2504280" cy="2381435"/>
            <a:chOff x="6362686" y="3657603"/>
            <a:chExt cx="2964833" cy="2819396"/>
          </a:xfrm>
          <a:effectLst/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93E4673D-5A14-514F-BA1A-EAEAAF1ACD5C}"/>
                </a:ext>
              </a:extLst>
            </p:cNvPr>
            <p:cNvSpPr/>
            <p:nvPr/>
          </p:nvSpPr>
          <p:spPr bwMode="auto">
            <a:xfrm>
              <a:off x="6362691" y="3657603"/>
              <a:ext cx="2964817" cy="685796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350" b="1" dirty="0">
                  <a:solidFill>
                    <a:schemeClr val="bg1"/>
                  </a:solidFill>
                </a:rPr>
                <a:t>Konzeptaufbau</a:t>
              </a:r>
              <a:endParaRPr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25DF3680-29D7-184B-B226-265694873E95}"/>
                </a:ext>
              </a:extLst>
            </p:cNvPr>
            <p:cNvSpPr/>
            <p:nvPr/>
          </p:nvSpPr>
          <p:spPr bwMode="auto">
            <a:xfrm>
              <a:off x="6362691" y="4348310"/>
              <a:ext cx="2964828" cy="129049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59575" indent="-159575">
                <a:buFontTx/>
                <a:buChar char="-"/>
                <a:defRPr/>
              </a:pPr>
              <a:r>
                <a:rPr lang="de-DE" sz="1350" dirty="0">
                  <a:solidFill>
                    <a:schemeClr val="tx1"/>
                  </a:solidFill>
                </a:rPr>
                <a:t>ein Fakt</a:t>
              </a:r>
              <a:endParaRPr dirty="0"/>
            </a:p>
            <a:p>
              <a:pPr marL="159575" indent="-159575">
                <a:buFontTx/>
                <a:buChar char="-"/>
                <a:defRPr/>
              </a:pPr>
              <a:r>
                <a:rPr lang="de-DE" sz="1350" dirty="0">
                  <a:solidFill>
                    <a:schemeClr val="tx1"/>
                  </a:solidFill>
                </a:rPr>
                <a:t>mehrere Fakten</a:t>
              </a:r>
              <a:endParaRPr dirty="0"/>
            </a:p>
            <a:p>
              <a:pPr marL="159575" indent="-159575">
                <a:buFontTx/>
                <a:buChar char="-"/>
                <a:defRPr/>
              </a:pPr>
              <a:r>
                <a:rPr lang="de-DE" sz="1350" dirty="0">
                  <a:solidFill>
                    <a:schemeClr val="tx1"/>
                  </a:solidFill>
                </a:rPr>
                <a:t>ein Zusammenhang</a:t>
              </a:r>
              <a:endParaRPr dirty="0"/>
            </a:p>
            <a:p>
              <a:pPr marL="159575" indent="-159575">
                <a:buFontTx/>
                <a:buChar char="-"/>
                <a:defRPr/>
              </a:pPr>
              <a:r>
                <a:rPr lang="de-DE" sz="1350" dirty="0">
                  <a:solidFill>
                    <a:schemeClr val="tx1"/>
                  </a:solidFill>
                </a:rPr>
                <a:t>mehrere Zusammenhänge</a:t>
              </a:r>
              <a:endParaRPr dirty="0"/>
            </a:p>
            <a:p>
              <a:pPr marL="159575" indent="-159575">
                <a:buFontTx/>
                <a:buChar char="-"/>
                <a:defRPr/>
              </a:pPr>
              <a:r>
                <a:rPr lang="de-DE" sz="1350" dirty="0">
                  <a:solidFill>
                    <a:schemeClr val="tx1"/>
                  </a:solidFill>
                </a:rPr>
                <a:t>Konzept</a:t>
              </a:r>
              <a:endParaRPr dirty="0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F431098-AE80-4F4D-9DDF-74A65F870148}"/>
                </a:ext>
              </a:extLst>
            </p:cNvPr>
            <p:cNvSpPr/>
            <p:nvPr/>
          </p:nvSpPr>
          <p:spPr bwMode="auto">
            <a:xfrm>
              <a:off x="6362686" y="5638800"/>
              <a:ext cx="2964828" cy="8382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59575" indent="-159575">
                <a:buFontTx/>
                <a:buChar char="-"/>
                <a:defRPr/>
              </a:pPr>
              <a:r>
                <a:rPr lang="de-DE" sz="1350" dirty="0">
                  <a:solidFill>
                    <a:schemeClr val="tx1"/>
                  </a:solidFill>
                </a:rPr>
                <a:t>ein Beispiel</a:t>
              </a:r>
              <a:endParaRPr dirty="0"/>
            </a:p>
            <a:p>
              <a:pPr marL="159575" indent="-159575">
                <a:buFontTx/>
                <a:buChar char="-"/>
                <a:defRPr/>
              </a:pPr>
              <a:r>
                <a:rPr lang="de-DE" sz="1350" dirty="0">
                  <a:solidFill>
                    <a:schemeClr val="tx1"/>
                  </a:solidFill>
                </a:rPr>
                <a:t>Struktur mehrerer Beispiele</a:t>
              </a:r>
              <a:endParaRPr dirty="0"/>
            </a:p>
            <a:p>
              <a:pPr marL="159575" indent="-159575">
                <a:buFontTx/>
                <a:buChar char="-"/>
                <a:defRPr/>
              </a:pPr>
              <a:r>
                <a:rPr lang="de-DE" sz="1350" dirty="0">
                  <a:solidFill>
                    <a:schemeClr val="tx1"/>
                  </a:solidFill>
                </a:rPr>
                <a:t>Allgemeine Formulierung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55116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Bedeutung der Konzeptorientierung</a:t>
            </a:r>
            <a:endParaRPr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Theorie – Fachliche Sichtweise für die Mathematik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Beispiel „Parkgebühr pro Stunde“.</a:t>
            </a:r>
            <a:endParaRPr dirty="0"/>
          </a:p>
          <a:p>
            <a:pPr lvl="1">
              <a:defRPr/>
            </a:pPr>
            <a:endParaRPr lang="de-DE" b="1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55E7CBA-B279-1C48-81D6-1303AFA5C3CA}"/>
              </a:ext>
            </a:extLst>
          </p:cNvPr>
          <p:cNvGrpSpPr/>
          <p:nvPr/>
        </p:nvGrpSpPr>
        <p:grpSpPr>
          <a:xfrm>
            <a:off x="7086994" y="3743498"/>
            <a:ext cx="1277046" cy="1260360"/>
            <a:chOff x="8490812" y="3733091"/>
            <a:chExt cx="1277046" cy="1260360"/>
          </a:xfrm>
        </p:grpSpPr>
        <p:pic>
          <p:nvPicPr>
            <p:cNvPr id="14" name="Grafik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17335" y="4134622"/>
              <a:ext cx="1224000" cy="465928"/>
            </a:xfrm>
            <a:prstGeom prst="rect">
              <a:avLst/>
            </a:prstGeom>
          </p:spPr>
        </p:pic>
        <p:sp>
          <p:nvSpPr>
            <p:cNvPr id="15" name="Oval 27"/>
            <p:cNvSpPr/>
            <p:nvPr/>
          </p:nvSpPr>
          <p:spPr bwMode="auto">
            <a:xfrm>
              <a:off x="8490812" y="3733091"/>
              <a:ext cx="1277046" cy="126036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FFA9DDD-B321-214E-A532-74CF5730D58A}"/>
              </a:ext>
            </a:extLst>
          </p:cNvPr>
          <p:cNvGrpSpPr/>
          <p:nvPr/>
        </p:nvGrpSpPr>
        <p:grpSpPr>
          <a:xfrm>
            <a:off x="5567973" y="1844784"/>
            <a:ext cx="1277046" cy="1260360"/>
            <a:chOff x="6971791" y="1834377"/>
            <a:chExt cx="1277046" cy="1260360"/>
          </a:xfrm>
        </p:grpSpPr>
        <p:pic>
          <p:nvPicPr>
            <p:cNvPr id="11" name="Grafik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78758" y="2059584"/>
              <a:ext cx="1080000" cy="868172"/>
            </a:xfrm>
            <a:prstGeom prst="rect">
              <a:avLst/>
            </a:prstGeom>
          </p:spPr>
        </p:pic>
        <p:sp>
          <p:nvSpPr>
            <p:cNvPr id="16" name="Oval 21"/>
            <p:cNvSpPr/>
            <p:nvPr/>
          </p:nvSpPr>
          <p:spPr bwMode="auto">
            <a:xfrm>
              <a:off x="6971791" y="1834377"/>
              <a:ext cx="1277046" cy="126036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EF2E99C-B19E-7749-8292-A0B1FCFAFE87}"/>
              </a:ext>
            </a:extLst>
          </p:cNvPr>
          <p:cNvGrpSpPr/>
          <p:nvPr/>
        </p:nvGrpSpPr>
        <p:grpSpPr>
          <a:xfrm>
            <a:off x="6804195" y="2424053"/>
            <a:ext cx="1277046" cy="1260360"/>
            <a:chOff x="8208013" y="2413646"/>
            <a:chExt cx="1277046" cy="1260360"/>
          </a:xfrm>
        </p:grpSpPr>
        <p:pic>
          <p:nvPicPr>
            <p:cNvPr id="12" name="Grafik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06536" y="2843399"/>
              <a:ext cx="1080000" cy="347754"/>
            </a:xfrm>
            <a:prstGeom prst="rect">
              <a:avLst/>
            </a:prstGeom>
          </p:spPr>
        </p:pic>
        <p:sp>
          <p:nvSpPr>
            <p:cNvPr id="17" name="Oval 22"/>
            <p:cNvSpPr/>
            <p:nvPr/>
          </p:nvSpPr>
          <p:spPr bwMode="auto">
            <a:xfrm>
              <a:off x="8208013" y="2413646"/>
              <a:ext cx="1277046" cy="126036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A14E9D8-36F6-1B40-81DC-322C0A9446FC}"/>
              </a:ext>
            </a:extLst>
          </p:cNvPr>
          <p:cNvGrpSpPr/>
          <p:nvPr/>
        </p:nvGrpSpPr>
        <p:grpSpPr>
          <a:xfrm>
            <a:off x="4367218" y="2402598"/>
            <a:ext cx="1277046" cy="1260360"/>
            <a:chOff x="5771036" y="2392191"/>
            <a:chExt cx="1277046" cy="1260360"/>
          </a:xfrm>
        </p:grpSpPr>
        <p:pic>
          <p:nvPicPr>
            <p:cNvPr id="10" name="Grafik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78003" y="2830012"/>
              <a:ext cx="1080000" cy="426076"/>
            </a:xfrm>
            <a:prstGeom prst="rect">
              <a:avLst/>
            </a:prstGeom>
          </p:spPr>
        </p:pic>
        <p:sp>
          <p:nvSpPr>
            <p:cNvPr id="18" name="Oval 23"/>
            <p:cNvSpPr/>
            <p:nvPr/>
          </p:nvSpPr>
          <p:spPr bwMode="auto">
            <a:xfrm>
              <a:off x="5771036" y="2392191"/>
              <a:ext cx="1277046" cy="126036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856B61A-1FCE-6A41-9004-404D588398B5}"/>
              </a:ext>
            </a:extLst>
          </p:cNvPr>
          <p:cNvGrpSpPr/>
          <p:nvPr/>
        </p:nvGrpSpPr>
        <p:grpSpPr>
          <a:xfrm>
            <a:off x="4905658" y="4788362"/>
            <a:ext cx="1277046" cy="1260360"/>
            <a:chOff x="6309476" y="4777955"/>
            <a:chExt cx="1277046" cy="1260360"/>
          </a:xfrm>
        </p:grpSpPr>
        <p:pic>
          <p:nvPicPr>
            <p:cNvPr id="13" name="Grafik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11504" y="5115747"/>
              <a:ext cx="1070444" cy="666012"/>
            </a:xfrm>
            <a:prstGeom prst="rect">
              <a:avLst/>
            </a:prstGeom>
          </p:spPr>
        </p:pic>
        <p:sp>
          <p:nvSpPr>
            <p:cNvPr id="19" name="Oval 25"/>
            <p:cNvSpPr/>
            <p:nvPr/>
          </p:nvSpPr>
          <p:spPr bwMode="auto">
            <a:xfrm>
              <a:off x="6309476" y="4777955"/>
              <a:ext cx="1277046" cy="126036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08BCF48-9E07-C846-BFCC-C2F120E8507D}"/>
              </a:ext>
            </a:extLst>
          </p:cNvPr>
          <p:cNvGrpSpPr/>
          <p:nvPr/>
        </p:nvGrpSpPr>
        <p:grpSpPr>
          <a:xfrm>
            <a:off x="6250536" y="4788362"/>
            <a:ext cx="1277046" cy="1260360"/>
            <a:chOff x="7654354" y="4777955"/>
            <a:chExt cx="1277046" cy="1260360"/>
          </a:xfrm>
        </p:grpSpPr>
        <p:pic>
          <p:nvPicPr>
            <p:cNvPr id="20" name="Grafik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74536" y="4918482"/>
              <a:ext cx="864000" cy="968276"/>
            </a:xfrm>
            <a:prstGeom prst="rect">
              <a:avLst/>
            </a:prstGeom>
          </p:spPr>
        </p:pic>
        <p:sp>
          <p:nvSpPr>
            <p:cNvPr id="21" name="Oval 26"/>
            <p:cNvSpPr/>
            <p:nvPr/>
          </p:nvSpPr>
          <p:spPr bwMode="auto">
            <a:xfrm>
              <a:off x="7654354" y="4777955"/>
              <a:ext cx="1277046" cy="126036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1C7F496-4B69-4C4B-92A9-79356F8DDC1E}"/>
              </a:ext>
            </a:extLst>
          </p:cNvPr>
          <p:cNvGrpSpPr/>
          <p:nvPr/>
        </p:nvGrpSpPr>
        <p:grpSpPr>
          <a:xfrm>
            <a:off x="4068936" y="3719968"/>
            <a:ext cx="1277046" cy="1260360"/>
            <a:chOff x="5472754" y="3709561"/>
            <a:chExt cx="1277046" cy="1260360"/>
          </a:xfrm>
        </p:grpSpPr>
        <p:pic>
          <p:nvPicPr>
            <p:cNvPr id="22" name="Grafik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67848" y="4126973"/>
              <a:ext cx="1118208" cy="488178"/>
            </a:xfrm>
            <a:prstGeom prst="rect">
              <a:avLst/>
            </a:prstGeom>
          </p:spPr>
        </p:pic>
        <p:sp>
          <p:nvSpPr>
            <p:cNvPr id="23" name="Oval 24"/>
            <p:cNvSpPr/>
            <p:nvPr/>
          </p:nvSpPr>
          <p:spPr bwMode="auto">
            <a:xfrm>
              <a:off x="5472754" y="3709561"/>
              <a:ext cx="1277046" cy="126036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Oval 42"/>
          <p:cNvSpPr/>
          <p:nvPr/>
        </p:nvSpPr>
        <p:spPr bwMode="auto">
          <a:xfrm>
            <a:off x="5708626" y="3523505"/>
            <a:ext cx="1001457" cy="96017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 dirty="0">
                <a:solidFill>
                  <a:schemeClr val="tx1"/>
                </a:solidFill>
              </a:rPr>
              <a:t>2€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pro Stunde</a:t>
            </a:r>
            <a:endParaRPr dirty="0"/>
          </a:p>
        </p:txBody>
      </p:sp>
      <p:sp>
        <p:nvSpPr>
          <p:cNvPr id="25" name="Rechteck 36"/>
          <p:cNvSpPr/>
          <p:nvPr/>
        </p:nvSpPr>
        <p:spPr bwMode="auto">
          <a:xfrm>
            <a:off x="182353" y="4694625"/>
            <a:ext cx="3025071" cy="141599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59575" indent="-159575">
              <a:buFont typeface="Arial"/>
              <a:buChar char="•"/>
              <a:defRPr/>
            </a:pPr>
            <a:r>
              <a:rPr lang="de-DE" sz="1700" dirty="0">
                <a:solidFill>
                  <a:schemeClr val="tx1"/>
                </a:solidFill>
              </a:rPr>
              <a:t>Eigenschaften entdecken</a:t>
            </a:r>
            <a:endParaRPr dirty="0"/>
          </a:p>
          <a:p>
            <a:pPr marL="159575" indent="-159575">
              <a:buFont typeface="Arial"/>
              <a:buChar char="•"/>
              <a:defRPr/>
            </a:pPr>
            <a:r>
              <a:rPr lang="de-DE" sz="1700" dirty="0">
                <a:solidFill>
                  <a:schemeClr val="tx1"/>
                </a:solidFill>
              </a:rPr>
              <a:t>Eigenschaften erklären</a:t>
            </a:r>
            <a:endParaRPr dirty="0"/>
          </a:p>
          <a:p>
            <a:pPr marL="159575" indent="-159575">
              <a:buFont typeface="Arial"/>
              <a:buChar char="•"/>
              <a:defRPr/>
            </a:pPr>
            <a:endParaRPr lang="de-DE" sz="1700" dirty="0">
              <a:solidFill>
                <a:schemeClr val="tx1"/>
              </a:solidFill>
            </a:endParaRPr>
          </a:p>
          <a:p>
            <a:pPr marL="159575" indent="-159575">
              <a:buFont typeface="Arial"/>
              <a:buChar char="•"/>
              <a:defRPr/>
            </a:pPr>
            <a:r>
              <a:rPr lang="de-DE" sz="1700" dirty="0">
                <a:solidFill>
                  <a:schemeClr val="tx1"/>
                </a:solidFill>
              </a:rPr>
              <a:t>Zusammenhänge erkennen</a:t>
            </a:r>
            <a:endParaRPr dirty="0"/>
          </a:p>
          <a:p>
            <a:pPr marL="159575" indent="-159575">
              <a:buFont typeface="Arial"/>
              <a:buChar char="•"/>
              <a:defRPr/>
            </a:pPr>
            <a:r>
              <a:rPr lang="de-DE" sz="1700" dirty="0">
                <a:solidFill>
                  <a:schemeClr val="tx1"/>
                </a:solidFill>
              </a:rPr>
              <a:t>Zusammenhänge vertiefen</a:t>
            </a:r>
            <a:endParaRPr dirty="0"/>
          </a:p>
        </p:txBody>
      </p:sp>
      <p:sp>
        <p:nvSpPr>
          <p:cNvPr id="26" name="Rechteck 37"/>
          <p:cNvSpPr/>
          <p:nvPr/>
        </p:nvSpPr>
        <p:spPr bwMode="auto">
          <a:xfrm>
            <a:off x="182353" y="3664812"/>
            <a:ext cx="3035807" cy="581977"/>
          </a:xfrm>
          <a:prstGeom prst="rect">
            <a:avLst/>
          </a:prstGeom>
          <a:solidFill>
            <a:srgbClr val="C00000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 dirty="0">
                <a:solidFill>
                  <a:schemeClr val="bg1"/>
                </a:solidFill>
              </a:rPr>
              <a:t>Eigenschaften</a:t>
            </a:r>
            <a:endParaRPr dirty="0"/>
          </a:p>
          <a:p>
            <a:pPr algn="ctr">
              <a:defRPr/>
            </a:pPr>
            <a:r>
              <a:rPr lang="de-DE" sz="1700" dirty="0">
                <a:solidFill>
                  <a:schemeClr val="bg1"/>
                </a:solidFill>
              </a:rPr>
              <a:t>Proportionalität</a:t>
            </a:r>
            <a:endParaRPr dirty="0"/>
          </a:p>
        </p:txBody>
      </p:sp>
      <p:sp>
        <p:nvSpPr>
          <p:cNvPr id="27" name="Rechteck 39"/>
          <p:cNvSpPr/>
          <p:nvPr/>
        </p:nvSpPr>
        <p:spPr bwMode="auto">
          <a:xfrm>
            <a:off x="182353" y="4246789"/>
            <a:ext cx="3025071" cy="447834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dirty="0">
                <a:solidFill>
                  <a:schemeClr val="tx1"/>
                </a:solidFill>
              </a:rPr>
              <a:t>Kontext „Preis pro Stunde“</a:t>
            </a:r>
            <a:endParaRPr dirty="0"/>
          </a:p>
        </p:txBody>
      </p:sp>
      <p:pic>
        <p:nvPicPr>
          <p:cNvPr id="33" name="Grafik 8">
            <a:extLst>
              <a:ext uri="{FF2B5EF4-FFF2-40B4-BE49-F238E27FC236}">
                <a16:creationId xmlns:a16="http://schemas.microsoft.com/office/drawing/2014/main" id="{B804AD48-233F-0042-AD2B-A6F3E7F581F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2533" r="13013"/>
          <a:stretch/>
        </p:blipFill>
        <p:spPr bwMode="auto">
          <a:xfrm>
            <a:off x="7813352" y="0"/>
            <a:ext cx="2484761" cy="2224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Bedeutung der Konzeptorientierung</a:t>
            </a:r>
            <a:endParaRPr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Theorie – Fachliche Sichtweise für die Mathematik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Beispiel „Parkgebühr pro Stunde“.</a:t>
            </a:r>
            <a:endParaRPr dirty="0"/>
          </a:p>
          <a:p>
            <a:pPr lvl="1">
              <a:defRPr/>
            </a:pPr>
            <a:endParaRPr lang="de-DE" b="1" dirty="0"/>
          </a:p>
        </p:txBody>
      </p:sp>
      <p:sp>
        <p:nvSpPr>
          <p:cNvPr id="9" name="Rechteck 36"/>
          <p:cNvSpPr/>
          <p:nvPr/>
        </p:nvSpPr>
        <p:spPr bwMode="auto">
          <a:xfrm>
            <a:off x="182353" y="4246789"/>
            <a:ext cx="3025071" cy="1863825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59575" indent="-159575">
              <a:buFont typeface="Arial"/>
              <a:buChar char="•"/>
              <a:defRPr/>
            </a:pPr>
            <a:r>
              <a:rPr lang="de-DE" dirty="0">
                <a:solidFill>
                  <a:schemeClr val="tx1"/>
                </a:solidFill>
              </a:rPr>
              <a:t>i</a:t>
            </a:r>
            <a:r>
              <a:rPr lang="de-DE" sz="1700" dirty="0">
                <a:solidFill>
                  <a:schemeClr val="tx1"/>
                </a:solidFill>
              </a:rPr>
              <a:t>n verschiedenen Darstellungen erkennen</a:t>
            </a:r>
            <a:endParaRPr dirty="0"/>
          </a:p>
          <a:p>
            <a:pPr marL="159575" indent="-159575">
              <a:buFont typeface="Arial"/>
              <a:buChar char="•"/>
              <a:defRPr/>
            </a:pPr>
            <a:r>
              <a:rPr lang="de-DE" sz="1700" dirty="0">
                <a:solidFill>
                  <a:schemeClr val="tx1"/>
                </a:solidFill>
              </a:rPr>
              <a:t>zwischen Darstellungen übertragen</a:t>
            </a:r>
            <a:endParaRPr dirty="0"/>
          </a:p>
        </p:txBody>
      </p:sp>
      <p:sp>
        <p:nvSpPr>
          <p:cNvPr id="10" name="Rechteck 37"/>
          <p:cNvSpPr/>
          <p:nvPr/>
        </p:nvSpPr>
        <p:spPr bwMode="auto">
          <a:xfrm>
            <a:off x="182353" y="3664812"/>
            <a:ext cx="3035807" cy="581977"/>
          </a:xfrm>
          <a:prstGeom prst="rect">
            <a:avLst/>
          </a:prstGeom>
          <a:solidFill>
            <a:srgbClr val="C00000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 dirty="0">
                <a:solidFill>
                  <a:schemeClr val="bg1"/>
                </a:solidFill>
              </a:rPr>
              <a:t>Darstellungsformen</a:t>
            </a:r>
            <a:endParaRPr dirty="0"/>
          </a:p>
          <a:p>
            <a:pPr algn="ctr">
              <a:defRPr/>
            </a:pPr>
            <a:r>
              <a:rPr lang="de-DE" sz="1700" dirty="0">
                <a:solidFill>
                  <a:schemeClr val="bg1"/>
                </a:solidFill>
              </a:rPr>
              <a:t>Proportionalitätskonstante</a:t>
            </a:r>
            <a:endParaRPr dirty="0"/>
          </a:p>
        </p:txBody>
      </p:sp>
      <p:grpSp>
        <p:nvGrpSpPr>
          <p:cNvPr id="27" name="Gruppieren 35">
            <a:extLst>
              <a:ext uri="{FF2B5EF4-FFF2-40B4-BE49-F238E27FC236}">
                <a16:creationId xmlns:a16="http://schemas.microsoft.com/office/drawing/2014/main" id="{AEFA791E-E4FA-4035-8ED8-A24D2D625187}"/>
              </a:ext>
            </a:extLst>
          </p:cNvPr>
          <p:cNvGrpSpPr/>
          <p:nvPr/>
        </p:nvGrpSpPr>
        <p:grpSpPr bwMode="auto">
          <a:xfrm>
            <a:off x="4068936" y="1844784"/>
            <a:ext cx="4295104" cy="4203938"/>
            <a:chOff x="1932862" y="1549400"/>
            <a:chExt cx="5085001" cy="4977069"/>
          </a:xfrm>
        </p:grpSpPr>
        <p:pic>
          <p:nvPicPr>
            <p:cNvPr id="28" name="Grafik 28">
              <a:extLst>
                <a:ext uri="{FF2B5EF4-FFF2-40B4-BE49-F238E27FC236}">
                  <a16:creationId xmlns:a16="http://schemas.microsoft.com/office/drawing/2014/main" id="{E2ED7D3E-1C9B-46BC-B50A-640645AF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2639" y="2728139"/>
              <a:ext cx="1278619" cy="504434"/>
            </a:xfrm>
            <a:prstGeom prst="rect">
              <a:avLst/>
            </a:prstGeom>
          </p:spPr>
        </p:pic>
        <p:pic>
          <p:nvPicPr>
            <p:cNvPr id="29" name="Grafik 29">
              <a:extLst>
                <a:ext uri="{FF2B5EF4-FFF2-40B4-BE49-F238E27FC236}">
                  <a16:creationId xmlns:a16="http://schemas.microsoft.com/office/drawing/2014/main" id="{61A27971-9EB7-43AE-B4BE-46AD54CA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34220" y="1816024"/>
              <a:ext cx="1278619" cy="1027834"/>
            </a:xfrm>
            <a:prstGeom prst="rect">
              <a:avLst/>
            </a:prstGeom>
          </p:spPr>
        </p:pic>
        <p:pic>
          <p:nvPicPr>
            <p:cNvPr id="30" name="Grafik 30">
              <a:extLst>
                <a:ext uri="{FF2B5EF4-FFF2-40B4-BE49-F238E27FC236}">
                  <a16:creationId xmlns:a16="http://schemas.microsoft.com/office/drawing/2014/main" id="{507E3177-74CB-45C5-A92B-3416A765B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7795" y="2743988"/>
              <a:ext cx="1278619" cy="411708"/>
            </a:xfrm>
            <a:prstGeom prst="rect">
              <a:avLst/>
            </a:prstGeom>
          </p:spPr>
        </p:pic>
        <p:pic>
          <p:nvPicPr>
            <p:cNvPr id="31" name="Grafik 31">
              <a:extLst>
                <a:ext uri="{FF2B5EF4-FFF2-40B4-BE49-F238E27FC236}">
                  <a16:creationId xmlns:a16="http://schemas.microsoft.com/office/drawing/2014/main" id="{A6A15894-9083-46F9-900A-7F84E758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44254" y="5434235"/>
              <a:ext cx="1267305" cy="788496"/>
            </a:xfrm>
            <a:prstGeom prst="rect">
              <a:avLst/>
            </a:prstGeom>
          </p:spPr>
        </p:pic>
        <p:pic>
          <p:nvPicPr>
            <p:cNvPr id="32" name="Grafik 32">
              <a:extLst>
                <a:ext uri="{FF2B5EF4-FFF2-40B4-BE49-F238E27FC236}">
                  <a16:creationId xmlns:a16="http://schemas.microsoft.com/office/drawing/2014/main" id="{D6C084F4-001B-42A7-B416-6FEF780A0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37361" y="4272675"/>
              <a:ext cx="1449101" cy="551615"/>
            </a:xfrm>
            <a:prstGeom prst="rect">
              <a:avLst/>
            </a:prstGeom>
          </p:spPr>
        </p:pic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547E9C1A-7F29-4FC5-A0B7-50D4461DD57A}"/>
                </a:ext>
              </a:extLst>
            </p:cNvPr>
            <p:cNvSpPr/>
            <p:nvPr/>
          </p:nvSpPr>
          <p:spPr bwMode="auto">
            <a:xfrm>
              <a:off x="5505960" y="3797300"/>
              <a:ext cx="1511903" cy="14921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D8DF84C8-E5FB-489D-B9CB-08574F99A4AC}"/>
                </a:ext>
              </a:extLst>
            </p:cNvPr>
            <p:cNvSpPr/>
            <p:nvPr/>
          </p:nvSpPr>
          <p:spPr bwMode="auto">
            <a:xfrm>
              <a:off x="3707582" y="1549400"/>
              <a:ext cx="1511903" cy="14921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22">
              <a:extLst>
                <a:ext uri="{FF2B5EF4-FFF2-40B4-BE49-F238E27FC236}">
                  <a16:creationId xmlns:a16="http://schemas.microsoft.com/office/drawing/2014/main" id="{2D68CBAC-58AB-42DD-97E8-0870790FA539}"/>
                </a:ext>
              </a:extLst>
            </p:cNvPr>
            <p:cNvSpPr/>
            <p:nvPr/>
          </p:nvSpPr>
          <p:spPr bwMode="auto">
            <a:xfrm>
              <a:off x="5171152" y="2235200"/>
              <a:ext cx="1511903" cy="14921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23">
              <a:extLst>
                <a:ext uri="{FF2B5EF4-FFF2-40B4-BE49-F238E27FC236}">
                  <a16:creationId xmlns:a16="http://schemas.microsoft.com/office/drawing/2014/main" id="{5989CC4D-6D71-451E-9593-3F0E945209C9}"/>
                </a:ext>
              </a:extLst>
            </p:cNvPr>
            <p:cNvSpPr/>
            <p:nvPr/>
          </p:nvSpPr>
          <p:spPr bwMode="auto">
            <a:xfrm>
              <a:off x="2286000" y="2209800"/>
              <a:ext cx="1511903" cy="14921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25">
              <a:extLst>
                <a:ext uri="{FF2B5EF4-FFF2-40B4-BE49-F238E27FC236}">
                  <a16:creationId xmlns:a16="http://schemas.microsoft.com/office/drawing/2014/main" id="{646700F5-7B56-4E46-9E3E-131EE75A832F}"/>
                </a:ext>
              </a:extLst>
            </p:cNvPr>
            <p:cNvSpPr/>
            <p:nvPr/>
          </p:nvSpPr>
          <p:spPr bwMode="auto">
            <a:xfrm>
              <a:off x="2923462" y="5034321"/>
              <a:ext cx="1511903" cy="14921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  <p:pic>
          <p:nvPicPr>
            <p:cNvPr id="38" name="Grafik 33">
              <a:extLst>
                <a:ext uri="{FF2B5EF4-FFF2-40B4-BE49-F238E27FC236}">
                  <a16:creationId xmlns:a16="http://schemas.microsoft.com/office/drawing/2014/main" id="{E8F371BC-E333-41EF-93FA-CBFA6EBF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76347" y="5200692"/>
              <a:ext cx="1022895" cy="1146348"/>
            </a:xfrm>
            <a:prstGeom prst="rect">
              <a:avLst/>
            </a:prstGeom>
          </p:spPr>
        </p:pic>
        <p:sp>
          <p:nvSpPr>
            <p:cNvPr id="39" name="Oval 26">
              <a:extLst>
                <a:ext uri="{FF2B5EF4-FFF2-40B4-BE49-F238E27FC236}">
                  <a16:creationId xmlns:a16="http://schemas.microsoft.com/office/drawing/2014/main" id="{B9BA931E-9A8D-4331-B741-C40A648E43BE}"/>
                </a:ext>
              </a:extLst>
            </p:cNvPr>
            <p:cNvSpPr/>
            <p:nvPr/>
          </p:nvSpPr>
          <p:spPr bwMode="auto">
            <a:xfrm>
              <a:off x="4515672" y="5034321"/>
              <a:ext cx="1511903" cy="14921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  <p:pic>
          <p:nvPicPr>
            <p:cNvPr id="40" name="Grafik 34">
              <a:extLst>
                <a:ext uri="{FF2B5EF4-FFF2-40B4-BE49-F238E27FC236}">
                  <a16:creationId xmlns:a16="http://schemas.microsoft.com/office/drawing/2014/main" id="{5744E536-A197-4FF5-BB6A-37CB6444F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45444" y="4263619"/>
              <a:ext cx="1323854" cy="577957"/>
            </a:xfrm>
            <a:prstGeom prst="rect">
              <a:avLst/>
            </a:prstGeom>
          </p:spPr>
        </p:pic>
        <p:sp>
          <p:nvSpPr>
            <p:cNvPr id="41" name="Oval 24">
              <a:extLst>
                <a:ext uri="{FF2B5EF4-FFF2-40B4-BE49-F238E27FC236}">
                  <a16:creationId xmlns:a16="http://schemas.microsoft.com/office/drawing/2014/main" id="{C9338270-162D-43A3-83C7-262A61EF3F8C}"/>
                </a:ext>
              </a:extLst>
            </p:cNvPr>
            <p:cNvSpPr/>
            <p:nvPr/>
          </p:nvSpPr>
          <p:spPr bwMode="auto">
            <a:xfrm>
              <a:off x="1932862" y="3769442"/>
              <a:ext cx="1511903" cy="14921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700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2">
              <a:extLst>
                <a:ext uri="{FF2B5EF4-FFF2-40B4-BE49-F238E27FC236}">
                  <a16:creationId xmlns:a16="http://schemas.microsoft.com/office/drawing/2014/main" id="{3ACB4DA2-EB15-43B0-9423-46DDCC106C61}"/>
                </a:ext>
              </a:extLst>
            </p:cNvPr>
            <p:cNvSpPr/>
            <p:nvPr/>
          </p:nvSpPr>
          <p:spPr bwMode="auto">
            <a:xfrm>
              <a:off x="3874102" y="3536848"/>
              <a:ext cx="1185631" cy="1136751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200" dirty="0">
                  <a:solidFill>
                    <a:schemeClr val="tx1"/>
                  </a:solidFill>
                </a:rPr>
                <a:t>2€ </a:t>
              </a:r>
              <a:br>
                <a:rPr lang="de-DE" sz="1200" dirty="0">
                  <a:solidFill>
                    <a:schemeClr val="tx1"/>
                  </a:solidFill>
                </a:rPr>
              </a:br>
              <a:r>
                <a:rPr lang="de-DE" sz="1200" dirty="0">
                  <a:solidFill>
                    <a:schemeClr val="tx1"/>
                  </a:solidFill>
                </a:rPr>
                <a:t>pro Stunde</a:t>
              </a:r>
              <a:endParaRPr dirty="0"/>
            </a:p>
          </p:txBody>
        </p:sp>
      </p:grpSp>
      <p:pic>
        <p:nvPicPr>
          <p:cNvPr id="25" name="Grafik 8">
            <a:extLst>
              <a:ext uri="{FF2B5EF4-FFF2-40B4-BE49-F238E27FC236}">
                <a16:creationId xmlns:a16="http://schemas.microsoft.com/office/drawing/2014/main" id="{A4E89B56-5AC0-4F4E-B373-AC3F6FF559F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2533" r="13013"/>
          <a:stretch/>
        </p:blipFill>
        <p:spPr bwMode="auto">
          <a:xfrm>
            <a:off x="7813352" y="0"/>
            <a:ext cx="2484761" cy="22248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Bedeutung der Konzeptorientierung</a:t>
            </a:r>
            <a:endParaRPr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Theorie – Fachliche Sichtweise für die Mathematik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Beispiel „Parkgebühr pro Stunde“.</a:t>
            </a:r>
            <a:endParaRPr dirty="0"/>
          </a:p>
          <a:p>
            <a:pPr lvl="1">
              <a:defRPr/>
            </a:pPr>
            <a:endParaRPr lang="de-DE" b="1" dirty="0"/>
          </a:p>
        </p:txBody>
      </p:sp>
      <p:sp>
        <p:nvSpPr>
          <p:cNvPr id="9" name="Rechteck 36"/>
          <p:cNvSpPr/>
          <p:nvPr/>
        </p:nvSpPr>
        <p:spPr bwMode="auto">
          <a:xfrm>
            <a:off x="182353" y="4246789"/>
            <a:ext cx="3025071" cy="1863825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59575" indent="-159575">
              <a:buFont typeface="Arial"/>
              <a:buChar char="•"/>
              <a:defRPr/>
            </a:pPr>
            <a:r>
              <a:rPr lang="de-DE" sz="1700" dirty="0">
                <a:solidFill>
                  <a:schemeClr val="tx1"/>
                </a:solidFill>
              </a:rPr>
              <a:t>Zusammenhänge in einzelnen Kontexten analysieren</a:t>
            </a:r>
            <a:endParaRPr dirty="0"/>
          </a:p>
          <a:p>
            <a:pPr marL="159575" indent="-159575">
              <a:buFont typeface="Arial"/>
              <a:buChar char="•"/>
              <a:defRPr/>
            </a:pPr>
            <a:r>
              <a:rPr lang="de-DE" sz="1700" dirty="0">
                <a:solidFill>
                  <a:schemeClr val="tx1"/>
                </a:solidFill>
              </a:rPr>
              <a:t>Gemeinsamkeiten zwischen Kontexten erkennen</a:t>
            </a:r>
            <a:endParaRPr dirty="0"/>
          </a:p>
        </p:txBody>
      </p:sp>
      <p:sp>
        <p:nvSpPr>
          <p:cNvPr id="10" name="Rechteck 37"/>
          <p:cNvSpPr/>
          <p:nvPr/>
        </p:nvSpPr>
        <p:spPr bwMode="auto">
          <a:xfrm>
            <a:off x="182353" y="3664812"/>
            <a:ext cx="3035807" cy="581977"/>
          </a:xfrm>
          <a:prstGeom prst="rect">
            <a:avLst/>
          </a:prstGeom>
          <a:solidFill>
            <a:srgbClr val="C00000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 dirty="0">
                <a:solidFill>
                  <a:schemeClr val="bg1"/>
                </a:solidFill>
              </a:rPr>
              <a:t>Kontexte</a:t>
            </a:r>
            <a:br>
              <a:rPr lang="de-DE" sz="1700" b="1" dirty="0">
                <a:solidFill>
                  <a:schemeClr val="bg1"/>
                </a:solidFill>
              </a:rPr>
            </a:br>
            <a:r>
              <a:rPr lang="de-DE" sz="1700" dirty="0">
                <a:solidFill>
                  <a:schemeClr val="bg1"/>
                </a:solidFill>
              </a:rPr>
              <a:t>Proportionalität</a:t>
            </a:r>
            <a:endParaRPr lang="de-DE" sz="1700" b="1" dirty="0">
              <a:solidFill>
                <a:schemeClr val="bg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ED8E77F-4BED-5A4C-8022-C577C5668133}"/>
              </a:ext>
            </a:extLst>
          </p:cNvPr>
          <p:cNvGrpSpPr/>
          <p:nvPr/>
        </p:nvGrpSpPr>
        <p:grpSpPr>
          <a:xfrm>
            <a:off x="3924920" y="1705489"/>
            <a:ext cx="4443175" cy="4343233"/>
            <a:chOff x="5365080" y="1728242"/>
            <a:chExt cx="4443175" cy="4343233"/>
          </a:xfrm>
        </p:grpSpPr>
        <p:grpSp>
          <p:nvGrpSpPr>
            <p:cNvPr id="11" name="Gruppieren 60"/>
            <p:cNvGrpSpPr/>
            <p:nvPr/>
          </p:nvGrpSpPr>
          <p:grpSpPr bwMode="auto">
            <a:xfrm>
              <a:off x="5365080" y="1728242"/>
              <a:ext cx="4295104" cy="4203938"/>
              <a:chOff x="1932862" y="1549400"/>
              <a:chExt cx="5085001" cy="4977069"/>
            </a:xfrm>
          </p:grpSpPr>
          <p:sp>
            <p:nvSpPr>
              <p:cNvPr id="12" name="Oval 66"/>
              <p:cNvSpPr/>
              <p:nvPr/>
            </p:nvSpPr>
            <p:spPr bwMode="auto">
              <a:xfrm>
                <a:off x="5505960" y="3797300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67"/>
              <p:cNvSpPr/>
              <p:nvPr/>
            </p:nvSpPr>
            <p:spPr bwMode="auto">
              <a:xfrm>
                <a:off x="3707582" y="1549400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68"/>
              <p:cNvSpPr/>
              <p:nvPr/>
            </p:nvSpPr>
            <p:spPr bwMode="auto">
              <a:xfrm>
                <a:off x="5171152" y="2235200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Oval 69"/>
              <p:cNvSpPr/>
              <p:nvPr/>
            </p:nvSpPr>
            <p:spPr bwMode="auto">
              <a:xfrm>
                <a:off x="2286000" y="2209800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70"/>
              <p:cNvSpPr/>
              <p:nvPr/>
            </p:nvSpPr>
            <p:spPr bwMode="auto">
              <a:xfrm>
                <a:off x="2923462" y="5034321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72"/>
              <p:cNvSpPr/>
              <p:nvPr/>
            </p:nvSpPr>
            <p:spPr bwMode="auto">
              <a:xfrm>
                <a:off x="4515672" y="5034321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74"/>
              <p:cNvSpPr/>
              <p:nvPr/>
            </p:nvSpPr>
            <p:spPr bwMode="auto">
              <a:xfrm>
                <a:off x="1932862" y="3769442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75"/>
              <p:cNvSpPr/>
              <p:nvPr/>
            </p:nvSpPr>
            <p:spPr bwMode="auto">
              <a:xfrm>
                <a:off x="3874102" y="3536848"/>
                <a:ext cx="1185631" cy="1136751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de-DE" sz="1200" dirty="0">
                    <a:solidFill>
                      <a:schemeClr val="tx1"/>
                    </a:solidFill>
                  </a:rPr>
                  <a:t>2€ </a:t>
                </a:r>
                <a:br>
                  <a:rPr lang="de-DE" sz="1200" dirty="0">
                    <a:solidFill>
                      <a:schemeClr val="tx1"/>
                    </a:solidFill>
                  </a:rPr>
                </a:br>
                <a:r>
                  <a:rPr lang="de-DE" sz="1200" dirty="0">
                    <a:solidFill>
                      <a:schemeClr val="tx1"/>
                    </a:solidFill>
                  </a:rPr>
                  <a:t>pro Stunde</a:t>
                </a:r>
                <a:endParaRPr dirty="0"/>
              </a:p>
            </p:txBody>
          </p:sp>
        </p:grpSp>
        <p:grpSp>
          <p:nvGrpSpPr>
            <p:cNvPr id="20" name="Gruppieren 76"/>
            <p:cNvGrpSpPr/>
            <p:nvPr/>
          </p:nvGrpSpPr>
          <p:grpSpPr bwMode="auto">
            <a:xfrm>
              <a:off x="5437088" y="1800250"/>
              <a:ext cx="4295104" cy="4203938"/>
              <a:chOff x="1932862" y="1549400"/>
              <a:chExt cx="5085001" cy="4977069"/>
            </a:xfrm>
          </p:grpSpPr>
          <p:sp>
            <p:nvSpPr>
              <p:cNvPr id="21" name="Oval 77"/>
              <p:cNvSpPr/>
              <p:nvPr/>
            </p:nvSpPr>
            <p:spPr bwMode="auto">
              <a:xfrm>
                <a:off x="5505960" y="3797300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78"/>
              <p:cNvSpPr/>
              <p:nvPr/>
            </p:nvSpPr>
            <p:spPr bwMode="auto">
              <a:xfrm>
                <a:off x="3707582" y="1549400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79"/>
              <p:cNvSpPr/>
              <p:nvPr/>
            </p:nvSpPr>
            <p:spPr bwMode="auto">
              <a:xfrm>
                <a:off x="5171152" y="2235200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80"/>
              <p:cNvSpPr/>
              <p:nvPr/>
            </p:nvSpPr>
            <p:spPr bwMode="auto">
              <a:xfrm>
                <a:off x="2286000" y="2209800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81"/>
              <p:cNvSpPr/>
              <p:nvPr/>
            </p:nvSpPr>
            <p:spPr bwMode="auto">
              <a:xfrm>
                <a:off x="2923462" y="5034321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82"/>
              <p:cNvSpPr/>
              <p:nvPr/>
            </p:nvSpPr>
            <p:spPr bwMode="auto">
              <a:xfrm>
                <a:off x="4515672" y="5034321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83"/>
              <p:cNvSpPr/>
              <p:nvPr/>
            </p:nvSpPr>
            <p:spPr bwMode="auto">
              <a:xfrm>
                <a:off x="1932862" y="3769442"/>
                <a:ext cx="1511903" cy="149214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84"/>
              <p:cNvSpPr/>
              <p:nvPr/>
            </p:nvSpPr>
            <p:spPr bwMode="auto">
              <a:xfrm>
                <a:off x="3874102" y="3536848"/>
                <a:ext cx="1185631" cy="1136751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de-DE" sz="1200" dirty="0">
                    <a:solidFill>
                      <a:schemeClr val="tx1"/>
                    </a:solidFill>
                  </a:rPr>
                  <a:t>2€ </a:t>
                </a:r>
                <a:br>
                  <a:rPr lang="de-DE" sz="1200" dirty="0">
                    <a:solidFill>
                      <a:schemeClr val="tx1"/>
                    </a:solidFill>
                  </a:rPr>
                </a:br>
                <a:r>
                  <a:rPr lang="de-DE" sz="1200" dirty="0">
                    <a:solidFill>
                      <a:schemeClr val="tx1"/>
                    </a:solidFill>
                  </a:rPr>
                  <a:t>pro Stunde</a:t>
                </a:r>
                <a:endParaRPr dirty="0"/>
              </a:p>
            </p:txBody>
          </p:sp>
        </p:grpSp>
        <p:grpSp>
          <p:nvGrpSpPr>
            <p:cNvPr id="45" name="Gruppieren 35">
              <a:extLst>
                <a:ext uri="{FF2B5EF4-FFF2-40B4-BE49-F238E27FC236}">
                  <a16:creationId xmlns:a16="http://schemas.microsoft.com/office/drawing/2014/main" id="{D6E5DFD1-225D-4F16-9D4D-23911C590197}"/>
                </a:ext>
              </a:extLst>
            </p:cNvPr>
            <p:cNvGrpSpPr/>
            <p:nvPr/>
          </p:nvGrpSpPr>
          <p:grpSpPr bwMode="auto">
            <a:xfrm>
              <a:off x="5513151" y="1867537"/>
              <a:ext cx="4295104" cy="4203938"/>
              <a:chOff x="1932862" y="1549400"/>
              <a:chExt cx="5085001" cy="4977069"/>
            </a:xfrm>
          </p:grpSpPr>
          <p:sp>
            <p:nvSpPr>
              <p:cNvPr id="51" name="Oval 27">
                <a:extLst>
                  <a:ext uri="{FF2B5EF4-FFF2-40B4-BE49-F238E27FC236}">
                    <a16:creationId xmlns:a16="http://schemas.microsoft.com/office/drawing/2014/main" id="{219C6184-927F-4051-98D6-938CC05CE92D}"/>
                  </a:ext>
                </a:extLst>
              </p:cNvPr>
              <p:cNvSpPr/>
              <p:nvPr/>
            </p:nvSpPr>
            <p:spPr bwMode="auto">
              <a:xfrm>
                <a:off x="5505960" y="3797300"/>
                <a:ext cx="1511903" cy="14921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0" name="Grafik 32">
                <a:extLst>
                  <a:ext uri="{FF2B5EF4-FFF2-40B4-BE49-F238E27FC236}">
                    <a16:creationId xmlns:a16="http://schemas.microsoft.com/office/drawing/2014/main" id="{576EB1F2-8F93-4023-97CE-358B1CCCD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537361" y="4272675"/>
                <a:ext cx="1449101" cy="551615"/>
              </a:xfrm>
              <a:prstGeom prst="rect">
                <a:avLst/>
              </a:prstGeom>
            </p:spPr>
          </p:pic>
          <p:sp>
            <p:nvSpPr>
              <p:cNvPr id="52" name="Oval 21">
                <a:extLst>
                  <a:ext uri="{FF2B5EF4-FFF2-40B4-BE49-F238E27FC236}">
                    <a16:creationId xmlns:a16="http://schemas.microsoft.com/office/drawing/2014/main" id="{DA88552D-3E3F-410A-8021-2786597A7A88}"/>
                  </a:ext>
                </a:extLst>
              </p:cNvPr>
              <p:cNvSpPr/>
              <p:nvPr/>
            </p:nvSpPr>
            <p:spPr bwMode="auto">
              <a:xfrm>
                <a:off x="3707582" y="1549400"/>
                <a:ext cx="1511903" cy="14921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Oval 22">
                <a:extLst>
                  <a:ext uri="{FF2B5EF4-FFF2-40B4-BE49-F238E27FC236}">
                    <a16:creationId xmlns:a16="http://schemas.microsoft.com/office/drawing/2014/main" id="{B49ADE18-6905-4B61-B64C-C2CB3B242EF9}"/>
                  </a:ext>
                </a:extLst>
              </p:cNvPr>
              <p:cNvSpPr/>
              <p:nvPr/>
            </p:nvSpPr>
            <p:spPr bwMode="auto">
              <a:xfrm>
                <a:off x="5171152" y="2235200"/>
                <a:ext cx="1511903" cy="14921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Oval 23">
                <a:extLst>
                  <a:ext uri="{FF2B5EF4-FFF2-40B4-BE49-F238E27FC236}">
                    <a16:creationId xmlns:a16="http://schemas.microsoft.com/office/drawing/2014/main" id="{EF93C6DF-6D7B-499F-9D4F-A5C66DBB2ABF}"/>
                  </a:ext>
                </a:extLst>
              </p:cNvPr>
              <p:cNvSpPr/>
              <p:nvPr/>
            </p:nvSpPr>
            <p:spPr bwMode="auto">
              <a:xfrm>
                <a:off x="2286000" y="2209800"/>
                <a:ext cx="1511903" cy="14921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Oval 25">
                <a:extLst>
                  <a:ext uri="{FF2B5EF4-FFF2-40B4-BE49-F238E27FC236}">
                    <a16:creationId xmlns:a16="http://schemas.microsoft.com/office/drawing/2014/main" id="{D18B7EB0-FA7C-44E5-B84C-03846F45823E}"/>
                  </a:ext>
                </a:extLst>
              </p:cNvPr>
              <p:cNvSpPr/>
              <p:nvPr/>
            </p:nvSpPr>
            <p:spPr bwMode="auto">
              <a:xfrm>
                <a:off x="2923462" y="5034321"/>
                <a:ext cx="1511903" cy="14921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26">
                <a:extLst>
                  <a:ext uri="{FF2B5EF4-FFF2-40B4-BE49-F238E27FC236}">
                    <a16:creationId xmlns:a16="http://schemas.microsoft.com/office/drawing/2014/main" id="{CA0FEC31-FA25-4C1E-96E3-1BE251641FFE}"/>
                  </a:ext>
                </a:extLst>
              </p:cNvPr>
              <p:cNvSpPr/>
              <p:nvPr/>
            </p:nvSpPr>
            <p:spPr bwMode="auto">
              <a:xfrm>
                <a:off x="4515672" y="5034321"/>
                <a:ext cx="1511903" cy="14921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Oval 24">
                <a:extLst>
                  <a:ext uri="{FF2B5EF4-FFF2-40B4-BE49-F238E27FC236}">
                    <a16:creationId xmlns:a16="http://schemas.microsoft.com/office/drawing/2014/main" id="{02EDDEC0-2C3E-42D8-8FD7-1AFD161FC7A0}"/>
                  </a:ext>
                </a:extLst>
              </p:cNvPr>
              <p:cNvSpPr/>
              <p:nvPr/>
            </p:nvSpPr>
            <p:spPr bwMode="auto">
              <a:xfrm>
                <a:off x="1932862" y="3769442"/>
                <a:ext cx="1511903" cy="14921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Oval 42">
                <a:extLst>
                  <a:ext uri="{FF2B5EF4-FFF2-40B4-BE49-F238E27FC236}">
                    <a16:creationId xmlns:a16="http://schemas.microsoft.com/office/drawing/2014/main" id="{30730696-D3C0-4128-9F29-8652BAD86912}"/>
                  </a:ext>
                </a:extLst>
              </p:cNvPr>
              <p:cNvSpPr/>
              <p:nvPr/>
            </p:nvSpPr>
            <p:spPr bwMode="auto">
              <a:xfrm>
                <a:off x="3874102" y="3536848"/>
                <a:ext cx="1185631" cy="1136751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de-DE" sz="1200" dirty="0">
                    <a:solidFill>
                      <a:schemeClr val="tx1"/>
                    </a:solidFill>
                  </a:rPr>
                  <a:t>2€ </a:t>
                </a:r>
                <a:br>
                  <a:rPr lang="de-DE" sz="1200" dirty="0">
                    <a:solidFill>
                      <a:schemeClr val="tx1"/>
                    </a:solidFill>
                  </a:rPr>
                </a:br>
                <a:r>
                  <a:rPr lang="de-DE" sz="1200" dirty="0">
                    <a:solidFill>
                      <a:schemeClr val="tx1"/>
                    </a:solidFill>
                  </a:rPr>
                  <a:t>pro Stunde</a:t>
                </a:r>
                <a:endParaRPr dirty="0"/>
              </a:p>
            </p:txBody>
          </p:sp>
          <p:pic>
            <p:nvPicPr>
              <p:cNvPr id="46" name="Grafik 28">
                <a:extLst>
                  <a:ext uri="{FF2B5EF4-FFF2-40B4-BE49-F238E27FC236}">
                    <a16:creationId xmlns:a16="http://schemas.microsoft.com/office/drawing/2014/main" id="{52C7DC0B-EA9F-49C4-8043-653384A03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412639" y="2728139"/>
                <a:ext cx="1278619" cy="504434"/>
              </a:xfrm>
              <a:prstGeom prst="rect">
                <a:avLst/>
              </a:prstGeom>
            </p:spPr>
          </p:pic>
          <p:pic>
            <p:nvPicPr>
              <p:cNvPr id="47" name="Grafik 29">
                <a:extLst>
                  <a:ext uri="{FF2B5EF4-FFF2-40B4-BE49-F238E27FC236}">
                    <a16:creationId xmlns:a16="http://schemas.microsoft.com/office/drawing/2014/main" id="{FCDBCE5B-2B7B-47F4-A7AF-6BCE7DB99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834220" y="1816024"/>
                <a:ext cx="1278619" cy="1027834"/>
              </a:xfrm>
              <a:prstGeom prst="rect">
                <a:avLst/>
              </a:prstGeom>
            </p:spPr>
          </p:pic>
          <p:pic>
            <p:nvPicPr>
              <p:cNvPr id="48" name="Grafik 30">
                <a:extLst>
                  <a:ext uri="{FF2B5EF4-FFF2-40B4-BE49-F238E27FC236}">
                    <a16:creationId xmlns:a16="http://schemas.microsoft.com/office/drawing/2014/main" id="{6F066B5F-816A-4CE3-BC06-54C548573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287795" y="2743988"/>
                <a:ext cx="1278619" cy="411708"/>
              </a:xfrm>
              <a:prstGeom prst="rect">
                <a:avLst/>
              </a:prstGeom>
            </p:spPr>
          </p:pic>
          <p:pic>
            <p:nvPicPr>
              <p:cNvPr id="56" name="Grafik 33">
                <a:extLst>
                  <a:ext uri="{FF2B5EF4-FFF2-40B4-BE49-F238E27FC236}">
                    <a16:creationId xmlns:a16="http://schemas.microsoft.com/office/drawing/2014/main" id="{62A852E4-89D2-45F4-ACCB-0B2254862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776347" y="5200692"/>
                <a:ext cx="1022895" cy="1146348"/>
              </a:xfrm>
              <a:prstGeom prst="rect">
                <a:avLst/>
              </a:prstGeom>
            </p:spPr>
          </p:pic>
          <p:pic>
            <p:nvPicPr>
              <p:cNvPr id="49" name="Grafik 31">
                <a:extLst>
                  <a:ext uri="{FF2B5EF4-FFF2-40B4-BE49-F238E27FC236}">
                    <a16:creationId xmlns:a16="http://schemas.microsoft.com/office/drawing/2014/main" id="{E7F09572-09E6-4A51-A53B-ACA40E3A1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044254" y="5434235"/>
                <a:ext cx="1267305" cy="788496"/>
              </a:xfrm>
              <a:prstGeom prst="rect">
                <a:avLst/>
              </a:prstGeom>
            </p:spPr>
          </p:pic>
          <p:pic>
            <p:nvPicPr>
              <p:cNvPr id="58" name="Grafik 34">
                <a:extLst>
                  <a:ext uri="{FF2B5EF4-FFF2-40B4-BE49-F238E27FC236}">
                    <a16:creationId xmlns:a16="http://schemas.microsoft.com/office/drawing/2014/main" id="{DA1F33D6-ADDB-4904-86A0-996351090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045444" y="4263619"/>
                <a:ext cx="1323854" cy="577957"/>
              </a:xfrm>
              <a:prstGeom prst="rect">
                <a:avLst/>
              </a:prstGeom>
            </p:spPr>
          </p:pic>
        </p:grpSp>
      </p:grpSp>
      <p:pic>
        <p:nvPicPr>
          <p:cNvPr id="44" name="Grafik 8">
            <a:extLst>
              <a:ext uri="{FF2B5EF4-FFF2-40B4-BE49-F238E27FC236}">
                <a16:creationId xmlns:a16="http://schemas.microsoft.com/office/drawing/2014/main" id="{734C64F7-28AA-A144-AC1C-AF46330AD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2533" r="13013"/>
          <a:stretch/>
        </p:blipFill>
        <p:spPr bwMode="auto">
          <a:xfrm>
            <a:off x="7813352" y="0"/>
            <a:ext cx="2484761" cy="22248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Bedeutung der Konzeptorientierung</a:t>
            </a:r>
            <a:endParaRPr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Theorie – Fachliche Sichtweise für die Mathematik</a:t>
            </a:r>
            <a:endParaRPr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de-DE" sz="1200" dirty="0">
                <a:latin typeface="+mn-lt"/>
              </a:rPr>
              <a:t>Duval (2006); Gagatsis &amp; Shiakalli (2004); Kaput (1989); Nistal, van Dooren &amp; Verschaffel (2014); vom Hofe &amp; Blum, (2016); Kleine, Jordan &amp; Harvey, (2005a &amp; 2005b)</a:t>
            </a:r>
            <a:endParaRPr sz="1200" dirty="0">
              <a:latin typeface="+mn-lt"/>
            </a:endParaRPr>
          </a:p>
          <a:p>
            <a:pPr>
              <a:defRPr/>
            </a:pPr>
            <a:endParaRPr lang="de-DE" sz="1200" dirty="0">
              <a:latin typeface="+mn-lt"/>
            </a:endParaRPr>
          </a:p>
        </p:txBody>
      </p:sp>
      <p:sp>
        <p:nvSpPr>
          <p:cNvPr id="8" name="Rechteck 6"/>
          <p:cNvSpPr/>
          <p:nvPr/>
        </p:nvSpPr>
        <p:spPr bwMode="auto">
          <a:xfrm>
            <a:off x="1404640" y="2082055"/>
            <a:ext cx="7079952" cy="450541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 dirty="0">
                <a:solidFill>
                  <a:schemeClr val="bg1"/>
                </a:solidFill>
              </a:rPr>
              <a:t>Mathematische Konzepte heißen abstrakt, weil…</a:t>
            </a:r>
            <a:endParaRPr dirty="0"/>
          </a:p>
        </p:txBody>
      </p:sp>
      <p:sp>
        <p:nvSpPr>
          <p:cNvPr id="9" name="Rechteck 7"/>
          <p:cNvSpPr/>
          <p:nvPr/>
        </p:nvSpPr>
        <p:spPr bwMode="auto">
          <a:xfrm>
            <a:off x="1404640" y="2528444"/>
            <a:ext cx="3539976" cy="271571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21259">
              <a:defRPr/>
            </a:pPr>
            <a:r>
              <a:rPr lang="de-DE" sz="1700" dirty="0">
                <a:solidFill>
                  <a:schemeClr val="tx1"/>
                </a:solidFill>
              </a:rPr>
              <a:t>…sie sich in verschiedenen </a:t>
            </a:r>
            <a:r>
              <a:rPr lang="de-DE" sz="1700" i="1" dirty="0">
                <a:solidFill>
                  <a:schemeClr val="tx2"/>
                </a:solidFill>
              </a:rPr>
              <a:t>Darstellungsformen</a:t>
            </a:r>
            <a:r>
              <a:rPr lang="de-DE" sz="1700" dirty="0">
                <a:solidFill>
                  <a:schemeClr val="tx1"/>
                </a:solidFill>
              </a:rPr>
              <a:t> auf verschiedene Art und Weise zeigen.</a:t>
            </a:r>
            <a:endParaRPr dirty="0"/>
          </a:p>
          <a:p>
            <a:pPr marL="233327" indent="-221259">
              <a:defRPr/>
            </a:pPr>
            <a:endParaRPr lang="de-DE" sz="1700" dirty="0">
              <a:solidFill>
                <a:schemeClr val="tx1"/>
              </a:solidFill>
            </a:endParaRPr>
          </a:p>
          <a:p>
            <a:pPr marL="233327" indent="-221259">
              <a:defRPr/>
            </a:pPr>
            <a:r>
              <a:rPr lang="de-DE" sz="1700" dirty="0">
                <a:solidFill>
                  <a:schemeClr val="tx1"/>
                </a:solidFill>
              </a:rPr>
              <a:t>…und sich ihre wirkliche Bedeutung erst in der </a:t>
            </a:r>
            <a:r>
              <a:rPr lang="de-DE" sz="1700" i="1" dirty="0">
                <a:solidFill>
                  <a:schemeClr val="tx2"/>
                </a:solidFill>
              </a:rPr>
              <a:t>Verknüpfung der Darstellungen </a:t>
            </a:r>
            <a:r>
              <a:rPr lang="de-DE" sz="1700" dirty="0">
                <a:solidFill>
                  <a:schemeClr val="tx1"/>
                </a:solidFill>
              </a:rPr>
              <a:t>erschließt.</a:t>
            </a:r>
            <a:endParaRPr dirty="0"/>
          </a:p>
        </p:txBody>
      </p:sp>
      <p:sp>
        <p:nvSpPr>
          <p:cNvPr id="10" name="Rechteck 8"/>
          <p:cNvSpPr/>
          <p:nvPr/>
        </p:nvSpPr>
        <p:spPr bwMode="auto">
          <a:xfrm>
            <a:off x="4944616" y="2532596"/>
            <a:ext cx="3539976" cy="271571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3327" indent="-233327">
              <a:defRPr/>
            </a:pPr>
            <a:r>
              <a:rPr lang="de-DE" sz="1700" dirty="0">
                <a:solidFill>
                  <a:schemeClr val="tx1"/>
                </a:solidFill>
              </a:rPr>
              <a:t>…sie verschiedene </a:t>
            </a:r>
            <a:r>
              <a:rPr lang="de-DE" sz="1700" i="1" dirty="0">
                <a:solidFill>
                  <a:schemeClr val="tx2"/>
                </a:solidFill>
              </a:rPr>
              <a:t>Kontexte</a:t>
            </a:r>
            <a:r>
              <a:rPr lang="de-DE" sz="1700" dirty="0">
                <a:solidFill>
                  <a:schemeClr val="tx1"/>
                </a:solidFill>
              </a:rPr>
              <a:t> in der realen Welt oder in der Mathematik beschreiben können.</a:t>
            </a:r>
            <a:endParaRPr dirty="0"/>
          </a:p>
          <a:p>
            <a:pPr marL="233327" indent="-233327">
              <a:defRPr/>
            </a:pPr>
            <a:endParaRPr lang="de-DE" sz="1700" dirty="0">
              <a:solidFill>
                <a:schemeClr val="tx1"/>
              </a:solidFill>
            </a:endParaRPr>
          </a:p>
          <a:p>
            <a:pPr marL="233327" indent="-233327">
              <a:defRPr/>
            </a:pPr>
            <a:r>
              <a:rPr lang="de-DE" sz="1700" dirty="0">
                <a:solidFill>
                  <a:schemeClr val="tx1"/>
                </a:solidFill>
              </a:rPr>
              <a:t>…und sich ihre Eigenschaften damit auf sehr </a:t>
            </a:r>
            <a:r>
              <a:rPr lang="de-DE" sz="1700" i="1" dirty="0">
                <a:solidFill>
                  <a:schemeClr val="tx2"/>
                </a:solidFill>
              </a:rPr>
              <a:t>unterschiedliche Weisen </a:t>
            </a:r>
            <a:r>
              <a:rPr lang="de-DE" sz="1700" dirty="0">
                <a:solidFill>
                  <a:schemeClr val="tx1"/>
                </a:solidFill>
              </a:rPr>
              <a:t>als Phänomene in den verschiedenen Kontexten zeigen.</a:t>
            </a:r>
            <a:endParaRPr dirty="0"/>
          </a:p>
        </p:txBody>
      </p:sp>
      <p:sp>
        <p:nvSpPr>
          <p:cNvPr id="11" name="Rechteck 14"/>
          <p:cNvSpPr/>
          <p:nvPr/>
        </p:nvSpPr>
        <p:spPr bwMode="auto">
          <a:xfrm>
            <a:off x="1404640" y="5244155"/>
            <a:ext cx="3539976" cy="4505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327" indent="-221259" algn="ctr">
              <a:defRPr/>
            </a:pPr>
            <a:r>
              <a:rPr lang="de-DE" sz="1700" dirty="0">
                <a:solidFill>
                  <a:schemeClr val="tx1"/>
                </a:solidFill>
              </a:rPr>
              <a:t>Darstellungsformen</a:t>
            </a:r>
            <a:endParaRPr dirty="0"/>
          </a:p>
        </p:txBody>
      </p:sp>
      <p:sp>
        <p:nvSpPr>
          <p:cNvPr id="12" name="Rechteck 15"/>
          <p:cNvSpPr/>
          <p:nvPr/>
        </p:nvSpPr>
        <p:spPr bwMode="auto">
          <a:xfrm>
            <a:off x="4939426" y="5248306"/>
            <a:ext cx="3539976" cy="4505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327" indent="-221259" algn="ctr">
              <a:defRPr/>
            </a:pPr>
            <a:r>
              <a:rPr lang="de-DE" sz="1700" dirty="0">
                <a:solidFill>
                  <a:schemeClr val="tx1"/>
                </a:solidFill>
              </a:rPr>
              <a:t>Phänomene und Kontexte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Mathematikunterricht beurteilen</a:t>
            </a:r>
            <a:endParaRPr/>
          </a:p>
        </p:txBody>
      </p:sp>
      <p:sp>
        <p:nvSpPr>
          <p:cNvPr id="5" name="Inhaltsplatzhalter 15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Textplatzhalter 1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Modell zur Analyse von Aktivitäten im Mathematikunterricht</a:t>
            </a:r>
            <a:endParaRPr/>
          </a:p>
        </p:txBody>
      </p:sp>
      <p:sp>
        <p:nvSpPr>
          <p:cNvPr id="7" name="Rechteck 28"/>
          <p:cNvSpPr/>
          <p:nvPr/>
        </p:nvSpPr>
        <p:spPr bwMode="auto">
          <a:xfrm>
            <a:off x="0" y="1898898"/>
            <a:ext cx="10040660" cy="38617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039" tIns="152039" rIns="152039" bIns="152039" rtlCol="0" anchor="t"/>
          <a:lstStyle/>
          <a:p>
            <a:pPr>
              <a:defRPr/>
            </a:pPr>
            <a:endParaRPr lang="de-DE" sz="1850">
              <a:solidFill>
                <a:schemeClr val="tx1"/>
              </a:solidFill>
            </a:endParaRPr>
          </a:p>
        </p:txBody>
      </p:sp>
      <p:sp>
        <p:nvSpPr>
          <p:cNvPr id="8" name="Rechteck 6"/>
          <p:cNvSpPr/>
          <p:nvPr/>
        </p:nvSpPr>
        <p:spPr bwMode="auto">
          <a:xfrm>
            <a:off x="643632" y="2478167"/>
            <a:ext cx="1930896" cy="45054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>
                <a:solidFill>
                  <a:schemeClr val="bg1"/>
                </a:solidFill>
              </a:rPr>
              <a:t>Ausgangslage</a:t>
            </a:r>
            <a:endParaRPr/>
          </a:p>
        </p:txBody>
      </p:sp>
      <p:sp>
        <p:nvSpPr>
          <p:cNvPr id="9" name="Rechteck 7"/>
          <p:cNvSpPr/>
          <p:nvPr/>
        </p:nvSpPr>
        <p:spPr bwMode="auto">
          <a:xfrm>
            <a:off x="3095285" y="2478167"/>
            <a:ext cx="2316100" cy="45054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>
                <a:solidFill>
                  <a:schemeClr val="bg1"/>
                </a:solidFill>
              </a:rPr>
              <a:t>Material &amp; Idee</a:t>
            </a:r>
            <a:endParaRPr/>
          </a:p>
        </p:txBody>
      </p:sp>
      <p:sp>
        <p:nvSpPr>
          <p:cNvPr id="10" name="Rechteck 8"/>
          <p:cNvSpPr/>
          <p:nvPr/>
        </p:nvSpPr>
        <p:spPr bwMode="auto">
          <a:xfrm>
            <a:off x="5917515" y="2478167"/>
            <a:ext cx="3409299" cy="45054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>
                <a:solidFill>
                  <a:schemeClr val="bg1"/>
                </a:solidFill>
              </a:rPr>
              <a:t>Planung der Umsetzung</a:t>
            </a:r>
            <a:endParaRPr/>
          </a:p>
        </p:txBody>
      </p:sp>
      <p:grpSp>
        <p:nvGrpSpPr>
          <p:cNvPr id="11" name="Gruppieren 62"/>
          <p:cNvGrpSpPr/>
          <p:nvPr/>
        </p:nvGrpSpPr>
        <p:grpSpPr bwMode="auto">
          <a:xfrm>
            <a:off x="971299" y="3121800"/>
            <a:ext cx="1222901" cy="2379976"/>
            <a:chOff x="1149927" y="2743200"/>
            <a:chExt cx="1447800" cy="2817669"/>
          </a:xfrm>
        </p:grpSpPr>
        <p:sp>
          <p:nvSpPr>
            <p:cNvPr id="12" name="Oval 51"/>
            <p:cNvSpPr/>
            <p:nvPr/>
          </p:nvSpPr>
          <p:spPr bwMode="auto">
            <a:xfrm>
              <a:off x="1149927" y="4227369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Ziele </a:t>
              </a:r>
              <a:br>
                <a:rPr lang="de-DE" sz="1250">
                  <a:solidFill>
                    <a:schemeClr val="tx1"/>
                  </a:solidFill>
                </a:rPr>
              </a:br>
              <a:r>
                <a:rPr lang="de-DE" sz="1250">
                  <a:solidFill>
                    <a:schemeClr val="tx1"/>
                  </a:solidFill>
                </a:rPr>
                <a:t>für die </a:t>
              </a:r>
              <a:br>
                <a:rPr lang="de-DE" sz="1250">
                  <a:solidFill>
                    <a:schemeClr val="tx1"/>
                  </a:solidFill>
                </a:rPr>
              </a:br>
              <a:r>
                <a:rPr lang="de-DE" sz="1250">
                  <a:solidFill>
                    <a:schemeClr val="tx1"/>
                  </a:solidFill>
                </a:rPr>
                <a:t>Aktivität</a:t>
              </a:r>
              <a:endParaRPr/>
            </a:p>
          </p:txBody>
        </p:sp>
        <p:sp>
          <p:nvSpPr>
            <p:cNvPr id="13" name="Oval 52"/>
            <p:cNvSpPr/>
            <p:nvPr/>
          </p:nvSpPr>
          <p:spPr bwMode="auto">
            <a:xfrm>
              <a:off x="1149927" y="2743200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Voraus-setzungen</a:t>
              </a:r>
              <a:endParaRPr/>
            </a:p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der SuS</a:t>
              </a:r>
              <a:endParaRPr/>
            </a:p>
          </p:txBody>
        </p:sp>
      </p:grpSp>
      <p:cxnSp>
        <p:nvCxnSpPr>
          <p:cNvPr id="14" name="Gerade Verbindung 54"/>
          <p:cNvCxnSpPr>
            <a:cxnSpLocks/>
          </p:cNvCxnSpPr>
          <p:nvPr/>
        </p:nvCxnSpPr>
        <p:spPr bwMode="auto">
          <a:xfrm>
            <a:off x="2831981" y="2478168"/>
            <a:ext cx="0" cy="3023608"/>
          </a:xfrm>
          <a:prstGeom prst="line">
            <a:avLst/>
          </a:prstGeom>
          <a:ln>
            <a:solidFill>
              <a:schemeClr val="tx2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56"/>
          <p:cNvCxnSpPr>
            <a:cxnSpLocks/>
          </p:cNvCxnSpPr>
          <p:nvPr/>
        </p:nvCxnSpPr>
        <p:spPr bwMode="auto">
          <a:xfrm>
            <a:off x="5663962" y="2478168"/>
            <a:ext cx="0" cy="3023608"/>
          </a:xfrm>
          <a:prstGeom prst="line">
            <a:avLst/>
          </a:prstGeom>
          <a:ln>
            <a:solidFill>
              <a:schemeClr val="tx2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36"/>
          <p:cNvGrpSpPr/>
          <p:nvPr/>
        </p:nvGrpSpPr>
        <p:grpSpPr bwMode="auto">
          <a:xfrm>
            <a:off x="3095285" y="3164690"/>
            <a:ext cx="2316100" cy="2379976"/>
            <a:chOff x="3664527" y="2743200"/>
            <a:chExt cx="2742045" cy="2817669"/>
          </a:xfrm>
        </p:grpSpPr>
        <p:sp>
          <p:nvSpPr>
            <p:cNvPr id="17" name="Oval 37"/>
            <p:cNvSpPr/>
            <p:nvPr/>
          </p:nvSpPr>
          <p:spPr bwMode="auto">
            <a:xfrm>
              <a:off x="4958772" y="3451514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angestrebte</a:t>
              </a:r>
              <a:br>
                <a:rPr lang="de-DE" sz="1250">
                  <a:solidFill>
                    <a:schemeClr val="tx1"/>
                  </a:solidFill>
                </a:rPr>
              </a:br>
              <a:r>
                <a:rPr lang="de-DE" sz="1250">
                  <a:solidFill>
                    <a:schemeClr val="tx1"/>
                  </a:solidFill>
                </a:rPr>
                <a:t>Lern-aktivitäten</a:t>
              </a:r>
              <a:endParaRPr/>
            </a:p>
          </p:txBody>
        </p:sp>
        <p:sp>
          <p:nvSpPr>
            <p:cNvPr id="18" name="Oval 38"/>
            <p:cNvSpPr/>
            <p:nvPr/>
          </p:nvSpPr>
          <p:spPr bwMode="auto">
            <a:xfrm>
              <a:off x="3664527" y="4227369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Werkzeuge &amp; Medien</a:t>
              </a:r>
              <a:endParaRPr/>
            </a:p>
          </p:txBody>
        </p:sp>
        <p:sp>
          <p:nvSpPr>
            <p:cNvPr id="19" name="Oval 39"/>
            <p:cNvSpPr/>
            <p:nvPr/>
          </p:nvSpPr>
          <p:spPr bwMode="auto">
            <a:xfrm>
              <a:off x="3664527" y="2743200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Aufträge</a:t>
              </a:r>
              <a:endParaRPr/>
            </a:p>
          </p:txBody>
        </p:sp>
      </p:grpSp>
      <p:grpSp>
        <p:nvGrpSpPr>
          <p:cNvPr id="20" name="Gruppieren 40"/>
          <p:cNvGrpSpPr/>
          <p:nvPr/>
        </p:nvGrpSpPr>
        <p:grpSpPr bwMode="auto">
          <a:xfrm>
            <a:off x="5917514" y="3167616"/>
            <a:ext cx="3409299" cy="2377050"/>
            <a:chOff x="7005783" y="2746664"/>
            <a:chExt cx="4036290" cy="2814205"/>
          </a:xfrm>
        </p:grpSpPr>
        <p:sp>
          <p:nvSpPr>
            <p:cNvPr id="21" name="Oval 41"/>
            <p:cNvSpPr/>
            <p:nvPr/>
          </p:nvSpPr>
          <p:spPr bwMode="auto">
            <a:xfrm>
              <a:off x="7005783" y="3451514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Einbettung</a:t>
              </a:r>
              <a:endParaRPr/>
            </a:p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im Unterricht</a:t>
              </a:r>
              <a:endParaRPr/>
            </a:p>
          </p:txBody>
        </p:sp>
        <p:sp>
          <p:nvSpPr>
            <p:cNvPr id="22" name="Oval 42"/>
            <p:cNvSpPr/>
            <p:nvPr/>
          </p:nvSpPr>
          <p:spPr bwMode="auto">
            <a:xfrm>
              <a:off x="8305800" y="2746664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Prozess-</a:t>
              </a:r>
              <a:br>
                <a:rPr lang="de-DE" sz="1250">
                  <a:solidFill>
                    <a:schemeClr val="tx1"/>
                  </a:solidFill>
                </a:rPr>
              </a:br>
              <a:r>
                <a:rPr lang="de-DE" sz="1250">
                  <a:solidFill>
                    <a:schemeClr val="tx1"/>
                  </a:solidFill>
                </a:rPr>
                <a:t>unter-stützung</a:t>
              </a:r>
              <a:endParaRPr/>
            </a:p>
          </p:txBody>
        </p:sp>
        <p:sp>
          <p:nvSpPr>
            <p:cNvPr id="23" name="Oval 43"/>
            <p:cNvSpPr/>
            <p:nvPr/>
          </p:nvSpPr>
          <p:spPr bwMode="auto">
            <a:xfrm>
              <a:off x="9594273" y="3451514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Diskussion von Lösungen</a:t>
              </a:r>
              <a:endParaRPr/>
            </a:p>
          </p:txBody>
        </p:sp>
        <p:sp>
          <p:nvSpPr>
            <p:cNvPr id="24" name="Oval 44"/>
            <p:cNvSpPr/>
            <p:nvPr/>
          </p:nvSpPr>
          <p:spPr bwMode="auto">
            <a:xfrm>
              <a:off x="8305800" y="4227369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Lösungen beobachten</a:t>
              </a:r>
              <a:endParaRPr/>
            </a:p>
          </p:txBody>
        </p:sp>
      </p:grpSp>
      <p:grpSp>
        <p:nvGrpSpPr>
          <p:cNvPr id="25" name="Gruppieren 45"/>
          <p:cNvGrpSpPr/>
          <p:nvPr/>
        </p:nvGrpSpPr>
        <p:grpSpPr bwMode="auto">
          <a:xfrm>
            <a:off x="3095285" y="3162946"/>
            <a:ext cx="2316100" cy="2379976"/>
            <a:chOff x="3664527" y="2743200"/>
            <a:chExt cx="2742045" cy="281766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Oval 46"/>
            <p:cNvSpPr/>
            <p:nvPr/>
          </p:nvSpPr>
          <p:spPr bwMode="auto">
            <a:xfrm>
              <a:off x="4958772" y="3451514"/>
              <a:ext cx="1447800" cy="1333500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angestrebte</a:t>
              </a:r>
              <a:br>
                <a:rPr lang="de-DE" sz="1250">
                  <a:solidFill>
                    <a:schemeClr val="tx1"/>
                  </a:solidFill>
                </a:rPr>
              </a:br>
              <a:r>
                <a:rPr lang="de-DE" sz="1250">
                  <a:solidFill>
                    <a:schemeClr val="tx1"/>
                  </a:solidFill>
                </a:rPr>
                <a:t>Lern-aktivitäten</a:t>
              </a:r>
              <a:endParaRPr/>
            </a:p>
          </p:txBody>
        </p:sp>
        <p:sp>
          <p:nvSpPr>
            <p:cNvPr id="27" name="Oval 47"/>
            <p:cNvSpPr/>
            <p:nvPr/>
          </p:nvSpPr>
          <p:spPr bwMode="auto">
            <a:xfrm>
              <a:off x="3664527" y="4227369"/>
              <a:ext cx="1447800" cy="1333500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Werkzeuge &amp; Medien</a:t>
              </a:r>
              <a:endParaRPr/>
            </a:p>
          </p:txBody>
        </p:sp>
        <p:sp>
          <p:nvSpPr>
            <p:cNvPr id="28" name="Oval 48"/>
            <p:cNvSpPr/>
            <p:nvPr/>
          </p:nvSpPr>
          <p:spPr bwMode="auto">
            <a:xfrm>
              <a:off x="3664527" y="2743200"/>
              <a:ext cx="1447800" cy="1333500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Aufträge</a:t>
              </a:r>
              <a:endParaRPr/>
            </a:p>
          </p:txBody>
        </p:sp>
      </p:grpSp>
      <p:grpSp>
        <p:nvGrpSpPr>
          <p:cNvPr id="29" name="Gruppieren 49"/>
          <p:cNvGrpSpPr/>
          <p:nvPr/>
        </p:nvGrpSpPr>
        <p:grpSpPr bwMode="auto">
          <a:xfrm>
            <a:off x="5917514" y="3165872"/>
            <a:ext cx="3409299" cy="2377050"/>
            <a:chOff x="7005783" y="2746664"/>
            <a:chExt cx="4036290" cy="2814205"/>
          </a:xfrm>
        </p:grpSpPr>
        <p:sp>
          <p:nvSpPr>
            <p:cNvPr id="30" name="Oval 50"/>
            <p:cNvSpPr/>
            <p:nvPr/>
          </p:nvSpPr>
          <p:spPr bwMode="auto">
            <a:xfrm>
              <a:off x="7005783" y="3451514"/>
              <a:ext cx="1447800" cy="13335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Einbettung</a:t>
              </a:r>
              <a:endParaRPr/>
            </a:p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im Unterricht</a:t>
              </a:r>
              <a:endParaRPr/>
            </a:p>
          </p:txBody>
        </p:sp>
        <p:sp>
          <p:nvSpPr>
            <p:cNvPr id="31" name="Oval 53"/>
            <p:cNvSpPr/>
            <p:nvPr/>
          </p:nvSpPr>
          <p:spPr bwMode="auto">
            <a:xfrm>
              <a:off x="8305800" y="2746664"/>
              <a:ext cx="1447800" cy="1333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Prozess-</a:t>
              </a:r>
              <a:br>
                <a:rPr lang="de-DE" sz="1250">
                  <a:solidFill>
                    <a:schemeClr val="tx1"/>
                  </a:solidFill>
                </a:rPr>
              </a:br>
              <a:r>
                <a:rPr lang="de-DE" sz="1250">
                  <a:solidFill>
                    <a:schemeClr val="tx1"/>
                  </a:solidFill>
                </a:rPr>
                <a:t>unter-stützung</a:t>
              </a:r>
              <a:endParaRPr/>
            </a:p>
          </p:txBody>
        </p:sp>
        <p:sp>
          <p:nvSpPr>
            <p:cNvPr id="32" name="Oval 55"/>
            <p:cNvSpPr/>
            <p:nvPr/>
          </p:nvSpPr>
          <p:spPr bwMode="auto">
            <a:xfrm>
              <a:off x="9594273" y="3451514"/>
              <a:ext cx="1447800" cy="13335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Diskussion von Lösungen</a:t>
              </a:r>
              <a:endParaRPr/>
            </a:p>
          </p:txBody>
        </p:sp>
        <p:sp>
          <p:nvSpPr>
            <p:cNvPr id="33" name="Oval 57"/>
            <p:cNvSpPr/>
            <p:nvPr/>
          </p:nvSpPr>
          <p:spPr bwMode="auto">
            <a:xfrm>
              <a:off x="8305800" y="4227369"/>
              <a:ext cx="1447800" cy="13335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de-DE" sz="1250">
                  <a:solidFill>
                    <a:schemeClr val="tx1"/>
                  </a:solidFill>
                </a:rPr>
                <a:t>Lösungen beobachten</a:t>
              </a:r>
              <a:endParaRPr/>
            </a:p>
          </p:txBody>
        </p:sp>
      </p:grpSp>
      <p:grpSp>
        <p:nvGrpSpPr>
          <p:cNvPr id="34" name="Gruppieren 58"/>
          <p:cNvGrpSpPr/>
          <p:nvPr/>
        </p:nvGrpSpPr>
        <p:grpSpPr bwMode="auto">
          <a:xfrm>
            <a:off x="3604339" y="3828051"/>
            <a:ext cx="4796522" cy="2508703"/>
            <a:chOff x="4267200" y="3581400"/>
            <a:chExt cx="5678632" cy="297006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5" name="Rechteck 59"/>
            <p:cNvSpPr/>
            <p:nvPr/>
          </p:nvSpPr>
          <p:spPr bwMode="auto">
            <a:xfrm>
              <a:off x="4724399" y="5941869"/>
              <a:ext cx="4724399" cy="60960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450" b="1">
                  <a:solidFill>
                    <a:schemeClr val="tx1"/>
                  </a:solidFill>
                </a:rPr>
                <a:t>Strukturorientierter Konzeptaufbau</a:t>
              </a:r>
              <a:endParaRPr/>
            </a:p>
          </p:txBody>
        </p:sp>
        <p:cxnSp>
          <p:nvCxnSpPr>
            <p:cNvPr id="36" name="Gerade Verbindung 60"/>
            <p:cNvCxnSpPr>
              <a:cxnSpLocks/>
              <a:stCxn id="35" idx="0"/>
            </p:cNvCxnSpPr>
            <p:nvPr/>
          </p:nvCxnSpPr>
          <p:spPr bwMode="auto">
            <a:xfrm flipH="1" flipV="1">
              <a:off x="5715000" y="4495800"/>
              <a:ext cx="1371600" cy="1446069"/>
            </a:xfrm>
            <a:prstGeom prst="line">
              <a:avLst/>
            </a:prstGeom>
            <a:grpFill/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61"/>
            <p:cNvCxnSpPr>
              <a:cxnSpLocks/>
              <a:stCxn id="35" idx="0"/>
            </p:cNvCxnSpPr>
            <p:nvPr/>
          </p:nvCxnSpPr>
          <p:spPr bwMode="auto">
            <a:xfrm flipH="1" flipV="1">
              <a:off x="4419600" y="5181600"/>
              <a:ext cx="2667000" cy="760269"/>
            </a:xfrm>
            <a:prstGeom prst="line">
              <a:avLst/>
            </a:prstGeom>
            <a:grpFill/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65"/>
            <p:cNvCxnSpPr>
              <a:cxnSpLocks/>
              <a:stCxn id="35" idx="0"/>
            </p:cNvCxnSpPr>
            <p:nvPr/>
          </p:nvCxnSpPr>
          <p:spPr bwMode="auto">
            <a:xfrm flipV="1">
              <a:off x="7086600" y="5181600"/>
              <a:ext cx="2057400" cy="760269"/>
            </a:xfrm>
            <a:prstGeom prst="line">
              <a:avLst/>
            </a:prstGeom>
            <a:grpFill/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66"/>
            <p:cNvCxnSpPr>
              <a:cxnSpLocks/>
              <a:stCxn id="35" idx="0"/>
            </p:cNvCxnSpPr>
            <p:nvPr/>
          </p:nvCxnSpPr>
          <p:spPr bwMode="auto">
            <a:xfrm flipV="1">
              <a:off x="7086600" y="4138181"/>
              <a:ext cx="2859232" cy="1803688"/>
            </a:xfrm>
            <a:prstGeom prst="line">
              <a:avLst/>
            </a:prstGeom>
            <a:grpFill/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67"/>
            <p:cNvCxnSpPr>
              <a:cxnSpLocks/>
              <a:stCxn id="35" idx="0"/>
            </p:cNvCxnSpPr>
            <p:nvPr/>
          </p:nvCxnSpPr>
          <p:spPr bwMode="auto">
            <a:xfrm flipH="1" flipV="1">
              <a:off x="4267200" y="3581400"/>
              <a:ext cx="2819400" cy="2360469"/>
            </a:xfrm>
            <a:prstGeom prst="line">
              <a:avLst/>
            </a:prstGeom>
            <a:grpFill/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68"/>
            <p:cNvCxnSpPr>
              <a:cxnSpLocks/>
              <a:stCxn id="35" idx="0"/>
            </p:cNvCxnSpPr>
            <p:nvPr/>
          </p:nvCxnSpPr>
          <p:spPr bwMode="auto">
            <a:xfrm flipV="1">
              <a:off x="7086600" y="4495800"/>
              <a:ext cx="685800" cy="1446069"/>
            </a:xfrm>
            <a:prstGeom prst="line">
              <a:avLst/>
            </a:prstGeom>
            <a:grpFill/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Bedeutung von Konzeptorientierung</a:t>
            </a:r>
            <a:endParaRPr/>
          </a:p>
        </p:txBody>
      </p:sp>
      <p:sp>
        <p:nvSpPr>
          <p:cNvPr id="5" name="Inhaltsplatzhalter 5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Unser Fokus im Folgenden</a:t>
            </a:r>
            <a:endParaRPr/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Rechteck 6"/>
          <p:cNvSpPr/>
          <p:nvPr/>
        </p:nvSpPr>
        <p:spPr bwMode="auto">
          <a:xfrm>
            <a:off x="1029811" y="2974576"/>
            <a:ext cx="1866534" cy="731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Leitfragen 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nutzen</a:t>
            </a:r>
            <a:endParaRPr/>
          </a:p>
        </p:txBody>
      </p:sp>
      <p:sp>
        <p:nvSpPr>
          <p:cNvPr id="9" name="Rechteck 7"/>
          <p:cNvSpPr/>
          <p:nvPr/>
        </p:nvSpPr>
        <p:spPr bwMode="auto">
          <a:xfrm>
            <a:off x="5277782" y="2974573"/>
            <a:ext cx="1866533" cy="731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Darstellungen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 verknüpfen</a:t>
            </a:r>
            <a:endParaRPr/>
          </a:p>
        </p:txBody>
      </p:sp>
      <p:sp>
        <p:nvSpPr>
          <p:cNvPr id="10" name="Rechteck 8"/>
          <p:cNvSpPr/>
          <p:nvPr/>
        </p:nvSpPr>
        <p:spPr bwMode="auto">
          <a:xfrm>
            <a:off x="7401768" y="2974573"/>
            <a:ext cx="1866533" cy="731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Phänomene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nutzen</a:t>
            </a:r>
            <a:endParaRPr/>
          </a:p>
        </p:txBody>
      </p:sp>
      <p:sp>
        <p:nvSpPr>
          <p:cNvPr id="11" name="Rechteck 9"/>
          <p:cNvSpPr/>
          <p:nvPr/>
        </p:nvSpPr>
        <p:spPr bwMode="auto">
          <a:xfrm>
            <a:off x="3153797" y="2974573"/>
            <a:ext cx="1866533" cy="731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Verstehenselemente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einbinden</a:t>
            </a:r>
            <a:endParaRPr/>
          </a:p>
        </p:txBody>
      </p:sp>
      <p:sp>
        <p:nvSpPr>
          <p:cNvPr id="12" name="Rechteck 10"/>
          <p:cNvSpPr/>
          <p:nvPr/>
        </p:nvSpPr>
        <p:spPr bwMode="auto">
          <a:xfrm>
            <a:off x="3893974" y="4367229"/>
            <a:ext cx="2510165" cy="731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 b="1">
                <a:solidFill>
                  <a:schemeClr val="bg1"/>
                </a:solidFill>
              </a:rPr>
              <a:t>Konzeptorientierung</a:t>
            </a:r>
            <a:endParaRPr/>
          </a:p>
        </p:txBody>
      </p:sp>
      <p:sp>
        <p:nvSpPr>
          <p:cNvPr id="13" name="Rechteck 11"/>
          <p:cNvSpPr/>
          <p:nvPr/>
        </p:nvSpPr>
        <p:spPr bwMode="auto">
          <a:xfrm>
            <a:off x="5792687" y="5613466"/>
            <a:ext cx="3025071" cy="579272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…in einzelnen Lernaktivitäten.</a:t>
            </a:r>
            <a:endParaRPr/>
          </a:p>
        </p:txBody>
      </p:sp>
      <p:sp>
        <p:nvSpPr>
          <p:cNvPr id="14" name="Rechteck 12"/>
          <p:cNvSpPr/>
          <p:nvPr/>
        </p:nvSpPr>
        <p:spPr bwMode="auto">
          <a:xfrm>
            <a:off x="1578282" y="5613466"/>
            <a:ext cx="3025071" cy="579272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…in ganzen Unterrichtsstunden.</a:t>
            </a:r>
            <a:endParaRPr/>
          </a:p>
        </p:txBody>
      </p:sp>
      <p:cxnSp>
        <p:nvCxnSpPr>
          <p:cNvPr id="15" name="Gerade Verbindung mit Pfeil 14"/>
          <p:cNvCxnSpPr>
            <a:cxnSpLocks/>
            <a:stCxn id="8" idx="2"/>
            <a:endCxn id="12" idx="0"/>
          </p:cNvCxnSpPr>
          <p:nvPr/>
        </p:nvCxnSpPr>
        <p:spPr bwMode="auto">
          <a:xfrm>
            <a:off x="1963078" y="3705905"/>
            <a:ext cx="3185979" cy="661324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cxnSpLocks/>
            <a:stCxn id="11" idx="2"/>
            <a:endCxn id="12" idx="0"/>
          </p:cNvCxnSpPr>
          <p:nvPr/>
        </p:nvCxnSpPr>
        <p:spPr bwMode="auto">
          <a:xfrm>
            <a:off x="4087063" y="3705905"/>
            <a:ext cx="1061993" cy="661323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8"/>
          <p:cNvCxnSpPr>
            <a:cxnSpLocks/>
            <a:stCxn id="9" idx="2"/>
            <a:endCxn id="12" idx="0"/>
          </p:cNvCxnSpPr>
          <p:nvPr/>
        </p:nvCxnSpPr>
        <p:spPr bwMode="auto">
          <a:xfrm flipH="1">
            <a:off x="5149056" y="3705905"/>
            <a:ext cx="1061993" cy="661323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21"/>
          <p:cNvCxnSpPr>
            <a:cxnSpLocks/>
            <a:stCxn id="10" idx="2"/>
            <a:endCxn id="12" idx="0"/>
          </p:cNvCxnSpPr>
          <p:nvPr/>
        </p:nvCxnSpPr>
        <p:spPr bwMode="auto">
          <a:xfrm flipH="1">
            <a:off x="5149056" y="3705905"/>
            <a:ext cx="3185979" cy="661323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24"/>
          <p:cNvCxnSpPr>
            <a:cxnSpLocks/>
            <a:stCxn id="12" idx="2"/>
            <a:endCxn id="14" idx="0"/>
          </p:cNvCxnSpPr>
          <p:nvPr/>
        </p:nvCxnSpPr>
        <p:spPr bwMode="auto">
          <a:xfrm flipH="1">
            <a:off x="3090818" y="5098561"/>
            <a:ext cx="2058238" cy="514905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27"/>
          <p:cNvCxnSpPr>
            <a:cxnSpLocks/>
            <a:stCxn id="12" idx="2"/>
            <a:endCxn id="13" idx="0"/>
          </p:cNvCxnSpPr>
          <p:nvPr/>
        </p:nvCxnSpPr>
        <p:spPr bwMode="auto">
          <a:xfrm>
            <a:off x="5149056" y="5098561"/>
            <a:ext cx="2156167" cy="514905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hteck 29"/>
          <p:cNvSpPr/>
          <p:nvPr/>
        </p:nvSpPr>
        <p:spPr bwMode="auto">
          <a:xfrm>
            <a:off x="1036761" y="1924648"/>
            <a:ext cx="1859582" cy="1051200"/>
          </a:xfrm>
          <a:prstGeom prst="rect">
            <a:avLst/>
          </a:prstGeom>
          <a:blipFill>
            <a:blip r:embed="rId3"/>
            <a:tile tx="0" ty="0" sx="15000" sy="15000" flip="none" algn="tl"/>
          </a:blip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2" name="Rechteck 31"/>
          <p:cNvSpPr/>
          <p:nvPr/>
        </p:nvSpPr>
        <p:spPr bwMode="auto">
          <a:xfrm>
            <a:off x="3153796" y="1924646"/>
            <a:ext cx="1866534" cy="1049925"/>
          </a:xfrm>
          <a:prstGeom prst="rect">
            <a:avLst/>
          </a:prstGeom>
          <a:blipFill>
            <a:blip r:embed="rId4"/>
            <a:tile tx="0" ty="0" sx="20000" sy="20000" flip="none" algn="tl"/>
          </a:blip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3" name="Rechteck 33"/>
          <p:cNvSpPr/>
          <p:nvPr/>
        </p:nvSpPr>
        <p:spPr bwMode="auto">
          <a:xfrm>
            <a:off x="5277780" y="1924645"/>
            <a:ext cx="1866534" cy="1049925"/>
          </a:xfrm>
          <a:prstGeom prst="rect">
            <a:avLst/>
          </a:prstGeom>
          <a:blipFill>
            <a:blip r:embed="rId5"/>
            <a:tile tx="0" ty="0" sx="20000" sy="20000" flip="none" algn="tl"/>
          </a:blip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4" name="Rechteck 34"/>
          <p:cNvSpPr/>
          <p:nvPr/>
        </p:nvSpPr>
        <p:spPr bwMode="auto">
          <a:xfrm>
            <a:off x="7401765" y="1924644"/>
            <a:ext cx="1866534" cy="1049925"/>
          </a:xfrm>
          <a:prstGeom prst="rect">
            <a:avLst/>
          </a:prstGeom>
          <a:blipFill>
            <a:blip r:embed="rId6"/>
            <a:tile tx="-508000" ty="-381000" sx="20000" sy="20000" flip="none" algn="tl"/>
          </a:blip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9372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1000</Words>
  <Application>Microsoft Office PowerPoint</Application>
  <DocSecurity>0</DocSecurity>
  <PresentationFormat>Benutzerdefiniert</PresentationFormat>
  <Paragraphs>144</Paragraphs>
  <Slides>11</Slides>
  <Notes>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Arial Bold</vt:lpstr>
      <vt:lpstr>Calibri</vt:lpstr>
      <vt:lpstr>Corbel Light</vt:lpstr>
      <vt:lpstr>Symbol</vt:lpstr>
      <vt:lpstr>Wingdings</vt:lpstr>
      <vt:lpstr>Larissa-Design</vt:lpstr>
      <vt:lpstr>PowerPoint-Präsentation</vt:lpstr>
      <vt:lpstr>DigitUS-Projekt</vt:lpstr>
      <vt:lpstr>Bedeutung der Konzeptorientierung</vt:lpstr>
      <vt:lpstr>Bedeutung der Konzeptorientierung</vt:lpstr>
      <vt:lpstr>Bedeutung der Konzeptorientierung</vt:lpstr>
      <vt:lpstr>Bedeutung der Konzeptorientierung</vt:lpstr>
      <vt:lpstr>Bedeutung der Konzeptorientierung</vt:lpstr>
      <vt:lpstr>Mathematikunterricht beurteilen</vt:lpstr>
      <vt:lpstr>Bedeutung von Konzeptorientierung</vt:lpstr>
      <vt:lpstr>Quellen und Literaturverzeichnis</vt:lpstr>
      <vt:lpstr>Quellen und Literaturverzeichnis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2</cp:revision>
  <dcterms:created xsi:type="dcterms:W3CDTF">2011-02-03T11:29:47Z</dcterms:created>
  <dcterms:modified xsi:type="dcterms:W3CDTF">2023-04-03T13:19:27Z</dcterms:modified>
  <cp:category/>
  <dc:identifier/>
  <cp:contentStatus/>
  <dc:language/>
  <cp:version/>
</cp:coreProperties>
</file>