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>
      <p:cViewPr varScale="1">
        <p:scale>
          <a:sx n="105" d="100"/>
          <a:sy n="105" d="100"/>
        </p:scale>
        <p:origin x="34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4/3/2023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4627" lvl="2" indent="-344627">
              <a:buFont typeface="Arial"/>
              <a:buChar char="•"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4627" lvl="2" indent="-344627"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4627" lvl="2" indent="-344627"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4627" lvl="2" indent="-344627"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4627" lvl="2" indent="-344627"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344627" lvl="2" indent="-344627"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tabLst>
                <a:tab pos="5827713" algn="r"/>
              </a:tabLst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3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319/1/3_M06_Leitfragen-nutzen_Aufg.od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44/1/Beispiel_UE-Proportionalitaet_Mult.docx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epub.ub.uni-muenchen.de/94261/1/Beispiel_UE-Proportionalitaet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39/1/Beispiel_UE-Proportionalitaet_Hinfuehrung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38/1/Beispiel_UE-Proportionalitaet_Erarbeitung.html" TargetMode="External"/><Relationship Id="rId5" Type="http://schemas.openxmlformats.org/officeDocument/2006/relationships/hyperlink" Target="https://epub.ub.uni-muenchen.de/94244/1/Beispiel_UE-Proportionalitaet_Mult.docx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sehen-friesland-fryslan-landschaft-3516530/" TargetMode="External"/><Relationship Id="rId2" Type="http://schemas.openxmlformats.org/officeDocument/2006/relationships/hyperlink" Target="https://pixabay.com/images/id-32551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legalcode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502000" y="0"/>
            <a:ext cx="12801599" cy="7200900"/>
          </a:xfrm>
          <a:prstGeom prst="rect">
            <a:avLst/>
          </a:prstGeom>
        </p:spPr>
      </p:pic>
      <p:sp>
        <p:nvSpPr>
          <p:cNvPr id="5" name="Rechteck 3"/>
          <p:cNvSpPr/>
          <p:nvPr/>
        </p:nvSpPr>
        <p:spPr bwMode="auto">
          <a:xfrm>
            <a:off x="3323488" y="720178"/>
            <a:ext cx="698037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DE" sz="2800">
                <a:solidFill>
                  <a:schemeClr val="tx1"/>
                </a:solidFill>
              </a:rPr>
              <a:t>Leitfragen nutzen</a:t>
            </a:r>
            <a:endParaRPr/>
          </a:p>
        </p:txBody>
      </p:sp>
      <p:sp>
        <p:nvSpPr>
          <p:cNvPr id="6" name="Rechteck 4"/>
          <p:cNvSpPr/>
          <p:nvPr/>
        </p:nvSpPr>
        <p:spPr bwMode="auto">
          <a:xfrm>
            <a:off x="3323488" y="1224186"/>
            <a:ext cx="698037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  <a:defRPr/>
            </a:pPr>
            <a:r>
              <a:rPr lang="de-DE" sz="2800">
                <a:solidFill>
                  <a:schemeClr val="tx1"/>
                </a:solidFill>
              </a:rPr>
              <a:t>…um Wichtiges von Unwichtigem zu trennen.</a:t>
            </a:r>
            <a:endParaRPr/>
          </a:p>
        </p:txBody>
      </p:sp>
      <p:sp>
        <p:nvSpPr>
          <p:cNvPr id="7" name="Rechteck 3"/>
          <p:cNvSpPr/>
          <p:nvPr/>
        </p:nvSpPr>
        <p:spPr bwMode="auto">
          <a:xfrm>
            <a:off x="3323487" y="221118"/>
            <a:ext cx="698037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de-DE" sz="2800" b="1">
                <a:solidFill>
                  <a:schemeClr val="tx1"/>
                </a:solidFill>
              </a:rPr>
              <a:t>Konzeptorientierung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5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5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2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30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9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2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30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9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Zusammenhangs zwischen zwei Größen einführen.</a:t>
            </a:r>
            <a:endParaRPr/>
          </a:p>
        </p:txBody>
      </p:sp>
      <p:sp>
        <p:nvSpPr>
          <p:cNvPr id="19" name="Rechteck 19"/>
          <p:cNvSpPr/>
          <p:nvPr/>
        </p:nvSpPr>
        <p:spPr bwMode="auto">
          <a:xfrm>
            <a:off x="6365728" y="3463343"/>
            <a:ext cx="2896343" cy="579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Was wäre eine sinnvolle Leitfrage?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Worauf sollte die Hinführung hinführen?</a:t>
            </a:r>
            <a:endParaRPr/>
          </a:p>
        </p:txBody>
      </p:sp>
      <p:sp>
        <p:nvSpPr>
          <p:cNvPr id="20" name="Rechteck 19"/>
          <p:cNvSpPr/>
          <p:nvPr/>
        </p:nvSpPr>
        <p:spPr bwMode="auto">
          <a:xfrm>
            <a:off x="3276848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„traditionell“</a:t>
            </a:r>
            <a:endParaRPr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2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Kern der Sache „Proportionalität“</a:t>
            </a:r>
            <a:endParaRPr/>
          </a:p>
        </p:txBody>
      </p:sp>
      <p:sp>
        <p:nvSpPr>
          <p:cNvPr id="7" name="Textplatzhalter 23"/>
          <p:cNvSpPr>
            <a:spLocks noGrp="1"/>
          </p:cNvSpPr>
          <p:nvPr>
            <p:ph type="body" sz="quarter" idx="14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300">
                <a:latin typeface="+mj-lt"/>
              </a:rPr>
              <a:t>De Bock et al. (2007)</a:t>
            </a:r>
            <a:endParaRPr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Zentrale Eigenschaften</a:t>
            </a:r>
            <a:endParaRPr/>
          </a:p>
          <a:p>
            <a:pPr lvl="1">
              <a:defRPr/>
            </a:pPr>
            <a:r>
              <a:rPr lang="de-DE"/>
              <a:t>Proportionalitäten zeichnen sich durch charakteristische Eigenschaften aus. </a:t>
            </a:r>
            <a:endParaRPr/>
          </a:p>
          <a:p>
            <a:pPr lvl="1">
              <a:defRPr/>
            </a:pPr>
            <a:r>
              <a:rPr lang="de-DE"/>
              <a:t>Einige Darstellungen sind eher für </a:t>
            </a:r>
            <a:br>
              <a:rPr lang="de-DE"/>
            </a:br>
            <a:r>
              <a:rPr lang="de-DE"/>
              <a:t>Proportionalitäten als Funktionen relevant.</a:t>
            </a:r>
            <a:endParaRPr/>
          </a:p>
          <a:p>
            <a:pPr lvl="1">
              <a:defRPr/>
            </a:pPr>
            <a:r>
              <a:rPr lang="de-DE"/>
              <a:t>Eine davon liegt zentral dem Dreisatz zu Grunde.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Vorkenntnisse</a:t>
            </a:r>
            <a:endParaRPr/>
          </a:p>
          <a:p>
            <a:pPr lvl="1">
              <a:defRPr/>
            </a:pPr>
            <a:r>
              <a:rPr lang="de-DE"/>
              <a:t>Viele Lernende kennen den Dreisatz in einfachen </a:t>
            </a:r>
            <a:br>
              <a:rPr lang="de-DE"/>
            </a:br>
            <a:r>
              <a:rPr lang="de-DE"/>
              <a:t>Kontexten.</a:t>
            </a:r>
            <a:endParaRPr/>
          </a:p>
          <a:p>
            <a:pPr lvl="1">
              <a:defRPr/>
            </a:pPr>
            <a:r>
              <a:rPr lang="de-DE"/>
              <a:t>Ggf. als zentrale Technik vorab auffrischen.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Problembereiche</a:t>
            </a:r>
            <a:endParaRPr lang="de-DE"/>
          </a:p>
          <a:p>
            <a:pPr marL="477838" lvl="1" indent="0">
              <a:buNone/>
              <a:defRPr/>
            </a:pPr>
            <a:r>
              <a:rPr lang="de-DE" b="1"/>
              <a:t>(</a:t>
            </a:r>
            <a:r>
              <a:rPr lang="de-DE"/>
              <a:t>Auch) Nach Behandlung von Proportionalitäten </a:t>
            </a:r>
            <a:br>
              <a:rPr lang="de-DE"/>
            </a:br>
            <a:r>
              <a:rPr lang="de-DE"/>
              <a:t>werden nicht-proportionale Zusammenhänge von </a:t>
            </a:r>
            <a:br>
              <a:rPr lang="de-DE"/>
            </a:br>
            <a:r>
              <a:rPr lang="de-DE"/>
              <a:t>Lernenden oft proportional gelöst.</a:t>
            </a:r>
            <a:endParaRPr/>
          </a:p>
        </p:txBody>
      </p:sp>
      <p:sp>
        <p:nvSpPr>
          <p:cNvPr id="9" name="Rechteck 38"/>
          <p:cNvSpPr/>
          <p:nvPr/>
        </p:nvSpPr>
        <p:spPr bwMode="auto">
          <a:xfrm>
            <a:off x="133736" y="5843759"/>
            <a:ext cx="5210455" cy="8055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>
                <a:solidFill>
                  <a:schemeClr val="tx1"/>
                </a:solidFill>
              </a:rPr>
              <a:t> Entscheidung für eine mögliche Leitfrage dazu, </a:t>
            </a:r>
            <a:br>
              <a:rPr lang="de-DE" sz="1450">
                <a:solidFill>
                  <a:schemeClr val="tx1"/>
                </a:solidFill>
              </a:rPr>
            </a:br>
            <a:r>
              <a:rPr lang="de-DE" sz="1450">
                <a:solidFill>
                  <a:schemeClr val="tx1"/>
                </a:solidFill>
              </a:rPr>
              <a:t>in </a:t>
            </a:r>
            <a:r>
              <a:rPr lang="de-DE" sz="1450" i="1">
                <a:solidFill>
                  <a:schemeClr val="tx1"/>
                </a:solidFill>
              </a:rPr>
              <a:t>welchen </a:t>
            </a:r>
            <a:r>
              <a:rPr lang="de-DE" sz="1450">
                <a:solidFill>
                  <a:schemeClr val="tx1"/>
                </a:solidFill>
              </a:rPr>
              <a:t>Situationen der Dreisatz angewendet werden kann.</a:t>
            </a:r>
            <a:endParaRPr/>
          </a:p>
        </p:txBody>
      </p:sp>
      <p:pic>
        <p:nvPicPr>
          <p:cNvPr id="11" name="Grafik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02377" y="3389077"/>
            <a:ext cx="1080000" cy="426076"/>
          </a:xfrm>
          <a:prstGeom prst="rect">
            <a:avLst/>
          </a:prstGeom>
        </p:spPr>
      </p:pic>
      <p:pic>
        <p:nvPicPr>
          <p:cNvPr id="13" name="Grafik 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30910" y="3402464"/>
            <a:ext cx="1080000" cy="347754"/>
          </a:xfrm>
          <a:prstGeom prst="rect">
            <a:avLst/>
          </a:prstGeom>
        </p:spPr>
      </p:pic>
      <p:pic>
        <p:nvPicPr>
          <p:cNvPr id="15" name="Grafik 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1709" y="4693687"/>
            <a:ext cx="1224000" cy="465928"/>
          </a:xfrm>
          <a:prstGeom prst="rect">
            <a:avLst/>
          </a:prstGeom>
        </p:spPr>
      </p:pic>
      <p:sp>
        <p:nvSpPr>
          <p:cNvPr id="16" name="Oval 27"/>
          <p:cNvSpPr/>
          <p:nvPr/>
        </p:nvSpPr>
        <p:spPr bwMode="auto">
          <a:xfrm>
            <a:off x="8815186" y="4292156"/>
            <a:ext cx="1277046" cy="12603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 bwMode="auto">
          <a:xfrm>
            <a:off x="7296164" y="2393442"/>
            <a:ext cx="1277046" cy="1260360"/>
            <a:chOff x="7296164" y="2393442"/>
            <a:chExt cx="1277046" cy="1260360"/>
          </a:xfrm>
        </p:grpSpPr>
        <p:pic>
          <p:nvPicPr>
            <p:cNvPr id="12" name="Grafik 2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403132" y="2618649"/>
              <a:ext cx="1080000" cy="868172"/>
            </a:xfrm>
            <a:prstGeom prst="rect">
              <a:avLst/>
            </a:prstGeom>
          </p:spPr>
        </p:pic>
        <p:sp>
          <p:nvSpPr>
            <p:cNvPr id="17" name="Oval 21"/>
            <p:cNvSpPr/>
            <p:nvPr/>
          </p:nvSpPr>
          <p:spPr bwMode="auto">
            <a:xfrm>
              <a:off x="7296164" y="2393442"/>
              <a:ext cx="1277046" cy="126036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70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22"/>
          <p:cNvSpPr/>
          <p:nvPr/>
        </p:nvSpPr>
        <p:spPr bwMode="auto">
          <a:xfrm>
            <a:off x="8532387" y="2972711"/>
            <a:ext cx="1277046" cy="12603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6095409" y="2951256"/>
            <a:ext cx="1277046" cy="12603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 bwMode="auto">
          <a:xfrm>
            <a:off x="6633850" y="5337020"/>
            <a:ext cx="1277046" cy="1260360"/>
            <a:chOff x="6633850" y="5337020"/>
            <a:chExt cx="1277046" cy="1260360"/>
          </a:xfrm>
        </p:grpSpPr>
        <p:pic>
          <p:nvPicPr>
            <p:cNvPr id="14" name="Grafik 3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735878" y="5674812"/>
              <a:ext cx="1070444" cy="666011"/>
            </a:xfrm>
            <a:prstGeom prst="rect">
              <a:avLst/>
            </a:prstGeom>
          </p:spPr>
        </p:pic>
        <p:sp>
          <p:nvSpPr>
            <p:cNvPr id="20" name="Oval 25"/>
            <p:cNvSpPr/>
            <p:nvPr/>
          </p:nvSpPr>
          <p:spPr bwMode="auto">
            <a:xfrm>
              <a:off x="6633850" y="5337020"/>
              <a:ext cx="1277046" cy="126036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7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 bwMode="auto">
          <a:xfrm>
            <a:off x="7978728" y="5337020"/>
            <a:ext cx="1277046" cy="1260360"/>
            <a:chOff x="7978728" y="5337020"/>
            <a:chExt cx="1277046" cy="1260360"/>
          </a:xfrm>
        </p:grpSpPr>
        <p:pic>
          <p:nvPicPr>
            <p:cNvPr id="21" name="Grafik 33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8198910" y="5477547"/>
              <a:ext cx="864000" cy="968276"/>
            </a:xfrm>
            <a:prstGeom prst="rect">
              <a:avLst/>
            </a:prstGeom>
          </p:spPr>
        </p:pic>
        <p:sp>
          <p:nvSpPr>
            <p:cNvPr id="22" name="Oval 26"/>
            <p:cNvSpPr/>
            <p:nvPr/>
          </p:nvSpPr>
          <p:spPr bwMode="auto">
            <a:xfrm>
              <a:off x="7978728" y="5337020"/>
              <a:ext cx="1277046" cy="126036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700">
                <a:solidFill>
                  <a:schemeClr val="tx1"/>
                </a:solidFill>
              </a:endParaRPr>
            </a:p>
          </p:txBody>
        </p:sp>
      </p:grpSp>
      <p:pic>
        <p:nvPicPr>
          <p:cNvPr id="23" name="Grafik 3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92222" y="4686038"/>
            <a:ext cx="1118208" cy="488178"/>
          </a:xfrm>
          <a:prstGeom prst="rect">
            <a:avLst/>
          </a:prstGeom>
        </p:spPr>
      </p:pic>
      <p:sp>
        <p:nvSpPr>
          <p:cNvPr id="24" name="Oval 24"/>
          <p:cNvSpPr/>
          <p:nvPr/>
        </p:nvSpPr>
        <p:spPr bwMode="auto">
          <a:xfrm>
            <a:off x="5797128" y="4268626"/>
            <a:ext cx="1277046" cy="12603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700">
              <a:solidFill>
                <a:schemeClr val="tx1"/>
              </a:solidFill>
            </a:endParaRPr>
          </a:p>
        </p:txBody>
      </p:sp>
      <p:sp>
        <p:nvSpPr>
          <p:cNvPr id="25" name="Oval 42"/>
          <p:cNvSpPr/>
          <p:nvPr/>
        </p:nvSpPr>
        <p:spPr bwMode="auto">
          <a:xfrm>
            <a:off x="7436818" y="4072163"/>
            <a:ext cx="1001457" cy="9601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tx1"/>
                </a:solidFill>
              </a:rPr>
              <a:t>2€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pro Stunde</a:t>
            </a:r>
            <a:endParaRPr/>
          </a:p>
        </p:txBody>
      </p:sp>
      <p:grpSp>
        <p:nvGrpSpPr>
          <p:cNvPr id="43" name="Gruppieren 42"/>
          <p:cNvGrpSpPr/>
          <p:nvPr/>
        </p:nvGrpSpPr>
        <p:grpSpPr bwMode="auto">
          <a:xfrm>
            <a:off x="6627692" y="5331505"/>
            <a:ext cx="1277046" cy="1260360"/>
            <a:chOff x="6633850" y="5337020"/>
            <a:chExt cx="1277046" cy="1260360"/>
          </a:xfrm>
        </p:grpSpPr>
        <p:pic>
          <p:nvPicPr>
            <p:cNvPr id="44" name="Grafik 3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735878" y="5674812"/>
              <a:ext cx="1070444" cy="666011"/>
            </a:xfrm>
            <a:prstGeom prst="rect">
              <a:avLst/>
            </a:prstGeom>
          </p:spPr>
        </p:pic>
        <p:sp>
          <p:nvSpPr>
            <p:cNvPr id="45" name="Oval 25"/>
            <p:cNvSpPr/>
            <p:nvPr/>
          </p:nvSpPr>
          <p:spPr bwMode="auto">
            <a:xfrm>
              <a:off x="6633850" y="5337020"/>
              <a:ext cx="1277046" cy="12603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7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 zwischen zwei Größen einführen.</a:t>
            </a:r>
            <a:endParaRPr/>
          </a:p>
        </p:txBody>
      </p:sp>
      <p:sp>
        <p:nvSpPr>
          <p:cNvPr id="19" name="Rechteck 20"/>
          <p:cNvSpPr/>
          <p:nvPr/>
        </p:nvSpPr>
        <p:spPr bwMode="auto">
          <a:xfrm>
            <a:off x="6307594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20" name="Rechteck 21"/>
          <p:cNvSpPr/>
          <p:nvPr/>
        </p:nvSpPr>
        <p:spPr bwMode="auto">
          <a:xfrm>
            <a:off x="6307594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Anhand verschiedener Kontexte wird prüfen, ob der Dreisatz zum richtigen Ergebnis führt.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zu wichtigen Eigenschaften sammeln.</a:t>
            </a:r>
            <a:endParaRPr/>
          </a:p>
        </p:txBody>
      </p:sp>
      <p:sp>
        <p:nvSpPr>
          <p:cNvPr id="21" name="Rechteck 22"/>
          <p:cNvSpPr/>
          <p:nvPr/>
        </p:nvSpPr>
        <p:spPr bwMode="auto">
          <a:xfrm>
            <a:off x="6307594" y="6161406"/>
            <a:ext cx="2896343" cy="3913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23" name="Rechteck 24"/>
          <p:cNvSpPr/>
          <p:nvPr/>
        </p:nvSpPr>
        <p:spPr bwMode="auto">
          <a:xfrm>
            <a:off x="6307594" y="4423598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4" name="Rechteck 25"/>
          <p:cNvSpPr/>
          <p:nvPr/>
        </p:nvSpPr>
        <p:spPr bwMode="auto">
          <a:xfrm>
            <a:off x="6307594" y="5582136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5" name="Rechteck 26"/>
          <p:cNvSpPr/>
          <p:nvPr/>
        </p:nvSpPr>
        <p:spPr bwMode="auto">
          <a:xfrm>
            <a:off x="7268889" y="4282230"/>
            <a:ext cx="2896343" cy="836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Einführung</a:t>
            </a:r>
            <a:endParaRPr/>
          </a:p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Begriff „Proportionalität“ für Zusammenhänge, bei denen der Dreisatz anwendbar ist.</a:t>
            </a:r>
            <a:endParaRPr/>
          </a:p>
        </p:txBody>
      </p:sp>
      <p:sp>
        <p:nvSpPr>
          <p:cNvPr id="26" name="Rechteck 25"/>
          <p:cNvSpPr/>
          <p:nvPr/>
        </p:nvSpPr>
        <p:spPr bwMode="auto">
          <a:xfrm>
            <a:off x="3276848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„traditionell“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307593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„mit Leitfrage“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22" name="Rechteck 23"/>
          <p:cNvSpPr/>
          <p:nvPr/>
        </p:nvSpPr>
        <p:spPr bwMode="auto">
          <a:xfrm>
            <a:off x="7268889" y="2672627"/>
            <a:ext cx="2896343" cy="836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Leitfrage: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Was zeichnet die Zusammenhänge aus, in denen der “Dreisatz” zum richtigen Ergebnis führt?</a:t>
            </a:r>
            <a:endParaRPr lang="de-DE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 zwischen zwei Größen einführen.</a:t>
            </a:r>
            <a:endParaRPr/>
          </a:p>
        </p:txBody>
      </p:sp>
      <p:sp>
        <p:nvSpPr>
          <p:cNvPr id="19" name="Rechteck 20"/>
          <p:cNvSpPr/>
          <p:nvPr/>
        </p:nvSpPr>
        <p:spPr bwMode="auto">
          <a:xfrm>
            <a:off x="6307594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20" name="Rechteck 21"/>
          <p:cNvSpPr/>
          <p:nvPr/>
        </p:nvSpPr>
        <p:spPr bwMode="auto">
          <a:xfrm>
            <a:off x="6307594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Anhand verschiedener Kontexte wird prüfen, ob der Dreisatz zum richtigen Ergebnis führt.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zu wichtigen Eigenschaften sammeln.</a:t>
            </a:r>
            <a:endParaRPr/>
          </a:p>
        </p:txBody>
      </p:sp>
      <p:sp>
        <p:nvSpPr>
          <p:cNvPr id="21" name="Rechteck 22"/>
          <p:cNvSpPr/>
          <p:nvPr/>
        </p:nvSpPr>
        <p:spPr bwMode="auto">
          <a:xfrm>
            <a:off x="6307594" y="6161406"/>
            <a:ext cx="2896343" cy="3913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22" name="Rechteck 24"/>
          <p:cNvSpPr/>
          <p:nvPr/>
        </p:nvSpPr>
        <p:spPr bwMode="auto">
          <a:xfrm>
            <a:off x="6307594" y="4423598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" name="Rechteck 25"/>
          <p:cNvSpPr/>
          <p:nvPr/>
        </p:nvSpPr>
        <p:spPr bwMode="auto">
          <a:xfrm>
            <a:off x="6307594" y="5582136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4" name="Rechteck 27"/>
          <p:cNvSpPr/>
          <p:nvPr/>
        </p:nvSpPr>
        <p:spPr bwMode="auto">
          <a:xfrm>
            <a:off x="7208679" y="4234833"/>
            <a:ext cx="2896343" cy="836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Vermutungen:</a:t>
            </a:r>
            <a:endParaRPr/>
          </a:p>
          <a:p>
            <a:pPr>
              <a:defRPr/>
            </a:pPr>
            <a:r>
              <a:rPr lang="en-GB" sz="1200">
                <a:solidFill>
                  <a:schemeClr val="tx1"/>
                </a:solidFill>
              </a:rPr>
              <a:t>Eigenschaften, die mehr oder weniger gut zwischen proportionalen und anderen Kontexten unterscheiden.</a:t>
            </a:r>
            <a:endParaRPr lang="de-DE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>
          <a:effectLst/>
        </p:spPr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 zwischen zwei Größen einführen.</a:t>
            </a:r>
            <a:endParaRPr/>
          </a:p>
        </p:txBody>
      </p:sp>
      <p:sp>
        <p:nvSpPr>
          <p:cNvPr id="19" name="Rechteck 20"/>
          <p:cNvSpPr/>
          <p:nvPr/>
        </p:nvSpPr>
        <p:spPr bwMode="auto">
          <a:xfrm>
            <a:off x="6307594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20" name="Rechteck 21"/>
          <p:cNvSpPr/>
          <p:nvPr/>
        </p:nvSpPr>
        <p:spPr bwMode="auto">
          <a:xfrm>
            <a:off x="6307594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Anhand verschiedener Kontexte wird prüfen, ob der Dreisatz zum richtigen Ergebnis führt.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zu wichtigen Eigenschaften sammeln.</a:t>
            </a:r>
            <a:endParaRPr/>
          </a:p>
        </p:txBody>
      </p:sp>
      <p:sp>
        <p:nvSpPr>
          <p:cNvPr id="21" name="Rechteck 22"/>
          <p:cNvSpPr/>
          <p:nvPr/>
        </p:nvSpPr>
        <p:spPr bwMode="auto">
          <a:xfrm>
            <a:off x="6307594" y="6161406"/>
            <a:ext cx="2896343" cy="3913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22" name="Rechteck 24"/>
          <p:cNvSpPr/>
          <p:nvPr/>
        </p:nvSpPr>
        <p:spPr bwMode="auto">
          <a:xfrm>
            <a:off x="6307594" y="4423598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untersuchen und prüfen.</a:t>
            </a:r>
            <a:endParaRPr/>
          </a:p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Eigenschaften proportionaler Kontexte festhalten.</a:t>
            </a:r>
            <a:endParaRPr/>
          </a:p>
        </p:txBody>
      </p:sp>
      <p:sp>
        <p:nvSpPr>
          <p:cNvPr id="23" name="Rechteck 25"/>
          <p:cNvSpPr/>
          <p:nvPr/>
        </p:nvSpPr>
        <p:spPr bwMode="auto">
          <a:xfrm>
            <a:off x="6307594" y="5582136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237288" y="3318602"/>
            <a:ext cx="2896343" cy="1158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Vermutungen untersuchen:</a:t>
            </a:r>
            <a:endParaRPr/>
          </a:p>
          <a:p>
            <a:pPr>
              <a:defRPr/>
            </a:pPr>
            <a:r>
              <a:rPr lang="en-GB" sz="1200">
                <a:solidFill>
                  <a:schemeClr val="tx1"/>
                </a:solidFill>
              </a:rPr>
              <a:t>Die Vermutungen werden anhand der bereits bearbeiteten Kontexte und dazugehörigen Wertetabellen geprüft.</a:t>
            </a:r>
            <a:endParaRPr/>
          </a:p>
          <a:p>
            <a:pPr>
              <a:defRPr/>
            </a:pPr>
            <a:r>
              <a:rPr lang="en-GB" sz="1200">
                <a:solidFill>
                  <a:schemeClr val="tx1"/>
                </a:solidFill>
              </a:rPr>
              <a:t>Unterscheiden sie zwischen den beiden Kontexttypen?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76848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„traditionell“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307593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„mit Leitfrage“</a:t>
            </a:r>
            <a:endParaRPr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>
          <a:effectLst/>
        </p:spPr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5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5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2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30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9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2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30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9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 zwischen zwei Größen einführen.</a:t>
            </a:r>
            <a:endParaRPr/>
          </a:p>
        </p:txBody>
      </p:sp>
      <p:sp>
        <p:nvSpPr>
          <p:cNvPr id="19" name="Rechteck 20"/>
          <p:cNvSpPr/>
          <p:nvPr/>
        </p:nvSpPr>
        <p:spPr bwMode="auto">
          <a:xfrm>
            <a:off x="6307594" y="3077165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20" name="Rechteck 21"/>
          <p:cNvSpPr/>
          <p:nvPr/>
        </p:nvSpPr>
        <p:spPr bwMode="auto">
          <a:xfrm>
            <a:off x="6307594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Anhand verschiedener Kontexte wird prüfen, ob der Dreisatz zum richtigen Ergebnis führt.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zu wichtigen Eigenschaften sammeln.</a:t>
            </a:r>
            <a:endParaRPr/>
          </a:p>
        </p:txBody>
      </p:sp>
      <p:sp>
        <p:nvSpPr>
          <p:cNvPr id="21" name="Rechteck 22"/>
          <p:cNvSpPr/>
          <p:nvPr/>
        </p:nvSpPr>
        <p:spPr bwMode="auto">
          <a:xfrm>
            <a:off x="6307594" y="6161406"/>
            <a:ext cx="2896343" cy="3913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22" name="Rechteck 24"/>
          <p:cNvSpPr/>
          <p:nvPr/>
        </p:nvSpPr>
        <p:spPr bwMode="auto">
          <a:xfrm>
            <a:off x="6307594" y="4423599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untersuchen und prüfen.</a:t>
            </a:r>
            <a:endParaRPr/>
          </a:p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Eigenschaften proportionaler Kontexte festhalten.</a:t>
            </a:r>
            <a:endParaRPr/>
          </a:p>
          <a:p>
            <a:pPr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3" name="Rechteck 25"/>
          <p:cNvSpPr/>
          <p:nvPr/>
        </p:nvSpPr>
        <p:spPr bwMode="auto">
          <a:xfrm>
            <a:off x="6307594" y="5582137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Eigenschaften anwenden.</a:t>
            </a:r>
            <a:endParaRPr/>
          </a:p>
        </p:txBody>
      </p:sp>
      <p:sp>
        <p:nvSpPr>
          <p:cNvPr id="24" name="Rechteck 26"/>
          <p:cNvSpPr/>
          <p:nvPr/>
        </p:nvSpPr>
        <p:spPr bwMode="auto">
          <a:xfrm>
            <a:off x="7237288" y="4624237"/>
            <a:ext cx="2896343" cy="992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Rückbezug:</a:t>
            </a:r>
            <a:endParaRPr/>
          </a:p>
          <a:p>
            <a:pPr>
              <a:defRPr/>
            </a:pPr>
            <a:r>
              <a:rPr lang="en-GB" sz="1200">
                <a:solidFill>
                  <a:schemeClr val="tx1"/>
                </a:solidFill>
              </a:rPr>
              <a:t>Welche Eigenschaften von Zusammenhängen können wir prüfen, um festzustellen ob es sich um proportionale Zusammenhänge handelt?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76848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„traditionell“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307593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„mit Leitfrage“</a:t>
            </a:r>
            <a:endParaRPr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5"/>
          <p:cNvSpPr>
            <a:spLocks noGrp="1"/>
          </p:cNvSpPr>
          <p:nvPr>
            <p:ph sz="quarter" idx="10"/>
          </p:nvPr>
        </p:nvSpPr>
        <p:spPr bwMode="auto">
          <a:effectLst/>
        </p:spPr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r>
              <a:rPr lang="de-DE"/>
              <a:t>Wie plane ich eine Erarbeitung mit Leitfrage?</a:t>
            </a:r>
            <a:endParaRPr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321816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3282523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321816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Hinführung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321816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Erarbeitung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321816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Vertiefung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321816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50" b="1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82523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Textaufgabe zu einem vertrauten proportionalen Zusammenhang. </a:t>
            </a:r>
            <a:br>
              <a:rPr lang="de-DE" sz="1200">
                <a:solidFill>
                  <a:schemeClr val="tx1"/>
                </a:solidFill>
              </a:rPr>
            </a:br>
            <a:r>
              <a:rPr lang="de-DE" sz="1200">
                <a:solidFill>
                  <a:schemeClr val="tx1"/>
                </a:solidFill>
              </a:rPr>
              <a:t>Z.B. Frau Müller hat für 20l Diesel … bezahlt. Wie viel muss Herr Meier für 45l Diesel bezahlen?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82523" y="4428791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In Gruppenarbeit mit Arbeitsblatt.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Lösen der Aufgabe mit dem Dreisatz.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Berechnen des Preis pro Liter.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Aufstellen eines Terms für den Preis.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Einführung von Proportionalitäten besondere Zuordnungen.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3282523" y="5587329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Variantenreiche Anwendungsaufgaben zu Proportionalitäten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3282523" y="6166597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18" name="Rechteck 18"/>
          <p:cNvSpPr/>
          <p:nvPr/>
        </p:nvSpPr>
        <p:spPr bwMode="auto">
          <a:xfrm>
            <a:off x="308000" y="1480657"/>
            <a:ext cx="8895938" cy="8325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627" lvl="2" indent="-344627">
              <a:buNone/>
              <a:defRPr/>
            </a:pPr>
            <a:r>
              <a:rPr lang="de-DE" b="1">
                <a:solidFill>
                  <a:schemeClr val="tx1"/>
                </a:solidFill>
              </a:rPr>
              <a:t>Ziel:</a:t>
            </a:r>
            <a:endParaRPr/>
          </a:p>
          <a:p>
            <a:pPr marL="400050" lvl="2">
              <a:buNone/>
              <a:defRPr/>
            </a:pPr>
            <a:r>
              <a:rPr lang="de-DE">
                <a:solidFill>
                  <a:schemeClr val="tx1"/>
                </a:solidFill>
              </a:rPr>
              <a:t>Den Begriff „Proportionalität“ als bestimmte Form eines Zusammenhang zwischen zwei Größen einführen.</a:t>
            </a:r>
            <a:endParaRPr/>
          </a:p>
        </p:txBody>
      </p:sp>
      <p:sp>
        <p:nvSpPr>
          <p:cNvPr id="19" name="Rechteck 20"/>
          <p:cNvSpPr/>
          <p:nvPr/>
        </p:nvSpPr>
        <p:spPr bwMode="auto">
          <a:xfrm>
            <a:off x="6307594" y="3077164"/>
            <a:ext cx="2896343" cy="38617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Begrüßung</a:t>
            </a:r>
            <a:endParaRPr/>
          </a:p>
        </p:txBody>
      </p:sp>
      <p:sp>
        <p:nvSpPr>
          <p:cNvPr id="20" name="Rechteck 21"/>
          <p:cNvSpPr/>
          <p:nvPr/>
        </p:nvSpPr>
        <p:spPr bwMode="auto">
          <a:xfrm>
            <a:off x="6307594" y="3463343"/>
            <a:ext cx="2896343" cy="965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Anhand verschiedener Kontexte wird prüfen, ob der Dreisatz zum richtigen Ergebnis führt.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zu wichtigen Eigenschaften sammeln.</a:t>
            </a:r>
            <a:endParaRPr/>
          </a:p>
        </p:txBody>
      </p:sp>
      <p:sp>
        <p:nvSpPr>
          <p:cNvPr id="21" name="Rechteck 22"/>
          <p:cNvSpPr/>
          <p:nvPr/>
        </p:nvSpPr>
        <p:spPr bwMode="auto">
          <a:xfrm>
            <a:off x="6307594" y="6161406"/>
            <a:ext cx="2896343" cy="39137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</a:rPr>
              <a:t>Verabschiedung</a:t>
            </a:r>
            <a:endParaRPr/>
          </a:p>
        </p:txBody>
      </p:sp>
      <p:sp>
        <p:nvSpPr>
          <p:cNvPr id="22" name="Rechteck 25"/>
          <p:cNvSpPr/>
          <p:nvPr/>
        </p:nvSpPr>
        <p:spPr bwMode="auto">
          <a:xfrm>
            <a:off x="6307594" y="5582136"/>
            <a:ext cx="2896343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Eigenschaften anwenden.</a:t>
            </a:r>
            <a:endParaRPr/>
          </a:p>
          <a:p>
            <a:pPr marL="122028" indent="-122028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Prüfen am Funktionsterm.</a:t>
            </a:r>
            <a:endParaRPr/>
          </a:p>
        </p:txBody>
      </p:sp>
      <p:sp>
        <p:nvSpPr>
          <p:cNvPr id="23" name="Rechteck 27"/>
          <p:cNvSpPr/>
          <p:nvPr/>
        </p:nvSpPr>
        <p:spPr bwMode="auto">
          <a:xfrm>
            <a:off x="6307594" y="4423598"/>
            <a:ext cx="2896343" cy="1158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Vermutungen untersuchen und prüfen.</a:t>
            </a:r>
            <a:endParaRPr/>
          </a:p>
          <a:p>
            <a:pPr marL="136525" indent="-136525">
              <a:buFont typeface="Arial"/>
              <a:buChar char="•"/>
              <a:defRPr/>
            </a:pPr>
            <a:r>
              <a:rPr lang="de-DE" sz="1200">
                <a:solidFill>
                  <a:schemeClr val="tx1"/>
                </a:solidFill>
              </a:rPr>
              <a:t>Eigenschaften proportionaler Kontexte festhalten.</a:t>
            </a:r>
            <a:endParaRPr/>
          </a:p>
          <a:p>
            <a:pPr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165280" y="4610921"/>
            <a:ext cx="2896343" cy="992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200" b="1">
                <a:solidFill>
                  <a:schemeClr val="tx1"/>
                </a:solidFill>
              </a:rPr>
              <a:t>Transferfrage:</a:t>
            </a:r>
            <a:endParaRPr/>
          </a:p>
          <a:p>
            <a:pPr>
              <a:defRPr/>
            </a:pPr>
            <a:r>
              <a:rPr lang="en-GB" sz="1200">
                <a:solidFill>
                  <a:schemeClr val="tx1"/>
                </a:solidFill>
              </a:rPr>
              <a:t>Was bedeuten diese Eigenschaften, wenn wir keine Wertetabelle, sondern eine Zuordnungsvorschrift/einen Term gegeben haben?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276848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„traditionell“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307593" y="2638207"/>
            <a:ext cx="2896343" cy="38617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„mit Leitfrage“</a:t>
            </a:r>
            <a:endParaRPr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Einordnung</a:t>
            </a:r>
            <a:endParaRPr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8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9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1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2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Werkzeuge &amp; Medien</a:t>
              </a:r>
              <a:endParaRPr/>
            </a:p>
          </p:txBody>
        </p:sp>
        <p:sp>
          <p:nvSpPr>
            <p:cNvPr id="14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5" name="Gruppieren 64"/>
          <p:cNvGrpSpPr/>
          <p:nvPr/>
        </p:nvGrpSpPr>
        <p:grpSpPr bwMode="auto">
          <a:xfrm>
            <a:off x="5917514" y="3167616"/>
            <a:ext cx="3409299" cy="2377050"/>
            <a:chOff x="7005783" y="2746664"/>
            <a:chExt cx="4036290" cy="2814205"/>
          </a:xfrm>
        </p:grpSpPr>
        <p:sp>
          <p:nvSpPr>
            <p:cNvPr id="16" name="Oval 24"/>
            <p:cNvSpPr/>
            <p:nvPr/>
          </p:nvSpPr>
          <p:spPr bwMode="auto">
            <a:xfrm>
              <a:off x="7005783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Einbettung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im Unterricht</a:t>
              </a:r>
              <a:endParaRPr/>
            </a:p>
          </p:txBody>
        </p:sp>
        <p:sp>
          <p:nvSpPr>
            <p:cNvPr id="17" name="Oval 25"/>
            <p:cNvSpPr/>
            <p:nvPr/>
          </p:nvSpPr>
          <p:spPr bwMode="auto">
            <a:xfrm>
              <a:off x="8305800" y="274666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Prozess-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unter-stützung</a:t>
              </a:r>
              <a:endParaRPr/>
            </a:p>
          </p:txBody>
        </p:sp>
        <p:sp>
          <p:nvSpPr>
            <p:cNvPr id="18" name="Oval 26"/>
            <p:cNvSpPr/>
            <p:nvPr/>
          </p:nvSpPr>
          <p:spPr bwMode="auto">
            <a:xfrm>
              <a:off x="9594273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Diskussion von Lösungen</a:t>
              </a:r>
              <a:endParaRPr/>
            </a:p>
          </p:txBody>
        </p:sp>
        <p:sp>
          <p:nvSpPr>
            <p:cNvPr id="19" name="Oval 27"/>
            <p:cNvSpPr/>
            <p:nvPr/>
          </p:nvSpPr>
          <p:spPr bwMode="auto">
            <a:xfrm>
              <a:off x="8305800" y="4227369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Lösungen beobachten</a:t>
              </a:r>
              <a:endParaRPr/>
            </a:p>
          </p:txBody>
        </p:sp>
      </p:grpSp>
      <p:grpSp>
        <p:nvGrpSpPr>
          <p:cNvPr id="20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21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22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23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gende mit Linie (1) (ohne Rahmen) 3"/>
          <p:cNvSpPr/>
          <p:nvPr/>
        </p:nvSpPr>
        <p:spPr bwMode="auto">
          <a:xfrm>
            <a:off x="1933561" y="1281296"/>
            <a:ext cx="3888432" cy="475985"/>
          </a:xfrm>
          <a:prstGeom prst="callout1">
            <a:avLst>
              <a:gd name="adj1" fmla="val 110284"/>
              <a:gd name="adj2" fmla="val 17790"/>
              <a:gd name="adj3" fmla="val 445379"/>
              <a:gd name="adj4" fmla="val 38085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Inwiefern spricht mein Arbeitsauftrag den „Kern der Sache“ an? </a:t>
            </a:r>
            <a:endParaRPr/>
          </a:p>
        </p:txBody>
      </p:sp>
      <p:sp>
        <p:nvSpPr>
          <p:cNvPr id="26" name="Legende mit Linie (1) (ohne Rahmen) 29"/>
          <p:cNvSpPr/>
          <p:nvPr/>
        </p:nvSpPr>
        <p:spPr bwMode="auto">
          <a:xfrm>
            <a:off x="1933561" y="6055159"/>
            <a:ext cx="3888432" cy="475985"/>
          </a:xfrm>
          <a:prstGeom prst="callout1">
            <a:avLst>
              <a:gd name="adj1" fmla="val -7241"/>
              <a:gd name="adj2" fmla="val 83042"/>
              <a:gd name="adj3" fmla="val -282690"/>
              <a:gd name="adj4" fmla="val 117881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trägt meine Aktivität zur (teilweisen) Einführung oder Klärung der Leitfrage bei?</a:t>
            </a:r>
            <a:endParaRPr/>
          </a:p>
        </p:txBody>
      </p:sp>
      <p:sp>
        <p:nvSpPr>
          <p:cNvPr id="28" name="Legende mit Linie (1) (ohne Rahmen) 31"/>
          <p:cNvSpPr/>
          <p:nvPr/>
        </p:nvSpPr>
        <p:spPr bwMode="auto">
          <a:xfrm>
            <a:off x="6229176" y="1275679"/>
            <a:ext cx="3888432" cy="475985"/>
          </a:xfrm>
          <a:prstGeom prst="callout1">
            <a:avLst>
              <a:gd name="adj1" fmla="val 116257"/>
              <a:gd name="adj2" fmla="val 59190"/>
              <a:gd name="adj3" fmla="val 433594"/>
              <a:gd name="adj4" fmla="val 39607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kann ich die Lernenden ggf. wieder auf die Leitfrage ausrichten?</a:t>
            </a:r>
            <a:endParaRPr/>
          </a:p>
        </p:txBody>
      </p:sp>
      <p:grpSp>
        <p:nvGrpSpPr>
          <p:cNvPr id="31" name="Gruppieren 30"/>
          <p:cNvGrpSpPr/>
          <p:nvPr/>
        </p:nvGrpSpPr>
        <p:grpSpPr bwMode="auto">
          <a:xfrm>
            <a:off x="6229176" y="4680570"/>
            <a:ext cx="3888432" cy="1850573"/>
            <a:chOff x="6229176" y="4680570"/>
            <a:chExt cx="3888432" cy="1850573"/>
          </a:xfrm>
        </p:grpSpPr>
        <p:sp>
          <p:nvSpPr>
            <p:cNvPr id="27" name="Legende mit Linie (1) (ohne Rahmen) 30"/>
            <p:cNvSpPr/>
            <p:nvPr/>
          </p:nvSpPr>
          <p:spPr bwMode="auto">
            <a:xfrm>
              <a:off x="6229176" y="6055158"/>
              <a:ext cx="3888432" cy="475985"/>
            </a:xfrm>
            <a:prstGeom prst="callout1">
              <a:avLst>
                <a:gd name="adj1" fmla="val -15475"/>
                <a:gd name="adj2" fmla="val 77331"/>
                <a:gd name="adj3" fmla="val -230100"/>
                <a:gd name="adj4" fmla="val 4813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600">
                  <a:solidFill>
                    <a:schemeClr val="tx1"/>
                  </a:solidFill>
                </a:rPr>
                <a:t>Welche Lösungswege bringen Erkenntnisse in Bezug auf die Leitfrage?</a:t>
              </a:r>
              <a:endParaRPr/>
            </a:p>
          </p:txBody>
        </p:sp>
        <p:cxnSp>
          <p:nvCxnSpPr>
            <p:cNvPr id="29" name="Gerade Verbindung 28"/>
            <p:cNvCxnSpPr>
              <a:cxnSpLocks/>
            </p:cNvCxnSpPr>
            <p:nvPr/>
          </p:nvCxnSpPr>
          <p:spPr bwMode="auto">
            <a:xfrm flipH="1" flipV="1">
              <a:off x="8893472" y="4680570"/>
              <a:ext cx="360040" cy="129614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Anwenden der Erkenntnisse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GB" dirty="0"/>
          </a:p>
          <a:p>
            <a:pPr lvl="3">
              <a:defRPr/>
            </a:pPr>
            <a:endParaRPr lang="en-GB" dirty="0"/>
          </a:p>
          <a:p>
            <a:pPr lvl="3">
              <a:defRPr/>
            </a:pPr>
            <a:endParaRPr lang="en-GB" dirty="0"/>
          </a:p>
        </p:txBody>
      </p:sp>
      <p:grpSp>
        <p:nvGrpSpPr>
          <p:cNvPr id="9" name="Gruppieren 7"/>
          <p:cNvGrpSpPr/>
          <p:nvPr/>
        </p:nvGrpSpPr>
        <p:grpSpPr bwMode="auto">
          <a:xfrm>
            <a:off x="471996" y="3149908"/>
            <a:ext cx="9182484" cy="2960707"/>
            <a:chOff x="558800" y="2819400"/>
            <a:chExt cx="10871200" cy="3505199"/>
          </a:xfrm>
        </p:grpSpPr>
        <p:sp>
          <p:nvSpPr>
            <p:cNvPr id="10" name="Rechteck 8"/>
            <p:cNvSpPr/>
            <p:nvPr/>
          </p:nvSpPr>
          <p:spPr bwMode="auto">
            <a:xfrm>
              <a:off x="558800" y="2819400"/>
              <a:ext cx="10871200" cy="2535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29465">
                <a:spcAft>
                  <a:spcPts val="253"/>
                </a:spcAft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Integrieren Sie ein digitales Medium so an einer der folgenden Stellen der Unterrichtseinheit, dass es einen möglichst großen Mehrwert bringt:</a:t>
              </a:r>
              <a:endParaRPr dirty="0"/>
            </a:p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Hinführen auf die Leitfrage.</a:t>
              </a:r>
              <a:endParaRPr dirty="0"/>
            </a:p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Prüfen der Vermutungen.</a:t>
              </a:r>
              <a:endParaRPr dirty="0"/>
            </a:p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Rückbezug auf die Leitfrage.</a:t>
              </a:r>
              <a:endParaRPr dirty="0"/>
            </a:p>
            <a:p>
              <a:pPr marL="1614517" indent="-185053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Transferfrage.</a:t>
              </a:r>
              <a:endParaRPr dirty="0"/>
            </a:p>
          </p:txBody>
        </p:sp>
        <p:sp>
          <p:nvSpPr>
            <p:cNvPr id="11" name="Rechteck 9"/>
            <p:cNvSpPr/>
            <p:nvPr/>
          </p:nvSpPr>
          <p:spPr bwMode="auto">
            <a:xfrm>
              <a:off x="558800" y="28194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>
                  <a:solidFill>
                    <a:schemeClr val="bg1"/>
                  </a:solidFill>
                </a:rPr>
                <a:t>Aufgabe</a:t>
              </a:r>
              <a:endParaRPr/>
            </a:p>
          </p:txBody>
        </p:sp>
        <p:sp>
          <p:nvSpPr>
            <p:cNvPr id="12" name="Rechteck 10"/>
            <p:cNvSpPr/>
            <p:nvPr/>
          </p:nvSpPr>
          <p:spPr bwMode="auto">
            <a:xfrm>
              <a:off x="558800" y="5355327"/>
              <a:ext cx="10871200" cy="969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3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  <p:grpSp>
        <p:nvGrpSpPr>
          <p:cNvPr id="13" name="Gruppieren 11"/>
          <p:cNvGrpSpPr/>
          <p:nvPr/>
        </p:nvGrpSpPr>
        <p:grpSpPr bwMode="auto">
          <a:xfrm>
            <a:off x="471996" y="1733917"/>
            <a:ext cx="9182484" cy="1158538"/>
            <a:chOff x="558800" y="1295400"/>
            <a:chExt cx="10871200" cy="1371600"/>
          </a:xfrm>
        </p:grpSpPr>
        <p:sp>
          <p:nvSpPr>
            <p:cNvPr id="14" name="Rechteck 12"/>
            <p:cNvSpPr/>
            <p:nvPr/>
          </p:nvSpPr>
          <p:spPr bwMode="auto">
            <a:xfrm>
              <a:off x="558800" y="1295400"/>
              <a:ext cx="108712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29465">
                <a:spcAft>
                  <a:spcPts val="253"/>
                </a:spcAft>
                <a:defRPr/>
              </a:pPr>
              <a:r>
                <a:rPr lang="de-DE">
                  <a:solidFill>
                    <a:schemeClr val="tx1"/>
                  </a:solidFill>
                </a:rPr>
                <a:t>Betrachten Sie die von uns mitgebrachte Unterrichtsstunde </a:t>
              </a:r>
              <a:br>
                <a:rPr lang="de-DE">
                  <a:solidFill>
                    <a:schemeClr val="tx1"/>
                  </a:solidFill>
                </a:rPr>
              </a:br>
              <a:r>
                <a:rPr lang="de-DE">
                  <a:solidFill>
                    <a:schemeClr val="tx1"/>
                  </a:solidFill>
                </a:rPr>
                <a:t>zum Thema „Proportionalität“.</a:t>
              </a:r>
              <a:endParaRPr/>
            </a:p>
          </p:txBody>
        </p:sp>
        <p:sp>
          <p:nvSpPr>
            <p:cNvPr id="15" name="Rechteck 13"/>
            <p:cNvSpPr/>
            <p:nvPr/>
          </p:nvSpPr>
          <p:spPr bwMode="auto">
            <a:xfrm>
              <a:off x="558800" y="12954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>
                  <a:solidFill>
                    <a:schemeClr val="bg1"/>
                  </a:solidFill>
                </a:rPr>
                <a:t>Thema</a:t>
              </a:r>
              <a:endParaRPr/>
            </a:p>
          </p:txBody>
        </p:sp>
      </p:grp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74AF6AD-FEF0-2AC2-1C4B-A378BC707D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8233C4B-2108-B157-0C00-D974B1B854DF}"/>
              </a:ext>
            </a:extLst>
          </p:cNvPr>
          <p:cNvGrpSpPr/>
          <p:nvPr/>
        </p:nvGrpSpPr>
        <p:grpSpPr>
          <a:xfrm>
            <a:off x="7334692" y="1770403"/>
            <a:ext cx="1080000" cy="1085566"/>
            <a:chOff x="-1463340" y="2695985"/>
            <a:chExt cx="1080000" cy="1085566"/>
          </a:xfrm>
        </p:grpSpPr>
        <p:sp>
          <p:nvSpPr>
            <p:cNvPr id="16" name="Rechteck 15">
              <a:hlinkClick r:id="rId4"/>
              <a:extLst>
                <a:ext uri="{FF2B5EF4-FFF2-40B4-BE49-F238E27FC236}">
                  <a16:creationId xmlns:a16="http://schemas.microsoft.com/office/drawing/2014/main" id="{48D5AB80-2910-C844-9553-14C19F864313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17" name="Grafik 16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CA5A8203-DCFB-1EDD-E273-13F18501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144E042-7FBA-85EE-5BD9-2F1C5A83C48E}"/>
              </a:ext>
            </a:extLst>
          </p:cNvPr>
          <p:cNvGrpSpPr/>
          <p:nvPr/>
        </p:nvGrpSpPr>
        <p:grpSpPr>
          <a:xfrm>
            <a:off x="8463380" y="1775065"/>
            <a:ext cx="1080000" cy="1080000"/>
            <a:chOff x="-1530543" y="3954447"/>
            <a:chExt cx="1080000" cy="1080000"/>
          </a:xfrm>
        </p:grpSpPr>
        <p:sp>
          <p:nvSpPr>
            <p:cNvPr id="20" name="Rechteck 19">
              <a:hlinkClick r:id="rId6"/>
              <a:extLst>
                <a:ext uri="{FF2B5EF4-FFF2-40B4-BE49-F238E27FC236}">
                  <a16:creationId xmlns:a16="http://schemas.microsoft.com/office/drawing/2014/main" id="{4CC44A1E-F3F1-D810-FD3A-EC85D0F11855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1" name="Grafik 20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62FF5E98-0014-318B-7301-56959E9B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Integration digitaler Medien - Lösungsvorschläge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 dirty="0"/>
              <a:t>Hinführung zur Leitfrage</a:t>
            </a:r>
            <a:endParaRPr dirty="0"/>
          </a:p>
          <a:p>
            <a:pPr lvl="1">
              <a:defRPr/>
            </a:pPr>
            <a:r>
              <a:rPr lang="de-DE" dirty="0"/>
              <a:t>Nutzen eines Tabellenkalkulationsblatts, dass für jeden Kontext die Berechnung der Lernenden prüft und insbesondere Feedback gibt, wenn nicht der Dreisatz angewendet, sondern die Aufgabe auf anderem Weg korrekt gelöst wurde.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Prüfen der Vermutungen</a:t>
            </a:r>
            <a:endParaRPr dirty="0"/>
          </a:p>
          <a:p>
            <a:pPr lvl="1">
              <a:defRPr/>
            </a:pPr>
            <a:r>
              <a:rPr lang="de-DE" dirty="0"/>
              <a:t>Nutzen eines Tabellenkalkulationsblatts, mit dem die Lernenden gezielt Werte generieren können um ihre Vermutungen zu prüfen, anstelle einer vorgefertigten Wertetabelle.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Transferfrage</a:t>
            </a:r>
            <a:endParaRPr dirty="0"/>
          </a:p>
          <a:p>
            <a:pPr lvl="1">
              <a:defRPr/>
            </a:pPr>
            <a:r>
              <a:rPr lang="de-DE" dirty="0"/>
              <a:t>Einsetzen von (stummen) Animationen als Lösungsbeispiel, in der ein Funktionsterm bzw. eine Zuordnungsvorschrift auf eine der Eigenschaften geprüft wird.</a:t>
            </a:r>
            <a:endParaRPr dirty="0"/>
          </a:p>
          <a:p>
            <a:pPr lvl="1">
              <a:defRPr/>
            </a:pPr>
            <a:r>
              <a:rPr lang="de-DE" dirty="0"/>
              <a:t>Einfordern von Erklärungen (z.B. durch Vertonen).</a:t>
            </a:r>
            <a:endParaRPr dirty="0"/>
          </a:p>
          <a:p>
            <a:pPr lvl="1">
              <a:defRPr/>
            </a:pPr>
            <a:r>
              <a:rPr lang="de-DE" dirty="0"/>
              <a:t>Übertragen auf ein neues Beispiel.</a:t>
            </a:r>
            <a:endParaRPr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B93E345-A86B-4217-7C57-ECCAD7D5AED3}"/>
              </a:ext>
            </a:extLst>
          </p:cNvPr>
          <p:cNvGrpSpPr/>
          <p:nvPr/>
        </p:nvGrpSpPr>
        <p:grpSpPr>
          <a:xfrm>
            <a:off x="513029" y="5519902"/>
            <a:ext cx="1080000" cy="1085566"/>
            <a:chOff x="-1463340" y="2695985"/>
            <a:chExt cx="1080000" cy="1085566"/>
          </a:xfrm>
        </p:grpSpPr>
        <p:sp>
          <p:nvSpPr>
            <p:cNvPr id="8" name="Rechteck 7">
              <a:hlinkClick r:id="rId3"/>
              <a:extLst>
                <a:ext uri="{FF2B5EF4-FFF2-40B4-BE49-F238E27FC236}">
                  <a16:creationId xmlns:a16="http://schemas.microsoft.com/office/drawing/2014/main" id="{34CD0E84-F1B2-050E-8F1C-C03CF35E0529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Vorschlag Hinführung</a:t>
              </a:r>
            </a:p>
          </p:txBody>
        </p:sp>
        <p:pic>
          <p:nvPicPr>
            <p:cNvPr id="9" name="Grafik 8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32BB0BE3-BD30-20EE-12D6-19486F58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22A73F-7C40-F8D5-8A98-EFFE4C67335C}"/>
              </a:ext>
            </a:extLst>
          </p:cNvPr>
          <p:cNvGrpSpPr/>
          <p:nvPr/>
        </p:nvGrpSpPr>
        <p:grpSpPr>
          <a:xfrm>
            <a:off x="2844800" y="5519902"/>
            <a:ext cx="1080000" cy="1080000"/>
            <a:chOff x="-1530543" y="3954447"/>
            <a:chExt cx="1080000" cy="1080000"/>
          </a:xfrm>
        </p:grpSpPr>
        <p:sp>
          <p:nvSpPr>
            <p:cNvPr id="11" name="Rechteck 10">
              <a:hlinkClick r:id="rId5"/>
              <a:extLst>
                <a:ext uri="{FF2B5EF4-FFF2-40B4-BE49-F238E27FC236}">
                  <a16:creationId xmlns:a16="http://schemas.microsoft.com/office/drawing/2014/main" id="{FA07B797-0C39-A27D-2A6C-732C2364AC3D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2" name="Grafik 11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053C606A-044B-14EB-7709-BA6EC1F60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4A6AD31-4DE7-27B9-5CED-C2F006344109}"/>
              </a:ext>
            </a:extLst>
          </p:cNvPr>
          <p:cNvGrpSpPr/>
          <p:nvPr/>
        </p:nvGrpSpPr>
        <p:grpSpPr>
          <a:xfrm>
            <a:off x="1673722" y="5519902"/>
            <a:ext cx="1080000" cy="1085566"/>
            <a:chOff x="-1463340" y="2695985"/>
            <a:chExt cx="1080000" cy="1085566"/>
          </a:xfrm>
        </p:grpSpPr>
        <p:sp>
          <p:nvSpPr>
            <p:cNvPr id="20" name="Rechteck 19">
              <a:hlinkClick r:id="rId6"/>
              <a:extLst>
                <a:ext uri="{FF2B5EF4-FFF2-40B4-BE49-F238E27FC236}">
                  <a16:creationId xmlns:a16="http://schemas.microsoft.com/office/drawing/2014/main" id="{C1ACABA5-3534-2E52-9453-4FFD3A99F2EE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Vorschlag Erarbeitung</a:t>
              </a:r>
            </a:p>
          </p:txBody>
        </p:sp>
        <p:pic>
          <p:nvPicPr>
            <p:cNvPr id="21" name="Grafik 20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6A6D64B4-5B5D-98EF-1EA0-47210F069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DF4C7C-C0AE-FD2B-601A-4E0B097E72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487A1F-9E3E-6F7D-E3C2-EE1AE0FE3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Konzeptorientierung: Leitfragen nutzen um Wichtiges von Unwichtigem zu trennen“ 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und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Lindermayer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erstellt und ist als </a:t>
            </a:r>
            <a:r>
              <a:rPr lang="de-DE" sz="180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effectLst/>
              <a:latin typeface="Corbel Light" panose="020B0303020204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z="1600" b="0" dirty="0"/>
              <a:t>De Bock, D., Van </a:t>
            </a:r>
            <a:r>
              <a:rPr lang="en-US" sz="1600" b="0" dirty="0" err="1"/>
              <a:t>Dooren</a:t>
            </a:r>
            <a:r>
              <a:rPr lang="en-US" sz="1600" b="0" dirty="0"/>
              <a:t>, W., Janssens, D., &amp; </a:t>
            </a:r>
            <a:r>
              <a:rPr lang="en-US" sz="1600" b="0" dirty="0" err="1"/>
              <a:t>Verschaffel</a:t>
            </a:r>
            <a:r>
              <a:rPr lang="en-US" sz="1600" b="0" dirty="0"/>
              <a:t>, L. (2007). </a:t>
            </a:r>
            <a:r>
              <a:rPr lang="en-US" sz="1600" b="0" i="1" dirty="0"/>
              <a:t>The illusion of linearity: From analysis to improvement.</a:t>
            </a:r>
            <a:r>
              <a:rPr lang="en-US" sz="1600" b="0" dirty="0"/>
              <a:t> New York: Springer. </a:t>
            </a:r>
            <a:endParaRPr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800" b="0"/>
              <a:t>Titelseite: Bild von qimono auf Pixabay: </a:t>
            </a:r>
            <a:r>
              <a:rPr lang="de-DE" sz="1800" b="0" u="sng">
                <a:hlinkClick r:id="rId2" tooltip="https://pixabay.com/images/id-3255118/"/>
              </a:rPr>
              <a:t>https://pixabay.com/images/id-3255118/</a:t>
            </a:r>
            <a:endParaRPr lang="de-DE" sz="1800" b="0" u="sng"/>
          </a:p>
          <a:p>
            <a:pPr>
              <a:defRPr/>
            </a:pPr>
            <a:r>
              <a:rPr lang="de-DE" sz="1800" b="0"/>
              <a:t>Beispiel Kreissektoren: Bild von AlkeMade auf Pixabay: </a:t>
            </a:r>
            <a:r>
              <a:rPr lang="de-DE" sz="1800" b="0" u="sng">
                <a:hlinkClick r:id="rId3" tooltip="https://pixabay.com/de/photos/sehen-friesland-fryslan-landschaft-3516530/"/>
              </a:rPr>
              <a:t>https://pixabay.com/de/photos/sehen-friesland-fryslan-landschaft-3516530/</a:t>
            </a:r>
            <a:r>
              <a:rPr lang="de-DE" sz="1800" b="0"/>
              <a:t> </a:t>
            </a:r>
            <a:endParaRPr sz="1800" b="0"/>
          </a:p>
        </p:txBody>
      </p:sp>
      <p:sp>
        <p:nvSpPr>
          <p:cNvPr id="8" name="Textfeld 1"/>
          <p:cNvSpPr/>
          <p:nvPr/>
        </p:nvSpPr>
        <p:spPr bwMode="auto">
          <a:xfrm>
            <a:off x="468536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4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Lernen im Unterricht bedeutet </a:t>
            </a:r>
            <a:r>
              <a:rPr lang="de-DE" b="1"/>
              <a:t>Wichtiges von Unwichtigem zu trennen</a:t>
            </a:r>
            <a:r>
              <a:rPr lang="de-DE"/>
              <a:t>. </a:t>
            </a:r>
            <a:endParaRPr/>
          </a:p>
          <a:p>
            <a:pPr lvl="1">
              <a:defRPr/>
            </a:pPr>
            <a:r>
              <a:rPr lang="de-DE"/>
              <a:t>Was ist das, was ich wirklich lernen soll? Was dient zur Illustration, Erklärung,…?</a:t>
            </a:r>
            <a:endParaRPr/>
          </a:p>
          <a:p>
            <a:pPr lvl="1">
              <a:defRPr/>
            </a:pPr>
            <a:r>
              <a:rPr lang="de-DE"/>
              <a:t>Ein erster Schritt ist zu wissen, </a:t>
            </a:r>
            <a:r>
              <a:rPr lang="de-DE" b="1"/>
              <a:t>was</a:t>
            </a:r>
            <a:r>
              <a:rPr lang="de-DE"/>
              <a:t> (in der jeweiligen Situation) eigentlich gelernt werden soll.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Beispiele „lineare Gleichungen“</a:t>
            </a:r>
            <a:endParaRPr/>
          </a:p>
          <a:p>
            <a:pPr lvl="1">
              <a:defRPr/>
            </a:pPr>
            <a:r>
              <a:rPr lang="de-DE"/>
              <a:t>Wissen, wie man eine Gleichung löst? Möglichst schnell, möglichst geschickt, möglichst genau so wie von der Lehrkraft erklärt?</a:t>
            </a:r>
            <a:endParaRPr/>
          </a:p>
          <a:p>
            <a:pPr lvl="1">
              <a:defRPr/>
            </a:pPr>
            <a:r>
              <a:rPr lang="de-DE"/>
              <a:t>Erklären können, warum das Verfahren, mit dem man Gleichungen löst, funktioniert?</a:t>
            </a:r>
            <a:endParaRPr/>
          </a:p>
          <a:p>
            <a:pPr lvl="1">
              <a:defRPr/>
            </a:pPr>
            <a:r>
              <a:rPr lang="de-DE"/>
              <a:t>Sachaufgaben mit Hilfe von Gleichungen lösen?</a:t>
            </a:r>
            <a:endParaRPr/>
          </a:p>
          <a:p>
            <a:pPr lvl="3">
              <a:defRPr/>
            </a:pPr>
            <a:endParaRPr lang="de-DE"/>
          </a:p>
          <a:p>
            <a:pPr>
              <a:defRPr/>
            </a:pPr>
            <a:r>
              <a:rPr lang="en-GB" b="1"/>
              <a:t>Leitfragen</a:t>
            </a:r>
          </a:p>
          <a:p>
            <a:pPr marL="476806" lvl="1" indent="0">
              <a:buNone/>
              <a:defRPr/>
            </a:pPr>
            <a:r>
              <a:rPr lang="en-GB"/>
              <a:t>Eine </a:t>
            </a:r>
            <a:r>
              <a:rPr lang="de-DE"/>
              <a:t>klare Leitfrage lenkt die Aufmerksamkeit der Lernenden auf ein fachliches Problem, </a:t>
            </a:r>
            <a:br>
              <a:rPr lang="de-DE"/>
            </a:br>
            <a:r>
              <a:rPr lang="de-DE"/>
              <a:t>das mit dem Wissen gelöst werden kann, das in der Stunde gelernt werden soll</a:t>
            </a:r>
            <a:r>
              <a:rPr lang="en-GB"/>
              <a:t>.</a:t>
            </a:r>
            <a:endParaRPr/>
          </a:p>
          <a:p>
            <a:pPr marL="476806" lvl="1" indent="0">
              <a:buNone/>
              <a:defRPr/>
            </a:pPr>
            <a:endParaRPr lang="en-GB"/>
          </a:p>
          <a:p>
            <a:pPr marL="462151" indent="-342900">
              <a:defRPr/>
            </a:pPr>
            <a:r>
              <a:rPr lang="de-DE" b="1"/>
              <a:t>Leitfragen im Unterricht</a:t>
            </a:r>
            <a:endParaRPr lang="de-DE"/>
          </a:p>
          <a:p>
            <a:pPr marL="536455" lvl="1" indent="0">
              <a:buNone/>
              <a:defRPr/>
            </a:pPr>
            <a:r>
              <a:rPr lang="de-DE"/>
              <a:t>…müssen nicht zwingend als “ein einzelner Fragesatz” aufgeschrieben oder formuliert werden.</a:t>
            </a:r>
            <a:endParaRPr/>
          </a:p>
          <a:p>
            <a:pPr marL="536455" lvl="1" indent="0">
              <a:buNone/>
              <a:defRPr/>
            </a:pPr>
            <a:r>
              <a:rPr lang="de-DE"/>
              <a:t>…sollten jedoch nach einer kurzen Hinführung für die Lernenden klar erkennbar “im Raum stehen”.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/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Kriterien: Leitfragen im Unterricht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b="1"/>
              <a:t>Leitfragen sind adäquat, wenn sie…</a:t>
            </a:r>
            <a:endParaRPr/>
          </a:p>
          <a:p>
            <a:pPr lvl="1">
              <a:defRPr/>
            </a:pPr>
            <a:r>
              <a:rPr lang="de-DE"/>
              <a:t>…auf den fachlichen Kern des Inhalts und die Ziele der Stunde ausgerichtet sind.</a:t>
            </a:r>
            <a:endParaRPr/>
          </a:p>
          <a:p>
            <a:pPr lvl="1">
              <a:defRPr/>
            </a:pPr>
            <a:r>
              <a:rPr lang="de-DE"/>
              <a:t>…an das Vorwissen der SchülerInnen zum Inhalt oder dazugehörigen Phänomenen verständlich anknüpfen.</a:t>
            </a:r>
            <a:endParaRPr/>
          </a:p>
          <a:p>
            <a:pPr lvl="1">
              <a:defRPr/>
            </a:pPr>
            <a:r>
              <a:rPr lang="de-DE"/>
              <a:t>…inhaltlich so herausfordernd sind, dass die Schüler sie zu Beginn der Unterrichtsstunde noch nicht beantworten können. </a:t>
            </a:r>
            <a:endParaRPr/>
          </a:p>
          <a:p>
            <a:pPr lvl="1">
              <a:defRPr/>
            </a:pPr>
            <a:r>
              <a:rPr lang="de-DE"/>
              <a:t>…sich auf konzeptuelles Wissen zu Zusammenhängen beziehen, das die Anwendung des erlernten Wissens ermöglicht, nicht allein auf Wissen zu isolierten Fakten. </a:t>
            </a:r>
            <a:endParaRPr/>
          </a:p>
          <a:p>
            <a:pPr lvl="3">
              <a:defRPr/>
            </a:pPr>
            <a:endParaRPr lang="de-DE"/>
          </a:p>
          <a:p>
            <a:pPr>
              <a:defRPr/>
            </a:pPr>
            <a:r>
              <a:rPr lang="de-DE" b="1"/>
              <a:t>Rückbezug zur Leitfrage schließt die Erarbeitung ab.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Die Leitfrage sollte nach der Erarbeitung wieder aufgegriffen und (teilweise) beantwortet werden.</a:t>
            </a:r>
            <a:endParaRPr/>
          </a:p>
          <a:p>
            <a:pPr marL="0" lvl="1" indent="-744823">
              <a:buNone/>
              <a:defRPr/>
            </a:pPr>
            <a:endParaRPr lang="de-DE"/>
          </a:p>
          <a:p>
            <a:pPr>
              <a:defRPr/>
            </a:pPr>
            <a:r>
              <a:rPr lang="de-DE" b="1"/>
              <a:t>Transferfragen eignen sich zur Vertiefung und Vernetzung des neuen Wissens.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Frage am Ende der Unterrichtsstunde, in der das erworbene Wissen…</a:t>
            </a:r>
            <a:endParaRPr/>
          </a:p>
          <a:p>
            <a:pPr lvl="1">
              <a:defRPr/>
            </a:pPr>
            <a:r>
              <a:rPr lang="de-DE"/>
              <a:t>…mit anderem Wissen in Beziehung gesetzt werden muss, um die Frage zu beantworten, </a:t>
            </a:r>
            <a:r>
              <a:rPr lang="de-DE" i="1"/>
              <a:t>oder</a:t>
            </a:r>
            <a:endParaRPr/>
          </a:p>
          <a:p>
            <a:pPr lvl="1">
              <a:defRPr/>
            </a:pPr>
            <a:r>
              <a:rPr lang="de-DE"/>
              <a:t>…in einem neuen Kontext angewendet werden muss, der bisher nicht mit dem Wissen verknüpft war, </a:t>
            </a:r>
            <a:r>
              <a:rPr lang="de-DE" i="1"/>
              <a:t>oder</a:t>
            </a:r>
            <a:endParaRPr lang="de-DE"/>
          </a:p>
          <a:p>
            <a:pPr lvl="1">
              <a:defRPr/>
            </a:pPr>
            <a:r>
              <a:rPr lang="de-DE"/>
              <a:t>…in einer neuen, bisher unbekannten Art angewendet werden muss.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/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Flächeninhalt von Kreissektoren, „Problemorientiert“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 b="1"/>
              <a:t>Mögliche Leitfrage</a:t>
            </a:r>
            <a:endParaRPr lang="de-DE"/>
          </a:p>
          <a:p>
            <a:pPr marL="476806" lvl="1" indent="0">
              <a:buNone/>
              <a:defRPr/>
            </a:pPr>
            <a:r>
              <a:rPr lang="de-DE" i="1"/>
              <a:t>Wir können den Flächeninhalt von z.B. Halbkreisen (Winkel 180°), Viertelkreisen (Winkel 90°), </a:t>
            </a:r>
            <a:br>
              <a:rPr lang="de-DE" i="1"/>
            </a:br>
            <a:r>
              <a:rPr lang="de-DE" i="1"/>
              <a:t>Dreiviertelkreisen (Winkel 270°) bestimmen (informelle Strategien).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Wie können wir das auf Kreissektoren mit anderen (Mittelpunkts-)Winkeln übertragen?</a:t>
            </a:r>
            <a:br>
              <a:rPr lang="de-DE" i="1"/>
            </a:b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Möglicher Stundenverlauf</a:t>
            </a:r>
            <a:endParaRPr/>
          </a:p>
          <a:p>
            <a:pPr lvl="1">
              <a:defRPr/>
            </a:pPr>
            <a:r>
              <a:rPr lang="de-DE"/>
              <a:t>Eigenständige Arbeit der Lernenden am Problem für festen Radius und verschiedene Winkel </a:t>
            </a:r>
            <a:br>
              <a:rPr lang="de-DE"/>
            </a:br>
            <a:r>
              <a:rPr lang="de-DE"/>
              <a:t>(z.B. 90°, 45°, 30°, 1°, 17°), </a:t>
            </a:r>
            <a:br>
              <a:rPr lang="de-DE"/>
            </a:br>
            <a:r>
              <a:rPr lang="de-DE"/>
              <a:t>ggf. Impuls, den Spezialfall 1°zu betrachten.</a:t>
            </a:r>
            <a:endParaRPr/>
          </a:p>
          <a:p>
            <a:pPr lvl="1">
              <a:defRPr/>
            </a:pPr>
            <a:r>
              <a:rPr lang="de-DE"/>
              <a:t>Beschreiben einer Lösungsstrategie.</a:t>
            </a:r>
            <a:endParaRPr/>
          </a:p>
          <a:p>
            <a:pPr lvl="1">
              <a:defRPr/>
            </a:pPr>
            <a:r>
              <a:rPr lang="de-DE"/>
              <a:t>Diskussion von typischen Lösungsansätzen.</a:t>
            </a:r>
            <a:endParaRPr/>
          </a:p>
          <a:p>
            <a:pPr lvl="1">
              <a:defRPr/>
            </a:pPr>
            <a:r>
              <a:rPr lang="de-DE"/>
              <a:t>Ggf. breitere Anwendung der Strategie.</a:t>
            </a:r>
            <a:endParaRPr/>
          </a:p>
          <a:p>
            <a:pPr lvl="1">
              <a:defRPr/>
            </a:pPr>
            <a:r>
              <a:rPr lang="de-DE"/>
              <a:t>Systematisieren der Lösungswege in eine Formel, Festhalten der Formel.</a:t>
            </a:r>
            <a:endParaRPr/>
          </a:p>
          <a:p>
            <a:pPr lvl="1">
              <a:defRPr/>
            </a:pPr>
            <a:r>
              <a:rPr lang="de-DE"/>
              <a:t>Vielfältige Übungsgelegenheiten.</a:t>
            </a:r>
            <a:endParaRPr/>
          </a:p>
          <a:p>
            <a:pPr lvl="1">
              <a:defRPr/>
            </a:pP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Rückbezug zur Leitfrage</a:t>
            </a:r>
            <a:endParaRPr lang="de-DE"/>
          </a:p>
          <a:p>
            <a:pPr marL="476806" lvl="1" indent="0">
              <a:buNone/>
              <a:defRPr/>
            </a:pPr>
            <a:r>
              <a:rPr lang="de-DE"/>
              <a:t>Betrachten wir noch einmal die “einfachen” Fälle vom Anfang. Wie passt das, was unsere neue Formel macht zu dem, wie wir das vorher ausgerechnet haben?</a:t>
            </a:r>
            <a:br>
              <a:rPr lang="de-DE"/>
            </a:b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Mögliche Transferfragen</a:t>
            </a:r>
            <a:endParaRPr/>
          </a:p>
          <a:p>
            <a:pPr lvl="1">
              <a:defRPr/>
            </a:pPr>
            <a:r>
              <a:rPr lang="de-DE"/>
              <a:t>Wie verändert sich der Flächeninhalt, wenn man den Radius verdoppelt/den Winkel halbiert/beides verändert?</a:t>
            </a:r>
            <a:endParaRPr/>
          </a:p>
          <a:p>
            <a:pPr lvl="1">
              <a:defRPr/>
            </a:pPr>
            <a:r>
              <a:rPr lang="de-DE"/>
              <a:t>Ein Pizzabäcker verkauft Pizzen mit 26cm Durchmesser, die er in jeweils 8 Stücke teilt. In seinem neuen Ofen kann er Pizzen backen, die einen 10% größeren Durchmesser haben. Die Stücke sollen aber möglichst gleich groß bleiben. Wie groß müssten dann die Stücke der größeren Pizzen geschnitten werden?</a:t>
            </a:r>
            <a:endParaRPr/>
          </a:p>
          <a:p>
            <a:pPr lvl="1">
              <a:defRPr/>
            </a:pPr>
            <a:r>
              <a:rPr lang="de-DE"/>
              <a:t>Wie kann man den Flächeninhalt eines Kreissektors berechnen, wenn man Radius und Bogenlänge kennt?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6"/>
              <p:cNvSpPr/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b="0" i="1">
                            <a:latin typeface="Cambria Math"/>
                          </a:rPr>
                          <m:t>𝐹</m:t>
                        </m:r>
                        <m:r>
                          <a:rPr lang="de-DE" b="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</a:rPr>
                              <m:t>360°</m:t>
                            </m:r>
                          </m:den>
                        </m:f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de-DE">
                    <a:ea typeface="Cambria Math"/>
                  </a:rPr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de-DE"/>
              </a:p>
            </p:txBody>
          </p:sp>
        </mc:Choice>
        <mc:Fallback xmlns="">
          <p:sp>
            <p:nvSpPr>
              <p:cNvPr id="11" name="Textfel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blipFill>
                <a:blip r:embed="rId3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89712" y="2376314"/>
            <a:ext cx="1562607" cy="176845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21774" y="0"/>
            <a:ext cx="2376338" cy="1584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Flächeninhalt von Kreissektoren, „Lösungsbeispiel”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/>
              <a:t>Mögliche </a:t>
            </a:r>
            <a:r>
              <a:rPr lang="de-DE" b="1"/>
              <a:t>Leitfrage</a:t>
            </a:r>
            <a:endParaRPr lang="de-DE"/>
          </a:p>
          <a:p>
            <a:pPr marL="476806" lvl="1" indent="0">
              <a:buNone/>
              <a:defRPr/>
            </a:pPr>
            <a:r>
              <a:rPr lang="de-DE" i="1"/>
              <a:t>Wir können den Flächeninhalt von z.B. Halbkreisen (Winkel 180°), Viertelkreisen (Winkel 90°), </a:t>
            </a:r>
            <a:br>
              <a:rPr lang="de-DE" i="1"/>
            </a:br>
            <a:r>
              <a:rPr lang="de-DE" i="1"/>
              <a:t>Dreiviertelkreisen (Winkel 270°) bestimmen (informelle Strategien).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Wie können wir das auf Kreissektoren mit anderen (Mittelpunkts-)Winkeln übertragen?</a:t>
            </a:r>
            <a:br>
              <a:rPr lang="de-DE" i="1"/>
            </a:b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Möglicher Stundenverlauf</a:t>
            </a:r>
            <a:endParaRPr/>
          </a:p>
          <a:p>
            <a:pPr lvl="1">
              <a:defRPr/>
            </a:pPr>
            <a:r>
              <a:rPr lang="de-DE"/>
              <a:t>Die Lernenden übertragen die informelle Strategie auf einen schwierigeren Fall </a:t>
            </a:r>
            <a:br>
              <a:rPr lang="de-DE"/>
            </a:br>
            <a:r>
              <a:rPr lang="de-DE"/>
              <a:t>(z.B. 30° Mittelpunktswinkel).</a:t>
            </a:r>
            <a:endParaRPr/>
          </a:p>
          <a:p>
            <a:pPr lvl="1">
              <a:defRPr/>
            </a:pPr>
            <a:r>
              <a:rPr lang="de-DE"/>
              <a:t>Die Formel wird von der Lehrkraft präsentiert und gemeinsam auf einen typischen Fall angewendet.</a:t>
            </a:r>
            <a:endParaRPr/>
          </a:p>
          <a:p>
            <a:pPr lvl="1">
              <a:defRPr/>
            </a:pPr>
            <a:r>
              <a:rPr lang="de-DE"/>
              <a:t>Die Lernenden wenden die Formel auf die bereits analysierten Spezialfälle und Suchen nach </a:t>
            </a:r>
            <a:br>
              <a:rPr lang="de-DE"/>
            </a:br>
            <a:r>
              <a:rPr lang="de-DE"/>
              <a:t>Beziehungen zwischen den beiden Lösungswegen.</a:t>
            </a:r>
            <a:endParaRPr/>
          </a:p>
          <a:p>
            <a:pPr lvl="1">
              <a:defRPr/>
            </a:pPr>
            <a:r>
              <a:rPr lang="de-DE"/>
              <a:t>Vielfältige Übungsgelegenheiten.</a:t>
            </a:r>
            <a:br>
              <a:rPr lang="de-DE"/>
            </a:b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Rückbezug zur Leitfrage</a:t>
            </a:r>
            <a:endParaRPr lang="de-DE"/>
          </a:p>
          <a:p>
            <a:pPr marL="476806" lvl="1" indent="0">
              <a:buNone/>
              <a:defRPr/>
            </a:pPr>
            <a:r>
              <a:rPr lang="de-DE"/>
              <a:t>Anhand konkreter Beispiele wird diskutiert, wann sich eine informelle Strategie anbietet, und wann das Nutzen der Formel.</a:t>
            </a:r>
            <a:br>
              <a:rPr lang="de-DE"/>
            </a:b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Mögliche Transferfragen</a:t>
            </a:r>
            <a:endParaRPr/>
          </a:p>
          <a:p>
            <a:pPr lvl="1">
              <a:defRPr/>
            </a:pPr>
            <a:r>
              <a:rPr lang="de-DE"/>
              <a:t>Wie verändert sich der Flächeninhalt, wenn man den Radius verdoppelt/den Winkel halbiert/beides verändert?</a:t>
            </a:r>
            <a:endParaRPr/>
          </a:p>
          <a:p>
            <a:pPr lvl="1">
              <a:defRPr/>
            </a:pPr>
            <a:r>
              <a:rPr lang="de-DE"/>
              <a:t>Ein Pizzabäcker verkauft Pizzen mit 26cm Durchmesser, die er in jeweils 8 Stücke teilt. In seinem neuen Ofen kann er Pizzen backen, die einen 10% größeren Durchmesser haben. Die Stücke sollen aber möglichst gleich groß bleiben. Wie groß müssten dann die Stücke der größeren Pizzen geschnitten werden?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6"/>
              <p:cNvSpPr/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b="0" i="1">
                            <a:latin typeface="Cambria Math"/>
                          </a:rPr>
                          <m:t>𝐹</m:t>
                        </m:r>
                        <m:r>
                          <a:rPr lang="de-DE" b="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</a:rPr>
                              <m:t>360°</m:t>
                            </m:r>
                          </m:den>
                        </m:f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de-DE">
                    <a:ea typeface="Cambria Math"/>
                  </a:rPr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de-DE"/>
              </a:p>
            </p:txBody>
          </p:sp>
        </mc:Choice>
        <mc:Fallback xmlns="">
          <p:sp>
            <p:nvSpPr>
              <p:cNvPr id="11" name="Textfel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blipFill>
                <a:blip r:embed="rId3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89712" y="2376314"/>
            <a:ext cx="1562607" cy="17684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21774" y="0"/>
            <a:ext cx="2376338" cy="1584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– Flächeninhalt von Kreissektoren, digitale Medien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b="0" i="1"/>
              <a:t>Wie kann man digitale Medien nutzen, </a:t>
            </a:r>
            <a:br>
              <a:rPr lang="de-DE" b="0" i="1"/>
            </a:br>
            <a:r>
              <a:rPr lang="de-DE" b="0" i="1"/>
              <a:t>um an dieser Leitfrage zu arbeiten?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Erarbeitung</a:t>
            </a:r>
            <a:endParaRPr/>
          </a:p>
          <a:p>
            <a:pPr lvl="1">
              <a:defRPr/>
            </a:pPr>
            <a:r>
              <a:rPr lang="de-DE"/>
              <a:t>Erstellen einer übersichtlichen Erklärung, die die Gemeinsamkeiten der</a:t>
            </a:r>
            <a:br>
              <a:rPr lang="de-DE"/>
            </a:br>
            <a:r>
              <a:rPr lang="de-DE"/>
              <a:t>beiden Lösungswege erklärt.</a:t>
            </a:r>
            <a:endParaRPr/>
          </a:p>
          <a:p>
            <a:pPr lvl="1">
              <a:defRPr/>
            </a:pPr>
            <a:r>
              <a:rPr lang="de-DE"/>
              <a:t>Nutzen einer dynamischen Darstellung, die beide Strategien parallel</a:t>
            </a:r>
            <a:br>
              <a:rPr lang="de-DE"/>
            </a:br>
            <a:r>
              <a:rPr lang="de-DE"/>
              <a:t>enthält, mit veränderbarem Radius und Mittelpunktswinkel bzw. mit Variablen.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Rückbezug</a:t>
            </a:r>
            <a:endParaRPr/>
          </a:p>
          <a:p>
            <a:pPr lvl="1">
              <a:defRPr/>
            </a:pPr>
            <a:r>
              <a:rPr lang="de-DE"/>
              <a:t>Zuordnen von Aufgaben zu den Strategien „im Kopf“ und „mit der Formel“ in einem Onlinetool, gemeinsame Diskussion.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Transferfragen</a:t>
            </a:r>
            <a:endParaRPr/>
          </a:p>
          <a:p>
            <a:pPr lvl="1">
              <a:defRPr/>
            </a:pPr>
            <a:r>
              <a:rPr lang="de-DE"/>
              <a:t>„Vervielfachen“: Nutzen eines Tabellenblatts, um die Zusammenhänge zu untersuchen.</a:t>
            </a:r>
            <a:endParaRPr/>
          </a:p>
          <a:p>
            <a:pPr lvl="1">
              <a:defRPr/>
            </a:pPr>
            <a:r>
              <a:rPr lang="de-DE"/>
              <a:t>„Pizzabäcker“: Erstellen eines „Pizza-Rechners“ für verschiedene Angabe in einem Tabellenblatt.</a:t>
            </a:r>
            <a:endParaRPr/>
          </a:p>
          <a:p>
            <a:pPr lvl="1">
              <a:defRPr/>
            </a:pPr>
            <a:r>
              <a:rPr lang="de-DE"/>
              <a:t>Erstellen eines „Kreissektorrechners“, in dem für verschiedene Kombinationen von Angaben jeweils die fehlende Größe berechnet wird.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/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b="0" i="1">
                            <a:latin typeface="Cambria Math"/>
                          </a:rPr>
                          <m:t>𝐹</m:t>
                        </m:r>
                        <m:r>
                          <a:rPr lang="de-DE" b="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</a:rPr>
                              <m:t>360°</m:t>
                            </m:r>
                          </m:den>
                        </m:f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de-DE">
                    <a:ea typeface="Cambria Math"/>
                  </a:rPr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de-DE"/>
              </a:p>
            </p:txBody>
          </p:sp>
        </mc:Choice>
        <mc:Fallback xmlns="">
          <p:sp>
            <p:nvSpPr>
              <p:cNvPr id="7" name="Textfel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blipFill>
                <a:blip r:embed="rId3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89712" y="2232298"/>
            <a:ext cx="1562607" cy="17684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21774" y="0"/>
            <a:ext cx="2376338" cy="1584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Leitfragen nutzen</a:t>
            </a:r>
            <a:endParaRPr/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Probleme bei Leitfragen – Flächeninhalt von Kreissektoren</a:t>
            </a:r>
            <a:endParaRPr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Keine Leitfrage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Heute geht es darum, wie man die Fläche von Kreissektoren bestimmen kann.</a:t>
            </a:r>
            <a:endParaRPr/>
          </a:p>
          <a:p>
            <a:pPr marL="893770" lvl="2" indent="0">
              <a:buNone/>
              <a:defRPr/>
            </a:pPr>
            <a:r>
              <a:rPr lang="de-DE"/>
              <a:t>Es wird zwar das Thema benannt (z.B. es geht um eine spezielle </a:t>
            </a:r>
            <a:br>
              <a:rPr lang="de-DE"/>
            </a:br>
            <a:r>
              <a:rPr lang="de-DE"/>
              <a:t>Flächenform), aber die Lehrkraft formuliert keine Frage.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Zu offene Leitfrage, wenig Anbindung an Vorwissen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Wie kann man den Flächeninhalt eines Kreissektors bestimmen?</a:t>
            </a:r>
            <a:endParaRPr/>
          </a:p>
          <a:p>
            <a:pPr marL="893770" lvl="2" indent="0">
              <a:buNone/>
              <a:defRPr/>
            </a:pPr>
            <a:r>
              <a:rPr lang="de-DE"/>
              <a:t>Vorhandene Strategien der Lernenden werden nicht ausreichend aufgegriffen.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Zu wenig auf konzeptuelles Wissen bezogen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Es gibt eine Formel, mit der man die Fläche eines Kreissektors bestimmen kann. Auf was muss man achten, damit man die Formel immer richtig anwendet?</a:t>
            </a:r>
            <a:endParaRPr/>
          </a:p>
          <a:p>
            <a:pPr marL="893770" lvl="2" indent="0">
              <a:buNone/>
              <a:defRPr/>
            </a:pPr>
            <a:r>
              <a:rPr lang="de-DE"/>
              <a:t>Zusammenhang der Formel zum Vorwissen der Lernenden wird nicht angesprochen.</a:t>
            </a:r>
            <a:endParaRPr/>
          </a:p>
          <a:p>
            <a:pPr marL="0" lvl="1" indent="-744823">
              <a:buNone/>
              <a:defRPr/>
            </a:pPr>
            <a:endParaRPr lang="de-DE"/>
          </a:p>
          <a:p>
            <a:pPr>
              <a:defRPr/>
            </a:pPr>
            <a:r>
              <a:rPr lang="de-DE" b="1"/>
              <a:t>Zu enge, zu wenig anspruchsvolle Leitfrage</a:t>
            </a:r>
            <a:endParaRPr/>
          </a:p>
          <a:p>
            <a:pPr marL="476806" lvl="1" indent="0">
              <a:buNone/>
              <a:defRPr/>
            </a:pPr>
            <a:r>
              <a:rPr lang="de-DE" i="1"/>
              <a:t>Es wird ein Kreissektor mit Radius 5cm und Mittelpunktswinkel 30° gegeben.</a:t>
            </a:r>
            <a:br>
              <a:rPr lang="de-DE" i="1"/>
            </a:br>
            <a:r>
              <a:rPr lang="de-DE" i="1"/>
              <a:t>Finde den Flächeninhalt des Kreissektors heraus.</a:t>
            </a:r>
            <a:endParaRPr/>
          </a:p>
          <a:p>
            <a:pPr marL="893770" lvl="2" indent="0">
              <a:buNone/>
              <a:defRPr/>
            </a:pPr>
            <a:r>
              <a:rPr lang="de-DE"/>
              <a:t>Die Leitfrage führt zu wenig auf verallgemeinerbare Strukturen und Ideen hin.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6"/>
              <p:cNvSpPr/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b="0" i="1">
                            <a:latin typeface="Cambria Math"/>
                          </a:rPr>
                          <m:t>𝐹</m:t>
                        </m:r>
                        <m:r>
                          <a:rPr lang="de-DE" b="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</a:rPr>
                              <m:t>360</m:t>
                            </m:r>
                            <m:r>
                              <a:rPr lang="de-DE" b="0" i="1">
                                <a:latin typeface="Cambria Math"/>
                              </a:rPr>
                              <m:t>°</m:t>
                            </m:r>
                          </m:den>
                        </m:f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de-DE">
                    <a:ea typeface="Cambria Math"/>
                  </a:rPr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de-DE"/>
              </a:p>
            </p:txBody>
          </p:sp>
        </mc:Choice>
        <mc:Fallback xmlns="">
          <p:sp>
            <p:nvSpPr>
              <p:cNvPr id="13" name="Textfel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611" y="1872258"/>
                <a:ext cx="2673587" cy="421426"/>
              </a:xfrm>
              <a:prstGeom prst="rect">
                <a:avLst/>
              </a:prstGeom>
              <a:blipFill>
                <a:blip r:embed="rId3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89712" y="2376314"/>
            <a:ext cx="1562607" cy="17684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21774" y="0"/>
            <a:ext cx="2376338" cy="1584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Leitfragen nutzen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Wie baue ich eine Erarbeitung mit Leitfrage unterrichtlich auf?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2" name="Inhaltsplatzhalter 1"/>
          <p:cNvGrpSpPr/>
          <p:nvPr/>
        </p:nvGrpSpPr>
        <p:grpSpPr bwMode="auto">
          <a:xfrm>
            <a:off x="1760452" y="1343620"/>
            <a:ext cx="6002858" cy="5425182"/>
            <a:chOff x="0" y="0"/>
            <a:chExt cx="6002858" cy="5425182"/>
          </a:xfrm>
        </p:grpSpPr>
        <p:sp>
          <p:nvSpPr>
            <p:cNvPr id="3" name="Pfeil: Chevron 2"/>
            <p:cNvSpPr/>
            <p:nvPr/>
          </p:nvSpPr>
          <p:spPr bwMode="auto">
            <a:xfrm rot="5400000">
              <a:off x="-147616" y="150806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LK</a:t>
              </a:r>
              <a:endParaRPr/>
            </a:p>
          </p:txBody>
        </p:sp>
        <p:sp>
          <p:nvSpPr>
            <p:cNvPr id="8" name="Rechteck: obere Ecken abgerundet 7"/>
            <p:cNvSpPr/>
            <p:nvPr/>
          </p:nvSpPr>
          <p:spPr bwMode="auto">
            <a:xfrm rot="5400000">
              <a:off x="3026031" y="-2333965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„Kern der Sache“ für sich selbst klären.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Anküpfungspunkte im Vorwissen der Lernenden identifizieren.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Leitfrage, Ausgangssituation, Rückbezug und Transferfrage entwickeln.</a:t>
              </a:r>
              <a:endParaRPr/>
            </a:p>
          </p:txBody>
        </p:sp>
        <p:sp>
          <p:nvSpPr>
            <p:cNvPr id="9" name="Pfeil: Chevron 8"/>
            <p:cNvSpPr/>
            <p:nvPr/>
          </p:nvSpPr>
          <p:spPr bwMode="auto">
            <a:xfrm rot="5400000">
              <a:off x="-147616" y="1037745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61249"/>
                <a:satOff val="-878"/>
                <a:lumOff val="5123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61249"/>
                  <a:satOff val="-878"/>
                  <a:lumOff val="5123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LK &amp; SuS</a:t>
              </a:r>
            </a:p>
          </p:txBody>
        </p:sp>
        <p:sp>
          <p:nvSpPr>
            <p:cNvPr id="10" name="Rechteck: obere Ecken abgerundet 9"/>
            <p:cNvSpPr/>
            <p:nvPr/>
          </p:nvSpPr>
          <p:spPr bwMode="auto">
            <a:xfrm rot="5400000">
              <a:off x="3026031" y="-1447026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61249"/>
                  <a:satOff val="-878"/>
                  <a:lumOff val="5123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Problemhaltige Situation aufwerfen.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Leitfrage formulieren.</a:t>
              </a:r>
              <a:endParaRPr/>
            </a:p>
          </p:txBody>
        </p:sp>
        <p:sp>
          <p:nvSpPr>
            <p:cNvPr id="11" name="Pfeil: Chevron 10"/>
            <p:cNvSpPr/>
            <p:nvPr/>
          </p:nvSpPr>
          <p:spPr bwMode="auto">
            <a:xfrm rot="5400000">
              <a:off x="-147616" y="1924683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122498"/>
                <a:satOff val="-1757"/>
                <a:lumOff val="10246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122498"/>
                  <a:satOff val="-1757"/>
                  <a:lumOff val="10246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SuS</a:t>
              </a:r>
            </a:p>
          </p:txBody>
        </p:sp>
        <p:sp>
          <p:nvSpPr>
            <p:cNvPr id="12" name="Rechteck: obere Ecken abgerundet 11"/>
            <p:cNvSpPr/>
            <p:nvPr/>
          </p:nvSpPr>
          <p:spPr bwMode="auto">
            <a:xfrm rot="5400000">
              <a:off x="3026031" y="-560088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122498"/>
                  <a:satOff val="-1757"/>
                  <a:lumOff val="10246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Vermutungen oder Strategien generieren.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Vermutungen bzw. Strategien untersuchen.</a:t>
              </a:r>
              <a:endParaRPr/>
            </a:p>
          </p:txBody>
        </p:sp>
        <p:sp>
          <p:nvSpPr>
            <p:cNvPr id="13" name="Pfeil: Chevron 12"/>
            <p:cNvSpPr/>
            <p:nvPr/>
          </p:nvSpPr>
          <p:spPr bwMode="auto">
            <a:xfrm rot="5400000">
              <a:off x="-147616" y="2811622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183747"/>
                <a:satOff val="-2635"/>
                <a:lumOff val="15369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183747"/>
                  <a:satOff val="-2635"/>
                  <a:lumOff val="15369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SuS &amp; LK</a:t>
              </a:r>
              <a:endParaRPr/>
            </a:p>
          </p:txBody>
        </p:sp>
        <p:sp>
          <p:nvSpPr>
            <p:cNvPr id="14" name="Rechteck: obere Ecken abgerundet 13"/>
            <p:cNvSpPr/>
            <p:nvPr/>
          </p:nvSpPr>
          <p:spPr bwMode="auto">
            <a:xfrm rot="5400000">
              <a:off x="3026031" y="326850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183747"/>
                  <a:satOff val="-2635"/>
                  <a:lumOff val="15369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Vermutungen zusammenfassen und systematisieren.</a:t>
              </a:r>
              <a:endParaRPr/>
            </a:p>
          </p:txBody>
        </p:sp>
        <p:sp>
          <p:nvSpPr>
            <p:cNvPr id="15" name="Pfeil: Chevron 14"/>
            <p:cNvSpPr/>
            <p:nvPr/>
          </p:nvSpPr>
          <p:spPr bwMode="auto">
            <a:xfrm rot="5400000">
              <a:off x="-147616" y="3698560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244997"/>
                <a:satOff val="-3514"/>
                <a:lumOff val="20492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244997"/>
                  <a:satOff val="-3514"/>
                  <a:lumOff val="20492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SuS</a:t>
              </a:r>
            </a:p>
          </p:txBody>
        </p:sp>
        <p:sp>
          <p:nvSpPr>
            <p:cNvPr id="16" name="Rechteck: obere Ecken abgerundet 15"/>
            <p:cNvSpPr/>
            <p:nvPr/>
          </p:nvSpPr>
          <p:spPr bwMode="auto">
            <a:xfrm rot="5400000">
              <a:off x="3026031" y="1213788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244997"/>
                  <a:satOff val="-3514"/>
                  <a:lumOff val="20492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Bezug zum Vorwissen analysieren.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Rückbezug zur Leitfrage.</a:t>
              </a:r>
              <a:endParaRPr/>
            </a:p>
          </p:txBody>
        </p:sp>
        <p:sp>
          <p:nvSpPr>
            <p:cNvPr id="17" name="Pfeil: Chevron 16"/>
            <p:cNvSpPr/>
            <p:nvPr/>
          </p:nvSpPr>
          <p:spPr bwMode="auto">
            <a:xfrm rot="5400000">
              <a:off x="-147616" y="4585499"/>
              <a:ext cx="984108" cy="688876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solidFill>
            <a:ln w="25400" cap="flat" cmpd="sng" algn="ctr">
              <a:solidFill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36000" tIns="7200" rIns="36000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300"/>
                <a:t>SuS</a:t>
              </a:r>
            </a:p>
          </p:txBody>
        </p:sp>
        <p:sp>
          <p:nvSpPr>
            <p:cNvPr id="18" name="Rechteck: obere Ecken abgerundet 17"/>
            <p:cNvSpPr/>
            <p:nvPr/>
          </p:nvSpPr>
          <p:spPr bwMode="auto">
            <a:xfrm rot="5400000">
              <a:off x="3026031" y="2100727"/>
              <a:ext cx="639670" cy="5313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270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Transferfrage(n) bearbeiten und diskutieren.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de-DE" sz="1200"/>
                <a:t>Auftretende Verständnislücken thematisieren.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2735</Words>
  <Application>Microsoft Office PowerPoint</Application>
  <DocSecurity>0</DocSecurity>
  <PresentationFormat>Benutzerdefiniert</PresentationFormat>
  <Paragraphs>393</Paragraphs>
  <Slides>21</Slides>
  <Notes>18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Bold</vt:lpstr>
      <vt:lpstr>Calibri</vt:lpstr>
      <vt:lpstr>Cambria Math</vt:lpstr>
      <vt:lpstr>Corbel Light</vt:lpstr>
      <vt:lpstr>Symbol</vt:lpstr>
      <vt:lpstr>Wingdings</vt:lpstr>
      <vt:lpstr>Larissa-Design</vt:lpstr>
      <vt:lpstr>PowerPoint-Präsentation</vt:lpstr>
      <vt:lpstr>DigitUS-Projekt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Leitfragen nutzen</vt:lpstr>
      <vt:lpstr>Quellen und Literaturverzeichnis</vt:lpstr>
      <vt:lpstr>Quellen und Literaturverzeichnis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2023-04-03T13:19:16Z</dcterms:modified>
  <cp:category/>
  <dc:identifier/>
  <cp:contentStatus/>
  <dc:language/>
  <cp:version/>
</cp:coreProperties>
</file>