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2">
  <p:sldMasterIdLst>
    <p:sldMasterId id="2147483648" r:id="rId1"/>
  </p:sldMasterIdLst>
  <p:notesMasterIdLst>
    <p:notesMasterId r:id="rId18"/>
  </p:notesMasterIdLst>
  <p:sldIdLst>
    <p:sldId id="256" r:id="rId2"/>
    <p:sldId id="273" r:id="rId3"/>
    <p:sldId id="257" r:id="rId4"/>
    <p:sldId id="258" r:id="rId5"/>
    <p:sldId id="259" r:id="rId6"/>
    <p:sldId id="260" r:id="rId7"/>
    <p:sldId id="261" r:id="rId8"/>
    <p:sldId id="262" r:id="rId9"/>
    <p:sldId id="263" r:id="rId10"/>
    <p:sldId id="264" r:id="rId11"/>
    <p:sldId id="266" r:id="rId12"/>
    <p:sldId id="267" r:id="rId13"/>
    <p:sldId id="268" r:id="rId14"/>
    <p:sldId id="269" r:id="rId15"/>
    <p:sldId id="270" r:id="rId16"/>
    <p:sldId id="271" r:id="rId17"/>
  </p:sldIdLst>
  <p:sldSz cx="10298113" cy="7200900"/>
  <p:notesSz cx="10298113" cy="7200900"/>
  <p:defaultTextStyle>
    <a:defPPr>
      <a:defRPr lang="de-DE"/>
    </a:defPPr>
    <a:lvl1pPr marL="0" algn="l" defTabSz="953617">
      <a:defRPr sz="1700">
        <a:solidFill>
          <a:schemeClr val="tx1"/>
        </a:solidFill>
        <a:latin typeface="+mn-lt"/>
        <a:ea typeface="+mn-ea"/>
        <a:cs typeface="+mn-cs"/>
      </a:defRPr>
    </a:lvl1pPr>
    <a:lvl2pPr marL="476808" algn="l" defTabSz="953617">
      <a:defRPr sz="1700">
        <a:solidFill>
          <a:schemeClr val="tx1"/>
        </a:solidFill>
        <a:latin typeface="+mn-lt"/>
        <a:ea typeface="+mn-ea"/>
        <a:cs typeface="+mn-cs"/>
      </a:defRPr>
    </a:lvl2pPr>
    <a:lvl3pPr marL="953617" algn="l" defTabSz="953617">
      <a:defRPr sz="1700">
        <a:solidFill>
          <a:schemeClr val="tx1"/>
        </a:solidFill>
        <a:latin typeface="+mn-lt"/>
        <a:ea typeface="+mn-ea"/>
        <a:cs typeface="+mn-cs"/>
      </a:defRPr>
    </a:lvl3pPr>
    <a:lvl4pPr marL="1430423" algn="l" defTabSz="953617">
      <a:defRPr sz="1700">
        <a:solidFill>
          <a:schemeClr val="tx1"/>
        </a:solidFill>
        <a:latin typeface="+mn-lt"/>
        <a:ea typeface="+mn-ea"/>
        <a:cs typeface="+mn-cs"/>
      </a:defRPr>
    </a:lvl4pPr>
    <a:lvl5pPr marL="1907231" algn="l" defTabSz="953617">
      <a:defRPr sz="1700">
        <a:solidFill>
          <a:schemeClr val="tx1"/>
        </a:solidFill>
        <a:latin typeface="+mn-lt"/>
        <a:ea typeface="+mn-ea"/>
        <a:cs typeface="+mn-cs"/>
      </a:defRPr>
    </a:lvl5pPr>
    <a:lvl6pPr marL="2384039" algn="l" defTabSz="953617">
      <a:defRPr sz="1700">
        <a:solidFill>
          <a:schemeClr val="tx1"/>
        </a:solidFill>
        <a:latin typeface="+mn-lt"/>
        <a:ea typeface="+mn-ea"/>
        <a:cs typeface="+mn-cs"/>
      </a:defRPr>
    </a:lvl6pPr>
    <a:lvl7pPr marL="2860849" algn="l" defTabSz="953617">
      <a:defRPr sz="1700">
        <a:solidFill>
          <a:schemeClr val="tx1"/>
        </a:solidFill>
        <a:latin typeface="+mn-lt"/>
        <a:ea typeface="+mn-ea"/>
        <a:cs typeface="+mn-cs"/>
      </a:defRPr>
    </a:lvl7pPr>
    <a:lvl8pPr marL="3337656" algn="l" defTabSz="953617">
      <a:defRPr sz="1700">
        <a:solidFill>
          <a:schemeClr val="tx1"/>
        </a:solidFill>
        <a:latin typeface="+mn-lt"/>
        <a:ea typeface="+mn-ea"/>
        <a:cs typeface="+mn-cs"/>
      </a:defRPr>
    </a:lvl8pPr>
    <a:lvl9pPr marL="3814465" algn="l" defTabSz="953617">
      <a:defRPr sz="17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9"/>
  </p:normalViewPr>
  <p:slideViewPr>
    <p:cSldViewPr>
      <p:cViewPr varScale="1">
        <p:scale>
          <a:sx n="105" d="100"/>
          <a:sy n="105" d="100"/>
        </p:scale>
        <p:origin x="3427"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Kopfzeilenplatzhalter 1"/>
          <p:cNvSpPr>
            <a:spLocks noGrp="1"/>
          </p:cNvSpPr>
          <p:nvPr>
            <p:ph type="hdr" sz="quarter"/>
          </p:nvPr>
        </p:nvSpPr>
        <p:spPr bwMode="auto">
          <a:xfrm>
            <a:off x="4" y="6"/>
            <a:ext cx="2945659" cy="493711"/>
          </a:xfrm>
          <a:prstGeom prst="rect">
            <a:avLst/>
          </a:prstGeom>
        </p:spPr>
        <p:txBody>
          <a:bodyPr vert="horz" lIns="95500" tIns="47750" rIns="95500" bIns="47750" rtlCol="0"/>
          <a:lstStyle>
            <a:lvl1pPr algn="l">
              <a:defRPr sz="1300"/>
            </a:lvl1pPr>
          </a:lstStyle>
          <a:p>
            <a:pPr>
              <a:defRPr/>
            </a:pPr>
            <a:endParaRPr lang="en-US"/>
          </a:p>
        </p:txBody>
      </p:sp>
      <p:sp>
        <p:nvSpPr>
          <p:cNvPr id="3" name="Datumsplatzhalter 2"/>
          <p:cNvSpPr>
            <a:spLocks noGrp="1"/>
          </p:cNvSpPr>
          <p:nvPr>
            <p:ph type="dt" idx="1"/>
          </p:nvPr>
        </p:nvSpPr>
        <p:spPr bwMode="auto">
          <a:xfrm>
            <a:off x="3850448" y="6"/>
            <a:ext cx="2945659" cy="493711"/>
          </a:xfrm>
          <a:prstGeom prst="rect">
            <a:avLst/>
          </a:prstGeom>
        </p:spPr>
        <p:txBody>
          <a:bodyPr vert="horz" lIns="95500" tIns="47750" rIns="95500" bIns="47750" rtlCol="0"/>
          <a:lstStyle>
            <a:lvl1pPr algn="r">
              <a:defRPr sz="1300"/>
            </a:lvl1pPr>
          </a:lstStyle>
          <a:p>
            <a:pPr>
              <a:defRPr/>
            </a:pPr>
            <a:fld id="{3DBE2723-2822-419A-9BD4-4BAD25D3271D}" type="datetimeFigureOut">
              <a:rPr lang="en-US"/>
              <a:t>4/3/2023</a:t>
            </a:fld>
            <a:endParaRPr lang="en-US"/>
          </a:p>
        </p:txBody>
      </p:sp>
      <p:sp>
        <p:nvSpPr>
          <p:cNvPr id="4" name="Folienbildplatzhalter 3"/>
          <p:cNvSpPr>
            <a:spLocks noGrp="1" noRot="1" noChangeAspect="1"/>
          </p:cNvSpPr>
          <p:nvPr>
            <p:ph type="sldImg" idx="2"/>
          </p:nvPr>
        </p:nvSpPr>
        <p:spPr bwMode="auto">
          <a:xfrm>
            <a:off x="750888" y="741363"/>
            <a:ext cx="5295899" cy="3702050"/>
          </a:xfrm>
          <a:prstGeom prst="rect">
            <a:avLst/>
          </a:prstGeom>
          <a:noFill/>
          <a:ln w="12700">
            <a:solidFill>
              <a:prstClr val="black"/>
            </a:solidFill>
          </a:ln>
        </p:spPr>
        <p:txBody>
          <a:bodyPr vert="horz" lIns="95500" tIns="47750" rIns="95500" bIns="47750" rtlCol="0" anchor="ctr"/>
          <a:lstStyle/>
          <a:p>
            <a:pPr>
              <a:defRPr/>
            </a:pPr>
            <a:endParaRPr lang="en-US"/>
          </a:p>
        </p:txBody>
      </p:sp>
      <p:sp>
        <p:nvSpPr>
          <p:cNvPr id="5" name="Notizenplatzhalter 4"/>
          <p:cNvSpPr>
            <a:spLocks noGrp="1"/>
          </p:cNvSpPr>
          <p:nvPr>
            <p:ph type="body" sz="quarter" idx="3"/>
          </p:nvPr>
        </p:nvSpPr>
        <p:spPr bwMode="auto">
          <a:xfrm>
            <a:off x="679769" y="4690272"/>
            <a:ext cx="5438140" cy="4443412"/>
          </a:xfrm>
          <a:prstGeom prst="rect">
            <a:avLst/>
          </a:prstGeom>
        </p:spPr>
        <p:txBody>
          <a:bodyPr vert="horz" lIns="95500" tIns="47750" rIns="95500" bIns="47750"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US"/>
          </a:p>
        </p:txBody>
      </p:sp>
      <p:sp>
        <p:nvSpPr>
          <p:cNvPr id="6" name="Fußzeilenplatzhalter 5"/>
          <p:cNvSpPr>
            <a:spLocks noGrp="1"/>
          </p:cNvSpPr>
          <p:nvPr>
            <p:ph type="ftr" sz="quarter" idx="4"/>
          </p:nvPr>
        </p:nvSpPr>
        <p:spPr bwMode="auto">
          <a:xfrm>
            <a:off x="4" y="9378828"/>
            <a:ext cx="2945659" cy="493711"/>
          </a:xfrm>
          <a:prstGeom prst="rect">
            <a:avLst/>
          </a:prstGeom>
        </p:spPr>
        <p:txBody>
          <a:bodyPr vert="horz" lIns="95500" tIns="47750" rIns="95500" bIns="47750" rtlCol="0" anchor="b"/>
          <a:lstStyle>
            <a:lvl1pPr algn="l">
              <a:defRPr sz="1300"/>
            </a:lvl1pPr>
          </a:lstStyle>
          <a:p>
            <a:pPr>
              <a:defRPr/>
            </a:pPr>
            <a:endParaRPr lang="en-US"/>
          </a:p>
        </p:txBody>
      </p:sp>
      <p:sp>
        <p:nvSpPr>
          <p:cNvPr id="7" name="Foliennummernplatzhalter 6"/>
          <p:cNvSpPr>
            <a:spLocks noGrp="1"/>
          </p:cNvSpPr>
          <p:nvPr>
            <p:ph type="sldNum" sz="quarter" idx="5"/>
          </p:nvPr>
        </p:nvSpPr>
        <p:spPr bwMode="auto">
          <a:xfrm>
            <a:off x="3850448" y="9378828"/>
            <a:ext cx="2945659" cy="493711"/>
          </a:xfrm>
          <a:prstGeom prst="rect">
            <a:avLst/>
          </a:prstGeom>
        </p:spPr>
        <p:txBody>
          <a:bodyPr vert="horz" lIns="95500" tIns="47750" rIns="95500" bIns="47750" rtlCol="0" anchor="b"/>
          <a:lstStyle>
            <a:lvl1pPr algn="r">
              <a:defRPr sz="1300"/>
            </a:lvl1pPr>
          </a:lstStyle>
          <a:p>
            <a:pPr>
              <a:defRPr/>
            </a:pPr>
            <a:fld id="{5453E05D-3DF1-4E21-AB1B-DE220D2B1110}" type="slidenum">
              <a:rPr lang="en-US"/>
              <a:t>‹Nr.›</a:t>
            </a:fld>
            <a:endParaRPr lang="en-US"/>
          </a:p>
        </p:txBody>
      </p:sp>
    </p:spTree>
  </p:cSld>
  <p:clrMap bg1="lt1" tx1="dk1" bg2="lt2" tx2="dk2" accent1="accent1" accent2="accent2" accent3="accent3" accent4="accent4" accent5="accent5" accent6="accent6" hlink="hlink" folHlink="folHlink"/>
  <p:notesStyle>
    <a:lvl1pPr marL="0" algn="l" defTabSz="953617">
      <a:defRPr sz="1200">
        <a:solidFill>
          <a:schemeClr val="tx1"/>
        </a:solidFill>
        <a:latin typeface="+mn-lt"/>
        <a:ea typeface="+mn-ea"/>
        <a:cs typeface="+mn-cs"/>
      </a:defRPr>
    </a:lvl1pPr>
    <a:lvl2pPr marL="476808" algn="l" defTabSz="953617">
      <a:defRPr sz="1200">
        <a:solidFill>
          <a:schemeClr val="tx1"/>
        </a:solidFill>
        <a:latin typeface="+mn-lt"/>
        <a:ea typeface="+mn-ea"/>
        <a:cs typeface="+mn-cs"/>
      </a:defRPr>
    </a:lvl2pPr>
    <a:lvl3pPr marL="953617" algn="l" defTabSz="953617">
      <a:defRPr sz="1200">
        <a:solidFill>
          <a:schemeClr val="tx1"/>
        </a:solidFill>
        <a:latin typeface="+mn-lt"/>
        <a:ea typeface="+mn-ea"/>
        <a:cs typeface="+mn-cs"/>
      </a:defRPr>
    </a:lvl3pPr>
    <a:lvl4pPr marL="1430423" algn="l" defTabSz="953617">
      <a:defRPr sz="1200">
        <a:solidFill>
          <a:schemeClr val="tx1"/>
        </a:solidFill>
        <a:latin typeface="+mn-lt"/>
        <a:ea typeface="+mn-ea"/>
        <a:cs typeface="+mn-cs"/>
      </a:defRPr>
    </a:lvl4pPr>
    <a:lvl5pPr marL="1907231" algn="l" defTabSz="953617">
      <a:defRPr sz="1200">
        <a:solidFill>
          <a:schemeClr val="tx1"/>
        </a:solidFill>
        <a:latin typeface="+mn-lt"/>
        <a:ea typeface="+mn-ea"/>
        <a:cs typeface="+mn-cs"/>
      </a:defRPr>
    </a:lvl5pPr>
    <a:lvl6pPr marL="2384039" algn="l" defTabSz="953617">
      <a:defRPr sz="1200">
        <a:solidFill>
          <a:schemeClr val="tx1"/>
        </a:solidFill>
        <a:latin typeface="+mn-lt"/>
        <a:ea typeface="+mn-ea"/>
        <a:cs typeface="+mn-cs"/>
      </a:defRPr>
    </a:lvl6pPr>
    <a:lvl7pPr marL="2860849" algn="l" defTabSz="953617">
      <a:defRPr sz="1200">
        <a:solidFill>
          <a:schemeClr val="tx1"/>
        </a:solidFill>
        <a:latin typeface="+mn-lt"/>
        <a:ea typeface="+mn-ea"/>
        <a:cs typeface="+mn-cs"/>
      </a:defRPr>
    </a:lvl7pPr>
    <a:lvl8pPr marL="3337656" algn="l" defTabSz="953617">
      <a:defRPr sz="1200">
        <a:solidFill>
          <a:schemeClr val="tx1"/>
        </a:solidFill>
        <a:latin typeface="+mn-lt"/>
        <a:ea typeface="+mn-ea"/>
        <a:cs typeface="+mn-cs"/>
      </a:defRPr>
    </a:lvl8pPr>
    <a:lvl9pPr marL="3814465" algn="l" defTabSz="953617">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lstStyle/>
          <a:p>
            <a:pPr>
              <a:defRPr/>
            </a:pPr>
            <a:endParaRPr dirty="0"/>
          </a:p>
        </p:txBody>
      </p:sp>
      <p:sp>
        <p:nvSpPr>
          <p:cNvPr id="4" name="Foliennummernplatzhalter 3"/>
          <p:cNvSpPr>
            <a:spLocks noGrp="1"/>
          </p:cNvSpPr>
          <p:nvPr>
            <p:ph type="sldNum" sz="quarter" idx="5"/>
          </p:nvPr>
        </p:nvSpPr>
        <p:spPr bwMode="auto"/>
        <p:txBody>
          <a:bodyPr/>
          <a:lstStyle/>
          <a:p>
            <a:pPr>
              <a:defRPr/>
            </a:pPr>
            <a:fld id="{5453E05D-3DF1-4E21-AB1B-DE220D2B1110}" type="slidenum">
              <a:rPr lang="en-US"/>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normAutofit/>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B3498228-4FD6-45EB-B0CA-EE52938E3D39}" type="slidenum">
              <a:rPr lang="de-DE"/>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lstStyle/>
          <a:p>
            <a:pPr>
              <a:defRPr/>
            </a:pPr>
            <a:endParaRPr dirty="0"/>
          </a:p>
        </p:txBody>
      </p:sp>
      <p:sp>
        <p:nvSpPr>
          <p:cNvPr id="4" name="Foliennummernplatzhalter 3"/>
          <p:cNvSpPr>
            <a:spLocks noGrp="1"/>
          </p:cNvSpPr>
          <p:nvPr>
            <p:ph type="sldNum" sz="quarter" idx="5"/>
          </p:nvPr>
        </p:nvSpPr>
        <p:spPr bwMode="auto"/>
        <p:txBody>
          <a:bodyPr/>
          <a:lstStyle/>
          <a:p>
            <a:pPr>
              <a:defRPr/>
            </a:pPr>
            <a:fld id="{5453E05D-3DF1-4E21-AB1B-DE220D2B1110}" type="slidenum">
              <a:rPr lang="en-US"/>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lstStyle/>
          <a:p>
            <a:pPr>
              <a:defRPr/>
            </a:pPr>
            <a:endParaRPr dirty="0"/>
          </a:p>
        </p:txBody>
      </p:sp>
      <p:sp>
        <p:nvSpPr>
          <p:cNvPr id="4" name="Foliennummernplatzhalter 3"/>
          <p:cNvSpPr>
            <a:spLocks noGrp="1"/>
          </p:cNvSpPr>
          <p:nvPr>
            <p:ph type="sldNum" sz="quarter" idx="5"/>
          </p:nvPr>
        </p:nvSpPr>
        <p:spPr bwMode="auto"/>
        <p:txBody>
          <a:bodyPr/>
          <a:lstStyle/>
          <a:p>
            <a:pPr>
              <a:defRPr/>
            </a:pPr>
            <a:fld id="{5453E05D-3DF1-4E21-AB1B-DE220D2B1110}" type="slidenum">
              <a:rPr lang="en-US"/>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lstStyle/>
          <a:p>
            <a:pPr>
              <a:defRPr/>
            </a:pPr>
            <a:endParaRPr dirty="0"/>
          </a:p>
        </p:txBody>
      </p:sp>
      <p:sp>
        <p:nvSpPr>
          <p:cNvPr id="4" name="Foliennummernplatzhalter 3"/>
          <p:cNvSpPr>
            <a:spLocks noGrp="1"/>
          </p:cNvSpPr>
          <p:nvPr>
            <p:ph type="sldNum" sz="quarter" idx="5"/>
          </p:nvPr>
        </p:nvSpPr>
        <p:spPr bwMode="auto"/>
        <p:txBody>
          <a:bodyPr/>
          <a:lstStyle/>
          <a:p>
            <a:pPr>
              <a:defRPr/>
            </a:pPr>
            <a:fld id="{5453E05D-3DF1-4E21-AB1B-DE220D2B1110}" type="slidenum">
              <a:rPr lang="en-US"/>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lstStyle/>
          <a:p>
            <a:pPr marL="171450" indent="-171450">
              <a:buFont typeface="Arial"/>
              <a:buChar char="•"/>
              <a:defRPr/>
            </a:pPr>
            <a:endParaRPr dirty="0"/>
          </a:p>
        </p:txBody>
      </p:sp>
      <p:sp>
        <p:nvSpPr>
          <p:cNvPr id="4" name="Foliennummernplatzhalter 3"/>
          <p:cNvSpPr>
            <a:spLocks noGrp="1"/>
          </p:cNvSpPr>
          <p:nvPr>
            <p:ph type="sldNum" sz="quarter" idx="5"/>
          </p:nvPr>
        </p:nvSpPr>
        <p:spPr bwMode="auto"/>
        <p:txBody>
          <a:bodyPr/>
          <a:lstStyle/>
          <a:p>
            <a:pPr>
              <a:defRPr/>
            </a:pPr>
            <a:fld id="{B3498228-4FD6-45EB-B0CA-EE52938E3D39}" type="slidenum">
              <a:rPr lang="de-DE"/>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lstStyle/>
          <a:p>
            <a:pPr marL="171450" indent="-171450">
              <a:buFont typeface="Arial"/>
              <a:buChar char="•"/>
              <a:defRPr/>
            </a:pPr>
            <a:endParaRPr dirty="0"/>
          </a:p>
        </p:txBody>
      </p:sp>
      <p:sp>
        <p:nvSpPr>
          <p:cNvPr id="4" name="Foliennummernplatzhalter 3"/>
          <p:cNvSpPr>
            <a:spLocks noGrp="1"/>
          </p:cNvSpPr>
          <p:nvPr>
            <p:ph type="sldNum" sz="quarter" idx="5"/>
          </p:nvPr>
        </p:nvSpPr>
        <p:spPr bwMode="auto"/>
        <p:txBody>
          <a:bodyPr/>
          <a:lstStyle/>
          <a:p>
            <a:pPr>
              <a:defRPr/>
            </a:pPr>
            <a:fld id="{B3498228-4FD6-45EB-B0CA-EE52938E3D39}" type="slidenum">
              <a:rPr lang="de-DE"/>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lstStyle/>
          <a:p>
            <a:pPr marL="171450" indent="-171450">
              <a:buFont typeface="Arial"/>
              <a:buChar char="•"/>
              <a:defRPr/>
            </a:pPr>
            <a:endParaRPr lang="de-DE" b="0" dirty="0"/>
          </a:p>
        </p:txBody>
      </p:sp>
      <p:sp>
        <p:nvSpPr>
          <p:cNvPr id="4" name="Foliennummernplatzhalter 3"/>
          <p:cNvSpPr>
            <a:spLocks noGrp="1"/>
          </p:cNvSpPr>
          <p:nvPr>
            <p:ph type="sldNum" sz="quarter" idx="5"/>
          </p:nvPr>
        </p:nvSpPr>
        <p:spPr bwMode="auto"/>
        <p:txBody>
          <a:bodyPr/>
          <a:lstStyle/>
          <a:p>
            <a:pPr>
              <a:defRPr/>
            </a:pPr>
            <a:fld id="{B3498228-4FD6-45EB-B0CA-EE52938E3D39}" type="slidenum">
              <a:rPr lang="de-DE"/>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lstStyle/>
          <a:p>
            <a:pPr>
              <a:defRPr/>
            </a:pPr>
            <a:endParaRPr dirty="0"/>
          </a:p>
        </p:txBody>
      </p:sp>
      <p:sp>
        <p:nvSpPr>
          <p:cNvPr id="4" name="Foliennummernplatzhalter 3"/>
          <p:cNvSpPr>
            <a:spLocks noGrp="1"/>
          </p:cNvSpPr>
          <p:nvPr>
            <p:ph type="sldNum" sz="quarter" idx="5"/>
          </p:nvPr>
        </p:nvSpPr>
        <p:spPr bwMode="auto"/>
        <p:txBody>
          <a:bodyPr/>
          <a:lstStyle/>
          <a:p>
            <a:pPr>
              <a:defRPr/>
            </a:pPr>
            <a:fld id="{B3498228-4FD6-45EB-B0CA-EE52938E3D39}" type="slidenum">
              <a:rPr lang="de-DE"/>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5453E05D-3DF1-4E21-AB1B-DE220D2B1110}" type="slidenum">
              <a:rPr lang="en-US"/>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normAutofit/>
          </a:bodyPr>
          <a:lstStyle/>
          <a:p>
            <a:pPr>
              <a:defRPr/>
            </a:pPr>
            <a:endParaRPr dirty="0"/>
          </a:p>
        </p:txBody>
      </p:sp>
      <p:sp>
        <p:nvSpPr>
          <p:cNvPr id="4" name="Foliennummernplatzhalter 3"/>
          <p:cNvSpPr>
            <a:spLocks noGrp="1"/>
          </p:cNvSpPr>
          <p:nvPr>
            <p:ph type="sldNum" sz="quarter" idx="5"/>
          </p:nvPr>
        </p:nvSpPr>
        <p:spPr bwMode="auto"/>
        <p:txBody>
          <a:bodyPr/>
          <a:lstStyle/>
          <a:p>
            <a:pPr>
              <a:defRPr/>
            </a:pPr>
            <a:fld id="{B3498228-4FD6-45EB-B0CA-EE52938E3D39}" type="slidenum">
              <a:rPr lang="de-DE"/>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lstStyle/>
          <a:p>
            <a:pPr>
              <a:defRPr/>
            </a:pPr>
            <a:endParaRPr lang="de-DE" dirty="0"/>
          </a:p>
        </p:txBody>
      </p:sp>
      <p:sp>
        <p:nvSpPr>
          <p:cNvPr id="4" name="Foliennummernplatzhalter 3"/>
          <p:cNvSpPr>
            <a:spLocks noGrp="1"/>
          </p:cNvSpPr>
          <p:nvPr>
            <p:ph type="sldNum" sz="quarter" idx="5"/>
          </p:nvPr>
        </p:nvSpPr>
        <p:spPr bwMode="auto"/>
        <p:txBody>
          <a:bodyPr/>
          <a:lstStyle/>
          <a:p>
            <a:pPr>
              <a:defRPr/>
            </a:pPr>
            <a:fld id="{B3498228-4FD6-45EB-B0CA-EE52938E3D39}" type="slidenum">
              <a:rPr lang="de-DE"/>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Folienbildplatzhalter 1"/>
          <p:cNvSpPr>
            <a:spLocks noGrp="1" noRot="1" noChangeAspect="1"/>
          </p:cNvSpPr>
          <p:nvPr>
            <p:ph type="sldImg"/>
          </p:nvPr>
        </p:nvSpPr>
        <p:spPr bwMode="auto">
          <a:xfrm>
            <a:off x="750888" y="741363"/>
            <a:ext cx="5295900" cy="3702050"/>
          </a:xfrm>
        </p:spPr>
      </p:sp>
      <p:sp>
        <p:nvSpPr>
          <p:cNvPr id="3" name="Notizenplatzhalter 2"/>
          <p:cNvSpPr>
            <a:spLocks noGrp="1"/>
          </p:cNvSpPr>
          <p:nvPr>
            <p:ph type="body" idx="1"/>
          </p:nvPr>
        </p:nvSpPr>
        <p:spPr bwMode="auto"/>
        <p:txBody>
          <a:bodyPr>
            <a:normAutofit/>
          </a:bodyPr>
          <a:lstStyle/>
          <a:p>
            <a:pPr>
              <a:defRPr/>
            </a:pPr>
            <a:endParaRPr dirty="0"/>
          </a:p>
        </p:txBody>
      </p:sp>
      <p:sp>
        <p:nvSpPr>
          <p:cNvPr id="4" name="Foliennummernplatzhalter 3"/>
          <p:cNvSpPr>
            <a:spLocks noGrp="1"/>
          </p:cNvSpPr>
          <p:nvPr>
            <p:ph type="sldNum" sz="quarter" idx="5"/>
          </p:nvPr>
        </p:nvSpPr>
        <p:spPr bwMode="auto"/>
        <p:txBody>
          <a:bodyPr/>
          <a:lstStyle/>
          <a:p>
            <a:pPr>
              <a:defRPr/>
            </a:pPr>
            <a:fld id="{B3498228-4FD6-45EB-B0CA-EE52938E3D39}" type="slidenum">
              <a:rPr lang="de-DE"/>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Digitus - Mathematikdidaktik - Titel">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userDrawn="1">
  <p:cSld name="Digitus - Mathematikdidaktik - mit Untertitel">
    <p:spTree>
      <p:nvGrpSpPr>
        <p:cNvPr id="1" name=""/>
        <p:cNvGrpSpPr/>
        <p:nvPr/>
      </p:nvGrpSpPr>
      <p:grpSpPr bwMode="auto">
        <a:xfrm>
          <a:off x="0" y="0"/>
          <a:ext cx="0" cy="0"/>
          <a:chOff x="0" y="0"/>
          <a:chExt cx="0" cy="0"/>
        </a:xfrm>
      </p:grpSpPr>
      <p:sp>
        <p:nvSpPr>
          <p:cNvPr id="9" name="Rechteck 8"/>
          <p:cNvSpPr/>
          <p:nvPr userDrawn="1"/>
        </p:nvSpPr>
        <p:spPr bwMode="auto">
          <a:xfrm>
            <a:off x="8" y="56"/>
            <a:ext cx="7453304"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l">
              <a:defRPr/>
            </a:pPr>
            <a:endParaRPr lang="de-DE" sz="2400" b="1">
              <a:solidFill>
                <a:schemeClr val="bg1"/>
              </a:solidFill>
            </a:endParaRPr>
          </a:p>
        </p:txBody>
      </p:sp>
      <p:sp>
        <p:nvSpPr>
          <p:cNvPr id="11" name="Titel 1"/>
          <p:cNvSpPr>
            <a:spLocks noGrp="1"/>
          </p:cNvSpPr>
          <p:nvPr>
            <p:ph type="title"/>
          </p:nvPr>
        </p:nvSpPr>
        <p:spPr bwMode="auto">
          <a:xfrm>
            <a:off x="468536" y="0"/>
            <a:ext cx="6912768" cy="648128"/>
          </a:xfrm>
          <a:prstGeom prst="rect">
            <a:avLst/>
          </a:prstGeom>
        </p:spPr>
        <p:txBody>
          <a:bodyPr>
            <a:normAutofit/>
          </a:bodyPr>
          <a:lstStyle>
            <a:lvl1pPr algn="l">
              <a:defRPr sz="2800" b="0">
                <a:solidFill>
                  <a:schemeClr val="bg1"/>
                </a:solidFill>
              </a:defRPr>
            </a:lvl1pPr>
          </a:lstStyle>
          <a:p>
            <a:pPr>
              <a:defRPr/>
            </a:pPr>
            <a:endParaRPr lang="de-DE"/>
          </a:p>
        </p:txBody>
      </p:sp>
      <p:cxnSp>
        <p:nvCxnSpPr>
          <p:cNvPr id="12"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hteck 12"/>
          <p:cNvSpPr/>
          <p:nvPr userDrawn="1"/>
        </p:nvSpPr>
        <p:spPr bwMode="auto">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a:p>
        </p:txBody>
      </p:sp>
      <p:sp>
        <p:nvSpPr>
          <p:cNvPr id="14" name="Textfeld 13"/>
          <p:cNvSpPr txBox="1"/>
          <p:nvPr userDrawn="1"/>
        </p:nvSpPr>
        <p:spPr bwMode="auto">
          <a:xfrm>
            <a:off x="3852912" y="6851612"/>
            <a:ext cx="6445202" cy="280959"/>
          </a:xfrm>
          <a:prstGeom prst="rect">
            <a:avLst/>
          </a:prstGeom>
          <a:noFill/>
          <a:ln>
            <a:noFill/>
          </a:ln>
        </p:spPr>
        <p:txBody>
          <a:bodyPr wrap="square" lIns="95361" tIns="47681" rIns="95361" bIns="47681" rtlCol="0">
            <a:spAutoFit/>
          </a:bodyPr>
          <a:lstStyle/>
          <a:p>
            <a:pPr>
              <a:tabLst>
                <a:tab pos="5827713" algn="r"/>
              </a:tabLst>
              <a:defRPr/>
            </a:pPr>
            <a:r>
              <a:rPr lang="de-DE" sz="1200" b="1">
                <a:solidFill>
                  <a:schemeClr val="tx2"/>
                </a:solidFill>
                <a:latin typeface="+mn-lt"/>
                <a:ea typeface="+mn-ea"/>
                <a:cs typeface="+mn-cs"/>
              </a:rPr>
              <a:t>Didaktik der Mathematik – LMU München	</a:t>
            </a:r>
            <a:fld id="{8BE7A362-220D-42D0-B4B4-4DB6B9E5BC20}" type="slidenum">
              <a:rPr lang="de-DE" sz="1200" b="1">
                <a:solidFill>
                  <a:schemeClr val="tx2"/>
                </a:solidFill>
                <a:latin typeface="+mn-lt"/>
                <a:ea typeface="+mn-ea"/>
                <a:cs typeface="+mn-cs"/>
              </a:rPr>
              <a:t>‹Nr.›</a:t>
            </a:fld>
            <a:endParaRPr lang="de-DE" sz="1200" b="1">
              <a:solidFill>
                <a:schemeClr val="tx2"/>
              </a:solidFill>
              <a:latin typeface="+mn-lt"/>
              <a:ea typeface="+mn-ea"/>
              <a:cs typeface="+mn-cs"/>
            </a:endParaRPr>
          </a:p>
        </p:txBody>
      </p:sp>
      <p:sp>
        <p:nvSpPr>
          <p:cNvPr id="15" name="Inhaltsplatzhalter 2"/>
          <p:cNvSpPr>
            <a:spLocks noGrp="1"/>
          </p:cNvSpPr>
          <p:nvPr>
            <p:ph sz="quarter" idx="10"/>
          </p:nvPr>
        </p:nvSpPr>
        <p:spPr bwMode="auto">
          <a:xfrm>
            <a:off x="5536232" y="6480770"/>
            <a:ext cx="4248943" cy="288032"/>
          </a:xfrm>
          <a:prstGeom prst="rect">
            <a:avLst/>
          </a:prstGeom>
        </p:spPr>
        <p:txBody>
          <a:bodyPr vert="horz" anchor="ctr"/>
          <a:lstStyle>
            <a:lvl1pPr algn="r">
              <a:defRPr sz="1300" b="0">
                <a:latin typeface="Calibri"/>
                <a:cs typeface="Calibri"/>
              </a:defRPr>
            </a:lvl1pPr>
            <a:lvl2pPr marL="476806" indent="0">
              <a:buNone/>
              <a:defRPr/>
            </a:lvl2pPr>
          </a:lstStyle>
          <a:p>
            <a:pPr lvl="0">
              <a:defRPr/>
            </a:pPr>
            <a:r>
              <a:rPr lang="de-DE"/>
              <a:t>Mastertextformat bearbeiten</a:t>
            </a:r>
            <a:endParaRPr/>
          </a:p>
        </p:txBody>
      </p:sp>
      <p:sp>
        <p:nvSpPr>
          <p:cNvPr id="16" name="Rechteck 15"/>
          <p:cNvSpPr/>
          <p:nvPr userDrawn="1"/>
        </p:nvSpPr>
        <p:spPr bwMode="auto">
          <a:xfrm>
            <a:off x="0" y="724003"/>
            <a:ext cx="7453312" cy="400110"/>
          </a:xfrm>
          <a:prstGeom prst="rect">
            <a:avLst/>
          </a:prstGeom>
          <a:solidFill>
            <a:srgbClr val="1F497D"/>
          </a:solidFill>
        </p:spPr>
        <p:txBody>
          <a:bodyPr wrap="square">
            <a:spAutoFit/>
          </a:bodyPr>
          <a:lstStyle/>
          <a:p>
            <a:pPr marL="452438">
              <a:defRPr/>
            </a:pPr>
            <a:endParaRPr lang="de-DE" sz="2000">
              <a:solidFill>
                <a:schemeClr val="bg1"/>
              </a:solidFill>
            </a:endParaRPr>
          </a:p>
        </p:txBody>
      </p:sp>
      <p:sp>
        <p:nvSpPr>
          <p:cNvPr id="21" name="Textplatzhalter 20"/>
          <p:cNvSpPr>
            <a:spLocks noGrp="1"/>
          </p:cNvSpPr>
          <p:nvPr>
            <p:ph type="body" sz="quarter" idx="11"/>
          </p:nvPr>
        </p:nvSpPr>
        <p:spPr bwMode="auto">
          <a:xfrm>
            <a:off x="468536" y="717686"/>
            <a:ext cx="6912767" cy="406427"/>
          </a:xfrm>
        </p:spPr>
        <p:txBody>
          <a:bodyPr>
            <a:noAutofit/>
          </a:bodyPr>
          <a:lstStyle>
            <a:lvl1pPr>
              <a:defRPr sz="2000" b="0">
                <a:solidFill>
                  <a:schemeClr val="bg1"/>
                </a:solidFill>
                <a:latin typeface="+mn-lt"/>
              </a:defRPr>
            </a:lvl1pPr>
          </a:lstStyle>
          <a:p>
            <a:pPr lvl="0">
              <a:defRPr/>
            </a:pPr>
            <a:r>
              <a:rPr lang="de-DE"/>
              <a:t>Textmasterformat bearbeiten</a:t>
            </a:r>
            <a:endParaRPr/>
          </a:p>
        </p:txBody>
      </p:sp>
      <p:sp>
        <p:nvSpPr>
          <p:cNvPr id="17" name="Textplatzhalter 8"/>
          <p:cNvSpPr>
            <a:spLocks noGrp="1"/>
          </p:cNvSpPr>
          <p:nvPr>
            <p:ph type="body" sz="quarter" idx="14" hasCustomPrompt="1"/>
          </p:nvPr>
        </p:nvSpPr>
        <p:spPr bwMode="auto">
          <a:xfrm>
            <a:off x="7453312" y="0"/>
            <a:ext cx="2844801" cy="560070"/>
          </a:xfrm>
        </p:spPr>
        <p:txBody>
          <a:bodyPr/>
          <a:lstStyle>
            <a:lvl1pPr algn="r">
              <a:defRPr sz="800" b="0">
                <a:latin typeface="+mj-lt"/>
              </a:defRPr>
            </a:lvl1pPr>
          </a:lstStyle>
          <a:p>
            <a:pPr>
              <a:defRPr/>
            </a:pPr>
            <a:r>
              <a:rPr lang="de-DE"/>
              <a:t>	</a:t>
            </a:r>
            <a:endParaRPr/>
          </a:p>
        </p:txBody>
      </p:sp>
      <p:sp>
        <p:nvSpPr>
          <p:cNvPr id="18" name="Inhaltsplatzhalter 2"/>
          <p:cNvSpPr>
            <a:spLocks noGrp="1"/>
          </p:cNvSpPr>
          <p:nvPr>
            <p:ph idx="1" hasCustomPrompt="1"/>
          </p:nvPr>
        </p:nvSpPr>
        <p:spPr bwMode="auto">
          <a:xfrm>
            <a:off x="514915" y="1296193"/>
            <a:ext cx="9268300" cy="5136291"/>
          </a:xfrm>
          <a:prstGeom prst="rect">
            <a:avLst/>
          </a:prstGeom>
        </p:spPr>
        <p:txBody>
          <a:bodyPr/>
          <a:lstStyle>
            <a:lvl1pPr>
              <a:buClr>
                <a:srgbClr val="C00000"/>
              </a:buClr>
              <a:buSzPct val="120000"/>
              <a:buFont typeface="Wingdings"/>
              <a:buChar char="§"/>
              <a:defRPr sz="2200">
                <a:latin typeface="+mn-lt"/>
              </a:defRPr>
            </a:lvl1pPr>
            <a:lvl2pPr marL="715963" indent="-238125">
              <a:defRPr sz="1700"/>
            </a:lvl2pPr>
            <a:lvl3pPr marL="889000" indent="-173038">
              <a:buFont typeface="Arial"/>
              <a:buChar char="•"/>
              <a:defRPr sz="1700"/>
            </a:lvl3pPr>
            <a:lvl4pPr marL="889000" indent="0">
              <a:buFont typeface="Symbol"/>
              <a:buNone/>
              <a:defRPr sz="1700"/>
            </a:lvl4pPr>
            <a:lvl5pPr marL="889000" indent="0" algn="r">
              <a:buFont typeface="Symbol"/>
              <a:buNone/>
              <a:defRPr sz="12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preserve="1" userDrawn="1">
  <p:cSld name="1_Benutzerdefiniertes Layout">
    <p:spTree>
      <p:nvGrpSpPr>
        <p:cNvPr id="1" name=""/>
        <p:cNvGrpSpPr/>
        <p:nvPr/>
      </p:nvGrpSpPr>
      <p:grpSpPr bwMode="auto">
        <a:xfrm>
          <a:off x="0" y="0"/>
          <a:ext cx="0" cy="0"/>
          <a:chOff x="0" y="0"/>
          <a:chExt cx="0" cy="0"/>
        </a:xfrm>
      </p:grpSpPr>
      <p:sp>
        <p:nvSpPr>
          <p:cNvPr id="9" name="Rechteck 8"/>
          <p:cNvSpPr/>
          <p:nvPr userDrawn="1"/>
        </p:nvSpPr>
        <p:spPr bwMode="auto">
          <a:xfrm>
            <a:off x="8" y="56"/>
            <a:ext cx="7453304"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l">
              <a:defRPr/>
            </a:pPr>
            <a:endParaRPr lang="de-DE" sz="2400" b="1">
              <a:solidFill>
                <a:schemeClr val="bg1"/>
              </a:solidFill>
            </a:endParaRPr>
          </a:p>
        </p:txBody>
      </p:sp>
      <p:sp>
        <p:nvSpPr>
          <p:cNvPr id="10" name="Inhaltsplatzhalter 2"/>
          <p:cNvSpPr>
            <a:spLocks noGrp="1"/>
          </p:cNvSpPr>
          <p:nvPr>
            <p:ph idx="1"/>
          </p:nvPr>
        </p:nvSpPr>
        <p:spPr bwMode="auto">
          <a:xfrm>
            <a:off x="514915" y="1440209"/>
            <a:ext cx="9268300" cy="4992275"/>
          </a:xfrm>
          <a:prstGeom prst="rect">
            <a:avLst/>
          </a:prstGeom>
        </p:spPr>
        <p:txBody>
          <a:bodyPr/>
          <a:lstStyle>
            <a:lvl1pPr>
              <a:buClr>
                <a:srgbClr val="C00000"/>
              </a:buClr>
              <a:buSzPct val="120000"/>
              <a:buFont typeface="Wingdings"/>
              <a:buChar char="§"/>
              <a:defRPr sz="2200">
                <a:latin typeface="+mn-lt"/>
              </a:defRPr>
            </a:lvl1pPr>
            <a:lvl2pPr>
              <a:defRPr sz="1700"/>
            </a:lvl2pPr>
            <a:lvl3pPr marL="1191775" indent="-238356">
              <a:buFont typeface="Symbol"/>
              <a:buChar char="-"/>
              <a:defRPr sz="1700"/>
            </a:lvl3pPr>
            <a:lvl4pPr marL="1668482" indent="-238356">
              <a:buFont typeface="Symbol"/>
              <a:buChar char="-"/>
              <a:defRPr sz="1700"/>
            </a:lvl4pPr>
            <a:lvl5pPr marL="2145192" indent="-238356">
              <a:buFont typeface="Symbol"/>
              <a:buChar char="-"/>
              <a:defRPr sz="17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1" name="Titel 1"/>
          <p:cNvSpPr>
            <a:spLocks noGrp="1"/>
          </p:cNvSpPr>
          <p:nvPr>
            <p:ph type="title"/>
          </p:nvPr>
        </p:nvSpPr>
        <p:spPr bwMode="auto">
          <a:xfrm>
            <a:off x="468536" y="0"/>
            <a:ext cx="6912768" cy="648128"/>
          </a:xfrm>
          <a:prstGeom prst="rect">
            <a:avLst/>
          </a:prstGeom>
        </p:spPr>
        <p:txBody>
          <a:bodyPr>
            <a:normAutofit/>
          </a:bodyPr>
          <a:lstStyle>
            <a:lvl1pPr algn="l">
              <a:defRPr sz="2800" b="0">
                <a:solidFill>
                  <a:schemeClr val="bg1"/>
                </a:solidFill>
              </a:defRPr>
            </a:lvl1pPr>
          </a:lstStyle>
          <a:p>
            <a:pPr>
              <a:defRPr/>
            </a:pPr>
            <a:endParaRPr lang="de-DE"/>
          </a:p>
        </p:txBody>
      </p:sp>
      <p:cxnSp>
        <p:nvCxnSpPr>
          <p:cNvPr id="12"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hteck 12"/>
          <p:cNvSpPr/>
          <p:nvPr userDrawn="1"/>
        </p:nvSpPr>
        <p:spPr bwMode="auto">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a:p>
        </p:txBody>
      </p:sp>
      <p:sp>
        <p:nvSpPr>
          <p:cNvPr id="14" name="Textfeld 13"/>
          <p:cNvSpPr txBox="1"/>
          <p:nvPr userDrawn="1"/>
        </p:nvSpPr>
        <p:spPr bwMode="auto">
          <a:xfrm>
            <a:off x="3852912" y="6851612"/>
            <a:ext cx="6445202" cy="280959"/>
          </a:xfrm>
          <a:prstGeom prst="rect">
            <a:avLst/>
          </a:prstGeom>
          <a:noFill/>
          <a:ln>
            <a:noFill/>
          </a:ln>
        </p:spPr>
        <p:txBody>
          <a:bodyPr wrap="square" lIns="95361" tIns="47681" rIns="95361" bIns="47681" rtlCol="0">
            <a:spAutoFit/>
          </a:bodyPr>
          <a:lstStyle/>
          <a:p>
            <a:pPr>
              <a:defRPr/>
            </a:pPr>
            <a:r>
              <a:rPr lang="de-DE" sz="1200" b="1">
                <a:solidFill>
                  <a:schemeClr val="tx2"/>
                </a:solidFill>
                <a:latin typeface="+mn-lt"/>
                <a:ea typeface="+mn-ea"/>
                <a:cs typeface="+mn-cs"/>
              </a:rPr>
              <a:t>Didaktik der Mathematik – LMU München				</a:t>
            </a:r>
            <a:fld id="{8BE7A362-220D-42D0-B4B4-4DB6B9E5BC20}" type="slidenum">
              <a:rPr lang="de-DE" sz="1200" b="1">
                <a:solidFill>
                  <a:schemeClr val="tx2"/>
                </a:solidFill>
                <a:latin typeface="+mn-lt"/>
                <a:ea typeface="+mn-ea"/>
                <a:cs typeface="+mn-cs"/>
              </a:rPr>
              <a:t>‹Nr.›</a:t>
            </a:fld>
            <a:endParaRPr lang="de-DE" sz="1200" b="1">
              <a:solidFill>
                <a:schemeClr val="tx2"/>
              </a:solidFill>
              <a:latin typeface="+mn-lt"/>
              <a:ea typeface="+mn-ea"/>
              <a:cs typeface="+mn-cs"/>
            </a:endParaRPr>
          </a:p>
        </p:txBody>
      </p:sp>
      <p:sp>
        <p:nvSpPr>
          <p:cNvPr id="16" name="Rechteck 15"/>
          <p:cNvSpPr/>
          <p:nvPr userDrawn="1"/>
        </p:nvSpPr>
        <p:spPr bwMode="auto">
          <a:xfrm>
            <a:off x="0" y="724003"/>
            <a:ext cx="7453312" cy="400110"/>
          </a:xfrm>
          <a:prstGeom prst="rect">
            <a:avLst/>
          </a:prstGeom>
          <a:solidFill>
            <a:srgbClr val="1F497D"/>
          </a:solidFill>
        </p:spPr>
        <p:txBody>
          <a:bodyPr wrap="square">
            <a:spAutoFit/>
          </a:bodyPr>
          <a:lstStyle/>
          <a:p>
            <a:pPr marL="452438">
              <a:defRPr/>
            </a:pPr>
            <a:endParaRPr lang="de-DE" sz="2000">
              <a:solidFill>
                <a:schemeClr val="bg1"/>
              </a:solidFill>
            </a:endParaRPr>
          </a:p>
        </p:txBody>
      </p:sp>
      <p:sp>
        <p:nvSpPr>
          <p:cNvPr id="21" name="Textplatzhalter 20"/>
          <p:cNvSpPr>
            <a:spLocks noGrp="1"/>
          </p:cNvSpPr>
          <p:nvPr>
            <p:ph type="body" sz="quarter" idx="11" hasCustomPrompt="1"/>
          </p:nvPr>
        </p:nvSpPr>
        <p:spPr bwMode="auto">
          <a:xfrm>
            <a:off x="468536" y="717686"/>
            <a:ext cx="6912767" cy="406427"/>
          </a:xfrm>
        </p:spPr>
        <p:txBody>
          <a:bodyPr>
            <a:normAutofit/>
          </a:bodyPr>
          <a:lstStyle>
            <a:lvl1pPr>
              <a:defRPr sz="2000" b="0">
                <a:solidFill>
                  <a:schemeClr val="bg1"/>
                </a:solidFill>
                <a:latin typeface="+mn-lt"/>
              </a:defRPr>
            </a:lvl1pPr>
          </a:lstStyle>
          <a:p>
            <a:pPr lvl="0">
              <a:defRPr/>
            </a:pPr>
            <a:r>
              <a:rPr lang="de-DE"/>
              <a:t>Textmasterformat bearbeiten</a:t>
            </a:r>
            <a:endParaRPr/>
          </a:p>
        </p:txBody>
      </p:sp>
      <p:sp>
        <p:nvSpPr>
          <p:cNvPr id="17" name="Textplatzhalter 7"/>
          <p:cNvSpPr>
            <a:spLocks noGrp="1"/>
          </p:cNvSpPr>
          <p:nvPr>
            <p:ph type="body" sz="quarter" idx="13"/>
          </p:nvPr>
        </p:nvSpPr>
        <p:spPr bwMode="auto">
          <a:xfrm>
            <a:off x="3852913" y="6192737"/>
            <a:ext cx="5930286" cy="584176"/>
          </a:xfrm>
          <a:prstGeom prst="rect">
            <a:avLst/>
          </a:prstGeom>
          <a:noFill/>
          <a:ln>
            <a:noFill/>
          </a:ln>
        </p:spPr>
        <p:txBody>
          <a:bodyPr anchor="b"/>
          <a:lstStyle>
            <a:lvl1pPr algn="r">
              <a:defRPr sz="1000" b="0"/>
            </a:lvl1pPr>
          </a:lstStyle>
          <a:p>
            <a:pPr lvl="0">
              <a:defRPr/>
            </a:pPr>
            <a:endParaRPr lang="de-DE"/>
          </a:p>
        </p:txBody>
      </p:sp>
      <p:sp>
        <p:nvSpPr>
          <p:cNvPr id="15" name="Textplatzhalter 8"/>
          <p:cNvSpPr>
            <a:spLocks noGrp="1"/>
          </p:cNvSpPr>
          <p:nvPr>
            <p:ph type="body" sz="quarter" idx="14"/>
          </p:nvPr>
        </p:nvSpPr>
        <p:spPr bwMode="auto">
          <a:xfrm>
            <a:off x="7453312" y="0"/>
            <a:ext cx="2844801" cy="560070"/>
          </a:xfrm>
        </p:spPr>
        <p:txBody>
          <a:bodyPr/>
          <a:lstStyle>
            <a:lvl1pPr algn="r">
              <a:defRPr sz="800" b="0"/>
            </a:lvl1pPr>
          </a:lstStyle>
          <a:p>
            <a:pPr>
              <a:defRPr/>
            </a:pP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userDrawn="1">
  <p:cSld name="2_Benutzerdefiniertes Layout">
    <p:spTree>
      <p:nvGrpSpPr>
        <p:cNvPr id="1" name=""/>
        <p:cNvGrpSpPr/>
        <p:nvPr/>
      </p:nvGrpSpPr>
      <p:grpSpPr bwMode="auto">
        <a:xfrm>
          <a:off x="0" y="0"/>
          <a:ext cx="0" cy="0"/>
          <a:chOff x="0" y="0"/>
          <a:chExt cx="0" cy="0"/>
        </a:xfrm>
      </p:grpSpPr>
      <p:sp>
        <p:nvSpPr>
          <p:cNvPr id="9" name="Rechteck 8"/>
          <p:cNvSpPr/>
          <p:nvPr userDrawn="1"/>
        </p:nvSpPr>
        <p:spPr bwMode="auto">
          <a:xfrm>
            <a:off x="8" y="56"/>
            <a:ext cx="7453304" cy="64807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l">
              <a:defRPr/>
            </a:pPr>
            <a:endParaRPr lang="de-DE" sz="2400" b="1">
              <a:solidFill>
                <a:schemeClr val="bg1"/>
              </a:solidFill>
            </a:endParaRPr>
          </a:p>
        </p:txBody>
      </p:sp>
      <p:sp>
        <p:nvSpPr>
          <p:cNvPr id="10" name="Inhaltsplatzhalter 2"/>
          <p:cNvSpPr>
            <a:spLocks noGrp="1"/>
          </p:cNvSpPr>
          <p:nvPr>
            <p:ph idx="1"/>
          </p:nvPr>
        </p:nvSpPr>
        <p:spPr bwMode="auto">
          <a:xfrm>
            <a:off x="514915" y="1440209"/>
            <a:ext cx="9268300" cy="4992275"/>
          </a:xfrm>
          <a:prstGeom prst="rect">
            <a:avLst/>
          </a:prstGeom>
        </p:spPr>
        <p:txBody>
          <a:bodyPr/>
          <a:lstStyle>
            <a:lvl1pPr>
              <a:buClr>
                <a:srgbClr val="C00000"/>
              </a:buClr>
              <a:buSzPct val="120000"/>
              <a:buFont typeface="Wingdings"/>
              <a:buChar char="§"/>
              <a:defRPr sz="2200">
                <a:latin typeface="+mn-lt"/>
              </a:defRPr>
            </a:lvl1pPr>
            <a:lvl2pPr>
              <a:defRPr sz="1700"/>
            </a:lvl2pPr>
            <a:lvl3pPr marL="1191775" indent="-238356">
              <a:buFont typeface="Symbol"/>
              <a:buChar char="-"/>
              <a:defRPr sz="1700"/>
            </a:lvl3pPr>
            <a:lvl4pPr marL="1668482" indent="-238356">
              <a:buFont typeface="Symbol"/>
              <a:buChar char="-"/>
              <a:defRPr sz="1700"/>
            </a:lvl4pPr>
            <a:lvl5pPr marL="2145192" indent="-238356">
              <a:buFont typeface="Symbol"/>
              <a:buChar char="-"/>
              <a:defRPr sz="1700"/>
            </a:lvl5p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11" name="Titel 1"/>
          <p:cNvSpPr>
            <a:spLocks noGrp="1"/>
          </p:cNvSpPr>
          <p:nvPr>
            <p:ph type="title"/>
          </p:nvPr>
        </p:nvSpPr>
        <p:spPr bwMode="auto">
          <a:xfrm>
            <a:off x="468536" y="0"/>
            <a:ext cx="6912768" cy="648128"/>
          </a:xfrm>
          <a:prstGeom prst="rect">
            <a:avLst/>
          </a:prstGeom>
        </p:spPr>
        <p:txBody>
          <a:bodyPr>
            <a:normAutofit/>
          </a:bodyPr>
          <a:lstStyle>
            <a:lvl1pPr algn="l">
              <a:defRPr sz="2800" b="0">
                <a:solidFill>
                  <a:schemeClr val="bg1"/>
                </a:solidFill>
              </a:defRPr>
            </a:lvl1pPr>
          </a:lstStyle>
          <a:p>
            <a:pPr>
              <a:defRPr/>
            </a:pPr>
            <a:endParaRPr lang="de-DE"/>
          </a:p>
        </p:txBody>
      </p:sp>
      <p:cxnSp>
        <p:nvCxnSpPr>
          <p:cNvPr id="12" name="Gerade Verbindung 18"/>
          <p:cNvCxnSpPr>
            <a:cxnSpLocks/>
          </p:cNvCxnSpPr>
          <p:nvPr userDrawn="1"/>
        </p:nvCxnSpPr>
        <p:spPr bwMode="auto">
          <a:xfrm>
            <a:off x="1" y="6838360"/>
            <a:ext cx="10298113"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Rechteck 12"/>
          <p:cNvSpPr/>
          <p:nvPr userDrawn="1"/>
        </p:nvSpPr>
        <p:spPr bwMode="auto">
          <a:xfrm>
            <a:off x="3852920" y="6840866"/>
            <a:ext cx="6445199" cy="719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95361" tIns="47681" rIns="95361" bIns="47681" rtlCol="0" anchor="ctr"/>
          <a:lstStyle/>
          <a:p>
            <a:pPr algn="ctr">
              <a:defRPr/>
            </a:pPr>
            <a:endParaRPr lang="de-DE"/>
          </a:p>
        </p:txBody>
      </p:sp>
      <p:sp>
        <p:nvSpPr>
          <p:cNvPr id="14" name="Textfeld 13"/>
          <p:cNvSpPr txBox="1"/>
          <p:nvPr userDrawn="1"/>
        </p:nvSpPr>
        <p:spPr bwMode="auto">
          <a:xfrm>
            <a:off x="3852912" y="6851612"/>
            <a:ext cx="6445202" cy="280959"/>
          </a:xfrm>
          <a:prstGeom prst="rect">
            <a:avLst/>
          </a:prstGeom>
          <a:noFill/>
          <a:ln>
            <a:noFill/>
          </a:ln>
        </p:spPr>
        <p:txBody>
          <a:bodyPr wrap="square" lIns="95361" tIns="47681" rIns="95361" bIns="47681" rtlCol="0">
            <a:spAutoFit/>
          </a:bodyPr>
          <a:lstStyle/>
          <a:p>
            <a:pPr>
              <a:defRPr/>
            </a:pPr>
            <a:r>
              <a:rPr lang="de-DE" sz="1200" b="1">
                <a:solidFill>
                  <a:schemeClr val="tx2"/>
                </a:solidFill>
                <a:latin typeface="+mn-lt"/>
                <a:ea typeface="+mn-ea"/>
                <a:cs typeface="+mn-cs"/>
              </a:rPr>
              <a:t> Didaktik der Biologie – LMU München				</a:t>
            </a:r>
            <a:fld id="{8BE7A362-220D-42D0-B4B4-4DB6B9E5BC20}" type="slidenum">
              <a:rPr lang="de-DE" sz="1200" b="1">
                <a:solidFill>
                  <a:schemeClr val="tx2"/>
                </a:solidFill>
                <a:latin typeface="+mn-lt"/>
                <a:ea typeface="+mn-ea"/>
                <a:cs typeface="+mn-cs"/>
              </a:rPr>
              <a:t>‹Nr.›</a:t>
            </a:fld>
            <a:endParaRPr lang="de-DE" sz="1200" b="1">
              <a:solidFill>
                <a:schemeClr val="tx2"/>
              </a:solidFill>
              <a:latin typeface="+mn-lt"/>
              <a:ea typeface="+mn-ea"/>
              <a:cs typeface="+mn-cs"/>
            </a:endParaRPr>
          </a:p>
        </p:txBody>
      </p:sp>
      <p:sp>
        <p:nvSpPr>
          <p:cNvPr id="15" name="Inhaltsplatzhalter 2"/>
          <p:cNvSpPr>
            <a:spLocks noGrp="1"/>
          </p:cNvSpPr>
          <p:nvPr>
            <p:ph sz="quarter" idx="10"/>
          </p:nvPr>
        </p:nvSpPr>
        <p:spPr bwMode="auto">
          <a:xfrm>
            <a:off x="5536232" y="6480770"/>
            <a:ext cx="4248943" cy="288032"/>
          </a:xfrm>
          <a:prstGeom prst="rect">
            <a:avLst/>
          </a:prstGeom>
        </p:spPr>
        <p:txBody>
          <a:bodyPr vert="horz" anchor="ctr"/>
          <a:lstStyle>
            <a:lvl1pPr algn="r">
              <a:defRPr sz="1300" b="0">
                <a:latin typeface="Calibri"/>
                <a:cs typeface="Calibri"/>
              </a:defRPr>
            </a:lvl1pPr>
            <a:lvl2pPr marL="476806" indent="0">
              <a:buNone/>
              <a:defRPr/>
            </a:lvl2pPr>
          </a:lstStyle>
          <a:p>
            <a:pPr lvl="0">
              <a:defRPr/>
            </a:pPr>
            <a:r>
              <a:rPr lang="de-DE"/>
              <a:t>Mastertextformat bearbeiten</a:t>
            </a:r>
            <a:endParaRPr/>
          </a:p>
        </p:txBody>
      </p:sp>
      <p:sp>
        <p:nvSpPr>
          <p:cNvPr id="16" name="Rechteck 15"/>
          <p:cNvSpPr/>
          <p:nvPr userDrawn="1"/>
        </p:nvSpPr>
        <p:spPr bwMode="auto">
          <a:xfrm>
            <a:off x="0" y="724003"/>
            <a:ext cx="7453312" cy="400110"/>
          </a:xfrm>
          <a:prstGeom prst="rect">
            <a:avLst/>
          </a:prstGeom>
          <a:solidFill>
            <a:srgbClr val="1F497D"/>
          </a:solidFill>
        </p:spPr>
        <p:txBody>
          <a:bodyPr wrap="square">
            <a:spAutoFit/>
          </a:bodyPr>
          <a:lstStyle/>
          <a:p>
            <a:pPr marL="452438">
              <a:defRPr/>
            </a:pPr>
            <a:endParaRPr lang="de-DE" sz="2000">
              <a:solidFill>
                <a:schemeClr val="bg1"/>
              </a:solidFill>
            </a:endParaRPr>
          </a:p>
        </p:txBody>
      </p:sp>
      <p:sp>
        <p:nvSpPr>
          <p:cNvPr id="21" name="Textplatzhalter 20"/>
          <p:cNvSpPr>
            <a:spLocks noGrp="1"/>
          </p:cNvSpPr>
          <p:nvPr>
            <p:ph type="body" sz="quarter" idx="11"/>
          </p:nvPr>
        </p:nvSpPr>
        <p:spPr bwMode="auto">
          <a:xfrm>
            <a:off x="468536" y="717686"/>
            <a:ext cx="6912767" cy="406427"/>
          </a:xfrm>
        </p:spPr>
        <p:txBody>
          <a:bodyPr>
            <a:noAutofit/>
          </a:bodyPr>
          <a:lstStyle>
            <a:lvl1pPr>
              <a:defRPr sz="2000" b="0">
                <a:solidFill>
                  <a:schemeClr val="bg1"/>
                </a:solidFill>
                <a:latin typeface="+mn-lt"/>
              </a:defRPr>
            </a:lvl1pPr>
          </a:lstStyle>
          <a:p>
            <a:pPr lvl="0">
              <a:defRPr/>
            </a:pPr>
            <a:r>
              <a:rPr lang="de-DE"/>
              <a:t>Textmasterformat bearbeiten</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Titelplatzhalter 1"/>
          <p:cNvSpPr>
            <a:spLocks noGrp="1"/>
          </p:cNvSpPr>
          <p:nvPr>
            <p:ph type="title"/>
          </p:nvPr>
        </p:nvSpPr>
        <p:spPr bwMode="auto">
          <a:xfrm>
            <a:off x="514915" y="288377"/>
            <a:ext cx="9268300" cy="1200151"/>
          </a:xfrm>
          <a:prstGeom prst="rect">
            <a:avLst/>
          </a:prstGeom>
        </p:spPr>
        <p:txBody>
          <a:bodyPr vert="horz" lIns="95361" tIns="47681" rIns="95361" bIns="47681" rtlCol="0" anchor="ctr">
            <a:normAutofit/>
          </a:bodyPr>
          <a:lstStyle/>
          <a:p>
            <a:pPr>
              <a:defRPr/>
            </a:pPr>
            <a:r>
              <a:rPr lang="de-DE"/>
              <a:t>Titelmasterformat durch Klicken bearbeiten</a:t>
            </a:r>
            <a:endParaRPr/>
          </a:p>
        </p:txBody>
      </p:sp>
      <p:sp>
        <p:nvSpPr>
          <p:cNvPr id="3" name="Textplatzhalter 2"/>
          <p:cNvSpPr>
            <a:spLocks noGrp="1"/>
          </p:cNvSpPr>
          <p:nvPr>
            <p:ph type="body" idx="1"/>
          </p:nvPr>
        </p:nvSpPr>
        <p:spPr bwMode="auto">
          <a:xfrm>
            <a:off x="514915" y="1680223"/>
            <a:ext cx="9268300" cy="4752261"/>
          </a:xfrm>
          <a:prstGeom prst="rect">
            <a:avLst/>
          </a:prstGeom>
        </p:spPr>
        <p:txBody>
          <a:bodyPr vert="horz" lIns="95361" tIns="47681" rIns="95361" bIns="47681"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p:txBody>
      </p:sp>
      <p:sp>
        <p:nvSpPr>
          <p:cNvPr id="10" name="Foliennummernplatzhalter 4"/>
          <p:cNvSpPr txBox="1">
            <a:spLocks noGrp="1"/>
          </p:cNvSpPr>
          <p:nvPr userDrawn="1"/>
        </p:nvSpPr>
        <p:spPr bwMode="auto">
          <a:xfrm>
            <a:off x="9845788" y="6773532"/>
            <a:ext cx="470210" cy="531732"/>
          </a:xfrm>
          <a:prstGeom prst="rect">
            <a:avLst/>
          </a:prstGeom>
          <a:noFill/>
          <a:ln w="9525">
            <a:noFill/>
            <a:miter lim="800000"/>
            <a:headEnd/>
            <a:tailEnd/>
          </a:ln>
        </p:spPr>
        <p:txBody>
          <a:bodyPr lIns="95361" tIns="47681" rIns="95361" bIns="47681" anchor="ctr"/>
          <a:lstStyle/>
          <a:p>
            <a:pPr algn="ctr">
              <a:defRPr/>
            </a:pPr>
            <a:fld id="{8BE7A362-220D-42D0-B4B4-4DB6B9E5BC20}" type="slidenum">
              <a:rPr lang="de-DE" sz="1200" b="1">
                <a:solidFill>
                  <a:schemeClr val="bg1"/>
                </a:solidFill>
                <a:latin typeface="Arial Bold"/>
                <a:ea typeface="Arial Bold"/>
                <a:cs typeface="Arial Bold"/>
              </a:rPr>
              <a:t>‹Nr.›</a:t>
            </a:fld>
            <a:endParaRPr lang="de-DE" sz="1200" b="1">
              <a:solidFill>
                <a:schemeClr val="bg1"/>
              </a:solidFill>
              <a:latin typeface="Arial Bold"/>
              <a:ea typeface="Arial Bold"/>
              <a:cs typeface="Arial Bo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53617">
        <a:spcBef>
          <a:spcPts val="0"/>
        </a:spcBef>
        <a:buNone/>
        <a:defRPr sz="4700">
          <a:solidFill>
            <a:schemeClr val="tx1"/>
          </a:solidFill>
          <a:latin typeface="+mj-lt"/>
          <a:ea typeface="+mj-ea"/>
          <a:cs typeface="+mj-cs"/>
        </a:defRPr>
      </a:lvl1pPr>
    </p:titleStyle>
    <p:bodyStyle>
      <a:lvl1pPr marL="357607" indent="-357607" algn="l" defTabSz="953617">
        <a:spcBef>
          <a:spcPts val="0"/>
        </a:spcBef>
        <a:buFont typeface="Arial"/>
        <a:buNone/>
        <a:defRPr sz="2400" b="1">
          <a:solidFill>
            <a:schemeClr val="tx1"/>
          </a:solidFill>
          <a:latin typeface="Arial Bold"/>
          <a:ea typeface="+mn-ea"/>
          <a:cs typeface="+mn-cs"/>
        </a:defRPr>
      </a:lvl1pPr>
      <a:lvl2pPr marL="774811" indent="-298005" algn="l" defTabSz="953617">
        <a:spcBef>
          <a:spcPts val="0"/>
        </a:spcBef>
        <a:buFont typeface="Arial"/>
        <a:buChar char="–"/>
        <a:defRPr sz="3000">
          <a:solidFill>
            <a:schemeClr val="tx1"/>
          </a:solidFill>
          <a:latin typeface="+mn-lt"/>
          <a:ea typeface="+mn-ea"/>
          <a:cs typeface="+mn-cs"/>
        </a:defRPr>
      </a:lvl2pPr>
      <a:lvl3pPr marL="1192021" indent="-238404" algn="l" defTabSz="953617">
        <a:spcBef>
          <a:spcPts val="0"/>
        </a:spcBef>
        <a:buFont typeface="Arial"/>
        <a:buChar char="•"/>
        <a:defRPr sz="2400">
          <a:solidFill>
            <a:schemeClr val="tx1"/>
          </a:solidFill>
          <a:latin typeface="+mn-lt"/>
          <a:ea typeface="+mn-ea"/>
          <a:cs typeface="+mn-cs"/>
        </a:defRPr>
      </a:lvl3pPr>
      <a:lvl4pPr marL="1668828" indent="-238404" algn="l" defTabSz="953617">
        <a:spcBef>
          <a:spcPts val="0"/>
        </a:spcBef>
        <a:buFont typeface="Arial"/>
        <a:buChar char="–"/>
        <a:defRPr sz="2000">
          <a:solidFill>
            <a:schemeClr val="tx1"/>
          </a:solidFill>
          <a:latin typeface="+mn-lt"/>
          <a:ea typeface="+mn-ea"/>
          <a:cs typeface="+mn-cs"/>
        </a:defRPr>
      </a:lvl4pPr>
      <a:lvl5pPr marL="2145636" indent="-238404" algn="l" defTabSz="953617">
        <a:spcBef>
          <a:spcPts val="0"/>
        </a:spcBef>
        <a:buFont typeface="Arial"/>
        <a:buChar char="»"/>
        <a:defRPr sz="2000">
          <a:solidFill>
            <a:schemeClr val="tx1"/>
          </a:solidFill>
          <a:latin typeface="+mn-lt"/>
          <a:ea typeface="+mn-ea"/>
          <a:cs typeface="+mn-cs"/>
        </a:defRPr>
      </a:lvl5pPr>
      <a:lvl6pPr marL="2622444" indent="-238404" algn="l" defTabSz="953617">
        <a:spcBef>
          <a:spcPts val="0"/>
        </a:spcBef>
        <a:buFont typeface="Arial"/>
        <a:buChar char="•"/>
        <a:defRPr sz="2000">
          <a:solidFill>
            <a:schemeClr val="tx1"/>
          </a:solidFill>
          <a:latin typeface="+mn-lt"/>
          <a:ea typeface="+mn-ea"/>
          <a:cs typeface="+mn-cs"/>
        </a:defRPr>
      </a:lvl6pPr>
      <a:lvl7pPr marL="3099252" indent="-238404" algn="l" defTabSz="953617">
        <a:spcBef>
          <a:spcPts val="0"/>
        </a:spcBef>
        <a:buFont typeface="Arial"/>
        <a:buChar char="•"/>
        <a:defRPr sz="2000">
          <a:solidFill>
            <a:schemeClr val="tx1"/>
          </a:solidFill>
          <a:latin typeface="+mn-lt"/>
          <a:ea typeface="+mn-ea"/>
          <a:cs typeface="+mn-cs"/>
        </a:defRPr>
      </a:lvl7pPr>
      <a:lvl8pPr marL="3576061" indent="-238404" algn="l" defTabSz="953617">
        <a:spcBef>
          <a:spcPts val="0"/>
        </a:spcBef>
        <a:buFont typeface="Arial"/>
        <a:buChar char="•"/>
        <a:defRPr sz="2000">
          <a:solidFill>
            <a:schemeClr val="tx1"/>
          </a:solidFill>
          <a:latin typeface="+mn-lt"/>
          <a:ea typeface="+mn-ea"/>
          <a:cs typeface="+mn-cs"/>
        </a:defRPr>
      </a:lvl8pPr>
      <a:lvl9pPr marL="4052869" indent="-238404" algn="l" defTabSz="953617">
        <a:spcBef>
          <a:spcPts val="0"/>
        </a:spcBef>
        <a:buFont typeface="Arial"/>
        <a:buChar char="•"/>
        <a:defRPr sz="2000">
          <a:solidFill>
            <a:schemeClr val="tx1"/>
          </a:solidFill>
          <a:latin typeface="+mn-lt"/>
          <a:ea typeface="+mn-ea"/>
          <a:cs typeface="+mn-cs"/>
        </a:defRPr>
      </a:lvl9pPr>
    </p:bodyStyle>
    <p:otherStyle>
      <a:defPPr>
        <a:defRPr lang="de-DE"/>
      </a:defPPr>
      <a:lvl1pPr marL="0" algn="l" defTabSz="953617">
        <a:defRPr sz="1700">
          <a:solidFill>
            <a:schemeClr val="tx1"/>
          </a:solidFill>
          <a:latin typeface="+mn-lt"/>
          <a:ea typeface="+mn-ea"/>
          <a:cs typeface="+mn-cs"/>
        </a:defRPr>
      </a:lvl1pPr>
      <a:lvl2pPr marL="476808" algn="l" defTabSz="953617">
        <a:defRPr sz="1700">
          <a:solidFill>
            <a:schemeClr val="tx1"/>
          </a:solidFill>
          <a:latin typeface="+mn-lt"/>
          <a:ea typeface="+mn-ea"/>
          <a:cs typeface="+mn-cs"/>
        </a:defRPr>
      </a:lvl2pPr>
      <a:lvl3pPr marL="953617" algn="l" defTabSz="953617">
        <a:defRPr sz="1700">
          <a:solidFill>
            <a:schemeClr val="tx1"/>
          </a:solidFill>
          <a:latin typeface="+mn-lt"/>
          <a:ea typeface="+mn-ea"/>
          <a:cs typeface="+mn-cs"/>
        </a:defRPr>
      </a:lvl3pPr>
      <a:lvl4pPr marL="1430423" algn="l" defTabSz="953617">
        <a:defRPr sz="1700">
          <a:solidFill>
            <a:schemeClr val="tx1"/>
          </a:solidFill>
          <a:latin typeface="+mn-lt"/>
          <a:ea typeface="+mn-ea"/>
          <a:cs typeface="+mn-cs"/>
        </a:defRPr>
      </a:lvl4pPr>
      <a:lvl5pPr marL="1907231" algn="l" defTabSz="953617">
        <a:defRPr sz="1700">
          <a:solidFill>
            <a:schemeClr val="tx1"/>
          </a:solidFill>
          <a:latin typeface="+mn-lt"/>
          <a:ea typeface="+mn-ea"/>
          <a:cs typeface="+mn-cs"/>
        </a:defRPr>
      </a:lvl5pPr>
      <a:lvl6pPr marL="2384039" algn="l" defTabSz="953617">
        <a:defRPr sz="1700">
          <a:solidFill>
            <a:schemeClr val="tx1"/>
          </a:solidFill>
          <a:latin typeface="+mn-lt"/>
          <a:ea typeface="+mn-ea"/>
          <a:cs typeface="+mn-cs"/>
        </a:defRPr>
      </a:lvl6pPr>
      <a:lvl7pPr marL="2860849" algn="l" defTabSz="953617">
        <a:defRPr sz="1700">
          <a:solidFill>
            <a:schemeClr val="tx1"/>
          </a:solidFill>
          <a:latin typeface="+mn-lt"/>
          <a:ea typeface="+mn-ea"/>
          <a:cs typeface="+mn-cs"/>
        </a:defRPr>
      </a:lvl7pPr>
      <a:lvl8pPr marL="3337656" algn="l" defTabSz="953617">
        <a:defRPr sz="1700">
          <a:solidFill>
            <a:schemeClr val="tx1"/>
          </a:solidFill>
          <a:latin typeface="+mn-lt"/>
          <a:ea typeface="+mn-ea"/>
          <a:cs typeface="+mn-cs"/>
        </a:defRPr>
      </a:lvl8pPr>
      <a:lvl9pPr marL="3814465" algn="l" defTabSz="953617">
        <a:defRPr sz="17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s://epub.ub.uni-muenchen.de/94318/1/3_M07a_Verstehenselemente-einbinden_Aufg.odt"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ixabay.com/images/id-918449/" TargetMode="External"/><Relationship Id="rId2" Type="http://schemas.openxmlformats.org/officeDocument/2006/relationships/hyperlink" Target="https://pixabay.com/images/id-654956/" TargetMode="External"/><Relationship Id="rId1" Type="http://schemas.openxmlformats.org/officeDocument/2006/relationships/slideLayout" Target="../slideLayouts/slideLayout2.xml"/><Relationship Id="rId4" Type="http://schemas.openxmlformats.org/officeDocument/2006/relationships/hyperlink" Target="https://creativecommons.org/licenses/by-sa/4.0/legalcode.de"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pub.ub.uni-muenchen.de/95513/1/M_Handreichung_Lehrkraefte.docx" TargetMode="External"/><Relationship Id="rId3" Type="http://schemas.openxmlformats.org/officeDocument/2006/relationships/hyperlink" Target="https://orcid.org/0000-0002-3187-3459" TargetMode="External"/><Relationship Id="rId7" Type="http://schemas.openxmlformats.org/officeDocument/2006/relationships/hyperlink" Target="https://creativecommons.org/licenses/by-sa/4.0/deed.de" TargetMode="External"/><Relationship Id="rId2" Type="http://schemas.openxmlformats.org/officeDocument/2006/relationships/hyperlink" Target="https://nbn-resolving.org/urn:nbn:de:bvb:19-epub-93577-3" TargetMode="External"/><Relationship Id="rId1" Type="http://schemas.openxmlformats.org/officeDocument/2006/relationships/slideLayout" Target="../slideLayouts/slideLayout2.xml"/><Relationship Id="rId6" Type="http://schemas.openxmlformats.org/officeDocument/2006/relationships/hyperlink" Target="https://orcid.org/0000-0002-4017-3534" TargetMode="External"/><Relationship Id="rId5" Type="http://schemas.openxmlformats.org/officeDocument/2006/relationships/hyperlink" Target="https://orcid.org/0000-0003-2828-6939" TargetMode="External"/><Relationship Id="rId4" Type="http://schemas.openxmlformats.org/officeDocument/2006/relationships/hyperlink" Target="https://orcid.org/0000-0002-8386-5151"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 name="Grafik 9"/>
          <p:cNvPicPr>
            <a:picLocks noChangeAspect="1"/>
          </p:cNvPicPr>
          <p:nvPr/>
        </p:nvPicPr>
        <p:blipFill>
          <a:blip r:embed="rId3"/>
          <a:stretch/>
        </p:blipFill>
        <p:spPr bwMode="auto">
          <a:xfrm>
            <a:off x="-1" y="-522685"/>
            <a:ext cx="10298113" cy="7723585"/>
          </a:xfrm>
          <a:prstGeom prst="rect">
            <a:avLst/>
          </a:prstGeom>
        </p:spPr>
      </p:pic>
      <p:sp>
        <p:nvSpPr>
          <p:cNvPr id="6" name="Rechteck 5"/>
          <p:cNvSpPr/>
          <p:nvPr/>
        </p:nvSpPr>
        <p:spPr bwMode="auto">
          <a:xfrm>
            <a:off x="1980704" y="648218"/>
            <a:ext cx="8348529"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de-DE" sz="2800">
                <a:solidFill>
                  <a:schemeClr val="tx1"/>
                </a:solidFill>
              </a:rPr>
              <a:t>Verstehenselemente einbinden</a:t>
            </a:r>
            <a:endParaRPr/>
          </a:p>
        </p:txBody>
      </p:sp>
      <p:sp>
        <p:nvSpPr>
          <p:cNvPr id="7" name="Rechteck 6"/>
          <p:cNvSpPr/>
          <p:nvPr/>
        </p:nvSpPr>
        <p:spPr bwMode="auto">
          <a:xfrm>
            <a:off x="1980704" y="1152226"/>
            <a:ext cx="8348529"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None/>
              <a:defRPr/>
            </a:pPr>
            <a:r>
              <a:rPr lang="de-DE" sz="2800">
                <a:solidFill>
                  <a:schemeClr val="tx1"/>
                </a:solidFill>
              </a:rPr>
              <a:t>...um die Kernpunkte des Themas erkennbar zu machen.</a:t>
            </a:r>
            <a:endParaRPr/>
          </a:p>
        </p:txBody>
      </p:sp>
      <p:sp>
        <p:nvSpPr>
          <p:cNvPr id="8" name="Rechteck 7"/>
          <p:cNvSpPr/>
          <p:nvPr/>
        </p:nvSpPr>
        <p:spPr bwMode="auto">
          <a:xfrm>
            <a:off x="1980704" y="144162"/>
            <a:ext cx="8348529"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de-DE" sz="2800" b="1">
                <a:solidFill>
                  <a:schemeClr val="tx1"/>
                </a:solidFill>
              </a:rPr>
              <a:t>Konzeptorientierung – Option 1</a:t>
            </a:r>
            <a:endParaRPr/>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w="http://schemas.openxmlformats.org/wordprocessingml/2006/main" xmlns:m="http://schemas.openxmlformats.org/officeDocument/2006/math" xmlns="">
      <p:transition spd="slow" advClick="1">
        <p:wipe dir="r"/>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Verstehenselemente einbinden</a:t>
            </a:r>
            <a:endParaRPr/>
          </a:p>
        </p:txBody>
      </p:sp>
      <p:sp>
        <p:nvSpPr>
          <p:cNvPr id="5" name="Inhaltsplatzhalter 4"/>
          <p:cNvSpPr>
            <a:spLocks noGrp="1"/>
          </p:cNvSpPr>
          <p:nvPr>
            <p:ph sz="quarter" idx="10"/>
          </p:nvPr>
        </p:nvSpPr>
        <p:spPr bwMode="auto"/>
        <p:txBody>
          <a:bodyPr>
            <a:normAutofit lnSpcReduction="10000"/>
          </a:bodyPr>
          <a:lstStyle/>
          <a:p>
            <a:pPr>
              <a:defRPr/>
            </a:pPr>
            <a:endParaRPr lang="de-DE"/>
          </a:p>
        </p:txBody>
      </p:sp>
      <p:sp>
        <p:nvSpPr>
          <p:cNvPr id="17" name="Textplatzhalter 16"/>
          <p:cNvSpPr>
            <a:spLocks noGrp="1"/>
          </p:cNvSpPr>
          <p:nvPr>
            <p:ph type="body" sz="quarter" idx="11"/>
          </p:nvPr>
        </p:nvSpPr>
        <p:spPr bwMode="auto"/>
        <p:txBody>
          <a:bodyPr/>
          <a:lstStyle/>
          <a:p>
            <a:pPr>
              <a:defRPr/>
            </a:pPr>
            <a:r>
              <a:rPr lang="de-DE"/>
              <a:t>Einordnung</a:t>
            </a:r>
            <a:endParaRPr/>
          </a:p>
        </p:txBody>
      </p:sp>
      <p:sp>
        <p:nvSpPr>
          <p:cNvPr id="6" name="Textplatzhalter 5"/>
          <p:cNvSpPr>
            <a:spLocks noGrp="1"/>
          </p:cNvSpPr>
          <p:nvPr>
            <p:ph type="body" sz="quarter" idx="14"/>
          </p:nvPr>
        </p:nvSpPr>
        <p:spPr bwMode="auto"/>
        <p:txBody>
          <a:bodyPr/>
          <a:lstStyle/>
          <a:p>
            <a:pPr>
              <a:defRPr/>
            </a:pPr>
            <a:endParaRPr lang="de-DE"/>
          </a:p>
        </p:txBody>
      </p:sp>
      <p:sp>
        <p:nvSpPr>
          <p:cNvPr id="3" name="Inhaltsplatzhalter 2"/>
          <p:cNvSpPr>
            <a:spLocks noGrp="1"/>
          </p:cNvSpPr>
          <p:nvPr>
            <p:ph idx="1"/>
          </p:nvPr>
        </p:nvSpPr>
        <p:spPr bwMode="auto"/>
        <p:txBody>
          <a:bodyPr/>
          <a:lstStyle/>
          <a:p>
            <a:pPr>
              <a:defRPr/>
            </a:pPr>
            <a:endParaRPr lang="de-DE" dirty="0"/>
          </a:p>
        </p:txBody>
      </p:sp>
      <p:sp>
        <p:nvSpPr>
          <p:cNvPr id="29" name="Rechteck 28"/>
          <p:cNvSpPr/>
          <p:nvPr/>
        </p:nvSpPr>
        <p:spPr bwMode="auto">
          <a:xfrm>
            <a:off x="0" y="1898898"/>
            <a:ext cx="10040660" cy="3861792"/>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lIns="152039" tIns="152039" rIns="152039" bIns="152039" rtlCol="0" anchor="t"/>
          <a:lstStyle/>
          <a:p>
            <a:pPr>
              <a:defRPr/>
            </a:pPr>
            <a:endParaRPr lang="de-DE" sz="1850">
              <a:solidFill>
                <a:schemeClr val="tx1"/>
              </a:solidFill>
            </a:endParaRPr>
          </a:p>
        </p:txBody>
      </p:sp>
      <p:sp>
        <p:nvSpPr>
          <p:cNvPr id="7" name="Rechteck 6"/>
          <p:cNvSpPr/>
          <p:nvPr/>
        </p:nvSpPr>
        <p:spPr bwMode="auto">
          <a:xfrm>
            <a:off x="643632" y="2478167"/>
            <a:ext cx="1930896" cy="45054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de-DE" sz="1700">
                <a:solidFill>
                  <a:schemeClr val="bg1"/>
                </a:solidFill>
              </a:rPr>
              <a:t>Ausgangslage</a:t>
            </a:r>
            <a:endParaRPr/>
          </a:p>
        </p:txBody>
      </p:sp>
      <p:sp>
        <p:nvSpPr>
          <p:cNvPr id="8" name="Rechteck 7"/>
          <p:cNvSpPr/>
          <p:nvPr/>
        </p:nvSpPr>
        <p:spPr bwMode="auto">
          <a:xfrm>
            <a:off x="3095285" y="2478167"/>
            <a:ext cx="2316100" cy="45054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de-DE" sz="1700">
                <a:solidFill>
                  <a:schemeClr val="bg1"/>
                </a:solidFill>
              </a:rPr>
              <a:t>Material &amp; Idee</a:t>
            </a:r>
            <a:endParaRPr/>
          </a:p>
        </p:txBody>
      </p:sp>
      <p:sp>
        <p:nvSpPr>
          <p:cNvPr id="9" name="Rechteck 8"/>
          <p:cNvSpPr/>
          <p:nvPr/>
        </p:nvSpPr>
        <p:spPr bwMode="auto">
          <a:xfrm>
            <a:off x="5917515" y="2478167"/>
            <a:ext cx="3409299" cy="450542"/>
          </a:xfrm>
          <a:prstGeom prst="rect">
            <a:avLst/>
          </a:prstGeom>
          <a:solidFill>
            <a:schemeClr val="tx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de-DE" sz="1700">
                <a:solidFill>
                  <a:schemeClr val="bg1"/>
                </a:solidFill>
              </a:rPr>
              <a:t>Planung der Umsetzung</a:t>
            </a:r>
            <a:endParaRPr/>
          </a:p>
        </p:txBody>
      </p:sp>
      <p:grpSp>
        <p:nvGrpSpPr>
          <p:cNvPr id="64" name="Gruppieren 63"/>
          <p:cNvGrpSpPr/>
          <p:nvPr/>
        </p:nvGrpSpPr>
        <p:grpSpPr bwMode="auto">
          <a:xfrm>
            <a:off x="3095285" y="3164690"/>
            <a:ext cx="2316100" cy="2379976"/>
            <a:chOff x="3664527" y="2743200"/>
            <a:chExt cx="2742045" cy="2817669"/>
          </a:xfrm>
        </p:grpSpPr>
        <p:sp>
          <p:nvSpPr>
            <p:cNvPr id="13" name="Oval 12"/>
            <p:cNvSpPr/>
            <p:nvPr/>
          </p:nvSpPr>
          <p:spPr bwMode="auto">
            <a:xfrm>
              <a:off x="4958772" y="3451514"/>
              <a:ext cx="1447800" cy="1333500"/>
            </a:xfrm>
            <a:prstGeom prst="ellipse">
              <a:avLst/>
            </a:prstGeom>
            <a:solidFill>
              <a:schemeClr val="accent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de-DE" sz="1250">
                  <a:solidFill>
                    <a:schemeClr val="bg1"/>
                  </a:solidFill>
                </a:rPr>
                <a:t>angestrebte</a:t>
              </a:r>
              <a:br>
                <a:rPr lang="de-DE" sz="1250">
                  <a:solidFill>
                    <a:schemeClr val="bg1"/>
                  </a:solidFill>
                </a:rPr>
              </a:br>
              <a:r>
                <a:rPr lang="de-DE" sz="1250">
                  <a:solidFill>
                    <a:schemeClr val="bg1"/>
                  </a:solidFill>
                </a:rPr>
                <a:t>Lern-aktivitäten</a:t>
              </a:r>
              <a:endParaRPr/>
            </a:p>
          </p:txBody>
        </p:sp>
        <p:sp>
          <p:nvSpPr>
            <p:cNvPr id="14" name="Oval 13"/>
            <p:cNvSpPr/>
            <p:nvPr/>
          </p:nvSpPr>
          <p:spPr bwMode="auto">
            <a:xfrm>
              <a:off x="3664527" y="4227369"/>
              <a:ext cx="1447800" cy="1333500"/>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de-DE" sz="1250">
                  <a:solidFill>
                    <a:schemeClr val="tx1"/>
                  </a:solidFill>
                </a:rPr>
                <a:t>Werkzeuge &amp; Medien</a:t>
              </a:r>
              <a:endParaRPr/>
            </a:p>
          </p:txBody>
        </p:sp>
        <p:sp>
          <p:nvSpPr>
            <p:cNvPr id="24" name="Oval 23"/>
            <p:cNvSpPr/>
            <p:nvPr/>
          </p:nvSpPr>
          <p:spPr bwMode="auto">
            <a:xfrm>
              <a:off x="3664527" y="2743200"/>
              <a:ext cx="1447800" cy="1333500"/>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de-DE" sz="1250">
                  <a:solidFill>
                    <a:schemeClr val="tx1"/>
                  </a:solidFill>
                </a:rPr>
                <a:t>Aufträge</a:t>
              </a:r>
              <a:endParaRPr/>
            </a:p>
          </p:txBody>
        </p:sp>
      </p:grpSp>
      <p:grpSp>
        <p:nvGrpSpPr>
          <p:cNvPr id="65" name="Gruppieren 64"/>
          <p:cNvGrpSpPr/>
          <p:nvPr/>
        </p:nvGrpSpPr>
        <p:grpSpPr bwMode="auto">
          <a:xfrm>
            <a:off x="5917514" y="3167616"/>
            <a:ext cx="3409299" cy="2377050"/>
            <a:chOff x="7005783" y="2746664"/>
            <a:chExt cx="4036290" cy="2814205"/>
          </a:xfrm>
        </p:grpSpPr>
        <p:sp>
          <p:nvSpPr>
            <p:cNvPr id="25" name="Oval 24"/>
            <p:cNvSpPr/>
            <p:nvPr/>
          </p:nvSpPr>
          <p:spPr bwMode="auto">
            <a:xfrm>
              <a:off x="7005783" y="3451514"/>
              <a:ext cx="1447800" cy="1333500"/>
            </a:xfrm>
            <a:prstGeom prst="ellipse">
              <a:avLst/>
            </a:prstGeom>
            <a:solidFill>
              <a:schemeClr val="accent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de-DE" sz="1250">
                  <a:solidFill>
                    <a:schemeClr val="tx1"/>
                  </a:solidFill>
                </a:rPr>
                <a:t>Einbettung</a:t>
              </a:r>
              <a:endParaRPr/>
            </a:p>
            <a:p>
              <a:pPr algn="ctr">
                <a:defRPr/>
              </a:pPr>
              <a:r>
                <a:rPr lang="de-DE" sz="1250">
                  <a:solidFill>
                    <a:schemeClr val="tx1"/>
                  </a:solidFill>
                </a:rPr>
                <a:t>im Unterricht</a:t>
              </a:r>
              <a:endParaRPr/>
            </a:p>
          </p:txBody>
        </p:sp>
        <p:sp>
          <p:nvSpPr>
            <p:cNvPr id="26" name="Oval 25"/>
            <p:cNvSpPr/>
            <p:nvPr/>
          </p:nvSpPr>
          <p:spPr bwMode="auto">
            <a:xfrm>
              <a:off x="8305800" y="2746664"/>
              <a:ext cx="1447800" cy="1333500"/>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de-DE" sz="1250">
                  <a:solidFill>
                    <a:schemeClr val="tx1"/>
                  </a:solidFill>
                </a:rPr>
                <a:t>Prozess-</a:t>
              </a:r>
              <a:br>
                <a:rPr lang="de-DE" sz="1250">
                  <a:solidFill>
                    <a:schemeClr val="tx1"/>
                  </a:solidFill>
                </a:rPr>
              </a:br>
              <a:r>
                <a:rPr lang="de-DE" sz="1250">
                  <a:solidFill>
                    <a:schemeClr val="tx1"/>
                  </a:solidFill>
                </a:rPr>
                <a:t>unter-stützung</a:t>
              </a:r>
              <a:endParaRPr/>
            </a:p>
          </p:txBody>
        </p:sp>
        <p:sp>
          <p:nvSpPr>
            <p:cNvPr id="27" name="Oval 26"/>
            <p:cNvSpPr/>
            <p:nvPr/>
          </p:nvSpPr>
          <p:spPr bwMode="auto">
            <a:xfrm>
              <a:off x="9594273" y="3451514"/>
              <a:ext cx="1447800" cy="1333500"/>
            </a:xfrm>
            <a:prstGeom prst="ellipse">
              <a:avLst/>
            </a:prstGeom>
            <a:solidFill>
              <a:schemeClr val="accent2">
                <a:lumMod val="20000"/>
                <a:lumOff val="8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de-DE" sz="1250">
                  <a:solidFill>
                    <a:schemeClr val="tx1"/>
                  </a:solidFill>
                </a:rPr>
                <a:t>Diskussion von Lösungen</a:t>
              </a:r>
              <a:endParaRPr/>
            </a:p>
          </p:txBody>
        </p:sp>
        <p:sp>
          <p:nvSpPr>
            <p:cNvPr id="28" name="Oval 27"/>
            <p:cNvSpPr/>
            <p:nvPr/>
          </p:nvSpPr>
          <p:spPr bwMode="auto">
            <a:xfrm>
              <a:off x="8305800" y="4227369"/>
              <a:ext cx="1447800" cy="1333500"/>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de-DE" sz="1250">
                  <a:solidFill>
                    <a:schemeClr val="tx1"/>
                  </a:solidFill>
                </a:rPr>
                <a:t>Lösungen beobachten</a:t>
              </a:r>
              <a:endParaRPr/>
            </a:p>
          </p:txBody>
        </p:sp>
      </p:grpSp>
      <p:grpSp>
        <p:nvGrpSpPr>
          <p:cNvPr id="63" name="Gruppieren 62"/>
          <p:cNvGrpSpPr/>
          <p:nvPr/>
        </p:nvGrpSpPr>
        <p:grpSpPr bwMode="auto">
          <a:xfrm>
            <a:off x="971299" y="3121800"/>
            <a:ext cx="1222901" cy="2379976"/>
            <a:chOff x="1149927" y="2743200"/>
            <a:chExt cx="1447800" cy="2817669"/>
          </a:xfrm>
        </p:grpSpPr>
        <p:sp>
          <p:nvSpPr>
            <p:cNvPr id="52" name="Oval 51"/>
            <p:cNvSpPr/>
            <p:nvPr/>
          </p:nvSpPr>
          <p:spPr bwMode="auto">
            <a:xfrm>
              <a:off x="1149927" y="4227369"/>
              <a:ext cx="1447800" cy="1333500"/>
            </a:xfrm>
            <a:prstGeom prst="ellipse">
              <a:avLst/>
            </a:prstGeom>
            <a:solidFill>
              <a:schemeClr val="accent2"/>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de-DE" sz="1250">
                  <a:solidFill>
                    <a:schemeClr val="bg1"/>
                  </a:solidFill>
                </a:rPr>
                <a:t>Ziele </a:t>
              </a:r>
              <a:br>
                <a:rPr lang="de-DE" sz="1250">
                  <a:solidFill>
                    <a:schemeClr val="bg1"/>
                  </a:solidFill>
                </a:rPr>
              </a:br>
              <a:r>
                <a:rPr lang="de-DE" sz="1250">
                  <a:solidFill>
                    <a:schemeClr val="bg1"/>
                  </a:solidFill>
                </a:rPr>
                <a:t>für die </a:t>
              </a:r>
              <a:br>
                <a:rPr lang="de-DE" sz="1250">
                  <a:solidFill>
                    <a:schemeClr val="bg1"/>
                  </a:solidFill>
                </a:rPr>
              </a:br>
              <a:r>
                <a:rPr lang="de-DE" sz="1250">
                  <a:solidFill>
                    <a:schemeClr val="bg1"/>
                  </a:solidFill>
                </a:rPr>
                <a:t>Aktivität</a:t>
              </a:r>
              <a:endParaRPr/>
            </a:p>
          </p:txBody>
        </p:sp>
        <p:sp>
          <p:nvSpPr>
            <p:cNvPr id="53" name="Oval 52"/>
            <p:cNvSpPr/>
            <p:nvPr/>
          </p:nvSpPr>
          <p:spPr bwMode="auto">
            <a:xfrm>
              <a:off x="1149927" y="2743200"/>
              <a:ext cx="1447800" cy="1333500"/>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defRPr/>
              </a:pPr>
              <a:r>
                <a:rPr lang="de-DE" sz="1250">
                  <a:solidFill>
                    <a:schemeClr val="tx1"/>
                  </a:solidFill>
                </a:rPr>
                <a:t>Voraus-setzungen</a:t>
              </a:r>
              <a:endParaRPr/>
            </a:p>
            <a:p>
              <a:pPr algn="ctr">
                <a:defRPr/>
              </a:pPr>
              <a:r>
                <a:rPr lang="de-DE" sz="1250">
                  <a:solidFill>
                    <a:schemeClr val="tx1"/>
                  </a:solidFill>
                </a:rPr>
                <a:t>der SuS</a:t>
              </a:r>
            </a:p>
          </p:txBody>
        </p:sp>
      </p:grpSp>
      <p:cxnSp>
        <p:nvCxnSpPr>
          <p:cNvPr id="55" name="Gerade Verbindung 54"/>
          <p:cNvCxnSpPr>
            <a:cxnSpLocks/>
          </p:cNvCxnSpPr>
          <p:nvPr/>
        </p:nvCxnSpPr>
        <p:spPr bwMode="auto">
          <a:xfrm>
            <a:off x="2831981" y="2478168"/>
            <a:ext cx="0" cy="3023608"/>
          </a:xfrm>
          <a:prstGeom prst="line">
            <a:avLst/>
          </a:prstGeom>
          <a:ln>
            <a:solidFill>
              <a:schemeClr val="tx2"/>
            </a:solidFill>
            <a:prstDash val="dash"/>
            <a:tailEnd type="none" w="lg" len="lg"/>
          </a:ln>
          <a:effectLst/>
        </p:spPr>
        <p:style>
          <a:lnRef idx="2">
            <a:schemeClr val="accent1"/>
          </a:lnRef>
          <a:fillRef idx="0">
            <a:schemeClr val="accent1"/>
          </a:fillRef>
          <a:effectRef idx="1">
            <a:schemeClr val="accent1"/>
          </a:effectRef>
          <a:fontRef idx="minor">
            <a:schemeClr val="tx1"/>
          </a:fontRef>
        </p:style>
      </p:cxnSp>
      <p:cxnSp>
        <p:nvCxnSpPr>
          <p:cNvPr id="57" name="Gerade Verbindung 56"/>
          <p:cNvCxnSpPr>
            <a:cxnSpLocks/>
          </p:cNvCxnSpPr>
          <p:nvPr/>
        </p:nvCxnSpPr>
        <p:spPr bwMode="auto">
          <a:xfrm>
            <a:off x="5663962" y="2478168"/>
            <a:ext cx="0" cy="3023608"/>
          </a:xfrm>
          <a:prstGeom prst="line">
            <a:avLst/>
          </a:prstGeom>
          <a:ln>
            <a:solidFill>
              <a:schemeClr val="tx2"/>
            </a:solidFill>
            <a:prstDash val="dash"/>
            <a:tailEnd type="none" w="lg" len="lg"/>
          </a:ln>
          <a:effectLst/>
        </p:spPr>
        <p:style>
          <a:lnRef idx="2">
            <a:schemeClr val="accent1"/>
          </a:lnRef>
          <a:fillRef idx="0">
            <a:schemeClr val="accent1"/>
          </a:fillRef>
          <a:effectRef idx="1">
            <a:schemeClr val="accent1"/>
          </a:effectRef>
          <a:fontRef idx="minor">
            <a:schemeClr val="tx1"/>
          </a:fontRef>
        </p:style>
      </p:cxnSp>
      <p:sp>
        <p:nvSpPr>
          <p:cNvPr id="4" name="Legende mit Linie (1) (ohne Rahmen) 3"/>
          <p:cNvSpPr/>
          <p:nvPr/>
        </p:nvSpPr>
        <p:spPr bwMode="auto">
          <a:xfrm>
            <a:off x="6159696" y="1276165"/>
            <a:ext cx="3888432" cy="475985"/>
          </a:xfrm>
          <a:prstGeom prst="callout1">
            <a:avLst>
              <a:gd name="adj1" fmla="val 115520"/>
              <a:gd name="adj2" fmla="val 25146"/>
              <a:gd name="adj3" fmla="val 573887"/>
              <a:gd name="adj4" fmla="val 11051"/>
            </a:avLst>
          </a:prstGeom>
          <a:solidFill>
            <a:schemeClr val="accent6">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a:solidFill>
                  <a:schemeClr val="tx1"/>
                </a:solidFill>
              </a:rPr>
              <a:t>Welche Verstehenselemente stehen wann im Unterrichtsablauf im Fokus?</a:t>
            </a:r>
            <a:endParaRPr/>
          </a:p>
        </p:txBody>
      </p:sp>
      <p:sp>
        <p:nvSpPr>
          <p:cNvPr id="30" name="Legende mit Linie (1) (ohne Rahmen) 29"/>
          <p:cNvSpPr/>
          <p:nvPr/>
        </p:nvSpPr>
        <p:spPr bwMode="auto">
          <a:xfrm>
            <a:off x="1933561" y="6055159"/>
            <a:ext cx="3888432" cy="475985"/>
          </a:xfrm>
          <a:prstGeom prst="callout1">
            <a:avLst>
              <a:gd name="adj1" fmla="val -21366"/>
              <a:gd name="adj2" fmla="val 46731"/>
              <a:gd name="adj3" fmla="val -296816"/>
              <a:gd name="adj4" fmla="val 79149"/>
            </a:avLst>
          </a:prstGeom>
          <a:solidFill>
            <a:schemeClr val="accent6">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a:solidFill>
                  <a:schemeClr val="tx1"/>
                </a:solidFill>
              </a:rPr>
              <a:t>Inwiefern sind die Lernaktivitäten auf die zentralen Aspekte des Inhalts ausgerichtet?</a:t>
            </a:r>
            <a:endParaRPr/>
          </a:p>
        </p:txBody>
      </p:sp>
      <p:sp>
        <p:nvSpPr>
          <p:cNvPr id="31" name="Legende mit Linie (1) (ohne Rahmen) 30"/>
          <p:cNvSpPr/>
          <p:nvPr/>
        </p:nvSpPr>
        <p:spPr bwMode="auto">
          <a:xfrm>
            <a:off x="6229176" y="6055158"/>
            <a:ext cx="3888432" cy="475985"/>
          </a:xfrm>
          <a:prstGeom prst="callout1">
            <a:avLst>
              <a:gd name="adj1" fmla="val -21125"/>
              <a:gd name="adj2" fmla="val 48973"/>
              <a:gd name="adj3" fmla="val -279704"/>
              <a:gd name="adj4" fmla="val 63547"/>
            </a:avLst>
          </a:prstGeom>
          <a:solidFill>
            <a:schemeClr val="accent6">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600">
                <a:solidFill>
                  <a:schemeClr val="tx1"/>
                </a:solidFill>
              </a:rPr>
              <a:t>Wie bringe ich die wesentliche Verstehens-elemente abschließend auf den Punkt?</a:t>
            </a:r>
            <a:endParaRPr/>
          </a:p>
        </p:txBody>
      </p:sp>
      <p:sp>
        <p:nvSpPr>
          <p:cNvPr id="32" name="Legende mit Linie (1) (ohne Rahmen) 31"/>
          <p:cNvSpPr/>
          <p:nvPr/>
        </p:nvSpPr>
        <p:spPr bwMode="auto">
          <a:xfrm>
            <a:off x="514897" y="1295649"/>
            <a:ext cx="3888432" cy="475985"/>
          </a:xfrm>
          <a:prstGeom prst="callout1">
            <a:avLst>
              <a:gd name="adj1" fmla="val 110835"/>
              <a:gd name="adj2" fmla="val 4785"/>
              <a:gd name="adj3" fmla="val 695711"/>
              <a:gd name="adj4" fmla="val 22522"/>
            </a:avLst>
          </a:prstGeom>
          <a:solidFill>
            <a:schemeClr val="accent6">
              <a:lumMod val="20000"/>
              <a:lumOff val="80000"/>
            </a:schemeClr>
          </a:solidFill>
          <a:ln w="63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de-DE" sz="1400" dirty="0">
                <a:solidFill>
                  <a:schemeClr val="tx1"/>
                </a:solidFill>
              </a:rPr>
              <a:t>Welche Verstehenselemente sollen in der Aktivität/im Unterricht thematisiert werden?</a:t>
            </a:r>
            <a:endParaRPr sz="1600" dirty="0"/>
          </a:p>
        </p:txBody>
      </p:sp>
    </p:spTree>
  </p:cSld>
  <p:clrMapOvr>
    <a:masterClrMapping/>
  </p:clrMapOvr>
  <mc:AlternateContent xmlns:mc="http://schemas.openxmlformats.org/markup-compatibility/2006" xmlns:p14="http://schemas.microsoft.com/office/powerpoint/2010/main">
    <mc:Choice Requires="p14">
      <p:transition spd="slow" p14:dur="2000">
        <p:wipe dir="r"/>
      </p:transition>
    </mc:Choice>
    <mc:Fallback xmlns:w="http://schemas.openxmlformats.org/wordprocessingml/2006/main" xmlns:m="http://schemas.openxmlformats.org/officeDocument/2006/math" xmlns="">
      <p:transition spd="slow" advClick="1">
        <p:wipe dir="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9" name="Titel 8"/>
          <p:cNvSpPr>
            <a:spLocks noGrp="1"/>
          </p:cNvSpPr>
          <p:nvPr>
            <p:ph type="title"/>
          </p:nvPr>
        </p:nvSpPr>
        <p:spPr bwMode="auto"/>
        <p:txBody>
          <a:bodyPr>
            <a:normAutofit/>
          </a:bodyPr>
          <a:lstStyle/>
          <a:p>
            <a:pPr>
              <a:defRPr/>
            </a:pPr>
            <a:r>
              <a:rPr lang="de-DE"/>
              <a:t>Verstehenselemente einbinden</a:t>
            </a:r>
            <a:endParaRPr/>
          </a:p>
        </p:txBody>
      </p:sp>
      <p:sp>
        <p:nvSpPr>
          <p:cNvPr id="2" name="Textplatzhalter 1"/>
          <p:cNvSpPr>
            <a:spLocks noGrp="1"/>
          </p:cNvSpPr>
          <p:nvPr>
            <p:ph type="body" sz="quarter" idx="11"/>
          </p:nvPr>
        </p:nvSpPr>
        <p:spPr bwMode="auto"/>
        <p:txBody>
          <a:bodyPr/>
          <a:lstStyle/>
          <a:p>
            <a:pPr>
              <a:defRPr/>
            </a:pPr>
            <a:r>
              <a:rPr lang="de-DE"/>
              <a:t>Anwendung</a:t>
            </a:r>
            <a:endParaRPr/>
          </a:p>
        </p:txBody>
      </p:sp>
      <p:sp>
        <p:nvSpPr>
          <p:cNvPr id="3" name="Textplatzhalter 2"/>
          <p:cNvSpPr>
            <a:spLocks noGrp="1"/>
          </p:cNvSpPr>
          <p:nvPr>
            <p:ph type="body" sz="quarter" idx="13"/>
          </p:nvPr>
        </p:nvSpPr>
        <p:spPr bwMode="auto"/>
        <p:txBody>
          <a:bodyPr/>
          <a:lstStyle/>
          <a:p>
            <a:pPr>
              <a:defRPr/>
            </a:pPr>
            <a:endParaRPr lang="de-DE"/>
          </a:p>
        </p:txBody>
      </p:sp>
      <p:sp>
        <p:nvSpPr>
          <p:cNvPr id="16" name="Rechteck 15" descr="Bleistift, Anspitzer, Notebook, Papier, Bildung"/>
          <p:cNvSpPr>
            <a:spLocks noChangeAspect="1"/>
          </p:cNvSpPr>
          <p:nvPr/>
        </p:nvSpPr>
        <p:spPr bwMode="auto">
          <a:xfrm>
            <a:off x="198374" y="1224186"/>
            <a:ext cx="4879357" cy="3666312"/>
          </a:xfrm>
          <a:prstGeom prst="rect">
            <a:avLst/>
          </a:prstGeom>
          <a:blipFill>
            <a:blip r:embed="rId3"/>
            <a:srcRect l="4545" r="4545"/>
            <a:stretch/>
          </a:blipFill>
        </p:spPr>
        <p:style>
          <a:lnRef idx="0">
            <a:schemeClr val="accent1">
              <a:hueOff val="0"/>
              <a:satOff val="0"/>
              <a:lumOff val="0"/>
              <a:alphaOff val="0"/>
            </a:schemeClr>
          </a:lnRef>
          <a:fillRef idx="1">
            <a:srgbClr val="00000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de-DE" dirty="0"/>
          </a:p>
        </p:txBody>
      </p:sp>
      <p:grpSp>
        <p:nvGrpSpPr>
          <p:cNvPr id="23" name="Gruppieren 22"/>
          <p:cNvGrpSpPr/>
          <p:nvPr/>
        </p:nvGrpSpPr>
        <p:grpSpPr bwMode="auto">
          <a:xfrm>
            <a:off x="3683193" y="1368202"/>
            <a:ext cx="6362406" cy="5329874"/>
            <a:chOff x="3897507" y="612801"/>
            <a:chExt cx="7532492" cy="6310073"/>
          </a:xfrm>
        </p:grpSpPr>
        <p:sp>
          <p:nvSpPr>
            <p:cNvPr id="15" name="Rechteck 14"/>
            <p:cNvSpPr/>
            <p:nvPr/>
          </p:nvSpPr>
          <p:spPr bwMode="auto">
            <a:xfrm>
              <a:off x="3897508" y="612801"/>
              <a:ext cx="7532491" cy="5342585"/>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t"/>
            <a:lstStyle/>
            <a:p>
              <a:pPr marL="1430338" lvl="2" indent="-3175">
                <a:defRPr/>
              </a:pPr>
              <a:r>
                <a:rPr lang="en-GB" sz="1400" b="1" dirty="0" err="1">
                  <a:solidFill>
                    <a:schemeClr val="tx1"/>
                  </a:solidFill>
                </a:rPr>
                <a:t>Analysieren</a:t>
              </a:r>
              <a:r>
                <a:rPr lang="en-GB" sz="1400" b="1" dirty="0">
                  <a:solidFill>
                    <a:schemeClr val="tx1"/>
                  </a:solidFill>
                </a:rPr>
                <a:t> Sie die von </a:t>
              </a:r>
              <a:r>
                <a:rPr lang="en-GB" sz="1400" b="1" dirty="0" err="1">
                  <a:solidFill>
                    <a:schemeClr val="tx1"/>
                  </a:solidFill>
                </a:rPr>
                <a:t>uns</a:t>
              </a:r>
              <a:r>
                <a:rPr lang="en-GB" sz="1400" b="1" dirty="0">
                  <a:solidFill>
                    <a:schemeClr val="tx1"/>
                  </a:solidFill>
                </a:rPr>
                <a:t> </a:t>
              </a:r>
              <a:r>
                <a:rPr lang="en-GB" sz="1400" b="1" dirty="0" err="1">
                  <a:solidFill>
                    <a:schemeClr val="tx1"/>
                  </a:solidFill>
                </a:rPr>
                <a:t>mitgebrachte</a:t>
              </a:r>
              <a:r>
                <a:rPr lang="en-GB" sz="1400" b="1" dirty="0">
                  <a:solidFill>
                    <a:schemeClr val="tx1"/>
                  </a:solidFill>
                </a:rPr>
                <a:t> </a:t>
              </a:r>
              <a:r>
                <a:rPr lang="en-GB" sz="1400" b="1" dirty="0" err="1">
                  <a:solidFill>
                    <a:schemeClr val="tx1"/>
                  </a:solidFill>
                </a:rPr>
                <a:t>Unterrichtsstunde</a:t>
              </a:r>
              <a:br>
                <a:rPr lang="en-GB" sz="1400" b="1" dirty="0">
                  <a:solidFill>
                    <a:schemeClr val="tx1"/>
                  </a:solidFill>
                </a:rPr>
              </a:br>
              <a:r>
                <a:rPr lang="en-GB" sz="1400" b="1" dirty="0" err="1">
                  <a:solidFill>
                    <a:schemeClr val="tx1"/>
                  </a:solidFill>
                </a:rPr>
                <a:t>zum</a:t>
              </a:r>
              <a:r>
                <a:rPr lang="en-GB" sz="1400" b="1" dirty="0">
                  <a:solidFill>
                    <a:schemeClr val="tx1"/>
                  </a:solidFill>
                </a:rPr>
                <a:t> Thema “</a:t>
              </a:r>
              <a:r>
                <a:rPr lang="en-GB" sz="1400" b="1" dirty="0" err="1">
                  <a:solidFill>
                    <a:schemeClr val="tx1"/>
                  </a:solidFill>
                </a:rPr>
                <a:t>Proportionalität</a:t>
              </a:r>
              <a:r>
                <a:rPr lang="en-GB" sz="1400" b="1" dirty="0">
                  <a:solidFill>
                    <a:schemeClr val="tx1"/>
                  </a:solidFill>
                </a:rPr>
                <a:t>”</a:t>
              </a:r>
              <a:endParaRPr dirty="0"/>
            </a:p>
            <a:p>
              <a:pPr marL="1651000" lvl="2" indent="-223838">
                <a:defRPr/>
              </a:pPr>
              <a:endParaRPr lang="en-GB" sz="1400" b="1" dirty="0">
                <a:solidFill>
                  <a:schemeClr val="tx1"/>
                </a:solidFill>
              </a:endParaRPr>
            </a:p>
            <a:p>
              <a:pPr marL="1651000" lvl="2" indent="-223838">
                <a:defRPr/>
              </a:pPr>
              <a:r>
                <a:rPr lang="en-GB" sz="1400" i="1" dirty="0" err="1">
                  <a:solidFill>
                    <a:schemeClr val="tx1"/>
                  </a:solidFill>
                </a:rPr>
                <a:t>Verstehenselemente</a:t>
              </a:r>
              <a:r>
                <a:rPr lang="en-GB" sz="1400" i="1" dirty="0">
                  <a:solidFill>
                    <a:schemeClr val="tx1"/>
                  </a:solidFill>
                </a:rPr>
                <a:t> </a:t>
              </a:r>
              <a:r>
                <a:rPr lang="en-GB" sz="1400" i="1" dirty="0" err="1">
                  <a:solidFill>
                    <a:schemeClr val="tx1"/>
                  </a:solidFill>
                </a:rPr>
                <a:t>sinnvoll</a:t>
              </a:r>
              <a:r>
                <a:rPr lang="en-GB" sz="1400" i="1" dirty="0">
                  <a:solidFill>
                    <a:schemeClr val="tx1"/>
                  </a:solidFill>
                </a:rPr>
                <a:t> </a:t>
              </a:r>
              <a:r>
                <a:rPr lang="en-GB" sz="1400" i="1" dirty="0" err="1">
                  <a:solidFill>
                    <a:schemeClr val="tx1"/>
                  </a:solidFill>
                </a:rPr>
                <a:t>ausgewählt</a:t>
              </a:r>
              <a:r>
                <a:rPr lang="en-GB" sz="1400" i="1" dirty="0">
                  <a:solidFill>
                    <a:schemeClr val="tx1"/>
                  </a:solidFill>
                </a:rPr>
                <a:t>?</a:t>
              </a:r>
              <a:endParaRPr dirty="0"/>
            </a:p>
            <a:p>
              <a:pPr marL="1606550" lvl="3" indent="-180975">
                <a:buFont typeface="Arial"/>
                <a:buChar char="•"/>
                <a:defRPr/>
              </a:pPr>
              <a:r>
                <a:rPr lang="en-GB" sz="1400" dirty="0">
                  <a:solidFill>
                    <a:schemeClr val="tx1"/>
                  </a:solidFill>
                </a:rPr>
                <a:t>Falls </a:t>
              </a:r>
              <a:r>
                <a:rPr lang="en-GB" sz="1400" dirty="0" err="1">
                  <a:solidFill>
                    <a:schemeClr val="tx1"/>
                  </a:solidFill>
                </a:rPr>
                <a:t>ja</a:t>
              </a:r>
              <a:r>
                <a:rPr lang="en-GB" sz="1400" dirty="0">
                  <a:solidFill>
                    <a:schemeClr val="tx1"/>
                  </a:solidFill>
                </a:rPr>
                <a:t>: </a:t>
              </a:r>
              <a:r>
                <a:rPr lang="en-GB" sz="1400" dirty="0" err="1">
                  <a:solidFill>
                    <a:schemeClr val="tx1"/>
                  </a:solidFill>
                </a:rPr>
                <a:t>Formulieren</a:t>
              </a:r>
              <a:r>
                <a:rPr lang="en-GB" sz="1400" dirty="0">
                  <a:solidFill>
                    <a:schemeClr val="tx1"/>
                  </a:solidFill>
                </a:rPr>
                <a:t> Sie die </a:t>
              </a:r>
              <a:r>
                <a:rPr lang="en-GB" sz="1400" dirty="0" err="1">
                  <a:solidFill>
                    <a:schemeClr val="tx1"/>
                  </a:solidFill>
                </a:rPr>
                <a:t>behandelten</a:t>
              </a:r>
              <a:r>
                <a:rPr lang="en-GB" sz="1400" dirty="0">
                  <a:solidFill>
                    <a:schemeClr val="tx1"/>
                  </a:solidFill>
                </a:rPr>
                <a:t> </a:t>
              </a:r>
              <a:r>
                <a:rPr lang="en-GB" sz="1400" dirty="0" err="1">
                  <a:solidFill>
                    <a:schemeClr val="tx1"/>
                  </a:solidFill>
                </a:rPr>
                <a:t>Verstehenselemente</a:t>
              </a:r>
              <a:r>
                <a:rPr lang="en-GB" sz="1400" dirty="0">
                  <a:solidFill>
                    <a:schemeClr val="tx1"/>
                  </a:solidFill>
                </a:rPr>
                <a:t>. </a:t>
              </a:r>
              <a:endParaRPr dirty="0"/>
            </a:p>
            <a:p>
              <a:pPr marL="1606550" lvl="3" indent="-180975">
                <a:buFont typeface="Arial"/>
                <a:buChar char="•"/>
                <a:defRPr/>
              </a:pPr>
              <a:r>
                <a:rPr lang="en-GB" sz="1400" dirty="0">
                  <a:solidFill>
                    <a:schemeClr val="tx1"/>
                  </a:solidFill>
                </a:rPr>
                <a:t>Falls </a:t>
              </a:r>
              <a:r>
                <a:rPr lang="en-GB" sz="1400" dirty="0" err="1">
                  <a:solidFill>
                    <a:schemeClr val="tx1"/>
                  </a:solidFill>
                </a:rPr>
                <a:t>nein</a:t>
              </a:r>
              <a:r>
                <a:rPr lang="en-GB" sz="1400" dirty="0">
                  <a:solidFill>
                    <a:schemeClr val="tx1"/>
                  </a:solidFill>
                </a:rPr>
                <a:t>: </a:t>
              </a:r>
              <a:r>
                <a:rPr lang="en-GB" sz="1400" dirty="0" err="1">
                  <a:solidFill>
                    <a:schemeClr val="tx1"/>
                  </a:solidFill>
                </a:rPr>
                <a:t>Überlegen</a:t>
              </a:r>
              <a:r>
                <a:rPr lang="en-GB" sz="1400" dirty="0">
                  <a:solidFill>
                    <a:schemeClr val="tx1"/>
                  </a:solidFill>
                </a:rPr>
                <a:t> Sie, </a:t>
              </a:r>
              <a:r>
                <a:rPr lang="en-GB" sz="1400" dirty="0" err="1">
                  <a:solidFill>
                    <a:schemeClr val="tx1"/>
                  </a:solidFill>
                </a:rPr>
                <a:t>welche</a:t>
              </a:r>
              <a:r>
                <a:rPr lang="en-GB" sz="1400" dirty="0">
                  <a:solidFill>
                    <a:schemeClr val="tx1"/>
                  </a:solidFill>
                </a:rPr>
                <a:t> Verstehenselemente </a:t>
              </a:r>
              <a:r>
                <a:rPr lang="en-GB" sz="1400" dirty="0" err="1">
                  <a:solidFill>
                    <a:schemeClr val="tx1"/>
                  </a:solidFill>
                </a:rPr>
                <a:t>fehlen</a:t>
              </a:r>
              <a:r>
                <a:rPr lang="en-GB" sz="1400" dirty="0">
                  <a:solidFill>
                    <a:schemeClr val="tx1"/>
                  </a:solidFill>
                </a:rPr>
                <a:t>, </a:t>
              </a:r>
              <a:r>
                <a:rPr lang="en-GB" sz="1400" dirty="0" err="1">
                  <a:solidFill>
                    <a:schemeClr val="tx1"/>
                  </a:solidFill>
                </a:rPr>
                <a:t>welche</a:t>
              </a:r>
              <a:r>
                <a:rPr lang="en-GB" sz="1400" dirty="0">
                  <a:solidFill>
                    <a:schemeClr val="tx1"/>
                  </a:solidFill>
                </a:rPr>
                <a:t> </a:t>
              </a:r>
              <a:r>
                <a:rPr lang="en-GB" sz="1400" dirty="0" err="1">
                  <a:solidFill>
                    <a:schemeClr val="tx1"/>
                  </a:solidFill>
                </a:rPr>
                <a:t>überflüssig</a:t>
              </a:r>
              <a:r>
                <a:rPr lang="en-GB" sz="1400" dirty="0">
                  <a:solidFill>
                    <a:schemeClr val="tx1"/>
                  </a:solidFill>
                </a:rPr>
                <a:t> </a:t>
              </a:r>
              <a:r>
                <a:rPr lang="en-GB" sz="1400" dirty="0" err="1">
                  <a:solidFill>
                    <a:schemeClr val="tx1"/>
                  </a:solidFill>
                </a:rPr>
                <a:t>sind</a:t>
              </a:r>
              <a:r>
                <a:rPr lang="en-GB" sz="1400" dirty="0">
                  <a:solidFill>
                    <a:schemeClr val="tx1"/>
                  </a:solidFill>
                </a:rPr>
                <a:t>.</a:t>
              </a:r>
            </a:p>
            <a:p>
              <a:pPr marL="1425575" lvl="3">
                <a:spcBef>
                  <a:spcPts val="600"/>
                </a:spcBef>
                <a:defRPr/>
              </a:pPr>
              <a:r>
                <a:rPr lang="en-GB" sz="1400" i="1" dirty="0" err="1">
                  <a:solidFill>
                    <a:schemeClr val="tx1"/>
                  </a:solidFill>
                </a:rPr>
                <a:t>Verstehenselemente</a:t>
              </a:r>
              <a:r>
                <a:rPr lang="en-GB" sz="1400" i="1" dirty="0">
                  <a:solidFill>
                    <a:schemeClr val="tx1"/>
                  </a:solidFill>
                </a:rPr>
                <a:t> </a:t>
              </a:r>
              <a:r>
                <a:rPr lang="en-GB" sz="1400" i="1" dirty="0" err="1">
                  <a:solidFill>
                    <a:schemeClr val="tx1"/>
                  </a:solidFill>
                </a:rPr>
                <a:t>adäquat</a:t>
              </a:r>
              <a:r>
                <a:rPr lang="en-GB" sz="1400" i="1" dirty="0">
                  <a:solidFill>
                    <a:schemeClr val="tx1"/>
                  </a:solidFill>
                </a:rPr>
                <a:t> </a:t>
              </a:r>
              <a:r>
                <a:rPr lang="en-GB" sz="1400" i="1" dirty="0" err="1">
                  <a:solidFill>
                    <a:schemeClr val="tx1"/>
                  </a:solidFill>
                </a:rPr>
                <a:t>eingebunden</a:t>
              </a:r>
              <a:r>
                <a:rPr lang="en-GB" sz="1400" i="1" dirty="0">
                  <a:solidFill>
                    <a:schemeClr val="tx1"/>
                  </a:solidFill>
                </a:rPr>
                <a:t>?</a:t>
              </a:r>
              <a:endParaRPr dirty="0"/>
            </a:p>
            <a:p>
              <a:pPr marL="1606550" lvl="3" indent="-180975">
                <a:buFont typeface="Arial"/>
                <a:buChar char="•"/>
                <a:defRPr/>
              </a:pPr>
              <a:r>
                <a:rPr lang="en-GB" sz="1400" dirty="0">
                  <a:solidFill>
                    <a:schemeClr val="tx1"/>
                  </a:solidFill>
                </a:rPr>
                <a:t>Falls </a:t>
              </a:r>
              <a:r>
                <a:rPr lang="en-GB" sz="1400" dirty="0" err="1">
                  <a:solidFill>
                    <a:schemeClr val="tx1"/>
                  </a:solidFill>
                </a:rPr>
                <a:t>ja</a:t>
              </a:r>
              <a:r>
                <a:rPr lang="en-GB" sz="1400" dirty="0">
                  <a:solidFill>
                    <a:schemeClr val="tx1"/>
                  </a:solidFill>
                </a:rPr>
                <a:t>: </a:t>
              </a:r>
              <a:r>
                <a:rPr lang="en-GB" sz="1400" dirty="0" err="1">
                  <a:solidFill>
                    <a:schemeClr val="tx1"/>
                  </a:solidFill>
                </a:rPr>
                <a:t>Überlegen</a:t>
              </a:r>
              <a:r>
                <a:rPr lang="en-GB" sz="1400" dirty="0">
                  <a:solidFill>
                    <a:schemeClr val="tx1"/>
                  </a:solidFill>
                </a:rPr>
                <a:t> Sie, </a:t>
              </a:r>
              <a:r>
                <a:rPr lang="en-GB" sz="1400" i="1" dirty="0" err="1">
                  <a:solidFill>
                    <a:schemeClr val="tx1"/>
                  </a:solidFill>
                </a:rPr>
                <a:t>wie</a:t>
              </a:r>
              <a:r>
                <a:rPr lang="en-GB" sz="1400" dirty="0">
                  <a:solidFill>
                    <a:schemeClr val="tx1"/>
                  </a:solidFill>
                </a:rPr>
                <a:t> </a:t>
              </a:r>
              <a:r>
                <a:rPr lang="en-GB" sz="1400" dirty="0" err="1">
                  <a:solidFill>
                    <a:schemeClr val="tx1"/>
                  </a:solidFill>
                </a:rPr>
                <a:t>sichergestellt</a:t>
              </a:r>
              <a:r>
                <a:rPr lang="en-GB" sz="1400" dirty="0">
                  <a:solidFill>
                    <a:schemeClr val="tx1"/>
                  </a:solidFill>
                </a:rPr>
                <a:t> </a:t>
              </a:r>
              <a:r>
                <a:rPr lang="en-GB" sz="1400" dirty="0" err="1">
                  <a:solidFill>
                    <a:schemeClr val="tx1"/>
                  </a:solidFill>
                </a:rPr>
                <a:t>wird</a:t>
              </a:r>
              <a:r>
                <a:rPr lang="en-GB" sz="1400" dirty="0">
                  <a:solidFill>
                    <a:schemeClr val="tx1"/>
                  </a:solidFill>
                </a:rPr>
                <a:t>, </a:t>
              </a:r>
              <a:r>
                <a:rPr lang="en-GB" sz="1400" dirty="0" err="1">
                  <a:solidFill>
                    <a:schemeClr val="tx1"/>
                  </a:solidFill>
                </a:rPr>
                <a:t>dass</a:t>
              </a:r>
              <a:r>
                <a:rPr lang="en-GB" sz="1400" dirty="0">
                  <a:solidFill>
                    <a:schemeClr val="tx1"/>
                  </a:solidFill>
                </a:rPr>
                <a:t> die </a:t>
              </a:r>
              <a:r>
                <a:rPr lang="en-GB" sz="1400" dirty="0" err="1">
                  <a:solidFill>
                    <a:schemeClr val="tx1"/>
                  </a:solidFill>
                </a:rPr>
                <a:t>Lernenden</a:t>
              </a:r>
              <a:r>
                <a:rPr lang="en-GB" sz="1400" dirty="0">
                  <a:solidFill>
                    <a:schemeClr val="tx1"/>
                  </a:solidFill>
                </a:rPr>
                <a:t> die </a:t>
              </a:r>
              <a:r>
                <a:rPr lang="en-GB" sz="1400" dirty="0" err="1">
                  <a:solidFill>
                    <a:schemeClr val="tx1"/>
                  </a:solidFill>
                </a:rPr>
                <a:t>Verstehenselemente</a:t>
              </a:r>
              <a:r>
                <a:rPr lang="en-GB" sz="1400" dirty="0">
                  <a:solidFill>
                    <a:schemeClr val="tx1"/>
                  </a:solidFill>
                </a:rPr>
                <a:t> </a:t>
              </a:r>
              <a:r>
                <a:rPr lang="en-GB" sz="1400" dirty="0" err="1">
                  <a:solidFill>
                    <a:schemeClr val="tx1"/>
                  </a:solidFill>
                </a:rPr>
                <a:t>durchdringen</a:t>
              </a:r>
              <a:r>
                <a:rPr lang="en-GB" sz="1400" dirty="0">
                  <a:solidFill>
                    <a:schemeClr val="tx1"/>
                  </a:solidFill>
                </a:rPr>
                <a:t>.</a:t>
              </a:r>
              <a:endParaRPr dirty="0"/>
            </a:p>
            <a:p>
              <a:pPr marL="1606550" lvl="3" indent="-180975">
                <a:buFont typeface="Arial"/>
                <a:buChar char="•"/>
                <a:defRPr/>
              </a:pPr>
              <a:r>
                <a:rPr lang="en-GB" sz="1400" dirty="0">
                  <a:solidFill>
                    <a:schemeClr val="tx1"/>
                  </a:solidFill>
                </a:rPr>
                <a:t>Falls </a:t>
              </a:r>
              <a:r>
                <a:rPr lang="en-GB" sz="1400" dirty="0" err="1">
                  <a:solidFill>
                    <a:schemeClr val="tx1"/>
                  </a:solidFill>
                </a:rPr>
                <a:t>nein</a:t>
              </a:r>
              <a:r>
                <a:rPr lang="en-GB" sz="1400" dirty="0">
                  <a:solidFill>
                    <a:schemeClr val="tx1"/>
                  </a:solidFill>
                </a:rPr>
                <a:t>: </a:t>
              </a:r>
              <a:r>
                <a:rPr lang="en-GB" sz="1400" dirty="0" err="1">
                  <a:solidFill>
                    <a:schemeClr val="tx1"/>
                  </a:solidFill>
                </a:rPr>
                <a:t>Überlegen</a:t>
              </a:r>
              <a:r>
                <a:rPr lang="en-GB" sz="1400" dirty="0">
                  <a:solidFill>
                    <a:schemeClr val="tx1"/>
                  </a:solidFill>
                </a:rPr>
                <a:t> Sie, </a:t>
              </a:r>
              <a:r>
                <a:rPr lang="en-GB" sz="1400" dirty="0" err="1">
                  <a:solidFill>
                    <a:schemeClr val="tx1"/>
                  </a:solidFill>
                </a:rPr>
                <a:t>anhand</a:t>
              </a:r>
              <a:r>
                <a:rPr lang="en-GB" sz="1400" dirty="0">
                  <a:solidFill>
                    <a:schemeClr val="tx1"/>
                  </a:solidFill>
                </a:rPr>
                <a:t> </a:t>
              </a:r>
              <a:r>
                <a:rPr lang="en-GB" sz="1400" dirty="0" err="1">
                  <a:solidFill>
                    <a:schemeClr val="tx1"/>
                  </a:solidFill>
                </a:rPr>
                <a:t>welcher</a:t>
              </a:r>
              <a:r>
                <a:rPr lang="en-GB" sz="1400" dirty="0">
                  <a:solidFill>
                    <a:schemeClr val="tx1"/>
                  </a:solidFill>
                </a:rPr>
                <a:t> </a:t>
              </a:r>
              <a:r>
                <a:rPr lang="en-GB" sz="1400" dirty="0" err="1">
                  <a:solidFill>
                    <a:schemeClr val="tx1"/>
                  </a:solidFill>
                </a:rPr>
                <a:t>Aktivitäten</a:t>
              </a:r>
              <a:r>
                <a:rPr lang="en-GB" sz="1400" dirty="0">
                  <a:solidFill>
                    <a:schemeClr val="tx1"/>
                  </a:solidFill>
                </a:rPr>
                <a:t> man den </a:t>
              </a:r>
              <a:r>
                <a:rPr lang="en-GB" sz="1400" dirty="0" err="1">
                  <a:solidFill>
                    <a:schemeClr val="tx1"/>
                  </a:solidFill>
                </a:rPr>
                <a:t>Lernenden</a:t>
              </a:r>
              <a:r>
                <a:rPr lang="en-GB" sz="1400" dirty="0">
                  <a:solidFill>
                    <a:schemeClr val="tx1"/>
                  </a:solidFill>
                </a:rPr>
                <a:t> die </a:t>
              </a:r>
              <a:r>
                <a:rPr lang="en-GB" sz="1400" dirty="0" err="1">
                  <a:solidFill>
                    <a:schemeClr val="tx1"/>
                  </a:solidFill>
                </a:rPr>
                <a:t>einzelnen</a:t>
              </a:r>
              <a:r>
                <a:rPr lang="en-GB" sz="1400" dirty="0">
                  <a:solidFill>
                    <a:schemeClr val="tx1"/>
                  </a:solidFill>
                </a:rPr>
                <a:t> Verstehenselemente </a:t>
              </a:r>
              <a:r>
                <a:rPr lang="en-GB" sz="1400" dirty="0" err="1">
                  <a:solidFill>
                    <a:schemeClr val="tx1"/>
                  </a:solidFill>
                </a:rPr>
                <a:t>zugänglich</a:t>
              </a:r>
              <a:r>
                <a:rPr lang="en-GB" sz="1400" dirty="0">
                  <a:solidFill>
                    <a:schemeClr val="tx1"/>
                  </a:solidFill>
                </a:rPr>
                <a:t> </a:t>
              </a:r>
              <a:r>
                <a:rPr lang="en-GB" sz="1400" dirty="0" err="1">
                  <a:solidFill>
                    <a:schemeClr val="tx1"/>
                  </a:solidFill>
                </a:rPr>
                <a:t>machen</a:t>
              </a:r>
              <a:r>
                <a:rPr lang="en-GB" sz="1400" dirty="0">
                  <a:solidFill>
                    <a:schemeClr val="tx1"/>
                  </a:solidFill>
                </a:rPr>
                <a:t> </a:t>
              </a:r>
              <a:r>
                <a:rPr lang="en-GB" sz="1400" dirty="0" err="1">
                  <a:solidFill>
                    <a:schemeClr val="tx1"/>
                  </a:solidFill>
                </a:rPr>
                <a:t>könnte</a:t>
              </a:r>
              <a:r>
                <a:rPr lang="en-GB" sz="1400" dirty="0">
                  <a:solidFill>
                    <a:schemeClr val="tx1"/>
                  </a:solidFill>
                </a:rPr>
                <a:t>.</a:t>
              </a:r>
            </a:p>
            <a:p>
              <a:pPr marL="1425575" lvl="3">
                <a:spcBef>
                  <a:spcPts val="600"/>
                </a:spcBef>
                <a:defRPr/>
              </a:pPr>
              <a:r>
                <a:rPr lang="en-GB" sz="1400" i="1" dirty="0" err="1">
                  <a:solidFill>
                    <a:schemeClr val="tx1"/>
                  </a:solidFill>
                </a:rPr>
                <a:t>Zentrale</a:t>
              </a:r>
              <a:r>
                <a:rPr lang="en-GB" sz="1400" i="1" dirty="0">
                  <a:solidFill>
                    <a:schemeClr val="tx1"/>
                  </a:solidFill>
                </a:rPr>
                <a:t> </a:t>
              </a:r>
              <a:r>
                <a:rPr lang="en-GB" sz="1400" i="1" dirty="0" err="1">
                  <a:solidFill>
                    <a:schemeClr val="tx1"/>
                  </a:solidFill>
                </a:rPr>
                <a:t>Verstehenselemente</a:t>
              </a:r>
              <a:r>
                <a:rPr lang="en-GB" sz="1400" i="1" dirty="0">
                  <a:solidFill>
                    <a:schemeClr val="tx1"/>
                  </a:solidFill>
                </a:rPr>
                <a:t> </a:t>
              </a:r>
              <a:r>
                <a:rPr lang="en-GB" sz="1400" i="1" dirty="0" err="1">
                  <a:solidFill>
                    <a:schemeClr val="tx1"/>
                  </a:solidFill>
                </a:rPr>
                <a:t>zusammengefasst</a:t>
              </a:r>
              <a:r>
                <a:rPr lang="en-GB" sz="1400" i="1" dirty="0">
                  <a:solidFill>
                    <a:schemeClr val="tx1"/>
                  </a:solidFill>
                </a:rPr>
                <a:t>?</a:t>
              </a:r>
              <a:endParaRPr dirty="0"/>
            </a:p>
            <a:p>
              <a:pPr marL="1606550" lvl="3" indent="-180975">
                <a:buFont typeface="Arial"/>
                <a:buChar char="•"/>
                <a:defRPr/>
              </a:pPr>
              <a:r>
                <a:rPr lang="en-GB" sz="1400" dirty="0">
                  <a:solidFill>
                    <a:schemeClr val="tx1"/>
                  </a:solidFill>
                </a:rPr>
                <a:t>Falls </a:t>
              </a:r>
              <a:r>
                <a:rPr lang="en-GB" sz="1400" dirty="0" err="1">
                  <a:solidFill>
                    <a:schemeClr val="tx1"/>
                  </a:solidFill>
                </a:rPr>
                <a:t>ja</a:t>
              </a:r>
              <a:r>
                <a:rPr lang="en-GB" sz="1400" dirty="0">
                  <a:solidFill>
                    <a:schemeClr val="tx1"/>
                  </a:solidFill>
                </a:rPr>
                <a:t>: </a:t>
              </a:r>
              <a:r>
                <a:rPr lang="en-GB" sz="1400" dirty="0" err="1">
                  <a:solidFill>
                    <a:schemeClr val="tx1"/>
                  </a:solidFill>
                </a:rPr>
                <a:t>Überlegen</a:t>
              </a:r>
              <a:r>
                <a:rPr lang="en-GB" sz="1400" dirty="0">
                  <a:solidFill>
                    <a:schemeClr val="tx1"/>
                  </a:solidFill>
                </a:rPr>
                <a:t> Sie, </a:t>
              </a:r>
              <a:r>
                <a:rPr lang="en-GB" sz="1400" dirty="0" err="1">
                  <a:solidFill>
                    <a:schemeClr val="tx1"/>
                  </a:solidFill>
                </a:rPr>
                <a:t>ob</a:t>
              </a:r>
              <a:r>
                <a:rPr lang="en-GB" sz="1400" dirty="0">
                  <a:solidFill>
                    <a:schemeClr val="tx1"/>
                  </a:solidFill>
                </a:rPr>
                <a:t> und </a:t>
              </a:r>
              <a:r>
                <a:rPr lang="en-GB" sz="1400" dirty="0" err="1">
                  <a:solidFill>
                    <a:schemeClr val="tx1"/>
                  </a:solidFill>
                </a:rPr>
                <a:t>wie</a:t>
              </a:r>
              <a:r>
                <a:rPr lang="en-GB" sz="1400" dirty="0">
                  <a:solidFill>
                    <a:schemeClr val="tx1"/>
                  </a:solidFill>
                </a:rPr>
                <a:t> </a:t>
              </a:r>
              <a:r>
                <a:rPr lang="en-GB" sz="1400" dirty="0" err="1">
                  <a:solidFill>
                    <a:schemeClr val="tx1"/>
                  </a:solidFill>
                </a:rPr>
                <a:t>Zusammenfassung</a:t>
              </a:r>
              <a:r>
                <a:rPr lang="en-GB" sz="1400" dirty="0">
                  <a:solidFill>
                    <a:schemeClr val="tx1"/>
                  </a:solidFill>
                </a:rPr>
                <a:t>, den </a:t>
              </a:r>
              <a:r>
                <a:rPr lang="en-GB" sz="1400" dirty="0" err="1">
                  <a:solidFill>
                    <a:schemeClr val="tx1"/>
                  </a:solidFill>
                </a:rPr>
                <a:t>Lernenden</a:t>
              </a:r>
              <a:r>
                <a:rPr lang="en-GB" sz="1400" dirty="0">
                  <a:solidFill>
                    <a:schemeClr val="tx1"/>
                  </a:solidFill>
                </a:rPr>
                <a:t> </a:t>
              </a:r>
              <a:r>
                <a:rPr lang="en-GB" sz="1400" dirty="0" err="1">
                  <a:solidFill>
                    <a:schemeClr val="tx1"/>
                  </a:solidFill>
                </a:rPr>
                <a:t>eine</a:t>
              </a:r>
              <a:r>
                <a:rPr lang="en-GB" sz="1400" dirty="0">
                  <a:solidFill>
                    <a:schemeClr val="tx1"/>
                  </a:solidFill>
                </a:rPr>
                <a:t> </a:t>
              </a:r>
              <a:r>
                <a:rPr lang="en-GB" sz="1400" dirty="0" err="1">
                  <a:solidFill>
                    <a:schemeClr val="tx1"/>
                  </a:solidFill>
                </a:rPr>
                <a:t>Orientierung</a:t>
              </a:r>
              <a:r>
                <a:rPr lang="en-GB" sz="1400" dirty="0">
                  <a:solidFill>
                    <a:schemeClr val="tx1"/>
                  </a:solidFill>
                </a:rPr>
                <a:t> </a:t>
              </a:r>
              <a:r>
                <a:rPr lang="en-GB" sz="1400" dirty="0" err="1">
                  <a:solidFill>
                    <a:schemeClr val="tx1"/>
                  </a:solidFill>
                </a:rPr>
                <a:t>zu</a:t>
              </a:r>
              <a:r>
                <a:rPr lang="en-GB" sz="1400" dirty="0">
                  <a:solidFill>
                    <a:schemeClr val="tx1"/>
                  </a:solidFill>
                </a:rPr>
                <a:t> </a:t>
              </a:r>
              <a:r>
                <a:rPr lang="en-GB" sz="1400" dirty="0" err="1">
                  <a:solidFill>
                    <a:schemeClr val="tx1"/>
                  </a:solidFill>
                </a:rPr>
                <a:t>ihrem</a:t>
              </a:r>
              <a:r>
                <a:rPr lang="en-GB" sz="1400" dirty="0">
                  <a:solidFill>
                    <a:schemeClr val="tx1"/>
                  </a:solidFill>
                </a:rPr>
                <a:t> </a:t>
              </a:r>
              <a:r>
                <a:rPr lang="en-GB" sz="1400" dirty="0" err="1">
                  <a:solidFill>
                    <a:schemeClr val="tx1"/>
                  </a:solidFill>
                </a:rPr>
                <a:t>eigenen</a:t>
              </a:r>
              <a:r>
                <a:rPr lang="en-GB" sz="1400" dirty="0">
                  <a:solidFill>
                    <a:schemeClr val="tx1"/>
                  </a:solidFill>
                </a:rPr>
                <a:t> </a:t>
              </a:r>
              <a:r>
                <a:rPr lang="en-GB" sz="1400" dirty="0" err="1">
                  <a:solidFill>
                    <a:schemeClr val="tx1"/>
                  </a:solidFill>
                </a:rPr>
                <a:t>Verständnis</a:t>
              </a:r>
              <a:r>
                <a:rPr lang="en-GB" sz="1400" dirty="0">
                  <a:solidFill>
                    <a:schemeClr val="tx1"/>
                  </a:solidFill>
                </a:rPr>
                <a:t> </a:t>
              </a:r>
              <a:r>
                <a:rPr lang="en-GB" sz="1400" dirty="0" err="1">
                  <a:solidFill>
                    <a:schemeClr val="tx1"/>
                  </a:solidFill>
                </a:rPr>
                <a:t>geben</a:t>
              </a:r>
              <a:r>
                <a:rPr lang="en-GB" sz="1400" dirty="0">
                  <a:solidFill>
                    <a:schemeClr val="tx1"/>
                  </a:solidFill>
                </a:rPr>
                <a:t> </a:t>
              </a:r>
              <a:r>
                <a:rPr lang="en-GB" sz="1400" dirty="0" err="1">
                  <a:solidFill>
                    <a:schemeClr val="tx1"/>
                  </a:solidFill>
                </a:rPr>
                <a:t>kann</a:t>
              </a:r>
              <a:r>
                <a:rPr lang="en-GB" sz="1400" dirty="0">
                  <a:solidFill>
                    <a:schemeClr val="tx1"/>
                  </a:solidFill>
                </a:rPr>
                <a:t>.</a:t>
              </a:r>
              <a:endParaRPr dirty="0"/>
            </a:p>
            <a:p>
              <a:pPr marL="1606550" lvl="3" indent="-180975">
                <a:buFont typeface="Arial"/>
                <a:buChar char="•"/>
                <a:defRPr/>
              </a:pPr>
              <a:r>
                <a:rPr lang="en-GB" sz="1400" dirty="0">
                  <a:solidFill>
                    <a:schemeClr val="tx1"/>
                  </a:solidFill>
                </a:rPr>
                <a:t>Falls </a:t>
              </a:r>
              <a:r>
                <a:rPr lang="en-GB" sz="1400" dirty="0" err="1">
                  <a:solidFill>
                    <a:schemeClr val="tx1"/>
                  </a:solidFill>
                </a:rPr>
                <a:t>nein</a:t>
              </a:r>
              <a:r>
                <a:rPr lang="en-GB" sz="1400" dirty="0">
                  <a:solidFill>
                    <a:schemeClr val="tx1"/>
                  </a:solidFill>
                </a:rPr>
                <a:t>: </a:t>
              </a:r>
              <a:r>
                <a:rPr lang="en-GB" sz="1400" dirty="0" err="1">
                  <a:solidFill>
                    <a:schemeClr val="tx1"/>
                  </a:solidFill>
                </a:rPr>
                <a:t>Überlegen</a:t>
              </a:r>
              <a:r>
                <a:rPr lang="en-GB" sz="1400" dirty="0">
                  <a:solidFill>
                    <a:schemeClr val="tx1"/>
                  </a:solidFill>
                </a:rPr>
                <a:t> Sie, </a:t>
              </a:r>
              <a:r>
                <a:rPr lang="en-GB" sz="1400" dirty="0" err="1">
                  <a:solidFill>
                    <a:schemeClr val="tx1"/>
                  </a:solidFill>
                </a:rPr>
                <a:t>welche</a:t>
              </a:r>
              <a:r>
                <a:rPr lang="en-GB" sz="1400" dirty="0">
                  <a:solidFill>
                    <a:schemeClr val="tx1"/>
                  </a:solidFill>
                </a:rPr>
                <a:t> </a:t>
              </a:r>
              <a:r>
                <a:rPr lang="en-GB" sz="1400" dirty="0" err="1">
                  <a:solidFill>
                    <a:schemeClr val="tx1"/>
                  </a:solidFill>
                </a:rPr>
                <a:t>Verstehenselemente</a:t>
              </a:r>
              <a:r>
                <a:rPr lang="en-GB" sz="1400" dirty="0">
                  <a:solidFill>
                    <a:schemeClr val="tx1"/>
                  </a:solidFill>
                </a:rPr>
                <a:t> man </a:t>
              </a:r>
              <a:r>
                <a:rPr lang="en-GB" sz="1400" dirty="0" err="1">
                  <a:solidFill>
                    <a:schemeClr val="tx1"/>
                  </a:solidFill>
                </a:rPr>
                <a:t>auswählen</a:t>
              </a:r>
              <a:r>
                <a:rPr lang="en-GB" sz="1400" dirty="0">
                  <a:solidFill>
                    <a:schemeClr val="tx1"/>
                  </a:solidFill>
                </a:rPr>
                <a:t> </a:t>
              </a:r>
              <a:r>
                <a:rPr lang="en-GB" sz="1400" dirty="0" err="1">
                  <a:solidFill>
                    <a:schemeClr val="tx1"/>
                  </a:solidFill>
                </a:rPr>
                <a:t>würde</a:t>
              </a:r>
              <a:r>
                <a:rPr lang="en-GB" sz="1400" dirty="0">
                  <a:solidFill>
                    <a:schemeClr val="tx1"/>
                  </a:solidFill>
                </a:rPr>
                <a:t> und </a:t>
              </a:r>
              <a:r>
                <a:rPr lang="en-GB" sz="1400" dirty="0" err="1">
                  <a:solidFill>
                    <a:schemeClr val="tx1"/>
                  </a:solidFill>
                </a:rPr>
                <a:t>wie</a:t>
              </a:r>
              <a:r>
                <a:rPr lang="en-GB" sz="1400" dirty="0">
                  <a:solidFill>
                    <a:schemeClr val="tx1"/>
                  </a:solidFill>
                </a:rPr>
                <a:t> man </a:t>
              </a:r>
              <a:r>
                <a:rPr lang="en-GB" sz="1400" dirty="0" err="1">
                  <a:solidFill>
                    <a:schemeClr val="tx1"/>
                  </a:solidFill>
                </a:rPr>
                <a:t>eine</a:t>
              </a:r>
              <a:r>
                <a:rPr lang="en-GB" sz="1400" dirty="0">
                  <a:solidFill>
                    <a:schemeClr val="tx1"/>
                  </a:solidFill>
                </a:rPr>
                <a:t> </a:t>
              </a:r>
              <a:r>
                <a:rPr lang="en-GB" sz="1400" dirty="0" err="1">
                  <a:solidFill>
                    <a:schemeClr val="tx1"/>
                  </a:solidFill>
                </a:rPr>
                <a:t>Zusammenfassung</a:t>
              </a:r>
              <a:r>
                <a:rPr lang="en-GB" sz="1400" dirty="0">
                  <a:solidFill>
                    <a:schemeClr val="tx1"/>
                  </a:solidFill>
                </a:rPr>
                <a:t> </a:t>
              </a:r>
              <a:r>
                <a:rPr lang="en-GB" sz="1400" dirty="0" err="1">
                  <a:solidFill>
                    <a:schemeClr val="tx1"/>
                  </a:solidFill>
                </a:rPr>
                <a:t>gestalten</a:t>
              </a:r>
              <a:r>
                <a:rPr lang="en-GB" sz="1400" dirty="0">
                  <a:solidFill>
                    <a:schemeClr val="tx1"/>
                  </a:solidFill>
                </a:rPr>
                <a:t> </a:t>
              </a:r>
              <a:r>
                <a:rPr lang="en-GB" sz="1400" dirty="0" err="1">
                  <a:solidFill>
                    <a:schemeClr val="tx1"/>
                  </a:solidFill>
                </a:rPr>
                <a:t>könnte</a:t>
              </a:r>
              <a:r>
                <a:rPr lang="en-GB" sz="1400" dirty="0">
                  <a:solidFill>
                    <a:schemeClr val="tx1"/>
                  </a:solidFill>
                </a:rPr>
                <a:t>.</a:t>
              </a:r>
              <a:endParaRPr dirty="0"/>
            </a:p>
            <a:p>
              <a:pPr marL="1651000" indent="-223838">
                <a:spcAft>
                  <a:spcPts val="253"/>
                </a:spcAft>
                <a:buFont typeface="Arial"/>
                <a:buChar char="•"/>
                <a:defRPr/>
              </a:pPr>
              <a:endParaRPr lang="de-DE" sz="1400" dirty="0">
                <a:solidFill>
                  <a:schemeClr val="tx1"/>
                </a:solidFill>
              </a:endParaRPr>
            </a:p>
          </p:txBody>
        </p:sp>
        <p:sp>
          <p:nvSpPr>
            <p:cNvPr id="14" name="Rechteck 13"/>
            <p:cNvSpPr/>
            <p:nvPr/>
          </p:nvSpPr>
          <p:spPr bwMode="auto">
            <a:xfrm>
              <a:off x="3902373" y="612801"/>
              <a:ext cx="1646136" cy="4572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defRPr/>
              </a:pPr>
              <a:r>
                <a:rPr lang="de-DE" sz="1800" b="1">
                  <a:solidFill>
                    <a:schemeClr val="bg1"/>
                  </a:solidFill>
                </a:rPr>
                <a:t>Anwendung</a:t>
              </a:r>
              <a:endParaRPr/>
            </a:p>
          </p:txBody>
        </p:sp>
        <p:sp>
          <p:nvSpPr>
            <p:cNvPr id="17" name="Rechteck 16"/>
            <p:cNvSpPr/>
            <p:nvPr/>
          </p:nvSpPr>
          <p:spPr bwMode="auto">
            <a:xfrm>
              <a:off x="3897507" y="5955386"/>
              <a:ext cx="7532492" cy="967488"/>
            </a:xfrm>
            <a:prstGeom prst="rect">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1440000">
                <a:spcBef>
                  <a:spcPts val="253"/>
                </a:spcBef>
                <a:defRPr/>
              </a:pPr>
              <a:r>
                <a:rPr lang="de-DE" sz="1700" dirty="0">
                  <a:solidFill>
                    <a:schemeClr val="tx1"/>
                  </a:solidFill>
                </a:rPr>
                <a:t>Nutzen Sie gerne die verlinkte </a:t>
              </a:r>
              <a:r>
                <a:rPr lang="de-DE" sz="1700" dirty="0">
                  <a:solidFill>
                    <a:schemeClr val="tx1"/>
                  </a:solidFill>
                  <a:hlinkClick r:id="rId4"/>
                </a:rPr>
                <a:t>Vorlage</a:t>
              </a:r>
              <a:r>
                <a:rPr lang="de-DE" sz="1700" dirty="0">
                  <a:solidFill>
                    <a:schemeClr val="tx1"/>
                  </a:solidFill>
                </a:rPr>
                <a:t>.</a:t>
              </a:r>
              <a:endParaRPr dirty="0"/>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5" name="Titel 4"/>
          <p:cNvSpPr>
            <a:spLocks noGrp="1"/>
          </p:cNvSpPr>
          <p:nvPr>
            <p:ph type="title"/>
          </p:nvPr>
        </p:nvSpPr>
        <p:spPr bwMode="auto"/>
        <p:txBody>
          <a:bodyPr/>
          <a:lstStyle/>
          <a:p>
            <a:pPr>
              <a:defRPr/>
            </a:pPr>
            <a:r>
              <a:rPr lang="de-DE"/>
              <a:t>Verstehenselemente einbinden</a:t>
            </a:r>
            <a:endParaRPr/>
          </a:p>
        </p:txBody>
      </p:sp>
      <p:sp>
        <p:nvSpPr>
          <p:cNvPr id="3" name="Inhaltsplatzhalter 2"/>
          <p:cNvSpPr>
            <a:spLocks noGrp="1"/>
          </p:cNvSpPr>
          <p:nvPr>
            <p:ph sz="quarter" idx="10"/>
          </p:nvPr>
        </p:nvSpPr>
        <p:spPr bwMode="auto"/>
        <p:txBody>
          <a:bodyPr>
            <a:normAutofit lnSpcReduction="10000"/>
          </a:bodyPr>
          <a:lstStyle/>
          <a:p>
            <a:pPr>
              <a:defRPr/>
            </a:pPr>
            <a:endParaRPr lang="de-DE"/>
          </a:p>
        </p:txBody>
      </p:sp>
      <p:sp>
        <p:nvSpPr>
          <p:cNvPr id="7" name="Textplatzhalter 6"/>
          <p:cNvSpPr>
            <a:spLocks noGrp="1"/>
          </p:cNvSpPr>
          <p:nvPr>
            <p:ph type="body" sz="quarter" idx="11"/>
          </p:nvPr>
        </p:nvSpPr>
        <p:spPr bwMode="auto"/>
        <p:txBody>
          <a:bodyPr/>
          <a:lstStyle/>
          <a:p>
            <a:pPr>
              <a:defRPr/>
            </a:pPr>
            <a:r>
              <a:rPr lang="de-DE"/>
              <a:t>Anwendung – mögliche Lösung</a:t>
            </a:r>
            <a:endParaRPr/>
          </a:p>
        </p:txBody>
      </p:sp>
      <p:sp>
        <p:nvSpPr>
          <p:cNvPr id="4" name="Textplatzhalter 3"/>
          <p:cNvSpPr>
            <a:spLocks noGrp="1"/>
          </p:cNvSpPr>
          <p:nvPr>
            <p:ph type="body" sz="quarter" idx="14"/>
          </p:nvPr>
        </p:nvSpPr>
        <p:spPr bwMode="auto"/>
        <p:txBody>
          <a:bodyPr/>
          <a:lstStyle/>
          <a:p>
            <a:pPr>
              <a:defRPr/>
            </a:pPr>
            <a:endParaRPr lang="de-DE"/>
          </a:p>
        </p:txBody>
      </p:sp>
      <p:sp>
        <p:nvSpPr>
          <p:cNvPr id="2" name="Inhaltsplatzhalter 1"/>
          <p:cNvSpPr>
            <a:spLocks noGrp="1"/>
          </p:cNvSpPr>
          <p:nvPr>
            <p:ph idx="1"/>
          </p:nvPr>
        </p:nvSpPr>
        <p:spPr bwMode="auto"/>
        <p:txBody>
          <a:bodyPr/>
          <a:lstStyle/>
          <a:p>
            <a:pPr>
              <a:defRPr/>
            </a:pPr>
            <a:r>
              <a:rPr lang="de-DE"/>
              <a:t>Verstehenselemente sinnvoll ausgewählt?</a:t>
            </a:r>
            <a:endParaRPr/>
          </a:p>
          <a:p>
            <a:pPr marL="358356" lvl="1" indent="0">
              <a:buNone/>
              <a:defRPr/>
            </a:pPr>
            <a:endParaRPr lang="de-DE"/>
          </a:p>
          <a:p>
            <a:pPr lvl="1">
              <a:defRPr/>
            </a:pPr>
            <a:r>
              <a:rPr lang="en-GB">
                <a:solidFill>
                  <a:schemeClr val="tx1"/>
                </a:solidFill>
              </a:rPr>
              <a:t>Falls ja: Formulieren Sie die behandelten Verstehenselemente. </a:t>
            </a:r>
            <a:endParaRPr/>
          </a:p>
          <a:p>
            <a:pPr lvl="2">
              <a:defRPr/>
            </a:pPr>
            <a:r>
              <a:rPr lang="de-DE">
                <a:ea typeface="Times New Roman"/>
                <a:cs typeface="Times New Roman"/>
              </a:rPr>
              <a:t>Proportionale Zusammenhänge sind die, bei denen der Dreisatz anwendbar ist.</a:t>
            </a:r>
            <a:endParaRPr/>
          </a:p>
          <a:p>
            <a:pPr lvl="2">
              <a:defRPr/>
            </a:pPr>
            <a:r>
              <a:rPr lang="de-DE">
                <a:ea typeface="Times New Roman"/>
                <a:cs typeface="Times New Roman"/>
              </a:rPr>
              <a:t>Proportionale Zusammenhänge haben gewisse hinreichende Bedingungen.</a:t>
            </a:r>
            <a:endParaRPr/>
          </a:p>
          <a:p>
            <a:pPr lvl="2">
              <a:defRPr/>
            </a:pPr>
            <a:r>
              <a:rPr lang="de-DE">
                <a:ea typeface="Times New Roman"/>
                <a:cs typeface="Times New Roman"/>
              </a:rPr>
              <a:t>Proportionale Zusammenhänge haben gewisse Eigenschaften.</a:t>
            </a:r>
            <a:endParaRPr/>
          </a:p>
          <a:p>
            <a:pPr lvl="2">
              <a:defRPr/>
            </a:pPr>
            <a:endParaRPr lang="en-GB">
              <a:solidFill>
                <a:schemeClr val="tx1"/>
              </a:solidFill>
            </a:endParaRPr>
          </a:p>
          <a:p>
            <a:pPr lvl="1">
              <a:defRPr/>
            </a:pPr>
            <a:r>
              <a:rPr lang="en-GB">
                <a:solidFill>
                  <a:schemeClr val="tx1"/>
                </a:solidFill>
              </a:rPr>
              <a:t>Falls nein: Überlegen Sie, welche Verstehenselemente fehlen, welche überflüssig sind.</a:t>
            </a:r>
            <a:endParaRPr/>
          </a:p>
          <a:p>
            <a:pPr lvl="2">
              <a:defRPr/>
            </a:pPr>
            <a:r>
              <a:rPr lang="de-DE">
                <a:ea typeface="Times New Roman"/>
                <a:cs typeface="Times New Roman"/>
              </a:rPr>
              <a:t>Proportionale Zusammenhänge haben als Funktionsterm, Graph, Tabelle ganz bestimmte Erscheinungsformen.</a:t>
            </a:r>
            <a:endParaRPr lang="en-GB">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5" name="Titel 4"/>
          <p:cNvSpPr>
            <a:spLocks noGrp="1"/>
          </p:cNvSpPr>
          <p:nvPr>
            <p:ph type="title"/>
          </p:nvPr>
        </p:nvSpPr>
        <p:spPr bwMode="auto"/>
        <p:txBody>
          <a:bodyPr/>
          <a:lstStyle/>
          <a:p>
            <a:pPr>
              <a:defRPr/>
            </a:pPr>
            <a:r>
              <a:rPr lang="de-DE"/>
              <a:t>Verstehenselemente einbinden</a:t>
            </a:r>
            <a:endParaRPr/>
          </a:p>
        </p:txBody>
      </p:sp>
      <p:sp>
        <p:nvSpPr>
          <p:cNvPr id="3" name="Inhaltsplatzhalter 2"/>
          <p:cNvSpPr>
            <a:spLocks noGrp="1"/>
          </p:cNvSpPr>
          <p:nvPr>
            <p:ph sz="quarter" idx="10"/>
          </p:nvPr>
        </p:nvSpPr>
        <p:spPr bwMode="auto"/>
        <p:txBody>
          <a:bodyPr>
            <a:normAutofit lnSpcReduction="10000"/>
          </a:bodyPr>
          <a:lstStyle/>
          <a:p>
            <a:pPr>
              <a:defRPr/>
            </a:pPr>
            <a:endParaRPr lang="de-DE"/>
          </a:p>
        </p:txBody>
      </p:sp>
      <p:sp>
        <p:nvSpPr>
          <p:cNvPr id="7" name="Textplatzhalter 6"/>
          <p:cNvSpPr>
            <a:spLocks noGrp="1"/>
          </p:cNvSpPr>
          <p:nvPr>
            <p:ph type="body" sz="quarter" idx="11"/>
          </p:nvPr>
        </p:nvSpPr>
        <p:spPr bwMode="auto"/>
        <p:txBody>
          <a:bodyPr/>
          <a:lstStyle/>
          <a:p>
            <a:pPr>
              <a:defRPr/>
            </a:pPr>
            <a:r>
              <a:rPr lang="de-DE"/>
              <a:t>Anwendung – mögliche Lösung</a:t>
            </a:r>
            <a:endParaRPr/>
          </a:p>
        </p:txBody>
      </p:sp>
      <p:sp>
        <p:nvSpPr>
          <p:cNvPr id="4" name="Textplatzhalter 3"/>
          <p:cNvSpPr>
            <a:spLocks noGrp="1"/>
          </p:cNvSpPr>
          <p:nvPr>
            <p:ph type="body" sz="quarter" idx="14"/>
          </p:nvPr>
        </p:nvSpPr>
        <p:spPr bwMode="auto"/>
        <p:txBody>
          <a:bodyPr/>
          <a:lstStyle/>
          <a:p>
            <a:pPr>
              <a:defRPr/>
            </a:pPr>
            <a:endParaRPr lang="de-DE"/>
          </a:p>
        </p:txBody>
      </p:sp>
      <p:sp>
        <p:nvSpPr>
          <p:cNvPr id="2" name="Inhaltsplatzhalter 1"/>
          <p:cNvSpPr>
            <a:spLocks noGrp="1"/>
          </p:cNvSpPr>
          <p:nvPr>
            <p:ph idx="1"/>
          </p:nvPr>
        </p:nvSpPr>
        <p:spPr bwMode="auto"/>
        <p:txBody>
          <a:bodyPr>
            <a:normAutofit/>
          </a:bodyPr>
          <a:lstStyle/>
          <a:p>
            <a:pPr>
              <a:defRPr/>
            </a:pPr>
            <a:r>
              <a:rPr lang="de-DE"/>
              <a:t>Verstehenselemente adäquat eingebunden?</a:t>
            </a:r>
            <a:endParaRPr lang="de-DE" sz="1800">
              <a:solidFill>
                <a:schemeClr val="tx1"/>
              </a:solidFill>
            </a:endParaRPr>
          </a:p>
          <a:p>
            <a:pPr lvl="1">
              <a:defRPr/>
            </a:pPr>
            <a:r>
              <a:rPr lang="en-GB">
                <a:solidFill>
                  <a:schemeClr val="tx1"/>
                </a:solidFill>
              </a:rPr>
              <a:t>Falls ja: Überlegen Sie, </a:t>
            </a:r>
            <a:r>
              <a:rPr lang="en-GB" i="1">
                <a:solidFill>
                  <a:schemeClr val="tx1"/>
                </a:solidFill>
              </a:rPr>
              <a:t>wie</a:t>
            </a:r>
            <a:r>
              <a:rPr lang="en-GB">
                <a:solidFill>
                  <a:schemeClr val="tx1"/>
                </a:solidFill>
              </a:rPr>
              <a:t> sichergestellt wird, dass die Lernenden die Verstehenselemente durchdringen.</a:t>
            </a:r>
            <a:endParaRPr/>
          </a:p>
          <a:p>
            <a:pPr lvl="2">
              <a:defRPr/>
            </a:pPr>
            <a:r>
              <a:rPr lang="de-DE" sz="1400">
                <a:ea typeface="Times New Roman"/>
                <a:cs typeface="Times New Roman"/>
              </a:rPr>
              <a:t>Die Dreisatzstrategie wird bei unterschiedlichen Zusammenhängen angewendet. Die Schülerinnen und Schüler erkennen, dass es Aufgaben gibt, bei denen diese Strategie nicht zum Erfolg führt. Dementsprechend werden Zusammenhänge, bei denen die Dreisatzstrategie anwendbar ist, wird als proportional definiert.</a:t>
            </a:r>
            <a:endParaRPr/>
          </a:p>
          <a:p>
            <a:pPr lvl="2">
              <a:defRPr/>
            </a:pPr>
            <a:r>
              <a:rPr lang="de-DE" sz="1400">
                <a:ea typeface="Times New Roman"/>
                <a:cs typeface="Times New Roman"/>
              </a:rPr>
              <a:t>Die Aktivität in der Erarbeitungsphase zielt bewusst darauf ab die definierenden Eigenschaften proportionaler Zusammenhänge herauszuarbeiten. Durch den Vergleich aller Beispiele wird erkennbar, dass es Bedingungen gibt, die ausschließlich für die Beispiele zutreffen, bei denen die Dreisatzstrategie anwendbar ist, also hinreichende Bedingungen sind. Ebenso gibt es aber auch Eigenschaften, die stets bei proportionalen Zusammenhängen gelten, aber nicht ausschließlich. Schließlich gibt es aber auch Aussagen, die im Allgemeinen nicht für proportionale Zusammenhänge zutreffen. </a:t>
            </a:r>
            <a:endParaRPr/>
          </a:p>
          <a:p>
            <a:pPr lvl="2">
              <a:defRPr/>
            </a:pPr>
            <a:endParaRPr lang="de-DE" sz="1400">
              <a:ea typeface="Times New Roman"/>
              <a:cs typeface="Times New Roman"/>
            </a:endParaRPr>
          </a:p>
          <a:p>
            <a:pPr lvl="1">
              <a:defRPr/>
            </a:pPr>
            <a:r>
              <a:rPr lang="en-GB">
                <a:solidFill>
                  <a:schemeClr val="tx1"/>
                </a:solidFill>
              </a:rPr>
              <a:t>Falls nein: Überlegen Sie, anhand welcher Aktivitäten man den Lernenden die einzelnen Verstehenselemente zugänglich machen könnten.</a:t>
            </a:r>
            <a:endParaRPr/>
          </a:p>
          <a:p>
            <a:pPr lvl="2">
              <a:defRPr/>
            </a:pPr>
            <a:r>
              <a:rPr lang="de-DE" sz="1400">
                <a:ea typeface="Times New Roman"/>
                <a:cs typeface="Times New Roman"/>
              </a:rPr>
              <a:t>In dieser Unterrichtsstunde wird vor allem auf Eigenschaften proportionaler Zusammenhänge eingegangen, die unterschiedlichen Darstellungsformen haben eine untergeordnete Rolle. Diese werden lediglich in der Vertiefungsphase aufgegriffen, jedoch noch keine speziellen Eigenschaften herausgearbeitet. Zusammenhänge zwischen den Darstellungsformen, als auch spezifische Eigenschaften sollten in der nächsten Unterrichtsstunde thematisiert werden.</a:t>
            </a:r>
            <a:endParaRPr lang="en-GB" sz="140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5" name="Titel 4"/>
          <p:cNvSpPr>
            <a:spLocks noGrp="1"/>
          </p:cNvSpPr>
          <p:nvPr>
            <p:ph type="title"/>
          </p:nvPr>
        </p:nvSpPr>
        <p:spPr bwMode="auto"/>
        <p:txBody>
          <a:bodyPr/>
          <a:lstStyle/>
          <a:p>
            <a:pPr>
              <a:defRPr/>
            </a:pPr>
            <a:r>
              <a:rPr lang="de-DE"/>
              <a:t>Verstehenselemente einbinden</a:t>
            </a:r>
            <a:endParaRPr/>
          </a:p>
        </p:txBody>
      </p:sp>
      <p:sp>
        <p:nvSpPr>
          <p:cNvPr id="3" name="Inhaltsplatzhalter 2"/>
          <p:cNvSpPr>
            <a:spLocks noGrp="1"/>
          </p:cNvSpPr>
          <p:nvPr>
            <p:ph sz="quarter" idx="10"/>
          </p:nvPr>
        </p:nvSpPr>
        <p:spPr bwMode="auto"/>
        <p:txBody>
          <a:bodyPr>
            <a:normAutofit lnSpcReduction="10000"/>
          </a:bodyPr>
          <a:lstStyle/>
          <a:p>
            <a:pPr>
              <a:defRPr/>
            </a:pPr>
            <a:endParaRPr lang="de-DE"/>
          </a:p>
        </p:txBody>
      </p:sp>
      <p:sp>
        <p:nvSpPr>
          <p:cNvPr id="7" name="Textplatzhalter 6"/>
          <p:cNvSpPr>
            <a:spLocks noGrp="1"/>
          </p:cNvSpPr>
          <p:nvPr>
            <p:ph type="body" sz="quarter" idx="11"/>
          </p:nvPr>
        </p:nvSpPr>
        <p:spPr bwMode="auto"/>
        <p:txBody>
          <a:bodyPr/>
          <a:lstStyle/>
          <a:p>
            <a:pPr>
              <a:defRPr/>
            </a:pPr>
            <a:r>
              <a:rPr lang="de-DE"/>
              <a:t>Anwendung – mögliche Lösung</a:t>
            </a:r>
            <a:endParaRPr/>
          </a:p>
        </p:txBody>
      </p:sp>
      <p:sp>
        <p:nvSpPr>
          <p:cNvPr id="4" name="Textplatzhalter 3"/>
          <p:cNvSpPr>
            <a:spLocks noGrp="1"/>
          </p:cNvSpPr>
          <p:nvPr>
            <p:ph type="body" sz="quarter" idx="14"/>
          </p:nvPr>
        </p:nvSpPr>
        <p:spPr bwMode="auto"/>
        <p:txBody>
          <a:bodyPr/>
          <a:lstStyle/>
          <a:p>
            <a:pPr>
              <a:defRPr/>
            </a:pPr>
            <a:endParaRPr lang="de-DE"/>
          </a:p>
        </p:txBody>
      </p:sp>
      <p:sp>
        <p:nvSpPr>
          <p:cNvPr id="2" name="Inhaltsplatzhalter 1"/>
          <p:cNvSpPr>
            <a:spLocks noGrp="1"/>
          </p:cNvSpPr>
          <p:nvPr>
            <p:ph idx="1"/>
          </p:nvPr>
        </p:nvSpPr>
        <p:spPr bwMode="auto"/>
        <p:txBody>
          <a:bodyPr>
            <a:normAutofit/>
          </a:bodyPr>
          <a:lstStyle/>
          <a:p>
            <a:pPr>
              <a:defRPr/>
            </a:pPr>
            <a:r>
              <a:rPr lang="de-DE"/>
              <a:t>Zentrale Verstehenselemente zusammengefasst?</a:t>
            </a:r>
            <a:endParaRPr/>
          </a:p>
          <a:p>
            <a:pPr>
              <a:defRPr/>
            </a:pPr>
            <a:endParaRPr lang="de-DE" sz="1800"/>
          </a:p>
          <a:p>
            <a:pPr lvl="1">
              <a:defRPr/>
            </a:pPr>
            <a:r>
              <a:rPr lang="en-GB">
                <a:solidFill>
                  <a:schemeClr val="tx1"/>
                </a:solidFill>
              </a:rPr>
              <a:t>Falls ja: Überlegen Sie, ob und wie Zusammenfassung, den Lernenden eine Orientierung zu ihrem eigenen Verständnis geben kann.</a:t>
            </a:r>
            <a:endParaRPr/>
          </a:p>
          <a:p>
            <a:pPr lvl="2">
              <a:defRPr/>
            </a:pPr>
            <a:r>
              <a:rPr lang="de-DE">
                <a:ea typeface="Times New Roman"/>
                <a:cs typeface="Times New Roman"/>
              </a:rPr>
              <a:t>Die Schülerinnen und Schüler halten die Ergebnisse ihrer jeweiligen Untersuchungen fest. Die definierenden Eigenschaften, die in der Erarbeitungsphase gesammelt werden, müssen durch die Schülerinnen und Schüler im Hefteintrag am eigenen Beispiel gesichert werden.</a:t>
            </a:r>
            <a:endParaRPr/>
          </a:p>
          <a:p>
            <a:pPr lvl="2">
              <a:defRPr/>
            </a:pPr>
            <a:endParaRPr lang="de-DE" sz="1400">
              <a:ea typeface="Times New Roman"/>
              <a:cs typeface="Times New Roman"/>
            </a:endParaRPr>
          </a:p>
          <a:p>
            <a:pPr lvl="1">
              <a:defRPr/>
            </a:pPr>
            <a:r>
              <a:rPr lang="en-GB">
                <a:solidFill>
                  <a:schemeClr val="tx1"/>
                </a:solidFill>
              </a:rPr>
              <a:t>Falls nein: Überlegen Sie, welche Verstehenselemente man auswählen würde und wie man eine Zusammenfassung gestalten könnte.</a:t>
            </a:r>
            <a:endParaRPr/>
          </a:p>
          <a:p>
            <a:pPr lvl="2">
              <a:defRPr/>
            </a:pPr>
            <a:r>
              <a:rPr lang="de-DE">
                <a:ea typeface="Times New Roman"/>
                <a:cs typeface="Times New Roman"/>
              </a:rPr>
              <a:t>Wie zentrale Eigenschaften proportionaler Zusammenhänge sich in den Darstellungsformen Graph, Wertetabelle, Term, sowohl darstellen, als auch erkennen lassen, sollte in der nächsten Unterrichtstunde noch festgehalten werden</a:t>
            </a:r>
            <a:r>
              <a:rPr lang="de-DE" sz="1800">
                <a:latin typeface="Corbel Light"/>
                <a:ea typeface="Times New Roman"/>
                <a:cs typeface="Times New Roman"/>
              </a:rPr>
              <a:t>.</a:t>
            </a:r>
            <a:endParaRPr lang="en-GB" sz="140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el 2"/>
          <p:cNvSpPr>
            <a:spLocks noGrp="1"/>
          </p:cNvSpPr>
          <p:nvPr>
            <p:ph type="title"/>
          </p:nvPr>
        </p:nvSpPr>
        <p:spPr bwMode="auto"/>
        <p:txBody>
          <a:bodyPr/>
          <a:lstStyle/>
          <a:p>
            <a:pPr>
              <a:defRPr/>
            </a:pPr>
            <a:r>
              <a:rPr lang="de-DE"/>
              <a:t>Quellen und Literaturverzeichnis</a:t>
            </a:r>
            <a:endParaRPr/>
          </a:p>
        </p:txBody>
      </p:sp>
      <p:sp>
        <p:nvSpPr>
          <p:cNvPr id="2" name="Inhaltsplatzhalter 1"/>
          <p:cNvSpPr>
            <a:spLocks noGrp="1"/>
          </p:cNvSpPr>
          <p:nvPr>
            <p:ph sz="quarter" idx="10"/>
          </p:nvPr>
        </p:nvSpPr>
        <p:spPr bwMode="auto"/>
        <p:txBody>
          <a:bodyPr>
            <a:normAutofit lnSpcReduction="10000"/>
          </a:bodyPr>
          <a:lstStyle/>
          <a:p>
            <a:pPr>
              <a:defRPr/>
            </a:pPr>
            <a:endParaRPr lang="de-DE"/>
          </a:p>
        </p:txBody>
      </p:sp>
      <p:sp>
        <p:nvSpPr>
          <p:cNvPr id="7" name="Textplatzhalter 4"/>
          <p:cNvSpPr>
            <a:spLocks noGrp="1"/>
          </p:cNvSpPr>
          <p:nvPr>
            <p:ph type="body" sz="quarter" idx="11"/>
          </p:nvPr>
        </p:nvSpPr>
        <p:spPr bwMode="auto"/>
        <p:txBody>
          <a:bodyPr/>
          <a:lstStyle/>
          <a:p>
            <a:pPr>
              <a:defRPr/>
            </a:pPr>
            <a:r>
              <a:rPr lang="de-DE"/>
              <a:t>Literatur</a:t>
            </a:r>
            <a:endParaRPr/>
          </a:p>
        </p:txBody>
      </p:sp>
      <p:sp>
        <p:nvSpPr>
          <p:cNvPr id="3" name="Textplatzhalter 2"/>
          <p:cNvSpPr>
            <a:spLocks noGrp="1"/>
          </p:cNvSpPr>
          <p:nvPr>
            <p:ph type="body" sz="quarter" idx="14"/>
          </p:nvPr>
        </p:nvSpPr>
        <p:spPr bwMode="auto"/>
        <p:txBody>
          <a:bodyPr/>
          <a:lstStyle/>
          <a:p>
            <a:pPr>
              <a:defRPr/>
            </a:pPr>
            <a:endParaRPr lang="de-DE"/>
          </a:p>
        </p:txBody>
      </p:sp>
      <p:sp>
        <p:nvSpPr>
          <p:cNvPr id="4" name="Inhaltsplatzhalter 1"/>
          <p:cNvSpPr>
            <a:spLocks noGrp="1"/>
          </p:cNvSpPr>
          <p:nvPr>
            <p:ph idx="1"/>
          </p:nvPr>
        </p:nvSpPr>
        <p:spPr bwMode="auto"/>
        <p:txBody>
          <a:bodyPr>
            <a:noAutofit/>
          </a:bodyPr>
          <a:lstStyle/>
          <a:p>
            <a:pPr>
              <a:defRPr/>
            </a:pPr>
            <a:r>
              <a:rPr lang="de-DE" sz="1600" b="0" dirty="0"/>
              <a:t>Drollinger-Vetter, B. (2011). </a:t>
            </a:r>
            <a:r>
              <a:rPr lang="de-DE" sz="1600" b="0" i="1" dirty="0" err="1"/>
              <a:t>Verstehenselemente</a:t>
            </a:r>
            <a:r>
              <a:rPr lang="de-DE" sz="1600" b="0" i="1" dirty="0"/>
              <a:t> und strukturelle Klarheit. Fachdidaktische </a:t>
            </a:r>
            <a:r>
              <a:rPr lang="de-DE" sz="1600" b="0" i="1" dirty="0" err="1"/>
              <a:t>Qualität</a:t>
            </a:r>
            <a:r>
              <a:rPr lang="de-DE" sz="1600" b="0" i="1" dirty="0"/>
              <a:t> der Anleitung von mathematischen Verstehensprozessen im Unterricht</a:t>
            </a:r>
            <a:r>
              <a:rPr lang="de-DE" sz="1600" b="0" dirty="0"/>
              <a:t>. Waxmann: </a:t>
            </a:r>
            <a:r>
              <a:rPr lang="de-DE" sz="1600" b="0" dirty="0" err="1"/>
              <a:t>Münster</a:t>
            </a:r>
            <a:r>
              <a:rPr lang="de-DE" sz="1600" b="0" dirty="0"/>
              <a:t>. </a:t>
            </a:r>
            <a:endParaRPr dirty="0"/>
          </a:p>
          <a:p>
            <a:pPr>
              <a:defRPr/>
            </a:pPr>
            <a:endParaRPr lang="de-DE"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itel 2"/>
          <p:cNvSpPr>
            <a:spLocks noGrp="1"/>
          </p:cNvSpPr>
          <p:nvPr>
            <p:ph type="title"/>
          </p:nvPr>
        </p:nvSpPr>
        <p:spPr bwMode="auto"/>
        <p:txBody>
          <a:bodyPr/>
          <a:lstStyle/>
          <a:p>
            <a:pPr>
              <a:defRPr/>
            </a:pPr>
            <a:r>
              <a:rPr lang="de-DE"/>
              <a:t>Quellen und Literaturverzeichnis</a:t>
            </a:r>
            <a:endParaRPr/>
          </a:p>
        </p:txBody>
      </p:sp>
      <p:sp>
        <p:nvSpPr>
          <p:cNvPr id="2" name="Inhaltsplatzhalter 1"/>
          <p:cNvSpPr>
            <a:spLocks noGrp="1"/>
          </p:cNvSpPr>
          <p:nvPr>
            <p:ph sz="quarter" idx="10"/>
          </p:nvPr>
        </p:nvSpPr>
        <p:spPr bwMode="auto"/>
        <p:txBody>
          <a:bodyPr>
            <a:normAutofit lnSpcReduction="10000"/>
          </a:bodyPr>
          <a:lstStyle/>
          <a:p>
            <a:pPr>
              <a:defRPr/>
            </a:pPr>
            <a:endParaRPr lang="de-DE"/>
          </a:p>
        </p:txBody>
      </p:sp>
      <p:sp>
        <p:nvSpPr>
          <p:cNvPr id="7" name="Textplatzhalter 4"/>
          <p:cNvSpPr>
            <a:spLocks noGrp="1"/>
          </p:cNvSpPr>
          <p:nvPr>
            <p:ph type="body" sz="quarter" idx="11"/>
          </p:nvPr>
        </p:nvSpPr>
        <p:spPr bwMode="auto"/>
        <p:txBody>
          <a:bodyPr/>
          <a:lstStyle/>
          <a:p>
            <a:pPr>
              <a:defRPr/>
            </a:pPr>
            <a:r>
              <a:rPr lang="de-DE"/>
              <a:t>Bilder</a:t>
            </a:r>
            <a:endParaRPr/>
          </a:p>
        </p:txBody>
      </p:sp>
      <p:sp>
        <p:nvSpPr>
          <p:cNvPr id="3" name="Textplatzhalter 2"/>
          <p:cNvSpPr>
            <a:spLocks noGrp="1"/>
          </p:cNvSpPr>
          <p:nvPr>
            <p:ph type="body" sz="quarter" idx="14"/>
          </p:nvPr>
        </p:nvSpPr>
        <p:spPr bwMode="auto"/>
        <p:txBody>
          <a:bodyPr/>
          <a:lstStyle/>
          <a:p>
            <a:pPr>
              <a:defRPr/>
            </a:pPr>
            <a:endParaRPr lang="de-DE"/>
          </a:p>
        </p:txBody>
      </p:sp>
      <p:sp>
        <p:nvSpPr>
          <p:cNvPr id="4" name="Inhaltsplatzhalter 1"/>
          <p:cNvSpPr>
            <a:spLocks noGrp="1"/>
          </p:cNvSpPr>
          <p:nvPr>
            <p:ph idx="1"/>
          </p:nvPr>
        </p:nvSpPr>
        <p:spPr bwMode="auto"/>
        <p:txBody>
          <a:bodyPr>
            <a:normAutofit/>
          </a:bodyPr>
          <a:lstStyle/>
          <a:p>
            <a:pPr>
              <a:defRPr/>
            </a:pPr>
            <a:r>
              <a:rPr lang="de-DE" sz="1600" b="0"/>
              <a:t>Titelfolie: Bild von 422737 auf Pixabay: </a:t>
            </a:r>
            <a:r>
              <a:rPr lang="de-DE" sz="1600" b="0" u="sng">
                <a:hlinkClick r:id="rId2" tooltip="https://pixabay.com/images/id-654956/"/>
              </a:rPr>
              <a:t>https://pixabay.com/images/id-654956/</a:t>
            </a:r>
            <a:r>
              <a:rPr lang="de-DE" sz="1600" b="0"/>
              <a:t> </a:t>
            </a:r>
            <a:endParaRPr/>
          </a:p>
          <a:p>
            <a:pPr>
              <a:defRPr/>
            </a:pPr>
            <a:r>
              <a:rPr lang="de-DE" sz="1600" b="0"/>
              <a:t>Arbeitsauftrag: Bild von Free-Photos auf Pixabay: </a:t>
            </a:r>
            <a:r>
              <a:rPr lang="de-DE" sz="1600" b="0" u="sng">
                <a:hlinkClick r:id="rId3" tooltip="https://pixabay.com/images/id-918449/"/>
              </a:rPr>
              <a:t>https://pixabay.com/images/id-918449/</a:t>
            </a:r>
            <a:r>
              <a:rPr lang="de-DE" sz="1600" b="0"/>
              <a:t> </a:t>
            </a:r>
            <a:endParaRPr/>
          </a:p>
          <a:p>
            <a:pPr>
              <a:defRPr/>
            </a:pPr>
            <a:endParaRPr/>
          </a:p>
        </p:txBody>
      </p:sp>
      <p:sp>
        <p:nvSpPr>
          <p:cNvPr id="8" name="Textfeld 1"/>
          <p:cNvSpPr txBox="1"/>
          <p:nvPr/>
        </p:nvSpPr>
        <p:spPr bwMode="auto">
          <a:xfrm>
            <a:off x="468536" y="6432484"/>
            <a:ext cx="3995004" cy="630941"/>
          </a:xfrm>
          <a:prstGeom prst="rect">
            <a:avLst/>
          </a:prstGeom>
          <a:noFill/>
        </p:spPr>
        <p:txBody>
          <a:bodyPr wrap="none" rtlCol="0">
            <a:spAutoFit/>
          </a:bodyPr>
          <a:lstStyle>
            <a:defPPr>
              <a:defRPr lang="de-DE"/>
            </a:defPPr>
            <a:lvl1pPr marL="0" algn="l" defTabSz="953617">
              <a:defRPr sz="1700">
                <a:solidFill>
                  <a:schemeClr val="tx1"/>
                </a:solidFill>
                <a:latin typeface="+mn-lt"/>
                <a:ea typeface="+mn-ea"/>
                <a:cs typeface="+mn-cs"/>
              </a:defRPr>
            </a:lvl1pPr>
            <a:lvl2pPr marL="476808" algn="l" defTabSz="953617">
              <a:defRPr sz="1700">
                <a:solidFill>
                  <a:schemeClr val="tx1"/>
                </a:solidFill>
                <a:latin typeface="+mn-lt"/>
                <a:ea typeface="+mn-ea"/>
                <a:cs typeface="+mn-cs"/>
              </a:defRPr>
            </a:lvl2pPr>
            <a:lvl3pPr marL="953617" algn="l" defTabSz="953617">
              <a:defRPr sz="1700">
                <a:solidFill>
                  <a:schemeClr val="tx1"/>
                </a:solidFill>
                <a:latin typeface="+mn-lt"/>
                <a:ea typeface="+mn-ea"/>
                <a:cs typeface="+mn-cs"/>
              </a:defRPr>
            </a:lvl3pPr>
            <a:lvl4pPr marL="1430423" algn="l" defTabSz="953617">
              <a:defRPr sz="1700">
                <a:solidFill>
                  <a:schemeClr val="tx1"/>
                </a:solidFill>
                <a:latin typeface="+mn-lt"/>
                <a:ea typeface="+mn-ea"/>
                <a:cs typeface="+mn-cs"/>
              </a:defRPr>
            </a:lvl4pPr>
            <a:lvl5pPr marL="1907231" algn="l" defTabSz="953617">
              <a:defRPr sz="1700">
                <a:solidFill>
                  <a:schemeClr val="tx1"/>
                </a:solidFill>
                <a:latin typeface="+mn-lt"/>
                <a:ea typeface="+mn-ea"/>
                <a:cs typeface="+mn-cs"/>
              </a:defRPr>
            </a:lvl5pPr>
            <a:lvl6pPr marL="2384039" algn="l" defTabSz="953617">
              <a:defRPr sz="1700">
                <a:solidFill>
                  <a:schemeClr val="tx1"/>
                </a:solidFill>
                <a:latin typeface="+mn-lt"/>
                <a:ea typeface="+mn-ea"/>
                <a:cs typeface="+mn-cs"/>
              </a:defRPr>
            </a:lvl6pPr>
            <a:lvl7pPr marL="2860849" algn="l" defTabSz="953617">
              <a:defRPr sz="1700">
                <a:solidFill>
                  <a:schemeClr val="tx1"/>
                </a:solidFill>
                <a:latin typeface="+mn-lt"/>
                <a:ea typeface="+mn-ea"/>
                <a:cs typeface="+mn-cs"/>
              </a:defRPr>
            </a:lvl7pPr>
            <a:lvl8pPr marL="3337656" algn="l" defTabSz="953617">
              <a:defRPr sz="1700">
                <a:solidFill>
                  <a:schemeClr val="tx1"/>
                </a:solidFill>
                <a:latin typeface="+mn-lt"/>
                <a:ea typeface="+mn-ea"/>
                <a:cs typeface="+mn-cs"/>
              </a:defRPr>
            </a:lvl8pPr>
            <a:lvl9pPr marL="3814465" algn="l" defTabSz="953617">
              <a:defRPr sz="1700">
                <a:solidFill>
                  <a:schemeClr val="tx1"/>
                </a:solidFill>
                <a:latin typeface="+mn-lt"/>
                <a:ea typeface="+mn-ea"/>
                <a:cs typeface="+mn-cs"/>
              </a:defRPr>
            </a:lvl9pPr>
          </a:lstStyle>
          <a:p>
            <a:pPr>
              <a:defRPr/>
            </a:pPr>
            <a:r>
              <a:rPr lang="de-DE" sz="1800">
                <a:solidFill>
                  <a:srgbClr val="000000"/>
                </a:solidFill>
                <a:ea typeface="Calibri"/>
                <a:cs typeface="Calibri"/>
              </a:rPr>
              <a:t>Alle Bilder lizensiert unter </a:t>
            </a:r>
            <a:r>
              <a:rPr lang="de-DE" sz="1800" u="sng">
                <a:ea typeface="Calibri"/>
                <a:cs typeface="Calibri"/>
                <a:hlinkClick r:id="rId4" tooltip="https://creativecommons.org/licenses/by-sa/4.0/legalcode.de"/>
              </a:rPr>
              <a:t>CC-BY-SA 4.0</a:t>
            </a:r>
            <a:endParaRPr lang="de-DE" sz="1800">
              <a:solidFill>
                <a:srgbClr val="000000"/>
              </a:solidFill>
              <a:ea typeface="Calibri"/>
              <a:cs typeface="Calibri"/>
            </a:endParaRPr>
          </a:p>
          <a:p>
            <a:pPr>
              <a:defRPr/>
            </a:pPr>
            <a:endParaRPr lang="de-DE"/>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Titel 2"/>
          <p:cNvSpPr>
            <a:spLocks noGrp="1"/>
          </p:cNvSpPr>
          <p:nvPr>
            <p:ph type="title"/>
          </p:nvPr>
        </p:nvSpPr>
        <p:spPr bwMode="auto"/>
        <p:txBody>
          <a:bodyPr/>
          <a:lstStyle/>
          <a:p>
            <a:pPr>
              <a:defRPr/>
            </a:pPr>
            <a:r>
              <a:rPr lang="de-DE" dirty="0"/>
              <a:t>DigitUS-Projekt</a:t>
            </a:r>
            <a:endParaRPr dirty="0"/>
          </a:p>
        </p:txBody>
      </p:sp>
      <p:sp>
        <p:nvSpPr>
          <p:cNvPr id="4" name="Inhaltsplatzhalter 3">
            <a:extLst>
              <a:ext uri="{FF2B5EF4-FFF2-40B4-BE49-F238E27FC236}">
                <a16:creationId xmlns:a16="http://schemas.microsoft.com/office/drawing/2014/main" id="{7FC5AF3B-4A4D-E66F-16D2-61D24279934C}"/>
              </a:ext>
            </a:extLst>
          </p:cNvPr>
          <p:cNvSpPr>
            <a:spLocks noGrp="1"/>
          </p:cNvSpPr>
          <p:nvPr>
            <p:ph sz="quarter" idx="10"/>
          </p:nvPr>
        </p:nvSpPr>
        <p:spPr/>
        <p:txBody>
          <a:bodyPr>
            <a:normAutofit lnSpcReduction="10000"/>
          </a:bodyPr>
          <a:lstStyle/>
          <a:p>
            <a:endParaRPr lang="de-DE"/>
          </a:p>
        </p:txBody>
      </p:sp>
      <p:sp>
        <p:nvSpPr>
          <p:cNvPr id="5" name="Textplatzhalter 4"/>
          <p:cNvSpPr>
            <a:spLocks noGrp="1"/>
          </p:cNvSpPr>
          <p:nvPr>
            <p:ph type="body" sz="quarter" idx="11"/>
          </p:nvPr>
        </p:nvSpPr>
        <p:spPr bwMode="auto"/>
        <p:txBody>
          <a:bodyPr/>
          <a:lstStyle/>
          <a:p>
            <a:pPr>
              <a:defRPr/>
            </a:pPr>
            <a:r>
              <a:rPr lang="de-DE" dirty="0"/>
              <a:t>Lizenzhinweis</a:t>
            </a:r>
            <a:endParaRPr dirty="0"/>
          </a:p>
        </p:txBody>
      </p:sp>
      <p:sp>
        <p:nvSpPr>
          <p:cNvPr id="6" name="Textplatzhalter 5">
            <a:extLst>
              <a:ext uri="{FF2B5EF4-FFF2-40B4-BE49-F238E27FC236}">
                <a16:creationId xmlns:a16="http://schemas.microsoft.com/office/drawing/2014/main" id="{992C876C-D910-C130-04F4-0DE0999567AB}"/>
              </a:ext>
            </a:extLst>
          </p:cNvPr>
          <p:cNvSpPr>
            <a:spLocks noGrp="1"/>
          </p:cNvSpPr>
          <p:nvPr>
            <p:ph type="body" sz="quarter" idx="14"/>
          </p:nvPr>
        </p:nvSpPr>
        <p:spPr/>
        <p:txBody>
          <a:bodyPr/>
          <a:lstStyle/>
          <a:p>
            <a:endParaRPr lang="de-DE"/>
          </a:p>
        </p:txBody>
      </p:sp>
      <p:sp>
        <p:nvSpPr>
          <p:cNvPr id="2" name="Inhaltsplatzhalter 1"/>
          <p:cNvSpPr>
            <a:spLocks noGrp="1"/>
          </p:cNvSpPr>
          <p:nvPr>
            <p:ph idx="1"/>
          </p:nvPr>
        </p:nvSpPr>
        <p:spPr bwMode="auto"/>
        <p:txBody>
          <a:bodyPr/>
          <a:lstStyle/>
          <a:p>
            <a:pPr marL="0" indent="0">
              <a:buNone/>
              <a:defRPr/>
            </a:pPr>
            <a:r>
              <a:rPr lang="de-DE" sz="1800" dirty="0">
                <a:solidFill>
                  <a:srgbClr val="000000"/>
                </a:solidFill>
                <a:effectLst/>
                <a:latin typeface="Corbel Light" panose="020B0303020204020204" pitchFamily="34" charset="0"/>
                <a:ea typeface="Arial" panose="020B0604020202020204" pitchFamily="34" charset="0"/>
                <a:cs typeface="Times New Roman" panose="02020603050405020304" pitchFamily="18" charset="0"/>
              </a:rPr>
              <a:t>Dieser Foliensatz </a:t>
            </a:r>
            <a:r>
              <a:rPr lang="de-DE" sz="1800" i="1" dirty="0">
                <a:solidFill>
                  <a:srgbClr val="000000"/>
                </a:solidFill>
                <a:effectLst/>
                <a:latin typeface="Corbel Light" panose="020B0303020204020204" pitchFamily="34" charset="0"/>
                <a:ea typeface="Arial" panose="020B0604020202020204" pitchFamily="34" charset="0"/>
                <a:cs typeface="Times New Roman" panose="02020603050405020304" pitchFamily="18" charset="0"/>
              </a:rPr>
              <a:t>„</a:t>
            </a:r>
            <a:r>
              <a:rPr lang="de-DE" sz="1800" i="1" dirty="0">
                <a:solidFill>
                  <a:srgbClr val="000000"/>
                </a:solidFill>
                <a:latin typeface="Corbel Light" panose="020B0303020204020204" pitchFamily="34" charset="0"/>
                <a:ea typeface="Arial" panose="020B0604020202020204" pitchFamily="34" charset="0"/>
                <a:cs typeface="Times New Roman" panose="02020603050405020304" pitchFamily="18" charset="0"/>
              </a:rPr>
              <a:t>Konzeptorientierung - Option 1: Verstehenselemente einbinden um die Kernpunkte des Themas erkennbar zu </a:t>
            </a:r>
            <a:r>
              <a:rPr lang="de-DE" sz="1800" i="1" dirty="0" err="1">
                <a:solidFill>
                  <a:srgbClr val="000000"/>
                </a:solidFill>
                <a:latin typeface="Corbel Light" panose="020B0303020204020204" pitchFamily="34" charset="0"/>
                <a:ea typeface="Arial" panose="020B0604020202020204" pitchFamily="34" charset="0"/>
                <a:cs typeface="Times New Roman" panose="02020603050405020304" pitchFamily="18" charset="0"/>
              </a:rPr>
              <a:t>machen.“</a:t>
            </a:r>
            <a:r>
              <a:rPr lang="de-DE" sz="1800" dirty="0" err="1">
                <a:solidFill>
                  <a:srgbClr val="000000"/>
                </a:solidFill>
                <a:effectLst/>
                <a:latin typeface="Corbel Light" panose="020B0303020204020204" pitchFamily="34" charset="0"/>
                <a:ea typeface="Arial" panose="020B0604020202020204" pitchFamily="34" charset="0"/>
                <a:cs typeface="Times New Roman" panose="02020603050405020304" pitchFamily="18" charset="0"/>
              </a:rPr>
              <a:t>wurde</a:t>
            </a:r>
            <a:r>
              <a:rPr lang="de-DE" sz="1800" dirty="0">
                <a:solidFill>
                  <a:srgbClr val="000000"/>
                </a:solidFill>
                <a:effectLst/>
                <a:latin typeface="Corbel Light" panose="020B0303020204020204" pitchFamily="34" charset="0"/>
                <a:ea typeface="Arial" panose="020B0604020202020204" pitchFamily="34" charset="0"/>
                <a:cs typeface="Times New Roman" panose="02020603050405020304" pitchFamily="18" charset="0"/>
              </a:rPr>
              <a:t> im Rahmen des Projekts </a:t>
            </a:r>
            <a:r>
              <a:rPr lang="de-DE" sz="1800" dirty="0">
                <a:solidFill>
                  <a:srgbClr val="0563C1"/>
                </a:solidFill>
                <a:effectLst/>
                <a:latin typeface="Corbel Light" panose="020B0303020204020204" pitchFamily="34" charset="0"/>
                <a:ea typeface="Arial" panose="020B0604020202020204" pitchFamily="34" charset="0"/>
                <a:cs typeface="Times New Roman" panose="02020603050405020304" pitchFamily="18" charset="0"/>
                <a:hlinkClick r:id="rId2"/>
              </a:rPr>
              <a:t>DigitUS</a:t>
            </a:r>
            <a:r>
              <a:rPr lang="de-DE" sz="1800" dirty="0">
                <a:solidFill>
                  <a:srgbClr val="000000"/>
                </a:solidFill>
                <a:effectLst/>
                <a:latin typeface="Corbel Light" panose="020B0303020204020204" pitchFamily="34" charset="0"/>
                <a:ea typeface="Arial" panose="020B0604020202020204" pitchFamily="34" charset="0"/>
                <a:cs typeface="Times New Roman" panose="02020603050405020304" pitchFamily="18" charset="0"/>
              </a:rPr>
              <a:t> von </a:t>
            </a:r>
            <a:r>
              <a:rPr lang="de-DE" sz="1800" dirty="0">
                <a:solidFill>
                  <a:srgbClr val="0563C1"/>
                </a:solidFill>
                <a:effectLst/>
                <a:latin typeface="Corbel Light" panose="020B0303020204020204" pitchFamily="34" charset="0"/>
                <a:ea typeface="Arial" panose="020B0604020202020204" pitchFamily="34" charset="0"/>
                <a:cs typeface="Times New Roman" panose="02020603050405020304" pitchFamily="18" charset="0"/>
                <a:hlinkClick r:id="rId3"/>
              </a:rPr>
              <a:t>Stefan Ufer</a:t>
            </a:r>
            <a:r>
              <a:rPr lang="de-DE" sz="1800" dirty="0">
                <a:solidFill>
                  <a:srgbClr val="000000"/>
                </a:solidFill>
                <a:latin typeface="Corbel Light" panose="020B0303020204020204" pitchFamily="34" charset="0"/>
                <a:cs typeface="Times New Roman" panose="02020603050405020304" pitchFamily="18" charset="0"/>
              </a:rPr>
              <a:t>,</a:t>
            </a:r>
            <a:r>
              <a:rPr lang="de-DE" sz="1800" dirty="0">
                <a:solidFill>
                  <a:srgbClr val="000000"/>
                </a:solidFill>
                <a:effectLst/>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563C1"/>
                </a:solidFill>
                <a:effectLst/>
                <a:latin typeface="Corbel Light" panose="020B0303020204020204" pitchFamily="34" charset="0"/>
                <a:ea typeface="Arial" panose="020B0604020202020204" pitchFamily="34" charset="0"/>
                <a:cs typeface="Times New Roman" panose="02020603050405020304" pitchFamily="18" charset="0"/>
                <a:hlinkClick r:id="rId4"/>
              </a:rPr>
              <a:t>Timo Kosiol</a:t>
            </a:r>
            <a:r>
              <a:rPr lang="de-DE" sz="1800" dirty="0">
                <a:solidFill>
                  <a:srgbClr val="000000"/>
                </a:solidFill>
                <a:effectLst/>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563C1"/>
                </a:solidFill>
                <a:effectLst/>
                <a:latin typeface="Corbel Light" panose="020B0303020204020204" pitchFamily="34" charset="0"/>
                <a:ea typeface="Arial" panose="020B0604020202020204" pitchFamily="34" charset="0"/>
                <a:cs typeface="Times New Roman" panose="02020603050405020304" pitchFamily="18" charset="0"/>
                <a:hlinkClick r:id="rId5"/>
              </a:rPr>
              <a:t>Matthias Mohr</a:t>
            </a:r>
            <a:r>
              <a:rPr lang="de-DE" sz="1800" dirty="0">
                <a:solidFill>
                  <a:srgbClr val="000000"/>
                </a:solidFill>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00000"/>
                </a:solidFill>
                <a:latin typeface="Corbel Light" panose="020B0303020204020204" pitchFamily="34" charset="0"/>
                <a:cs typeface="Times New Roman" panose="02020603050405020304" pitchFamily="18" charset="0"/>
              </a:rPr>
              <a:t>und</a:t>
            </a:r>
            <a:r>
              <a:rPr lang="de-DE" sz="1800" dirty="0">
                <a:solidFill>
                  <a:srgbClr val="000000"/>
                </a:solidFill>
                <a:effectLst/>
                <a:latin typeface="Corbel Light" panose="020B0303020204020204" pitchFamily="34" charset="0"/>
                <a:ea typeface="Arial" panose="020B0604020202020204" pitchFamily="34" charset="0"/>
                <a:cs typeface="Times New Roman" panose="02020603050405020304" pitchFamily="18" charset="0"/>
              </a:rPr>
              <a:t> </a:t>
            </a:r>
            <a:r>
              <a:rPr lang="de-DE" sz="1800" dirty="0">
                <a:solidFill>
                  <a:srgbClr val="0563C1"/>
                </a:solidFill>
                <a:effectLst/>
                <a:latin typeface="Corbel Light" panose="020B0303020204020204" pitchFamily="34" charset="0"/>
                <a:ea typeface="Arial" panose="020B0604020202020204" pitchFamily="34" charset="0"/>
                <a:cs typeface="Times New Roman" panose="02020603050405020304" pitchFamily="18" charset="0"/>
                <a:hlinkClick r:id="rId6"/>
              </a:rPr>
              <a:t>Christian </a:t>
            </a:r>
            <a:r>
              <a:rPr lang="de-DE" sz="1800" dirty="0" err="1">
                <a:solidFill>
                  <a:srgbClr val="0563C1"/>
                </a:solidFill>
                <a:effectLst/>
                <a:latin typeface="Corbel Light" panose="020B0303020204020204" pitchFamily="34" charset="0"/>
                <a:ea typeface="Arial" panose="020B0604020202020204" pitchFamily="34" charset="0"/>
                <a:cs typeface="Times New Roman" panose="02020603050405020304" pitchFamily="18" charset="0"/>
                <a:hlinkClick r:id="rId6"/>
              </a:rPr>
              <a:t>Lindermayer</a:t>
            </a:r>
            <a:r>
              <a:rPr lang="de-DE" sz="1800">
                <a:solidFill>
                  <a:srgbClr val="000000"/>
                </a:solidFill>
                <a:effectLst/>
                <a:latin typeface="Corbel Light" panose="020B0303020204020204" pitchFamily="34" charset="0"/>
                <a:ea typeface="Arial" panose="020B0604020202020204" pitchFamily="34" charset="0"/>
                <a:cs typeface="Times New Roman" panose="02020603050405020304" pitchFamily="18" charset="0"/>
              </a:rPr>
              <a:t> und erstellt und ist als </a:t>
            </a:r>
            <a:r>
              <a:rPr lang="de-DE" sz="1800">
                <a:solidFill>
                  <a:srgbClr val="0563C1"/>
                </a:solidFill>
                <a:effectLst/>
                <a:latin typeface="Corbel Light" panose="020B0303020204020204" pitchFamily="34" charset="0"/>
                <a:ea typeface="Arial" panose="020B0604020202020204" pitchFamily="34" charset="0"/>
                <a:cs typeface="Times New Roman" panose="02020603050405020304" pitchFamily="18" charset="0"/>
                <a:hlinkClick r:id="rId7"/>
              </a:rPr>
              <a:t>CC-BY-SA4.0</a:t>
            </a:r>
            <a:r>
              <a:rPr lang="de-DE" sz="1800">
                <a:solidFill>
                  <a:srgbClr val="000000"/>
                </a:solidFill>
                <a:effectLst/>
                <a:latin typeface="Corbel Light" panose="020B0303020204020204" pitchFamily="34" charset="0"/>
                <a:ea typeface="Arial" panose="020B0604020202020204" pitchFamily="34" charset="0"/>
                <a:cs typeface="Times New Roman" panose="02020603050405020304" pitchFamily="18" charset="0"/>
              </a:rPr>
              <a:t> lizensiert.</a:t>
            </a:r>
            <a:endParaRPr lang="de-DE" sz="1800" dirty="0">
              <a:solidFill>
                <a:srgbClr val="000000"/>
              </a:solidFill>
              <a:effectLst/>
              <a:latin typeface="Corbel Light" panose="020B0303020204020204" pitchFamily="34" charset="0"/>
              <a:ea typeface="Arial" panose="020B0604020202020204" pitchFamily="34" charset="0"/>
              <a:cs typeface="Times New Roman" panose="02020603050405020304" pitchFamily="18" charset="0"/>
            </a:endParaRPr>
          </a:p>
          <a:p>
            <a:pPr marL="0" indent="0">
              <a:buNone/>
              <a:defRPr/>
            </a:pPr>
            <a:endPar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endParaRPr>
          </a:p>
          <a:p>
            <a:pPr marL="0" indent="0">
              <a:buNone/>
              <a:defRPr/>
            </a:pPr>
            <a:endPar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endParaRPr>
          </a:p>
          <a:p>
            <a:pPr marL="0" indent="0">
              <a:buNone/>
              <a:defRPr/>
            </a:pP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rPr>
              <a:t>Einen Überblick über alle Materialien im DigitUS-Projekt findet sich im </a:t>
            </a: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hlinkClick r:id="rId2"/>
              </a:rPr>
              <a:t>Einführungskapitel</a:t>
            </a: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rPr>
              <a:t>.</a:t>
            </a:r>
          </a:p>
          <a:p>
            <a:pPr marL="0" indent="0">
              <a:buNone/>
              <a:defRPr/>
            </a:pPr>
            <a:endPar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endParaRPr>
          </a:p>
          <a:p>
            <a:pPr marL="0" indent="0">
              <a:buNone/>
              <a:defRPr/>
            </a:pP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rPr>
              <a:t>Eine ausführliche Darstellung der Inhalte der Präsentation findet sich in der </a:t>
            </a: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hlinkClick r:id="rId8"/>
              </a:rPr>
              <a:t>Handreichung für Mathematik-Lehrkräfte</a:t>
            </a:r>
            <a:r>
              <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rPr>
              <a:t>.</a:t>
            </a:r>
          </a:p>
          <a:p>
            <a:pPr marL="0" indent="0">
              <a:buNone/>
              <a:defRPr/>
            </a:pPr>
            <a:endParaRPr lang="de-DE" sz="1800" dirty="0">
              <a:solidFill>
                <a:srgbClr val="000000"/>
              </a:solidFill>
              <a:latin typeface="Corbel Light" panose="020B0303020204020204" pitchFamily="34" charset="0"/>
              <a:ea typeface="Calibri" panose="020F0502020204030204" pitchFamily="34" charset="0"/>
              <a:cs typeface="Times New Roman" panose="02020603050405020304" pitchFamily="18" charset="0"/>
            </a:endParaRPr>
          </a:p>
          <a:p>
            <a:pPr marL="0" indent="0">
              <a:buNone/>
              <a:defRPr/>
            </a:pPr>
            <a:endParaRPr lang="de-DE" sz="1800" dirty="0">
              <a:effectLst/>
              <a:latin typeface="Corbel Light" panose="020B0303020204020204" pitchFamily="34" charset="0"/>
              <a:ea typeface="Calibri" panose="020F0502020204030204" pitchFamily="34" charset="0"/>
              <a:cs typeface="Times New Roman" panose="02020603050405020304" pitchFamily="18" charset="0"/>
            </a:endParaRPr>
          </a:p>
          <a:p>
            <a:pPr marL="0" indent="0">
              <a:buNone/>
              <a:defRPr/>
            </a:pPr>
            <a:endParaRPr lang="de-DE"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Verstehenselemente einbinden</a:t>
            </a:r>
            <a:endParaRPr/>
          </a:p>
        </p:txBody>
      </p:sp>
      <p:sp>
        <p:nvSpPr>
          <p:cNvPr id="8" name="Inhaltsplatzhalter 7"/>
          <p:cNvSpPr>
            <a:spLocks noGrp="1"/>
          </p:cNvSpPr>
          <p:nvPr>
            <p:ph sz="quarter" idx="10"/>
          </p:nvPr>
        </p:nvSpPr>
        <p:spPr bwMode="auto"/>
        <p:txBody>
          <a:bodyPr>
            <a:normAutofit lnSpcReduction="10000"/>
          </a:bodyPr>
          <a:lstStyle/>
          <a:p>
            <a:pPr>
              <a:defRPr/>
            </a:pPr>
            <a:endParaRPr lang="de-DE"/>
          </a:p>
        </p:txBody>
      </p:sp>
      <p:sp>
        <p:nvSpPr>
          <p:cNvPr id="7" name="Textplatzhalter 6"/>
          <p:cNvSpPr>
            <a:spLocks noGrp="1"/>
          </p:cNvSpPr>
          <p:nvPr>
            <p:ph type="body" sz="quarter" idx="11"/>
          </p:nvPr>
        </p:nvSpPr>
        <p:spPr bwMode="auto"/>
        <p:txBody>
          <a:bodyPr/>
          <a:lstStyle/>
          <a:p>
            <a:pPr>
              <a:defRPr/>
            </a:pPr>
            <a:r>
              <a:rPr lang="de-DE"/>
              <a:t>Grundidee</a:t>
            </a:r>
            <a:endParaRPr/>
          </a:p>
        </p:txBody>
      </p:sp>
      <p:sp>
        <p:nvSpPr>
          <p:cNvPr id="11" name="Textplatzhalter 10"/>
          <p:cNvSpPr>
            <a:spLocks noGrp="1"/>
          </p:cNvSpPr>
          <p:nvPr>
            <p:ph type="body" sz="quarter" idx="14"/>
          </p:nvPr>
        </p:nvSpPr>
        <p:spPr bwMode="auto"/>
        <p:txBody>
          <a:bodyPr/>
          <a:lstStyle/>
          <a:p>
            <a:pPr>
              <a:defRPr/>
            </a:pPr>
            <a:endParaRPr lang="de-DE"/>
          </a:p>
        </p:txBody>
      </p:sp>
      <p:sp>
        <p:nvSpPr>
          <p:cNvPr id="9" name="Inhaltsplatzhalter 8"/>
          <p:cNvSpPr>
            <a:spLocks noGrp="1"/>
          </p:cNvSpPr>
          <p:nvPr>
            <p:ph idx="1"/>
          </p:nvPr>
        </p:nvSpPr>
        <p:spPr bwMode="auto"/>
        <p:txBody>
          <a:bodyPr>
            <a:normAutofit/>
          </a:bodyPr>
          <a:lstStyle/>
          <a:p>
            <a:pPr>
              <a:defRPr/>
            </a:pPr>
            <a:r>
              <a:rPr lang="de-DE"/>
              <a:t>Grundannahme</a:t>
            </a:r>
            <a:endParaRPr/>
          </a:p>
          <a:p>
            <a:pPr marL="477838" lvl="1" indent="0">
              <a:buNone/>
              <a:defRPr/>
            </a:pPr>
            <a:r>
              <a:rPr lang="de-DE"/>
              <a:t>Wissen über mathematische Objekte, Verfahren und Konzepte setzt sich i.d.R. aus einer Sammlung von Einzelaspekten zusammen.</a:t>
            </a:r>
            <a:endParaRPr/>
          </a:p>
          <a:p>
            <a:pPr lvl="1">
              <a:defRPr/>
            </a:pPr>
            <a:endParaRPr lang="de-DE"/>
          </a:p>
          <a:p>
            <a:pPr>
              <a:defRPr/>
            </a:pPr>
            <a:r>
              <a:rPr lang="de-DE"/>
              <a:t>Was sind Verstehenselemente?</a:t>
            </a:r>
            <a:endParaRPr/>
          </a:p>
          <a:p>
            <a:pPr lvl="1">
              <a:defRPr/>
            </a:pPr>
            <a:r>
              <a:rPr lang="de-DE"/>
              <a:t>Verstehenselemente sind die zentralen neuen Einsichten, die Lernende zu einem Thema lernen sollen.</a:t>
            </a:r>
            <a:endParaRPr/>
          </a:p>
          <a:p>
            <a:pPr lvl="1">
              <a:defRPr/>
            </a:pPr>
            <a:r>
              <a:rPr lang="de-DE"/>
              <a:t>Zentral ist, ob und wie diese Verstehenselemente im Unterricht für die Lernenden klar zu erfassen sind.</a:t>
            </a:r>
            <a:endParaRPr/>
          </a:p>
          <a:p>
            <a:pPr lvl="1">
              <a:defRPr/>
            </a:pPr>
            <a:endParaRPr lang="de-DE"/>
          </a:p>
          <a:p>
            <a:pPr>
              <a:defRPr/>
            </a:pPr>
            <a:r>
              <a:rPr lang="de-DE"/>
              <a:t>Wie identifiziert man Verstehenselemente?</a:t>
            </a:r>
            <a:endParaRPr/>
          </a:p>
          <a:p>
            <a:pPr lvl="1">
              <a:defRPr/>
            </a:pPr>
            <a:r>
              <a:rPr lang="de-DE"/>
              <a:t>Welche (Wissens-)Bausteine sind wesentlich, um den fachlichen Kern des Inhalts gemäß den Lernzielen verstanden zu haben?</a:t>
            </a:r>
            <a:endParaRPr/>
          </a:p>
          <a:p>
            <a:pPr lvl="1">
              <a:defRPr/>
            </a:pPr>
            <a:r>
              <a:rPr lang="de-DE"/>
              <a:t>Welche Zusammenhänge zwischen diesen Bausteinen kennen die Lernenden schon, welche müssen sie sich neu erschließen?</a:t>
            </a:r>
            <a:endParaRPr/>
          </a:p>
          <a:p>
            <a:pPr lvl="1">
              <a:defRPr/>
            </a:pPr>
            <a:r>
              <a:rPr lang="de-DE"/>
              <a:t>Welche zentralen Zusammenhänge sollten Lernende erklären können, wenn Sie den Inhalt erfolgreich gelernt haben?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Verstehenselemente einbinden</a:t>
            </a:r>
            <a:endParaRPr/>
          </a:p>
        </p:txBody>
      </p:sp>
      <p:sp>
        <p:nvSpPr>
          <p:cNvPr id="3" name="Textplatzhalter 2"/>
          <p:cNvSpPr>
            <a:spLocks noGrp="1"/>
          </p:cNvSpPr>
          <p:nvPr>
            <p:ph sz="quarter" idx="10"/>
          </p:nvPr>
        </p:nvSpPr>
        <p:spPr bwMode="auto"/>
        <p:txBody>
          <a:bodyPr>
            <a:normAutofit lnSpcReduction="10000"/>
          </a:bodyPr>
          <a:lstStyle/>
          <a:p>
            <a:pPr>
              <a:defRPr/>
            </a:pPr>
            <a:endParaRPr lang="de-DE"/>
          </a:p>
        </p:txBody>
      </p:sp>
      <p:sp>
        <p:nvSpPr>
          <p:cNvPr id="6" name="Textplatzhalter 5"/>
          <p:cNvSpPr>
            <a:spLocks noGrp="1"/>
          </p:cNvSpPr>
          <p:nvPr>
            <p:ph type="body" sz="quarter" idx="11"/>
          </p:nvPr>
        </p:nvSpPr>
        <p:spPr bwMode="auto"/>
        <p:txBody>
          <a:bodyPr/>
          <a:lstStyle/>
          <a:p>
            <a:pPr>
              <a:defRPr/>
            </a:pPr>
            <a:r>
              <a:rPr lang="de-DE"/>
              <a:t>Beispiel aus der Forschung – Satz von Pythagoras</a:t>
            </a:r>
            <a:endParaRPr/>
          </a:p>
        </p:txBody>
      </p:sp>
      <p:sp>
        <p:nvSpPr>
          <p:cNvPr id="4" name="Textplatzhalter 3"/>
          <p:cNvSpPr>
            <a:spLocks noGrp="1"/>
          </p:cNvSpPr>
          <p:nvPr>
            <p:ph type="body" sz="quarter" idx="14"/>
          </p:nvPr>
        </p:nvSpPr>
        <p:spPr bwMode="auto"/>
        <p:txBody>
          <a:bodyPr>
            <a:normAutofit/>
          </a:bodyPr>
          <a:lstStyle/>
          <a:p>
            <a:pPr>
              <a:defRPr/>
            </a:pPr>
            <a:r>
              <a:rPr lang="de-DE" sz="1300">
                <a:latin typeface="+mj-lt"/>
              </a:rPr>
              <a:t>angepasst nach: Drollinger-Vetter (2011, S. 245)</a:t>
            </a:r>
            <a:endParaRPr/>
          </a:p>
        </p:txBody>
      </p:sp>
      <p:sp>
        <p:nvSpPr>
          <p:cNvPr id="5" name="Inhaltsplatzhalter 4"/>
          <p:cNvSpPr>
            <a:spLocks noGrp="1"/>
          </p:cNvSpPr>
          <p:nvPr>
            <p:ph idx="1"/>
          </p:nvPr>
        </p:nvSpPr>
        <p:spPr bwMode="auto"/>
        <p:txBody>
          <a:bodyPr>
            <a:normAutofit/>
          </a:bodyPr>
          <a:lstStyle/>
          <a:p>
            <a:pPr marL="0" indent="0">
              <a:buNone/>
              <a:defRPr/>
            </a:pPr>
            <a:r>
              <a:rPr lang="de-DE"/>
              <a:t>Zentrale Verstehenselemente für die Einführung</a:t>
            </a:r>
            <a:endParaRPr/>
          </a:p>
          <a:p>
            <a:pPr marL="0" indent="0">
              <a:buNone/>
              <a:defRPr/>
            </a:pPr>
            <a:r>
              <a:rPr lang="de-DE" b="0"/>
              <a:t>Nur ganz zentrale Verstehenselemente in dieser Studie berücksichtigt.</a:t>
            </a:r>
            <a:endParaRPr/>
          </a:p>
          <a:p>
            <a:pPr lvl="1">
              <a:defRPr/>
            </a:pPr>
            <a:endParaRPr lang="de-DE"/>
          </a:p>
          <a:p>
            <a:pPr>
              <a:defRPr/>
            </a:pPr>
            <a:r>
              <a:rPr lang="de-DE" b="0"/>
              <a:t>Der Satz bezieht sich ganz zentral auf Dreiecke.</a:t>
            </a:r>
            <a:endParaRPr/>
          </a:p>
          <a:p>
            <a:pPr>
              <a:defRPr/>
            </a:pPr>
            <a:r>
              <a:rPr lang="de-DE" b="0"/>
              <a:t>Es geht um zwei Typen von Seiten.</a:t>
            </a:r>
            <a:endParaRPr/>
          </a:p>
          <a:p>
            <a:pPr>
              <a:defRPr/>
            </a:pPr>
            <a:r>
              <a:rPr lang="de-DE" b="0"/>
              <a:t>Wichtig ist, ob es ein rechtwinkliges Dreieck ist.</a:t>
            </a:r>
            <a:endParaRPr/>
          </a:p>
          <a:p>
            <a:pPr>
              <a:defRPr/>
            </a:pPr>
            <a:r>
              <a:rPr lang="de-DE" b="0"/>
              <a:t>Es geht um die Längen der Seiten.</a:t>
            </a:r>
            <a:endParaRPr/>
          </a:p>
          <a:p>
            <a:pPr>
              <a:defRPr/>
            </a:pPr>
            <a:r>
              <a:rPr lang="de-DE" b="0"/>
              <a:t>Die Voraussetzung (rechtwinkliges Dreieck) und die Behauptung des Satzes (Beziehung zwischen den Seitenlängen/Flächen) sind zuerst einmal anscheinend unabhängige Aussagen.</a:t>
            </a:r>
            <a:endParaRPr/>
          </a:p>
          <a:p>
            <a:pPr>
              <a:defRPr/>
            </a:pPr>
            <a:r>
              <a:rPr lang="de-DE" b="0"/>
              <a:t>Der Satz sagt … über die Seitenlängen.</a:t>
            </a:r>
            <a:endParaRPr/>
          </a:p>
          <a:p>
            <a:pPr>
              <a:defRPr/>
            </a:pPr>
            <a:r>
              <a:rPr lang="de-DE" b="0"/>
              <a:t>Der Satz sagt … über die Fläche von Quadraten über den Dreiecksseiten.</a:t>
            </a:r>
            <a:endParaRPr/>
          </a:p>
          <a:p>
            <a:pPr>
              <a:defRPr/>
            </a:pPr>
            <a:r>
              <a:rPr lang="de-DE" b="0"/>
              <a:t>Die Bedeutungen als Flächen- und als Längensatz sind verknüpft.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Verstehenselemente einbinden</a:t>
            </a:r>
            <a:endParaRPr/>
          </a:p>
        </p:txBody>
      </p:sp>
      <p:sp>
        <p:nvSpPr>
          <p:cNvPr id="5" name="Inhaltsplatzhalter 4"/>
          <p:cNvSpPr>
            <a:spLocks noGrp="1"/>
          </p:cNvSpPr>
          <p:nvPr>
            <p:ph sz="quarter" idx="10"/>
          </p:nvPr>
        </p:nvSpPr>
        <p:spPr bwMode="auto"/>
        <p:txBody>
          <a:bodyPr>
            <a:normAutofit lnSpcReduction="10000"/>
          </a:bodyPr>
          <a:lstStyle/>
          <a:p>
            <a:pPr>
              <a:defRPr/>
            </a:pPr>
            <a:endParaRPr lang="de-DE"/>
          </a:p>
        </p:txBody>
      </p:sp>
      <p:sp>
        <p:nvSpPr>
          <p:cNvPr id="8" name="Textplatzhalter 7"/>
          <p:cNvSpPr>
            <a:spLocks noGrp="1"/>
          </p:cNvSpPr>
          <p:nvPr>
            <p:ph type="body" sz="quarter" idx="11"/>
          </p:nvPr>
        </p:nvSpPr>
        <p:spPr bwMode="auto"/>
        <p:txBody>
          <a:bodyPr/>
          <a:lstStyle/>
          <a:p>
            <a:pPr>
              <a:defRPr/>
            </a:pPr>
            <a:r>
              <a:rPr lang="de-DE"/>
              <a:t>Beispiel – Flächeninhalt von Kreissektoren</a:t>
            </a:r>
            <a:endParaRPr/>
          </a:p>
        </p:txBody>
      </p:sp>
      <p:sp>
        <p:nvSpPr>
          <p:cNvPr id="7" name="Textplatzhalter 6"/>
          <p:cNvSpPr>
            <a:spLocks noGrp="1"/>
          </p:cNvSpPr>
          <p:nvPr>
            <p:ph type="body" sz="quarter" idx="14"/>
          </p:nvPr>
        </p:nvSpPr>
        <p:spPr bwMode="auto"/>
        <p:txBody>
          <a:bodyPr/>
          <a:lstStyle/>
          <a:p>
            <a:pPr>
              <a:defRPr/>
            </a:pPr>
            <a:endParaRPr lang="de-DE"/>
          </a:p>
        </p:txBody>
      </p:sp>
      <mc:AlternateContent xmlns:mc="http://schemas.openxmlformats.org/markup-compatibility/2006" xmlns:a14="http://schemas.microsoft.com/office/drawing/2010/main">
        <mc:Choice Requires="a14">
          <p:sp>
            <p:nvSpPr>
              <p:cNvPr id="6" name="Inhaltsplatzhalter 5"/>
              <p:cNvSpPr>
                <a:spLocks noGrp="1"/>
              </p:cNvSpPr>
              <p:nvPr>
                <p:ph idx="1"/>
              </p:nvPr>
            </p:nvSpPr>
            <p:spPr bwMode="auto"/>
            <p:txBody>
              <a:bodyPr>
                <a:normAutofit fontScale="92500" lnSpcReduction="10000"/>
              </a:bodyPr>
              <a:lstStyle/>
              <a:p>
                <a:pPr marL="0" indent="0">
                  <a:buNone/>
                  <a:defRPr/>
                </a:pPr>
                <a:r>
                  <a:rPr lang="de-DE"/>
                  <a:t>Exemplarische zentrale Verstehenselemente für das Einführen der Formel</a:t>
                </a:r>
                <a:endParaRPr/>
              </a:p>
              <a:p>
                <a:pPr marL="819706" lvl="1" indent="-342900">
                  <a:defRPr/>
                </a:pPr>
                <a:endParaRPr lang="de-DE" b="0"/>
              </a:p>
              <a:p>
                <a:pPr marL="402502" indent="-342900">
                  <a:defRPr/>
                </a:pPr>
                <a:r>
                  <a:rPr lang="de-DE" b="0"/>
                  <a:t>Es geht darum den Flächeninhalt von Kreissektoren im Allgemeinen bestimmen zu können.</a:t>
                </a:r>
                <a:endParaRPr/>
              </a:p>
              <a:p>
                <a:pPr marL="476806" lvl="1" indent="0">
                  <a:buNone/>
                  <a:defRPr/>
                </a:pPr>
                <a:r>
                  <a:rPr lang="de-DE"/>
                  <a:t>z.B. Was ist ein Kreissektor, wo findet sich der Flächeninhalt? Er hängt von Radius, Mittelpunktswinkel (und Bogenlänge) ab.</a:t>
                </a:r>
                <a:endParaRPr/>
              </a:p>
              <a:p>
                <a:pPr marL="476806" lvl="1" indent="0">
                  <a:buNone/>
                  <a:defRPr/>
                </a:pPr>
                <a:endParaRPr lang="de-DE"/>
              </a:p>
              <a:p>
                <a:pPr>
                  <a:defRPr/>
                </a:pPr>
                <a:r>
                  <a:rPr lang="de-DE" b="0"/>
                  <a:t>Die Formel für den Flächeninhalt lautet </a:t>
                </a:r>
                <mc:AlternateContent>
                  <mc:Choice Requires="a14">
                    <a14:m>
                      <m:oMath xmlns:m="http://schemas.openxmlformats.org/officeDocument/2006/math">
                        <m:r>
                          <a:rPr lang="de-DE" b="0" i="1">
                            <a:latin typeface="Cambria Math"/>
                          </a:rPr>
                          <m:t>𝐹</m:t>
                        </m:r>
                        <m:r>
                          <a:rPr lang="de-DE" b="0" i="1">
                            <a:latin typeface="Cambria Math"/>
                          </a:rPr>
                          <m:t>=</m:t>
                        </m:r>
                        <m:f>
                          <m:fPr>
                            <m:ctrlPr>
                              <a:rPr lang="de-DE" b="0" i="1">
                                <a:latin typeface="Cambria Math" panose="02040503050406030204" pitchFamily="18" charset="0"/>
                                <a:ea typeface="Cambria Math"/>
                                <a:cs typeface="Cambria Math"/>
                              </a:rPr>
                            </m:ctrlPr>
                          </m:fPr>
                          <m:num>
                            <m:r>
                              <a:rPr lang="de-DE" i="1">
                                <a:latin typeface="Cambria Math"/>
                                <a:ea typeface="Cambria Math"/>
                              </a:rPr>
                              <m:t>𝛼</m:t>
                            </m:r>
                          </m:num>
                          <m:den>
                            <m:r>
                              <a:rPr lang="de-DE" b="0" i="1">
                                <a:latin typeface="Cambria Math"/>
                              </a:rPr>
                              <m:t>360°</m:t>
                            </m:r>
                          </m:den>
                        </m:f>
                        <m:r>
                          <a:rPr lang="de-DE" b="0" i="1">
                            <a:latin typeface="Cambria Math"/>
                            <a:ea typeface="Cambria Math"/>
                          </a:rPr>
                          <m:t>∙</m:t>
                        </m:r>
                        <m:r>
                          <a:rPr lang="de-DE" b="0" i="1">
                            <a:latin typeface="Cambria Math"/>
                            <a:ea typeface="Cambria Math"/>
                          </a:rPr>
                          <m:t>𝜋</m:t>
                        </m:r>
                        <m:sSup>
                          <m:sSupPr>
                            <m:ctrlPr>
                              <a:rPr lang="de-DE" b="0" i="1">
                                <a:latin typeface="Cambria Math" panose="02040503050406030204" pitchFamily="18" charset="0"/>
                                <a:ea typeface="Cambria Math"/>
                                <a:cs typeface="Cambria Math"/>
                              </a:rPr>
                            </m:ctrlPr>
                          </m:sSupPr>
                          <m:e>
                            <m:r>
                              <a:rPr lang="de-DE" b="0" i="1">
                                <a:latin typeface="Cambria Math"/>
                                <a:ea typeface="Cambria Math"/>
                              </a:rPr>
                              <m:t>∙</m:t>
                            </m:r>
                            <m:r>
                              <a:rPr lang="de-DE" b="0" i="1">
                                <a:latin typeface="Cambria Math"/>
                                <a:ea typeface="Cambria Math"/>
                              </a:rPr>
                              <m:t>𝑟</m:t>
                            </m:r>
                          </m:e>
                          <m:sup>
                            <m:r>
                              <a:rPr lang="de-DE" b="0" i="1">
                                <a:latin typeface="Cambria Math"/>
                                <a:ea typeface="Cambria Math"/>
                              </a:rPr>
                              <m:t>2</m:t>
                            </m:r>
                          </m:sup>
                        </m:sSup>
                      </m:oMath>
                    </a14:m>
                  </mc:Choice>
                  <mc:Fallback xmlns:m="http://schemas.openxmlformats.org/officeDocument/2006/math" xmlns:w="http://schemas.openxmlformats.org/wordprocessingml/2006/main" xmlns=""/>
                </mc:AlternateContent>
                <a:r>
                  <a:rPr lang="de-DE" b="0"/>
                  <a:t>.</a:t>
                </a:r>
                <a:endParaRPr/>
              </a:p>
              <a:p>
                <a:pPr marL="477838" lvl="1" indent="0">
                  <a:buNone/>
                  <a:defRPr/>
                </a:pPr>
                <a:r>
                  <a:rPr lang="de-DE" b="0"/>
                  <a:t>z.B. auch: Die üblichen Rechenregeln für das Rechnen mit Einheiten sind zu beachten.</a:t>
                </a:r>
                <a:endParaRPr/>
              </a:p>
              <a:p>
                <a:pPr lvl="1">
                  <a:defRPr/>
                </a:pPr>
                <a:endParaRPr lang="de-DE" b="0"/>
              </a:p>
              <a:p>
                <a:pPr>
                  <a:defRPr/>
                </a:pPr>
                <a:r>
                  <a:rPr lang="de-DE" b="0"/>
                  <a:t>Die Formel sagt nichts anderes als: </a:t>
                </a:r>
                <a:br>
                  <a:rPr lang="de-DE" b="0"/>
                </a:br>
                <a:r>
                  <a:rPr lang="de-DE" b="0"/>
                  <a:t>Der Anteil der Sektorfläche an der Kreisfläche ist derselbe wie der Anteil des Mittelpunktswinkels an einem Vollwinkel.</a:t>
                </a:r>
                <a:endParaRPr/>
              </a:p>
              <a:p>
                <a:pPr marL="476806" lvl="1" indent="0">
                  <a:buNone/>
                  <a:defRPr/>
                </a:pPr>
                <a:r>
                  <a:rPr lang="de-DE"/>
                  <a:t>z.B. „Ein Viertel des Winkels entspricht einem Viertel der Fläche.“</a:t>
                </a:r>
                <a:endParaRPr/>
              </a:p>
              <a:p>
                <a:pPr marL="476806" lvl="1" indent="0">
                  <a:buNone/>
                  <a:defRPr/>
                </a:pPr>
                <a:endParaRPr lang="de-DE"/>
              </a:p>
              <a:p>
                <a:pPr>
                  <a:defRPr/>
                </a:pPr>
                <a:r>
                  <a:rPr lang="de-DE" b="0"/>
                  <a:t>Wenn der Radius unverändert bleibt, ist der Mittelpunktswinkel (im Bereich von 0° bis ausschließlich 360°) proportional zum Flächeninhalt des Kreissektors.</a:t>
                </a:r>
                <a:endParaRPr/>
              </a:p>
              <a:p>
                <a:pPr marL="476806" lvl="1" indent="0">
                  <a:buNone/>
                  <a:defRPr/>
                </a:pPr>
                <a:r>
                  <a:rPr lang="de-DE"/>
                  <a:t>z.B. „Wenn ich den Mittelpunktswinkel verdreifache, dann verdreifacht sich (bei gleichem Radius) auch der Flächeninhalt des Kreissektors.“</a:t>
                </a:r>
                <a:endParaRPr/>
              </a:p>
            </p:txBody>
          </p:sp>
        </mc:Choice>
        <mc:Fallback xmlns="">
          <p:sp>
            <p:nvSpPr>
              <p:cNvPr id="6" name="Inhaltsplatzhalter 5"/>
              <p:cNvSpPr>
                <a:spLocks noGrp="1" noRot="1" noChangeAspect="1" noMove="1" noResize="1" noEditPoints="1" noAdjustHandles="1" noChangeArrowheads="1" noChangeShapeType="1" noTextEdit="1"/>
              </p:cNvSpPr>
              <p:nvPr>
                <p:ph idx="1"/>
              </p:nvPr>
            </p:nvSpPr>
            <p:spPr bwMode="auto">
              <a:blipFill>
                <a:blip r:embed="rId3"/>
                <a:stretch>
                  <a:fillRect l="-789" t="-1306"/>
                </a:stretch>
              </a:blipFill>
            </p:spPr>
            <p:txBody>
              <a:bodyPr/>
              <a:lstStyle/>
              <a:p>
                <a:r>
                  <a:rPr lang="de-DE">
                    <a:noFill/>
                  </a:rPr>
                  <a:t> </a:t>
                </a:r>
              </a:p>
            </p:txBody>
          </p:sp>
        </mc:Fallback>
      </mc:AlternateContent>
      <mc:AlternateContent xmlns:mc="http://schemas.openxmlformats.org/markup-compatibility/2006" xmlns:a14="http://schemas.microsoft.com/office/drawing/2010/main">
        <mc:Choice Requires="a14">
          <p:sp>
            <p:nvSpPr>
              <p:cNvPr id="11" name="Textfeld 10"/>
              <p:cNvSpPr txBox="1"/>
              <p:nvPr/>
            </p:nvSpPr>
            <p:spPr bwMode="auto">
              <a:xfrm>
                <a:off x="7588072" y="240893"/>
                <a:ext cx="2673552" cy="442622"/>
              </a:xfrm>
              <a:prstGeom prst="rect">
                <a:avLst/>
              </a:prstGeom>
              <a:noFill/>
            </p:spPr>
            <p:txBody>
              <a:bodyPr wrap="square" rtlCol="0">
                <a:spAutoFit/>
              </a:bodyPr>
              <a:lstStyle/>
              <a:p>
                <a:pPr algn="r">
                  <a:defRPr/>
                </a:pPr>
                <mc:AlternateContent>
                  <mc:Choice Requires="a14">
                    <a14:m>
                      <m:oMath xmlns:m="http://schemas.openxmlformats.org/officeDocument/2006/math">
                        <m:r>
                          <a:rPr lang="de-DE" b="0" i="1">
                            <a:latin typeface="Cambria Math"/>
                          </a:rPr>
                          <m:t>𝐹</m:t>
                        </m:r>
                        <m:r>
                          <a:rPr lang="de-DE" b="0" i="1">
                            <a:latin typeface="Cambria Math"/>
                          </a:rPr>
                          <m:t>=</m:t>
                        </m:r>
                        <m:f>
                          <m:fPr>
                            <m:ctrlPr>
                              <a:rPr lang="de-DE" b="0" i="1">
                                <a:latin typeface="Cambria Math" panose="02040503050406030204" pitchFamily="18" charset="0"/>
                                <a:ea typeface="Cambria Math"/>
                                <a:cs typeface="Cambria Math"/>
                              </a:rPr>
                            </m:ctrlPr>
                          </m:fPr>
                          <m:num>
                            <m:r>
                              <a:rPr lang="de-DE" i="1">
                                <a:latin typeface="Cambria Math"/>
                                <a:ea typeface="Cambria Math"/>
                              </a:rPr>
                              <m:t>𝛼</m:t>
                            </m:r>
                          </m:num>
                          <m:den>
                            <m:r>
                              <a:rPr lang="de-DE" b="0" i="1">
                                <a:latin typeface="Cambria Math"/>
                              </a:rPr>
                              <m:t>360°</m:t>
                            </m:r>
                          </m:den>
                        </m:f>
                        <m:r>
                          <a:rPr lang="de-DE" b="0" i="1">
                            <a:latin typeface="Cambria Math"/>
                            <a:ea typeface="Cambria Math"/>
                          </a:rPr>
                          <m:t>∙</m:t>
                        </m:r>
                        <m:r>
                          <a:rPr lang="de-DE" b="0" i="1">
                            <a:latin typeface="Cambria Math"/>
                            <a:ea typeface="Cambria Math"/>
                          </a:rPr>
                          <m:t>𝜋</m:t>
                        </m:r>
                        <m:sSup>
                          <m:sSupPr>
                            <m:ctrlPr>
                              <a:rPr lang="de-DE" b="0" i="1">
                                <a:latin typeface="Cambria Math" panose="02040503050406030204" pitchFamily="18" charset="0"/>
                                <a:ea typeface="Cambria Math"/>
                                <a:cs typeface="Cambria Math"/>
                              </a:rPr>
                            </m:ctrlPr>
                          </m:sSupPr>
                          <m:e>
                            <m:r>
                              <a:rPr lang="de-DE" b="0" i="1">
                                <a:latin typeface="Cambria Math"/>
                                <a:ea typeface="Cambria Math"/>
                              </a:rPr>
                              <m:t>∙</m:t>
                            </m:r>
                            <m:r>
                              <a:rPr lang="de-DE" b="0" i="1">
                                <a:latin typeface="Cambria Math"/>
                                <a:ea typeface="Cambria Math"/>
                              </a:rPr>
                              <m:t>𝑟</m:t>
                            </m:r>
                          </m:e>
                          <m:sup>
                            <m:r>
                              <a:rPr lang="de-DE" b="0" i="1">
                                <a:latin typeface="Cambria Math"/>
                                <a:ea typeface="Cambria Math"/>
                              </a:rPr>
                              <m:t>2</m:t>
                            </m:r>
                          </m:sup>
                        </m:sSup>
                        <m:r>
                          <a:rPr lang="de-DE" b="0" i="1">
                            <a:latin typeface="Cambria Math"/>
                            <a:ea typeface="Cambria Math"/>
                          </a:rPr>
                          <m:t>=</m:t>
                        </m:r>
                        <m:f>
                          <m:fPr>
                            <m:ctrlPr>
                              <a:rPr lang="de-DE" b="0" i="1">
                                <a:latin typeface="Cambria Math" panose="02040503050406030204" pitchFamily="18" charset="0"/>
                                <a:ea typeface="Cambria Math"/>
                                <a:cs typeface="Cambria Math"/>
                              </a:rPr>
                            </m:ctrlPr>
                          </m:fPr>
                          <m:num>
                            <m:r>
                              <a:rPr lang="de-DE" b="0" i="1">
                                <a:latin typeface="Cambria Math"/>
                                <a:ea typeface="Cambria Math"/>
                              </a:rPr>
                              <m:t>𝜋</m:t>
                            </m:r>
                          </m:num>
                          <m:den>
                            <m:r>
                              <a:rPr lang="de-DE" b="0" i="1">
                                <a:latin typeface="Cambria Math"/>
                                <a:ea typeface="Cambria Math"/>
                              </a:rPr>
                              <m:t>2</m:t>
                            </m:r>
                          </m:den>
                        </m:f>
                      </m:oMath>
                    </a14:m>
                  </mc:Choice>
                  <mc:Fallback xmlns:m="http://schemas.openxmlformats.org/officeDocument/2006/math" xmlns:w="http://schemas.openxmlformats.org/wordprocessingml/2006/main" xmlns=""/>
                </mc:AlternateContent>
                <a:r>
                  <a:rPr lang="de-DE">
                    <a:ea typeface="Cambria Math"/>
                  </a:rPr>
                  <a:t> </a:t>
                </a:r>
                <mc:AlternateContent>
                  <mc:Choice Requires="a14">
                    <a14:m>
                      <m:oMath xmlns:m="http://schemas.openxmlformats.org/officeDocument/2006/math">
                        <m:r>
                          <a:rPr lang="de-DE" i="1">
                            <a:latin typeface="Cambria Math"/>
                            <a:ea typeface="Cambria Math"/>
                          </a:rPr>
                          <m:t>∙</m:t>
                        </m:r>
                        <m:r>
                          <a:rPr lang="de-DE" i="1">
                            <a:latin typeface="Cambria Math"/>
                            <a:ea typeface="Cambria Math"/>
                          </a:rPr>
                          <m:t>𝑏</m:t>
                        </m:r>
                        <m:r>
                          <a:rPr lang="de-DE" i="1">
                            <a:latin typeface="Cambria Math"/>
                            <a:ea typeface="Cambria Math"/>
                          </a:rPr>
                          <m:t>∙</m:t>
                        </m:r>
                        <m:r>
                          <a:rPr lang="de-DE" i="1">
                            <a:latin typeface="Cambria Math"/>
                            <a:ea typeface="Cambria Math"/>
                          </a:rPr>
                          <m:t>𝑟</m:t>
                        </m:r>
                      </m:oMath>
                    </a14:m>
                  </mc:Choice>
                  <mc:Fallback xmlns:m="http://schemas.openxmlformats.org/officeDocument/2006/math" xmlns:w="http://schemas.openxmlformats.org/wordprocessingml/2006/main" xmlns=""/>
                </mc:AlternateContent>
                <a:endParaRPr lang="de-DE"/>
              </a:p>
            </p:txBody>
          </p:sp>
        </mc:Choice>
        <mc:Fallback xmlns="">
          <p:sp>
            <p:nvSpPr>
              <p:cNvPr id="11" name="Textfeld 10"/>
              <p:cNvSpPr txBox="1">
                <a:spLocks noRot="1" noChangeAspect="1" noMove="1" noResize="1" noEditPoints="1" noAdjustHandles="1" noChangeArrowheads="1" noChangeShapeType="1" noTextEdit="1"/>
              </p:cNvSpPr>
              <p:nvPr/>
            </p:nvSpPr>
            <p:spPr bwMode="auto">
              <a:xfrm>
                <a:off x="7588072" y="240893"/>
                <a:ext cx="2673552" cy="442622"/>
              </a:xfrm>
              <a:prstGeom prst="rect">
                <a:avLst/>
              </a:prstGeom>
              <a:blipFill>
                <a:blip r:embed="rId4"/>
                <a:stretch>
                  <a:fillRect b="-1389"/>
                </a:stretch>
              </a:blipFill>
            </p:spPr>
            <p:txBody>
              <a:bodyPr/>
              <a:lstStyle/>
              <a:p>
                <a:r>
                  <a:rPr lang="de-DE">
                    <a:noFill/>
                  </a:rPr>
                  <a:t> </a:t>
                </a:r>
              </a:p>
            </p:txBody>
          </p:sp>
        </mc:Fallback>
      </mc:AlternateContent>
      <p:pic>
        <p:nvPicPr>
          <p:cNvPr id="12" name="Grafik 11"/>
          <p:cNvPicPr>
            <a:picLocks noChangeAspect="1"/>
          </p:cNvPicPr>
          <p:nvPr/>
        </p:nvPicPr>
        <p:blipFill>
          <a:blip r:embed="rId5"/>
          <a:stretch/>
        </p:blipFill>
        <p:spPr bwMode="auto">
          <a:xfrm>
            <a:off x="9340543" y="829837"/>
            <a:ext cx="921081" cy="104242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Verstehenselemente einbinden</a:t>
            </a:r>
            <a:endParaRPr/>
          </a:p>
        </p:txBody>
      </p:sp>
      <p:sp>
        <p:nvSpPr>
          <p:cNvPr id="6" name="Textplatzhalter 5"/>
          <p:cNvSpPr>
            <a:spLocks noGrp="1"/>
          </p:cNvSpPr>
          <p:nvPr>
            <p:ph type="body" sz="quarter" idx="11"/>
          </p:nvPr>
        </p:nvSpPr>
        <p:spPr bwMode="auto"/>
        <p:txBody>
          <a:bodyPr/>
          <a:lstStyle/>
          <a:p>
            <a:pPr>
              <a:defRPr/>
            </a:pPr>
            <a:r>
              <a:rPr lang="de-DE"/>
              <a:t>Beispiel aus der Forschung – Satz von Pythagoras</a:t>
            </a:r>
            <a:endParaRPr/>
          </a:p>
        </p:txBody>
      </p:sp>
      <p:sp>
        <p:nvSpPr>
          <p:cNvPr id="5" name="Inhaltsplatzhalter 4"/>
          <p:cNvSpPr>
            <a:spLocks noGrp="1"/>
          </p:cNvSpPr>
          <p:nvPr>
            <p:ph idx="1"/>
          </p:nvPr>
        </p:nvSpPr>
        <p:spPr bwMode="auto"/>
        <p:txBody>
          <a:bodyPr>
            <a:normAutofit/>
          </a:bodyPr>
          <a:lstStyle/>
          <a:p>
            <a:pPr marL="0" indent="0">
              <a:buNone/>
              <a:defRPr/>
            </a:pPr>
            <a:r>
              <a:rPr lang="de-DE"/>
              <a:t>Qualität der Einbindung von Verstehenselementen</a:t>
            </a:r>
          </a:p>
          <a:p>
            <a:pPr marL="0" indent="0">
              <a:buNone/>
              <a:defRPr/>
            </a:pPr>
            <a:r>
              <a:rPr lang="de-DE" b="0"/>
              <a:t>In dieser Studie über alle Verstehenselemente hinweg bewertet.</a:t>
            </a:r>
            <a:endParaRPr/>
          </a:p>
          <a:p>
            <a:pPr lvl="1">
              <a:defRPr/>
            </a:pPr>
            <a:endParaRPr lang="de-DE"/>
          </a:p>
          <a:p>
            <a:pPr>
              <a:defRPr/>
            </a:pPr>
            <a:r>
              <a:rPr lang="de-DE" b="0"/>
              <a:t>Wie deutlich treten die Verstehenselemente im Unterrichtsverlauf heraus?</a:t>
            </a:r>
            <a:endParaRPr/>
          </a:p>
          <a:p>
            <a:pPr>
              <a:defRPr/>
            </a:pPr>
            <a:r>
              <a:rPr lang="de-DE" b="0"/>
              <a:t>Inwiefern werden sie – im Kontext der jeweiligen Unterrichtssituation – präzise und korrekt herausgearbeitet? </a:t>
            </a:r>
            <a:endParaRPr/>
          </a:p>
          <a:p>
            <a:pPr>
              <a:defRPr/>
            </a:pPr>
            <a:r>
              <a:rPr lang="de-DE" b="0"/>
              <a:t>Kommen nicht zu spät gegen Ende des Unterrichts vor?</a:t>
            </a:r>
            <a:endParaRPr/>
          </a:p>
          <a:p>
            <a:pPr>
              <a:defRPr/>
            </a:pPr>
            <a:r>
              <a:rPr lang="de-DE" b="0"/>
              <a:t>Werden sie, soweit nötig, wiederholt thematisiert?</a:t>
            </a:r>
            <a:endParaRPr/>
          </a:p>
          <a:p>
            <a:pPr>
              <a:defRPr/>
            </a:pPr>
            <a:r>
              <a:rPr lang="de-DE" b="0"/>
              <a:t>Kommen sie in einer sachlogisch sinnvollen Abfolge nacheinander vor?</a:t>
            </a:r>
            <a:endParaRPr/>
          </a:p>
          <a:p>
            <a:pPr>
              <a:defRPr/>
            </a:pPr>
            <a:r>
              <a:rPr lang="de-DE" b="0"/>
              <a:t>Werden sie variantenreich, aber fachlich eindeutig dargestellt?</a:t>
            </a:r>
            <a:endParaRPr/>
          </a:p>
          <a:p>
            <a:pPr>
              <a:defRPr/>
            </a:pPr>
            <a:r>
              <a:rPr lang="de-DE" b="0"/>
              <a:t>Wie deutlich werden Zusammenhänge zwischen den Verstehenselementen angesprochen?</a:t>
            </a:r>
            <a:endParaRPr/>
          </a:p>
        </p:txBody>
      </p:sp>
      <p:sp>
        <p:nvSpPr>
          <p:cNvPr id="8" name="Textplatzhalter 3"/>
          <p:cNvSpPr>
            <a:spLocks noGrp="1"/>
          </p:cNvSpPr>
          <p:nvPr>
            <p:ph type="body" sz="quarter" idx="14"/>
          </p:nvPr>
        </p:nvSpPr>
        <p:spPr bwMode="auto">
          <a:xfrm>
            <a:off x="7453312" y="0"/>
            <a:ext cx="2844801" cy="560070"/>
          </a:xfrm>
        </p:spPr>
        <p:txBody>
          <a:bodyPr>
            <a:normAutofit/>
          </a:bodyPr>
          <a:lstStyle/>
          <a:p>
            <a:pPr>
              <a:defRPr/>
            </a:pPr>
            <a:r>
              <a:rPr lang="de-DE" sz="1300">
                <a:latin typeface="+mj-lt"/>
              </a:rPr>
              <a:t>angepasst nach: Drollinger-Vetter (2011, S. 257)</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Verstehenselemente einbinden</a:t>
            </a:r>
            <a:endParaRPr/>
          </a:p>
        </p:txBody>
      </p:sp>
      <p:sp>
        <p:nvSpPr>
          <p:cNvPr id="6" name="Textplatzhalter 5"/>
          <p:cNvSpPr>
            <a:spLocks noGrp="1"/>
          </p:cNvSpPr>
          <p:nvPr>
            <p:ph type="body" sz="quarter" idx="11"/>
          </p:nvPr>
        </p:nvSpPr>
        <p:spPr bwMode="auto"/>
        <p:txBody>
          <a:bodyPr/>
          <a:lstStyle/>
          <a:p>
            <a:pPr>
              <a:defRPr/>
            </a:pPr>
            <a:r>
              <a:rPr lang="de-DE"/>
              <a:t>Kriterien: Verstehenselemente im Unterricht</a:t>
            </a:r>
            <a:endParaRPr/>
          </a:p>
        </p:txBody>
      </p:sp>
      <p:sp>
        <p:nvSpPr>
          <p:cNvPr id="5" name="Inhaltsplatzhalter 4"/>
          <p:cNvSpPr>
            <a:spLocks noGrp="1"/>
          </p:cNvSpPr>
          <p:nvPr>
            <p:ph idx="1"/>
          </p:nvPr>
        </p:nvSpPr>
        <p:spPr bwMode="auto"/>
        <p:txBody>
          <a:bodyPr>
            <a:normAutofit/>
          </a:bodyPr>
          <a:lstStyle/>
          <a:p>
            <a:pPr>
              <a:defRPr/>
            </a:pPr>
            <a:r>
              <a:rPr lang="de-DE" b="1"/>
              <a:t>Herausarbeiten von Verstehenselementen</a:t>
            </a:r>
          </a:p>
          <a:p>
            <a:pPr lvl="1">
              <a:defRPr/>
            </a:pPr>
            <a:r>
              <a:rPr lang="de-DE"/>
              <a:t>Inwiefern kommt der fachliche Kern dieser Verstehenselemente im Unterricht vor?</a:t>
            </a:r>
            <a:endParaRPr/>
          </a:p>
          <a:p>
            <a:pPr lvl="1">
              <a:defRPr/>
            </a:pPr>
            <a:r>
              <a:rPr lang="de-DE"/>
              <a:t>Wie wird für die Lernenden erkennbar, </a:t>
            </a:r>
            <a:r>
              <a:rPr lang="de-DE" u="sng"/>
              <a:t>was</a:t>
            </a:r>
            <a:r>
              <a:rPr lang="de-DE"/>
              <a:t> die wesentlichen Verstehenselemente in der Unterrichtsstunde sind? </a:t>
            </a:r>
            <a:endParaRPr/>
          </a:p>
          <a:p>
            <a:pPr lvl="1">
              <a:defRPr/>
            </a:pPr>
            <a:r>
              <a:rPr lang="de-DE"/>
              <a:t>Werden sie im Unterrichtskontext fachlich korrekt und präzise herausgearbeitet?</a:t>
            </a:r>
            <a:endParaRPr/>
          </a:p>
          <a:p>
            <a:pPr lvl="1">
              <a:defRPr/>
            </a:pPr>
            <a:endParaRPr lang="de-DE"/>
          </a:p>
          <a:p>
            <a:pPr>
              <a:defRPr/>
            </a:pPr>
            <a:r>
              <a:rPr lang="de-DE" b="1"/>
              <a:t>Einbinden und Bearbeiten von Verstehenselementen</a:t>
            </a:r>
          </a:p>
          <a:p>
            <a:pPr lvl="1">
              <a:defRPr/>
            </a:pPr>
            <a:r>
              <a:rPr lang="de-DE"/>
              <a:t>Inwiefern werden sie an das Vorwissen der Lernenden angebunden?</a:t>
            </a:r>
            <a:endParaRPr/>
          </a:p>
          <a:p>
            <a:pPr lvl="1">
              <a:defRPr/>
            </a:pPr>
            <a:r>
              <a:rPr lang="de-DE"/>
              <a:t>Inwiefern sind sie als neue Einsichten über das Vorwissen hinaus erkennbar?</a:t>
            </a:r>
            <a:endParaRPr/>
          </a:p>
          <a:p>
            <a:pPr lvl="1">
              <a:defRPr/>
            </a:pPr>
            <a:r>
              <a:rPr lang="de-DE"/>
              <a:t>Inwiefern werden sie aus den wichtigsten, verschiedenen Perspektiven thematisiert?</a:t>
            </a:r>
            <a:endParaRPr/>
          </a:p>
          <a:p>
            <a:pPr lvl="1">
              <a:defRPr/>
            </a:pPr>
            <a:r>
              <a:rPr lang="de-DE"/>
              <a:t>Inwiefern werden die Zusammenhänge zwischen den Verstehenselementen erkennbar?</a:t>
            </a:r>
            <a:endParaRPr/>
          </a:p>
          <a:p>
            <a:pPr lvl="1">
              <a:defRPr/>
            </a:pPr>
            <a:endParaRPr lang="de-DE"/>
          </a:p>
          <a:p>
            <a:pPr>
              <a:defRPr/>
            </a:pPr>
            <a:r>
              <a:rPr lang="de-DE" b="1"/>
              <a:t>Zusammenfassen der Verstehenselemente</a:t>
            </a:r>
          </a:p>
          <a:p>
            <a:pPr lvl="1">
              <a:defRPr/>
            </a:pPr>
            <a:r>
              <a:rPr lang="de-DE"/>
              <a:t>Wesentlliche Verstehenselemente sollten gegen Ende der Stunde prägnant zusammengefasst werden.</a:t>
            </a:r>
            <a:endParaRPr/>
          </a:p>
          <a:p>
            <a:pPr lvl="1">
              <a:defRPr/>
            </a:pPr>
            <a:r>
              <a:rPr lang="de-DE"/>
              <a:t>Inwiefern wird dabei Bezug genommen auf ihre Bedeutung in der Erarbeitung bzw. bei der Anwendung der Inhalte?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Verstehenselemente einbinden</a:t>
            </a:r>
            <a:endParaRPr/>
          </a:p>
        </p:txBody>
      </p:sp>
      <p:sp>
        <p:nvSpPr>
          <p:cNvPr id="3" name="Inhaltsplatzhalter 2"/>
          <p:cNvSpPr>
            <a:spLocks noGrp="1"/>
          </p:cNvSpPr>
          <p:nvPr>
            <p:ph sz="quarter" idx="10"/>
          </p:nvPr>
        </p:nvSpPr>
        <p:spPr bwMode="auto"/>
        <p:txBody>
          <a:bodyPr>
            <a:normAutofit lnSpcReduction="10000"/>
          </a:bodyPr>
          <a:lstStyle/>
          <a:p>
            <a:pPr>
              <a:defRPr/>
            </a:pPr>
            <a:endParaRPr lang="de-DE"/>
          </a:p>
        </p:txBody>
      </p:sp>
      <p:sp>
        <p:nvSpPr>
          <p:cNvPr id="6" name="Textplatzhalter 5"/>
          <p:cNvSpPr>
            <a:spLocks noGrp="1"/>
          </p:cNvSpPr>
          <p:nvPr>
            <p:ph type="body" sz="quarter" idx="11"/>
          </p:nvPr>
        </p:nvSpPr>
        <p:spPr bwMode="auto"/>
        <p:txBody>
          <a:bodyPr/>
          <a:lstStyle/>
          <a:p>
            <a:pPr>
              <a:defRPr/>
            </a:pPr>
            <a:r>
              <a:rPr lang="de-DE"/>
              <a:t>Mehr oder weniger gute Umsetzung – Beispiel Kreissektor</a:t>
            </a:r>
            <a:endParaRPr/>
          </a:p>
        </p:txBody>
      </p:sp>
      <p:sp>
        <p:nvSpPr>
          <p:cNvPr id="4" name="Textplatzhalter 3"/>
          <p:cNvSpPr>
            <a:spLocks noGrp="1"/>
          </p:cNvSpPr>
          <p:nvPr>
            <p:ph type="body" sz="quarter" idx="14"/>
          </p:nvPr>
        </p:nvSpPr>
        <p:spPr bwMode="auto"/>
        <p:txBody>
          <a:bodyPr/>
          <a:lstStyle/>
          <a:p>
            <a:pPr>
              <a:defRPr/>
            </a:pPr>
            <a:endParaRPr lang="de-DE"/>
          </a:p>
        </p:txBody>
      </p:sp>
      <p:sp>
        <p:nvSpPr>
          <p:cNvPr id="5" name="Inhaltsplatzhalter 4"/>
          <p:cNvSpPr>
            <a:spLocks noGrp="1"/>
          </p:cNvSpPr>
          <p:nvPr>
            <p:ph idx="1"/>
          </p:nvPr>
        </p:nvSpPr>
        <p:spPr bwMode="auto"/>
        <p:txBody>
          <a:bodyPr>
            <a:normAutofit/>
          </a:bodyPr>
          <a:lstStyle/>
          <a:p>
            <a:pPr>
              <a:defRPr/>
            </a:pPr>
            <a:r>
              <a:rPr lang="de-DE"/>
              <a:t>Kein Einbinden von Verstehenselementen</a:t>
            </a:r>
          </a:p>
          <a:p>
            <a:pPr marL="476806" lvl="1" indent="0">
              <a:buNone/>
              <a:defRPr/>
            </a:pPr>
            <a:r>
              <a:rPr lang="de-DE"/>
              <a:t>Anhand einer Beispielaufgabe wird die Formel vorgestellt und anschließend angewendet.</a:t>
            </a:r>
            <a:endParaRPr/>
          </a:p>
          <a:p>
            <a:pPr marL="476806" lvl="1" indent="0">
              <a:buNone/>
              <a:defRPr/>
            </a:pPr>
            <a:endParaRPr lang="de-DE"/>
          </a:p>
          <a:p>
            <a:pPr>
              <a:defRPr/>
            </a:pPr>
            <a:r>
              <a:rPr lang="de-DE" b="1">
                <a:solidFill>
                  <a:srgbClr val="FF0000"/>
                </a:solidFill>
              </a:rPr>
              <a:t>(Kein)</a:t>
            </a:r>
            <a:r>
              <a:rPr lang="de-DE" b="1"/>
              <a:t> </a:t>
            </a:r>
            <a:r>
              <a:rPr lang="de-DE">
                <a:solidFill>
                  <a:srgbClr val="00B050"/>
                </a:solidFill>
              </a:rPr>
              <a:t>A</a:t>
            </a:r>
            <a:r>
              <a:rPr lang="de-DE" b="1">
                <a:solidFill>
                  <a:srgbClr val="00B050"/>
                </a:solidFill>
              </a:rPr>
              <a:t>däquates </a:t>
            </a:r>
            <a:r>
              <a:rPr lang="de-DE" b="1"/>
              <a:t>Einbinden von Verstehenselementen</a:t>
            </a:r>
          </a:p>
          <a:p>
            <a:pPr marL="476806" lvl="1" indent="0">
              <a:buNone/>
              <a:defRPr/>
            </a:pPr>
            <a:r>
              <a:rPr lang="de-DE"/>
              <a:t>z.B. „Die Formel sagt nichts anderes als: Der Anteil der Sektorfläche an der Kreisfläche ist derselbe wie der Anteil des Mittelpunktswinkels an einem Vollwinkel.“</a:t>
            </a:r>
            <a:endParaRPr/>
          </a:p>
          <a:p>
            <a:pPr lvl="1">
              <a:defRPr/>
            </a:pPr>
            <a:r>
              <a:rPr lang="de-DE">
                <a:solidFill>
                  <a:srgbClr val="FF0000"/>
                </a:solidFill>
              </a:rPr>
              <a:t>Es wird sofort ein Beispiel bearbeitet, das mit informellen Strategien kaum lösbar ist.</a:t>
            </a:r>
            <a:br>
              <a:rPr lang="de-DE">
                <a:solidFill>
                  <a:srgbClr val="FF0000"/>
                </a:solidFill>
              </a:rPr>
            </a:br>
            <a:r>
              <a:rPr lang="de-DE">
                <a:solidFill>
                  <a:srgbClr val="FF0000"/>
                </a:solidFill>
              </a:rPr>
              <a:t>Der Zusammenhang wird von der Lehrkraft oder von der Lehrkraft und einer/m leistungsfähigen Schüler/in im Unterrichtsgespräch erarbeitet.</a:t>
            </a:r>
            <a:endParaRPr/>
          </a:p>
          <a:p>
            <a:pPr lvl="1">
              <a:defRPr/>
            </a:pPr>
            <a:r>
              <a:rPr lang="de-DE">
                <a:solidFill>
                  <a:srgbClr val="00B050"/>
                </a:solidFill>
              </a:rPr>
              <a:t>Spezialfälle (z.B. ¾ Kreis) werden zunächst mit informellen Strategien gelöst.</a:t>
            </a:r>
            <a:br>
              <a:rPr lang="de-DE">
                <a:solidFill>
                  <a:srgbClr val="00B050"/>
                </a:solidFill>
              </a:rPr>
            </a:br>
            <a:r>
              <a:rPr lang="de-DE" i="1">
                <a:solidFill>
                  <a:srgbClr val="00B050"/>
                </a:solidFill>
              </a:rPr>
              <a:t>Variante a) </a:t>
            </a:r>
            <a:r>
              <a:rPr lang="de-DE">
                <a:solidFill>
                  <a:srgbClr val="00B050"/>
                </a:solidFill>
              </a:rPr>
              <a:t>Diese informellen Strategien werden auf allgemeinere Fälle übertragen.</a:t>
            </a:r>
            <a:br>
              <a:rPr lang="de-DE">
                <a:solidFill>
                  <a:srgbClr val="00B050"/>
                </a:solidFill>
              </a:rPr>
            </a:br>
            <a:r>
              <a:rPr lang="de-DE" i="1">
                <a:solidFill>
                  <a:srgbClr val="00B050"/>
                </a:solidFill>
              </a:rPr>
              <a:t>Variante b)</a:t>
            </a:r>
            <a:r>
              <a:rPr lang="de-DE">
                <a:solidFill>
                  <a:srgbClr val="00B050"/>
                </a:solidFill>
              </a:rPr>
              <a:t> Anhand dieser bekannten Fälle wird analysiert, wie und warum die Formel zum richtigen Ergebnis führt.</a:t>
            </a:r>
            <a:endParaRPr/>
          </a:p>
        </p:txBody>
      </p:sp>
      <mc:AlternateContent xmlns:mc="http://schemas.openxmlformats.org/markup-compatibility/2006" xmlns:a14="http://schemas.microsoft.com/office/drawing/2010/main">
        <mc:Choice Requires="a14">
          <p:sp>
            <p:nvSpPr>
              <p:cNvPr id="9" name="Textfeld 8"/>
              <p:cNvSpPr txBox="1"/>
              <p:nvPr/>
            </p:nvSpPr>
            <p:spPr bwMode="auto">
              <a:xfrm>
                <a:off x="7588072" y="240893"/>
                <a:ext cx="2673552" cy="442622"/>
              </a:xfrm>
              <a:prstGeom prst="rect">
                <a:avLst/>
              </a:prstGeom>
              <a:noFill/>
            </p:spPr>
            <p:txBody>
              <a:bodyPr wrap="square" rtlCol="0">
                <a:spAutoFit/>
              </a:bodyPr>
              <a:lstStyle/>
              <a:p>
                <a:pPr algn="r">
                  <a:defRPr/>
                </a:pPr>
                <mc:AlternateContent>
                  <mc:Choice Requires="a14">
                    <a14:m>
                      <m:oMath xmlns:m="http://schemas.openxmlformats.org/officeDocument/2006/math">
                        <m:r>
                          <a:rPr lang="de-DE" b="0" i="1">
                            <a:latin typeface="Cambria Math"/>
                          </a:rPr>
                          <m:t>𝐹</m:t>
                        </m:r>
                        <m:r>
                          <a:rPr lang="de-DE" b="0" i="1">
                            <a:latin typeface="Cambria Math"/>
                          </a:rPr>
                          <m:t>=</m:t>
                        </m:r>
                        <m:f>
                          <m:fPr>
                            <m:ctrlPr>
                              <a:rPr lang="de-DE" b="0" i="1">
                                <a:latin typeface="Cambria Math" panose="02040503050406030204" pitchFamily="18" charset="0"/>
                                <a:ea typeface="Cambria Math"/>
                                <a:cs typeface="Cambria Math"/>
                              </a:rPr>
                            </m:ctrlPr>
                          </m:fPr>
                          <m:num>
                            <m:r>
                              <a:rPr lang="de-DE" i="1">
                                <a:latin typeface="Cambria Math"/>
                                <a:ea typeface="Cambria Math"/>
                              </a:rPr>
                              <m:t>𝛼</m:t>
                            </m:r>
                          </m:num>
                          <m:den>
                            <m:r>
                              <a:rPr lang="de-DE" b="0" i="1">
                                <a:latin typeface="Cambria Math"/>
                              </a:rPr>
                              <m:t>360°</m:t>
                            </m:r>
                          </m:den>
                        </m:f>
                        <m:r>
                          <a:rPr lang="de-DE" b="0" i="1">
                            <a:latin typeface="Cambria Math"/>
                            <a:ea typeface="Cambria Math"/>
                          </a:rPr>
                          <m:t>∙</m:t>
                        </m:r>
                        <m:r>
                          <a:rPr lang="de-DE" b="0" i="1">
                            <a:latin typeface="Cambria Math"/>
                            <a:ea typeface="Cambria Math"/>
                          </a:rPr>
                          <m:t>𝜋</m:t>
                        </m:r>
                        <m:sSup>
                          <m:sSupPr>
                            <m:ctrlPr>
                              <a:rPr lang="de-DE" b="0" i="1">
                                <a:latin typeface="Cambria Math" panose="02040503050406030204" pitchFamily="18" charset="0"/>
                                <a:ea typeface="Cambria Math"/>
                                <a:cs typeface="Cambria Math"/>
                              </a:rPr>
                            </m:ctrlPr>
                          </m:sSupPr>
                          <m:e>
                            <m:r>
                              <a:rPr lang="de-DE" b="0" i="1">
                                <a:latin typeface="Cambria Math"/>
                                <a:ea typeface="Cambria Math"/>
                              </a:rPr>
                              <m:t>∙</m:t>
                            </m:r>
                            <m:r>
                              <a:rPr lang="de-DE" b="0" i="1">
                                <a:latin typeface="Cambria Math"/>
                                <a:ea typeface="Cambria Math"/>
                              </a:rPr>
                              <m:t>𝑟</m:t>
                            </m:r>
                          </m:e>
                          <m:sup>
                            <m:r>
                              <a:rPr lang="de-DE" b="0" i="1">
                                <a:latin typeface="Cambria Math"/>
                                <a:ea typeface="Cambria Math"/>
                              </a:rPr>
                              <m:t>2</m:t>
                            </m:r>
                          </m:sup>
                        </m:sSup>
                        <m:r>
                          <a:rPr lang="de-DE" b="0" i="1">
                            <a:latin typeface="Cambria Math"/>
                            <a:ea typeface="Cambria Math"/>
                          </a:rPr>
                          <m:t>=</m:t>
                        </m:r>
                        <m:f>
                          <m:fPr>
                            <m:ctrlPr>
                              <a:rPr lang="de-DE" b="0" i="1">
                                <a:latin typeface="Cambria Math" panose="02040503050406030204" pitchFamily="18" charset="0"/>
                                <a:ea typeface="Cambria Math"/>
                                <a:cs typeface="Cambria Math"/>
                              </a:rPr>
                            </m:ctrlPr>
                          </m:fPr>
                          <m:num>
                            <m:r>
                              <a:rPr lang="de-DE" b="0" i="1">
                                <a:latin typeface="Cambria Math"/>
                                <a:ea typeface="Cambria Math"/>
                              </a:rPr>
                              <m:t>𝜋</m:t>
                            </m:r>
                          </m:num>
                          <m:den>
                            <m:r>
                              <a:rPr lang="de-DE" b="0" i="1">
                                <a:latin typeface="Cambria Math"/>
                                <a:ea typeface="Cambria Math"/>
                              </a:rPr>
                              <m:t>2</m:t>
                            </m:r>
                          </m:den>
                        </m:f>
                      </m:oMath>
                    </a14:m>
                  </mc:Choice>
                  <mc:Fallback xmlns:m="http://schemas.openxmlformats.org/officeDocument/2006/math" xmlns:w="http://schemas.openxmlformats.org/wordprocessingml/2006/main" xmlns=""/>
                </mc:AlternateContent>
                <a:r>
                  <a:rPr lang="de-DE">
                    <a:ea typeface="Cambria Math"/>
                  </a:rPr>
                  <a:t> </a:t>
                </a:r>
                <mc:AlternateContent>
                  <mc:Choice Requires="a14">
                    <a14:m>
                      <m:oMath xmlns:m="http://schemas.openxmlformats.org/officeDocument/2006/math">
                        <m:r>
                          <a:rPr lang="de-DE" i="1">
                            <a:latin typeface="Cambria Math"/>
                            <a:ea typeface="Cambria Math"/>
                          </a:rPr>
                          <m:t>∙</m:t>
                        </m:r>
                        <m:r>
                          <a:rPr lang="de-DE" i="1">
                            <a:latin typeface="Cambria Math"/>
                            <a:ea typeface="Cambria Math"/>
                          </a:rPr>
                          <m:t>𝑏</m:t>
                        </m:r>
                        <m:r>
                          <a:rPr lang="de-DE" i="1">
                            <a:latin typeface="Cambria Math"/>
                            <a:ea typeface="Cambria Math"/>
                          </a:rPr>
                          <m:t>∙</m:t>
                        </m:r>
                        <m:r>
                          <a:rPr lang="de-DE" i="1">
                            <a:latin typeface="Cambria Math"/>
                            <a:ea typeface="Cambria Math"/>
                          </a:rPr>
                          <m:t>𝑟</m:t>
                        </m:r>
                      </m:oMath>
                    </a14:m>
                  </mc:Choice>
                  <mc:Fallback xmlns:m="http://schemas.openxmlformats.org/officeDocument/2006/math" xmlns:w="http://schemas.openxmlformats.org/wordprocessingml/2006/main" xmlns=""/>
                </mc:AlternateContent>
                <a:endParaRPr lang="de-DE"/>
              </a:p>
            </p:txBody>
          </p:sp>
        </mc:Choice>
        <mc:Fallback xmlns="">
          <p:sp>
            <p:nvSpPr>
              <p:cNvPr id="9" name="Textfeld 8"/>
              <p:cNvSpPr txBox="1">
                <a:spLocks noRot="1" noChangeAspect="1" noMove="1" noResize="1" noEditPoints="1" noAdjustHandles="1" noChangeArrowheads="1" noChangeShapeType="1" noTextEdit="1"/>
              </p:cNvSpPr>
              <p:nvPr/>
            </p:nvSpPr>
            <p:spPr bwMode="auto">
              <a:xfrm>
                <a:off x="7588072" y="240893"/>
                <a:ext cx="2673552" cy="442622"/>
              </a:xfrm>
              <a:prstGeom prst="rect">
                <a:avLst/>
              </a:prstGeom>
              <a:blipFill>
                <a:blip r:embed="rId3"/>
                <a:stretch>
                  <a:fillRect b="-1389"/>
                </a:stretch>
              </a:blipFill>
            </p:spPr>
            <p:txBody>
              <a:bodyPr/>
              <a:lstStyle/>
              <a:p>
                <a:r>
                  <a:rPr lang="de-DE">
                    <a:noFill/>
                  </a:rPr>
                  <a:t> </a:t>
                </a:r>
              </a:p>
            </p:txBody>
          </p:sp>
        </mc:Fallback>
      </mc:AlternateContent>
      <p:pic>
        <p:nvPicPr>
          <p:cNvPr id="10" name="Grafik 9"/>
          <p:cNvPicPr>
            <a:picLocks noChangeAspect="1"/>
          </p:cNvPicPr>
          <p:nvPr/>
        </p:nvPicPr>
        <p:blipFill>
          <a:blip r:embed="rId4"/>
          <a:stretch/>
        </p:blipFill>
        <p:spPr bwMode="auto">
          <a:xfrm>
            <a:off x="9213291" y="829837"/>
            <a:ext cx="1048333" cy="11864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p:txBody>
          <a:bodyPr/>
          <a:lstStyle/>
          <a:p>
            <a:pPr>
              <a:defRPr/>
            </a:pPr>
            <a:r>
              <a:rPr lang="de-DE"/>
              <a:t>Verstehenselemente einbinden</a:t>
            </a:r>
            <a:endParaRPr/>
          </a:p>
        </p:txBody>
      </p:sp>
      <p:sp>
        <p:nvSpPr>
          <p:cNvPr id="3" name="Inhaltsplatzhalter 2"/>
          <p:cNvSpPr>
            <a:spLocks noGrp="1"/>
          </p:cNvSpPr>
          <p:nvPr>
            <p:ph sz="quarter" idx="10"/>
          </p:nvPr>
        </p:nvSpPr>
        <p:spPr bwMode="auto"/>
        <p:txBody>
          <a:bodyPr>
            <a:normAutofit lnSpcReduction="10000"/>
          </a:bodyPr>
          <a:lstStyle/>
          <a:p>
            <a:pPr>
              <a:defRPr/>
            </a:pPr>
            <a:endParaRPr lang="de-DE"/>
          </a:p>
        </p:txBody>
      </p:sp>
      <p:sp>
        <p:nvSpPr>
          <p:cNvPr id="6" name="Textplatzhalter 5"/>
          <p:cNvSpPr>
            <a:spLocks noGrp="1"/>
          </p:cNvSpPr>
          <p:nvPr>
            <p:ph type="body" sz="quarter" idx="11"/>
          </p:nvPr>
        </p:nvSpPr>
        <p:spPr bwMode="auto"/>
        <p:txBody>
          <a:bodyPr/>
          <a:lstStyle/>
          <a:p>
            <a:pPr>
              <a:defRPr/>
            </a:pPr>
            <a:r>
              <a:rPr lang="de-DE"/>
              <a:t>Beispiel – Proportionale Funktionen (Funktionstyp einführen)</a:t>
            </a:r>
            <a:endParaRPr/>
          </a:p>
        </p:txBody>
      </p:sp>
      <p:sp>
        <p:nvSpPr>
          <p:cNvPr id="4" name="Textplatzhalter 3"/>
          <p:cNvSpPr>
            <a:spLocks noGrp="1"/>
          </p:cNvSpPr>
          <p:nvPr>
            <p:ph type="body" sz="quarter" idx="14"/>
          </p:nvPr>
        </p:nvSpPr>
        <p:spPr bwMode="auto"/>
        <p:txBody>
          <a:bodyPr/>
          <a:lstStyle/>
          <a:p>
            <a:pPr>
              <a:defRPr/>
            </a:pPr>
            <a:endParaRPr lang="de-DE"/>
          </a:p>
        </p:txBody>
      </p:sp>
      <p:sp>
        <p:nvSpPr>
          <p:cNvPr id="5" name="Inhaltsplatzhalter 4"/>
          <p:cNvSpPr>
            <a:spLocks noGrp="1"/>
          </p:cNvSpPr>
          <p:nvPr>
            <p:ph idx="1"/>
          </p:nvPr>
        </p:nvSpPr>
        <p:spPr bwMode="auto"/>
        <p:txBody>
          <a:bodyPr>
            <a:normAutofit fontScale="92500" lnSpcReduction="10000"/>
          </a:bodyPr>
          <a:lstStyle/>
          <a:p>
            <a:pPr>
              <a:defRPr/>
            </a:pPr>
            <a:endParaRPr lang="de-DE" b="1"/>
          </a:p>
          <a:p>
            <a:pPr>
              <a:defRPr/>
            </a:pPr>
            <a:r>
              <a:rPr lang="de-DE" b="1"/>
              <a:t>Kein Einbinden von Verstehenselementen</a:t>
            </a:r>
            <a:endParaRPr lang="de-DE"/>
          </a:p>
          <a:p>
            <a:pPr marL="476806" lvl="1" indent="0">
              <a:buNone/>
              <a:defRPr/>
            </a:pPr>
            <a:r>
              <a:rPr lang="de-DE"/>
              <a:t>Eine Definition des Begriffs wird besprochen. Danach werden typische Aufgaben (Graphen zeichnen, Werte berechnen) behandelt.</a:t>
            </a:r>
            <a:endParaRPr/>
          </a:p>
          <a:p>
            <a:pPr marL="148847" lvl="3" indent="0">
              <a:buNone/>
              <a:defRPr/>
            </a:pPr>
            <a:endParaRPr lang="de-DE"/>
          </a:p>
          <a:p>
            <a:pPr>
              <a:defRPr/>
            </a:pPr>
            <a:r>
              <a:rPr lang="de-DE" b="1">
                <a:solidFill>
                  <a:srgbClr val="FF0000"/>
                </a:solidFill>
              </a:rPr>
              <a:t>(Kein)</a:t>
            </a:r>
            <a:r>
              <a:rPr lang="de-DE" b="1"/>
              <a:t> </a:t>
            </a:r>
            <a:r>
              <a:rPr lang="de-DE">
                <a:solidFill>
                  <a:srgbClr val="00B050"/>
                </a:solidFill>
              </a:rPr>
              <a:t>A</a:t>
            </a:r>
            <a:r>
              <a:rPr lang="de-DE" b="1">
                <a:solidFill>
                  <a:srgbClr val="00B050"/>
                </a:solidFill>
              </a:rPr>
              <a:t>däquates</a:t>
            </a:r>
            <a:r>
              <a:rPr lang="de-DE" b="1"/>
              <a:t> Einbinden von Verstehenselementen</a:t>
            </a:r>
          </a:p>
          <a:p>
            <a:pPr lvl="1">
              <a:defRPr/>
            </a:pPr>
            <a:r>
              <a:rPr lang="de-DE"/>
              <a:t>Verstehenselement: </a:t>
            </a:r>
            <a:r>
              <a:rPr lang="de-DE" i="1"/>
              <a:t>Proportionale Zusammenhänge sind die, bei denen der Dreisatz anwendbar ist.</a:t>
            </a:r>
            <a:br>
              <a:rPr lang="de-DE"/>
            </a:br>
            <a:r>
              <a:rPr lang="de-DE">
                <a:solidFill>
                  <a:srgbClr val="00B050"/>
                </a:solidFill>
              </a:rPr>
              <a:t>z.B. Ausgehen vom bekannten Dreisatz; abgrenzen von anderen Zusammenhängen.</a:t>
            </a:r>
            <a:br>
              <a:rPr lang="de-DE">
                <a:solidFill>
                  <a:srgbClr val="00B050"/>
                </a:solidFill>
              </a:rPr>
            </a:br>
            <a:r>
              <a:rPr lang="de-DE">
                <a:solidFill>
                  <a:srgbClr val="FF0000"/>
                </a:solidFill>
              </a:rPr>
              <a:t>z.B. Einführen über den Funktionsterm f(x)=kx und „Herleiten“ der Dreisatzstrategie.</a:t>
            </a:r>
            <a:endParaRPr/>
          </a:p>
          <a:p>
            <a:pPr lvl="3">
              <a:defRPr/>
            </a:pPr>
            <a:endParaRPr lang="de-DE"/>
          </a:p>
          <a:p>
            <a:pPr lvl="1">
              <a:defRPr/>
            </a:pPr>
            <a:r>
              <a:rPr lang="de-DE"/>
              <a:t>Verstehenselement: </a:t>
            </a:r>
            <a:r>
              <a:rPr lang="de-DE" i="1"/>
              <a:t>Proportionale Funktionen haben als Funktionsterm, Graph, Tabelle ganz bestimmte Erscheinungsformen.</a:t>
            </a:r>
            <a:br>
              <a:rPr lang="de-DE" i="1"/>
            </a:br>
            <a:r>
              <a:rPr lang="de-DE">
                <a:solidFill>
                  <a:srgbClr val="00B050"/>
                </a:solidFill>
              </a:rPr>
              <a:t>z.B. Unterschiede zu anderen Funktionstypen beschreiben; Zusammenhänge zwischen den Darstellungen analysieren.</a:t>
            </a:r>
            <a:br>
              <a:rPr lang="de-DE">
                <a:solidFill>
                  <a:srgbClr val="00B050"/>
                </a:solidFill>
              </a:rPr>
            </a:br>
            <a:r>
              <a:rPr lang="de-DE">
                <a:solidFill>
                  <a:srgbClr val="FF0000"/>
                </a:solidFill>
              </a:rPr>
              <a:t>z.B. beschränken auf Übungen zur „Übersetzung der Darstellungen“.</a:t>
            </a:r>
            <a:endParaRPr/>
          </a:p>
          <a:p>
            <a:pPr lvl="3">
              <a:defRPr/>
            </a:pPr>
            <a:endParaRPr lang="de-DE"/>
          </a:p>
          <a:p>
            <a:pPr lvl="1">
              <a:defRPr/>
            </a:pPr>
            <a:r>
              <a:rPr lang="de-DE"/>
              <a:t>Verstehenselement: </a:t>
            </a:r>
            <a:r>
              <a:rPr lang="de-DE" i="1"/>
              <a:t>Proportionale Funktionen haben an der Stelle 0 den Wert 0.</a:t>
            </a:r>
            <a:br>
              <a:rPr lang="de-DE" i="1"/>
            </a:br>
            <a:r>
              <a:rPr lang="de-DE">
                <a:solidFill>
                  <a:srgbClr val="00B050"/>
                </a:solidFill>
              </a:rPr>
              <a:t>z.B. als Gemeinsamkeit der betrachteten Beispiele feststellen; von anderen Zusammenhängen abgrenzen; in den verschiedenen Darstellungsformen analysieren (woran sieht man das im Funktionsterm, im Graphen, in der Tabelle,…).</a:t>
            </a:r>
            <a:br>
              <a:rPr lang="de-DE">
                <a:solidFill>
                  <a:srgbClr val="00B050"/>
                </a:solidFill>
              </a:rPr>
            </a:br>
            <a:r>
              <a:rPr lang="de-DE">
                <a:solidFill>
                  <a:srgbClr val="FF0000"/>
                </a:solidFill>
              </a:rPr>
              <a:t>z.B. anhand eines Beispiels am Funktionsterm nachrechnen und als Regel aufschreiben.</a:t>
            </a:r>
            <a:endParaRPr/>
          </a:p>
        </p:txBody>
      </p:sp>
    </p:spTree>
  </p:cSld>
  <p:clrMapOvr>
    <a:masterClrMapping/>
  </p:clrMapOvr>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1852</Words>
  <Application>Microsoft Office PowerPoint</Application>
  <DocSecurity>0</DocSecurity>
  <PresentationFormat>Benutzerdefiniert</PresentationFormat>
  <Paragraphs>191</Paragraphs>
  <Slides>16</Slides>
  <Notes>13</Notes>
  <HiddenSlides>4</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16</vt:i4>
      </vt:variant>
    </vt:vector>
  </HeadingPairs>
  <TitlesOfParts>
    <vt:vector size="24" baseType="lpstr">
      <vt:lpstr>Arial</vt:lpstr>
      <vt:lpstr>Arial Bold</vt:lpstr>
      <vt:lpstr>Calibri</vt:lpstr>
      <vt:lpstr>Cambria Math</vt:lpstr>
      <vt:lpstr>Corbel Light</vt:lpstr>
      <vt:lpstr>Symbol</vt:lpstr>
      <vt:lpstr>Wingdings</vt:lpstr>
      <vt:lpstr>Larissa-Design</vt:lpstr>
      <vt:lpstr>PowerPoint-Präsentation</vt:lpstr>
      <vt:lpstr>DigitUS-Projekt</vt:lpstr>
      <vt:lpstr>Verstehenselemente einbinden</vt:lpstr>
      <vt:lpstr>Verstehenselemente einbinden</vt:lpstr>
      <vt:lpstr>Verstehenselemente einbinden</vt:lpstr>
      <vt:lpstr>Verstehenselemente einbinden</vt:lpstr>
      <vt:lpstr>Verstehenselemente einbinden</vt:lpstr>
      <vt:lpstr>Verstehenselemente einbinden</vt:lpstr>
      <vt:lpstr>Verstehenselemente einbinden</vt:lpstr>
      <vt:lpstr>Verstehenselemente einbinden</vt:lpstr>
      <vt:lpstr>Verstehenselemente einbinden</vt:lpstr>
      <vt:lpstr>Verstehenselemente einbinden</vt:lpstr>
      <vt:lpstr>Verstehenselemente einbinden</vt:lpstr>
      <vt:lpstr>Verstehenselemente einbinden</vt:lpstr>
      <vt:lpstr>Quellen und Literaturverzeichnis</vt:lpstr>
      <vt:lpstr>Quellen und Literaturverzeichnis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2</cp:revision>
  <dcterms:created xsi:type="dcterms:W3CDTF">2011-02-03T11:29:47Z</dcterms:created>
  <dcterms:modified xsi:type="dcterms:W3CDTF">2023-04-03T13:19:07Z</dcterms:modified>
  <cp:category/>
  <dc:identifier/>
  <cp:contentStatus/>
  <dc:language/>
  <cp:version/>
</cp:coreProperties>
</file>