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bookmarkIdSeed="2">
  <p:sldMasterIdLst>
    <p:sldMasterId id="2147483648" r:id="rId1"/>
  </p:sldMasterIdLst>
  <p:notesMasterIdLst>
    <p:notesMasterId r:id="rId16"/>
  </p:notesMasterIdLst>
  <p:sldIdLst>
    <p:sldId id="256" r:id="rId2"/>
    <p:sldId id="273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5" r:id="rId11"/>
    <p:sldId id="266" r:id="rId12"/>
    <p:sldId id="267" r:id="rId13"/>
    <p:sldId id="268" r:id="rId14"/>
    <p:sldId id="269" r:id="rId15"/>
  </p:sldIdLst>
  <p:sldSz cx="10298113" cy="7200900"/>
  <p:notesSz cx="10298113" cy="7200900"/>
  <p:defaultTextStyle>
    <a:defPPr>
      <a:defRPr lang="de-DE"/>
    </a:defPPr>
    <a:lvl1pPr marL="0" algn="l" defTabSz="953617">
      <a:defRPr sz="1700">
        <a:solidFill>
          <a:schemeClr val="tx1"/>
        </a:solidFill>
        <a:latin typeface="+mn-lt"/>
        <a:ea typeface="+mn-ea"/>
        <a:cs typeface="+mn-cs"/>
      </a:defRPr>
    </a:lvl1pPr>
    <a:lvl2pPr marL="476808" algn="l" defTabSz="953617">
      <a:defRPr sz="1700">
        <a:solidFill>
          <a:schemeClr val="tx1"/>
        </a:solidFill>
        <a:latin typeface="+mn-lt"/>
        <a:ea typeface="+mn-ea"/>
        <a:cs typeface="+mn-cs"/>
      </a:defRPr>
    </a:lvl2pPr>
    <a:lvl3pPr marL="953617" algn="l" defTabSz="953617">
      <a:defRPr sz="1700">
        <a:solidFill>
          <a:schemeClr val="tx1"/>
        </a:solidFill>
        <a:latin typeface="+mn-lt"/>
        <a:ea typeface="+mn-ea"/>
        <a:cs typeface="+mn-cs"/>
      </a:defRPr>
    </a:lvl3pPr>
    <a:lvl4pPr marL="1430423" algn="l" defTabSz="953617">
      <a:defRPr sz="1700">
        <a:solidFill>
          <a:schemeClr val="tx1"/>
        </a:solidFill>
        <a:latin typeface="+mn-lt"/>
        <a:ea typeface="+mn-ea"/>
        <a:cs typeface="+mn-cs"/>
      </a:defRPr>
    </a:lvl4pPr>
    <a:lvl5pPr marL="1907231" algn="l" defTabSz="953617">
      <a:defRPr sz="1700">
        <a:solidFill>
          <a:schemeClr val="tx1"/>
        </a:solidFill>
        <a:latin typeface="+mn-lt"/>
        <a:ea typeface="+mn-ea"/>
        <a:cs typeface="+mn-cs"/>
      </a:defRPr>
    </a:lvl5pPr>
    <a:lvl6pPr marL="2384039" algn="l" defTabSz="953617">
      <a:defRPr sz="1700">
        <a:solidFill>
          <a:schemeClr val="tx1"/>
        </a:solidFill>
        <a:latin typeface="+mn-lt"/>
        <a:ea typeface="+mn-ea"/>
        <a:cs typeface="+mn-cs"/>
      </a:defRPr>
    </a:lvl6pPr>
    <a:lvl7pPr marL="2860849" algn="l" defTabSz="953617">
      <a:defRPr sz="1700">
        <a:solidFill>
          <a:schemeClr val="tx1"/>
        </a:solidFill>
        <a:latin typeface="+mn-lt"/>
        <a:ea typeface="+mn-ea"/>
        <a:cs typeface="+mn-cs"/>
      </a:defRPr>
    </a:lvl7pPr>
    <a:lvl8pPr marL="3337656" algn="l" defTabSz="953617">
      <a:defRPr sz="1700">
        <a:solidFill>
          <a:schemeClr val="tx1"/>
        </a:solidFill>
        <a:latin typeface="+mn-lt"/>
        <a:ea typeface="+mn-ea"/>
        <a:cs typeface="+mn-cs"/>
      </a:defRPr>
    </a:lvl8pPr>
    <a:lvl9pPr marL="3814465" algn="l" defTabSz="953617">
      <a:defRPr sz="17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3427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 bwMode="auto">
          <a:xfrm>
            <a:off x="4" y="6"/>
            <a:ext cx="2945659" cy="493711"/>
          </a:xfrm>
          <a:prstGeom prst="rect">
            <a:avLst/>
          </a:prstGeom>
        </p:spPr>
        <p:txBody>
          <a:bodyPr vert="horz" lIns="95500" tIns="47750" rIns="95500" bIns="47750" rtlCol="0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 bwMode="auto">
          <a:xfrm>
            <a:off x="3850448" y="6"/>
            <a:ext cx="2945659" cy="493711"/>
          </a:xfrm>
          <a:prstGeom prst="rect">
            <a:avLst/>
          </a:prstGeom>
        </p:spPr>
        <p:txBody>
          <a:bodyPr vert="horz" lIns="95500" tIns="47750" rIns="95500" bIns="47750" rtlCol="0"/>
          <a:lstStyle>
            <a:lvl1pPr algn="r">
              <a:defRPr sz="1300"/>
            </a:lvl1pPr>
          </a:lstStyle>
          <a:p>
            <a:pPr>
              <a:defRPr/>
            </a:pPr>
            <a:fld id="{3DBE2723-2822-419A-9BD4-4BAD25D3271D}" type="datetimeFigureOut">
              <a:rPr lang="en-US"/>
              <a:t>4/3/2023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750888" y="741363"/>
            <a:ext cx="5295899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00" tIns="47750" rIns="95500" bIns="47750" rtlCol="0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 bwMode="auto">
          <a:xfrm>
            <a:off x="679769" y="4690272"/>
            <a:ext cx="5438140" cy="4443412"/>
          </a:xfrm>
          <a:prstGeom prst="rect">
            <a:avLst/>
          </a:prstGeom>
        </p:spPr>
        <p:txBody>
          <a:bodyPr vert="horz" lIns="95500" tIns="47750" rIns="95500" bIns="47750" rtlCol="0">
            <a:normAutofit/>
          </a:bodyPr>
          <a:lstStyle/>
          <a:p>
            <a:pPr lvl="0">
              <a:defRPr/>
            </a:pPr>
            <a:r>
              <a:rPr lang="de-DE"/>
              <a:t>Textmasterformate durch Klicken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 bwMode="auto">
          <a:xfrm>
            <a:off x="4" y="9378828"/>
            <a:ext cx="2945659" cy="493711"/>
          </a:xfrm>
          <a:prstGeom prst="rect">
            <a:avLst/>
          </a:prstGeom>
        </p:spPr>
        <p:txBody>
          <a:bodyPr vert="horz" lIns="95500" tIns="47750" rIns="95500" bIns="47750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 bwMode="auto">
          <a:xfrm>
            <a:off x="3850448" y="9378828"/>
            <a:ext cx="2945659" cy="493711"/>
          </a:xfrm>
          <a:prstGeom prst="rect">
            <a:avLst/>
          </a:prstGeom>
        </p:spPr>
        <p:txBody>
          <a:bodyPr vert="horz" lIns="95500" tIns="47750" rIns="95500" bIns="47750" rtlCol="0" anchor="b"/>
          <a:lstStyle>
            <a:lvl1pPr algn="r">
              <a:defRPr sz="1300"/>
            </a:lvl1pPr>
          </a:lstStyle>
          <a:p>
            <a:pPr>
              <a:defRPr/>
            </a:pPr>
            <a:fld id="{5453E05D-3DF1-4E21-AB1B-DE220D2B1110}" type="slidenum">
              <a:rPr lang="en-US"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53617">
      <a:defRPr sz="1200">
        <a:solidFill>
          <a:schemeClr val="tx1"/>
        </a:solidFill>
        <a:latin typeface="+mn-lt"/>
        <a:ea typeface="+mn-ea"/>
        <a:cs typeface="+mn-cs"/>
      </a:defRPr>
    </a:lvl1pPr>
    <a:lvl2pPr marL="476808" algn="l" defTabSz="953617">
      <a:defRPr sz="1200">
        <a:solidFill>
          <a:schemeClr val="tx1"/>
        </a:solidFill>
        <a:latin typeface="+mn-lt"/>
        <a:ea typeface="+mn-ea"/>
        <a:cs typeface="+mn-cs"/>
      </a:defRPr>
    </a:lvl2pPr>
    <a:lvl3pPr marL="953617" algn="l" defTabSz="953617">
      <a:defRPr sz="1200">
        <a:solidFill>
          <a:schemeClr val="tx1"/>
        </a:solidFill>
        <a:latin typeface="+mn-lt"/>
        <a:ea typeface="+mn-ea"/>
        <a:cs typeface="+mn-cs"/>
      </a:defRPr>
    </a:lvl3pPr>
    <a:lvl4pPr marL="1430423" algn="l" defTabSz="953617">
      <a:defRPr sz="1200">
        <a:solidFill>
          <a:schemeClr val="tx1"/>
        </a:solidFill>
        <a:latin typeface="+mn-lt"/>
        <a:ea typeface="+mn-ea"/>
        <a:cs typeface="+mn-cs"/>
      </a:defRPr>
    </a:lvl4pPr>
    <a:lvl5pPr marL="1907231" algn="l" defTabSz="953617">
      <a:defRPr sz="1200">
        <a:solidFill>
          <a:schemeClr val="tx1"/>
        </a:solidFill>
        <a:latin typeface="+mn-lt"/>
        <a:ea typeface="+mn-ea"/>
        <a:cs typeface="+mn-cs"/>
      </a:defRPr>
    </a:lvl5pPr>
    <a:lvl6pPr marL="2384039" algn="l" defTabSz="953617">
      <a:defRPr sz="1200">
        <a:solidFill>
          <a:schemeClr val="tx1"/>
        </a:solidFill>
        <a:latin typeface="+mn-lt"/>
        <a:ea typeface="+mn-ea"/>
        <a:cs typeface="+mn-cs"/>
      </a:defRPr>
    </a:lvl6pPr>
    <a:lvl7pPr marL="2860849" algn="l" defTabSz="953617">
      <a:defRPr sz="1200">
        <a:solidFill>
          <a:schemeClr val="tx1"/>
        </a:solidFill>
        <a:latin typeface="+mn-lt"/>
        <a:ea typeface="+mn-ea"/>
        <a:cs typeface="+mn-cs"/>
      </a:defRPr>
    </a:lvl7pPr>
    <a:lvl8pPr marL="3337656" algn="l" defTabSz="953617">
      <a:defRPr sz="1200">
        <a:solidFill>
          <a:schemeClr val="tx1"/>
        </a:solidFill>
        <a:latin typeface="+mn-lt"/>
        <a:ea typeface="+mn-ea"/>
        <a:cs typeface="+mn-cs"/>
      </a:defRPr>
    </a:lvl8pPr>
    <a:lvl9pPr marL="3814465" algn="l" defTabSz="953617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750888" y="741363"/>
            <a:ext cx="5295900" cy="370205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5453E05D-3DF1-4E21-AB1B-DE220D2B1110}" type="slidenum">
              <a:rPr lang="en-US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750888" y="741363"/>
            <a:ext cx="5295900" cy="370205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B3498228-4FD6-45EB-B0CA-EE52938E3D39}" type="slidenum">
              <a:rPr lang="de-DE"/>
              <a:t>11</a:t>
            </a:fld>
            <a:endParaRPr lang="de-DE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750888" y="741363"/>
            <a:ext cx="5295900" cy="370205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453E05D-3DF1-4E21-AB1B-DE220D2B111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4222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750888" y="741363"/>
            <a:ext cx="5295900" cy="370205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endParaRPr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5453E05D-3DF1-4E21-AB1B-DE220D2B1110}" type="slidenum">
              <a:rPr lang="en-US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750888" y="741363"/>
            <a:ext cx="5295900" cy="370205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5453E05D-3DF1-4E21-AB1B-DE220D2B1110}" type="slidenum">
              <a:rPr lang="en-US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750888" y="741363"/>
            <a:ext cx="5295900" cy="370205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endParaRPr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5453E05D-3DF1-4E21-AB1B-DE220D2B1110}" type="slidenum">
              <a:rPr lang="en-US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750888" y="741363"/>
            <a:ext cx="5295900" cy="370205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endParaRPr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5453E05D-3DF1-4E21-AB1B-DE220D2B1110}" type="slidenum">
              <a:rPr lang="en-US"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750888" y="741363"/>
            <a:ext cx="5295900" cy="370205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endParaRPr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B3498228-4FD6-45EB-B0CA-EE52938E3D39}" type="slidenum">
              <a:rPr lang="de-DE"/>
              <a:t>7</a:t>
            </a:fld>
            <a:endParaRPr lang="de-D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750888" y="741363"/>
            <a:ext cx="5295900" cy="370205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5453E05D-3DF1-4E21-AB1B-DE220D2B1110}" type="slidenum">
              <a:rPr lang="en-US"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750888" y="741363"/>
            <a:ext cx="5295900" cy="370205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B3498228-4FD6-45EB-B0CA-EE52938E3D39}" type="slidenum">
              <a:rPr lang="de-DE"/>
              <a:t>9</a:t>
            </a:fld>
            <a:endParaRPr lang="de-DE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750888" y="741363"/>
            <a:ext cx="5295900" cy="370205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B3498228-4FD6-45EB-B0CA-EE52938E3D39}" type="slidenum">
              <a:rPr lang="de-DE"/>
              <a:t>10</a:t>
            </a:fld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Digitus - Mathematikdidaktik - Titel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userDrawn="1">
  <p:cSld name="Digitus - Mathematikdidaktik - mit Untertitel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 userDrawn="1"/>
        </p:nvSpPr>
        <p:spPr bwMode="auto">
          <a:xfrm>
            <a:off x="8" y="56"/>
            <a:ext cx="7453304" cy="64807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361" tIns="47681" rIns="95361" bIns="47681" rtlCol="0" anchor="ctr"/>
          <a:lstStyle/>
          <a:p>
            <a:pPr algn="l">
              <a:defRPr/>
            </a:pPr>
            <a:endParaRPr lang="de-DE" sz="2400" b="1">
              <a:solidFill>
                <a:schemeClr val="bg1"/>
              </a:solidFill>
            </a:endParaRPr>
          </a:p>
        </p:txBody>
      </p:sp>
      <p:sp>
        <p:nvSpPr>
          <p:cNvPr id="11" name="Titel 1"/>
          <p:cNvSpPr>
            <a:spLocks noGrp="1"/>
          </p:cNvSpPr>
          <p:nvPr>
            <p:ph type="title"/>
          </p:nvPr>
        </p:nvSpPr>
        <p:spPr bwMode="auto">
          <a:xfrm>
            <a:off x="468536" y="0"/>
            <a:ext cx="6912768" cy="648128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800" b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de-DE"/>
          </a:p>
        </p:txBody>
      </p:sp>
      <p:cxnSp>
        <p:nvCxnSpPr>
          <p:cNvPr id="12" name="Gerade Verbindung 18"/>
          <p:cNvCxnSpPr>
            <a:cxnSpLocks/>
          </p:cNvCxnSpPr>
          <p:nvPr userDrawn="1"/>
        </p:nvCxnSpPr>
        <p:spPr bwMode="auto">
          <a:xfrm>
            <a:off x="1" y="6838360"/>
            <a:ext cx="10298113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hteck 12"/>
          <p:cNvSpPr/>
          <p:nvPr userDrawn="1"/>
        </p:nvSpPr>
        <p:spPr bwMode="auto">
          <a:xfrm>
            <a:off x="3852920" y="6840866"/>
            <a:ext cx="6445199" cy="7195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361" tIns="47681" rIns="95361" bIns="47681" rtlCol="0"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14" name="Textfeld 13"/>
          <p:cNvSpPr txBox="1"/>
          <p:nvPr userDrawn="1"/>
        </p:nvSpPr>
        <p:spPr bwMode="auto">
          <a:xfrm>
            <a:off x="3852912" y="6851612"/>
            <a:ext cx="6445202" cy="280959"/>
          </a:xfrm>
          <a:prstGeom prst="rect">
            <a:avLst/>
          </a:prstGeom>
          <a:noFill/>
          <a:ln>
            <a:noFill/>
          </a:ln>
        </p:spPr>
        <p:txBody>
          <a:bodyPr wrap="square" lIns="95361" tIns="47681" rIns="95361" bIns="47681" rtlCol="0">
            <a:spAutoFit/>
          </a:bodyPr>
          <a:lstStyle/>
          <a:p>
            <a:pPr>
              <a:tabLst>
                <a:tab pos="5827713" algn="r"/>
              </a:tabLst>
              <a:defRPr/>
            </a:pPr>
            <a:r>
              <a:rPr lang="de-DE" sz="1200" b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Didaktik der Mathematik – LMU München	</a:t>
            </a:r>
            <a:fld id="{8BE7A362-220D-42D0-B4B4-4DB6B9E5BC20}" type="slidenum">
              <a:rPr lang="de-DE" sz="1200" b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‹Nr.›</a:t>
            </a:fld>
            <a:endParaRPr lang="de-DE" sz="1200" b="1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Inhaltsplatzhalter 2"/>
          <p:cNvSpPr>
            <a:spLocks noGrp="1"/>
          </p:cNvSpPr>
          <p:nvPr>
            <p:ph sz="quarter" idx="10"/>
          </p:nvPr>
        </p:nvSpPr>
        <p:spPr bwMode="auto">
          <a:xfrm>
            <a:off x="5536232" y="6480770"/>
            <a:ext cx="4248943" cy="288032"/>
          </a:xfrm>
          <a:prstGeom prst="rect">
            <a:avLst/>
          </a:prstGeom>
        </p:spPr>
        <p:txBody>
          <a:bodyPr vert="horz" anchor="ctr"/>
          <a:lstStyle>
            <a:lvl1pPr algn="r">
              <a:defRPr sz="1300" b="0">
                <a:latin typeface="Calibri"/>
                <a:cs typeface="Calibri"/>
              </a:defRPr>
            </a:lvl1pPr>
            <a:lvl2pPr marL="476806" indent="0">
              <a:buNone/>
              <a:defRPr/>
            </a:lvl2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16" name="Rechteck 15"/>
          <p:cNvSpPr/>
          <p:nvPr userDrawn="1"/>
        </p:nvSpPr>
        <p:spPr bwMode="auto">
          <a:xfrm>
            <a:off x="0" y="724003"/>
            <a:ext cx="7453312" cy="400110"/>
          </a:xfrm>
          <a:prstGeom prst="rect">
            <a:avLst/>
          </a:prstGeom>
          <a:solidFill>
            <a:srgbClr val="1F497D"/>
          </a:solidFill>
        </p:spPr>
        <p:txBody>
          <a:bodyPr wrap="square">
            <a:spAutoFit/>
          </a:bodyPr>
          <a:lstStyle/>
          <a:p>
            <a:pPr marL="452438">
              <a:defRPr/>
            </a:pPr>
            <a:endParaRPr lang="de-DE" sz="2000">
              <a:solidFill>
                <a:schemeClr val="bg1"/>
              </a:solidFill>
            </a:endParaRPr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11"/>
          </p:nvPr>
        </p:nvSpPr>
        <p:spPr bwMode="auto">
          <a:xfrm>
            <a:off x="468536" y="717686"/>
            <a:ext cx="6912767" cy="406427"/>
          </a:xfrm>
        </p:spPr>
        <p:txBody>
          <a:bodyPr>
            <a:noAutofit/>
          </a:bodyPr>
          <a:lstStyle>
            <a:lvl1pPr>
              <a:defRPr sz="2000" b="0">
                <a:solidFill>
                  <a:schemeClr val="bg1"/>
                </a:solidFill>
                <a:latin typeface="+mn-lt"/>
              </a:defRPr>
            </a:lvl1pPr>
          </a:lstStyle>
          <a:p>
            <a:pPr lvl="0">
              <a:defRPr/>
            </a:pPr>
            <a:r>
              <a:rPr lang="de-DE"/>
              <a:t>Textmasterformat bearbeiten</a:t>
            </a:r>
            <a:endParaRPr/>
          </a:p>
        </p:txBody>
      </p:sp>
      <p:sp>
        <p:nvSpPr>
          <p:cNvPr id="17" name="Textplatzhalter 8"/>
          <p:cNvSpPr>
            <a:spLocks noGrp="1"/>
          </p:cNvSpPr>
          <p:nvPr>
            <p:ph type="body" sz="quarter" idx="14"/>
          </p:nvPr>
        </p:nvSpPr>
        <p:spPr bwMode="auto">
          <a:xfrm>
            <a:off x="7453312" y="0"/>
            <a:ext cx="2844801" cy="560070"/>
          </a:xfrm>
        </p:spPr>
        <p:txBody>
          <a:bodyPr>
            <a:normAutofit/>
          </a:bodyPr>
          <a:lstStyle>
            <a:lvl1pPr algn="r">
              <a:defRPr sz="1300" b="0">
                <a:latin typeface="+mn-lt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8" name="Inhaltsplatzhalter 2"/>
          <p:cNvSpPr>
            <a:spLocks noGrp="1"/>
          </p:cNvSpPr>
          <p:nvPr>
            <p:ph idx="1" hasCustomPrompt="1"/>
          </p:nvPr>
        </p:nvSpPr>
        <p:spPr bwMode="auto">
          <a:xfrm>
            <a:off x="514915" y="1296193"/>
            <a:ext cx="9268300" cy="5136291"/>
          </a:xfrm>
          <a:prstGeom prst="rect">
            <a:avLst/>
          </a:prstGeom>
        </p:spPr>
        <p:txBody>
          <a:bodyPr/>
          <a:lstStyle>
            <a:lvl1pPr>
              <a:buClr>
                <a:srgbClr val="C00000"/>
              </a:buClr>
              <a:buSzPct val="120000"/>
              <a:buFont typeface="Wingdings"/>
              <a:buChar char="§"/>
              <a:defRPr sz="2200">
                <a:latin typeface="+mn-lt"/>
              </a:defRPr>
            </a:lvl1pPr>
            <a:lvl2pPr marL="715963" indent="-238125">
              <a:defRPr sz="1700"/>
            </a:lvl2pPr>
            <a:lvl3pPr marL="889000" indent="-173038">
              <a:buFont typeface="Arial"/>
              <a:buChar char="•"/>
              <a:defRPr sz="1700"/>
            </a:lvl3pPr>
            <a:lvl4pPr marL="889000" indent="0">
              <a:buFont typeface="Symbol"/>
              <a:buNone/>
              <a:defRPr sz="1700"/>
            </a:lvl4pPr>
            <a:lvl5pPr marL="889000" indent="0" algn="r">
              <a:buFont typeface="Symbol"/>
              <a:buNone/>
              <a:defRPr sz="1200"/>
            </a:lvl5pPr>
          </a:lstStyle>
          <a:p>
            <a:pPr lvl="0">
              <a:defRPr/>
            </a:pPr>
            <a:r>
              <a:rPr lang="de-DE"/>
              <a:t>Textmasterformate durch Klicken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1_Benutzerdefiniertes Layou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 userDrawn="1"/>
        </p:nvSpPr>
        <p:spPr bwMode="auto">
          <a:xfrm>
            <a:off x="8" y="56"/>
            <a:ext cx="7453304" cy="64807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361" tIns="47681" rIns="95361" bIns="47681" rtlCol="0" anchor="ctr"/>
          <a:lstStyle/>
          <a:p>
            <a:pPr algn="l">
              <a:defRPr/>
            </a:pPr>
            <a:endParaRPr lang="de-DE" sz="2400" b="1">
              <a:solidFill>
                <a:schemeClr val="bg1"/>
              </a:solidFill>
            </a:endParaRPr>
          </a:p>
        </p:txBody>
      </p:sp>
      <p:sp>
        <p:nvSpPr>
          <p:cNvPr id="10" name="Inhaltsplatzhalter 2"/>
          <p:cNvSpPr>
            <a:spLocks noGrp="1"/>
          </p:cNvSpPr>
          <p:nvPr>
            <p:ph idx="1"/>
          </p:nvPr>
        </p:nvSpPr>
        <p:spPr bwMode="auto">
          <a:xfrm>
            <a:off x="514915" y="1440209"/>
            <a:ext cx="9268300" cy="4992275"/>
          </a:xfrm>
          <a:prstGeom prst="rect">
            <a:avLst/>
          </a:prstGeom>
        </p:spPr>
        <p:txBody>
          <a:bodyPr/>
          <a:lstStyle>
            <a:lvl1pPr>
              <a:buClr>
                <a:srgbClr val="C00000"/>
              </a:buClr>
              <a:buSzPct val="120000"/>
              <a:buFont typeface="Wingdings"/>
              <a:buChar char="§"/>
              <a:defRPr sz="2200">
                <a:latin typeface="+mn-lt"/>
              </a:defRPr>
            </a:lvl1pPr>
            <a:lvl2pPr>
              <a:defRPr sz="1700"/>
            </a:lvl2pPr>
            <a:lvl3pPr marL="1191775" indent="-238356">
              <a:buFont typeface="Symbol"/>
              <a:buChar char="-"/>
              <a:defRPr sz="1700"/>
            </a:lvl3pPr>
            <a:lvl4pPr marL="1668482" indent="-238356">
              <a:buFont typeface="Symbol"/>
              <a:buChar char="-"/>
              <a:defRPr sz="1700"/>
            </a:lvl4pPr>
            <a:lvl5pPr marL="2145192" indent="-238356">
              <a:buFont typeface="Symbol"/>
              <a:buChar char="-"/>
              <a:defRPr sz="1700"/>
            </a:lvl5pPr>
          </a:lstStyle>
          <a:p>
            <a:pPr lvl="0">
              <a:defRPr/>
            </a:pPr>
            <a:r>
              <a:rPr lang="de-DE"/>
              <a:t>Textmasterformate durch Klicken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11" name="Titel 1"/>
          <p:cNvSpPr>
            <a:spLocks noGrp="1"/>
          </p:cNvSpPr>
          <p:nvPr>
            <p:ph type="title"/>
          </p:nvPr>
        </p:nvSpPr>
        <p:spPr bwMode="auto">
          <a:xfrm>
            <a:off x="468536" y="0"/>
            <a:ext cx="6912768" cy="648128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800" b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de-DE"/>
          </a:p>
        </p:txBody>
      </p:sp>
      <p:cxnSp>
        <p:nvCxnSpPr>
          <p:cNvPr id="12" name="Gerade Verbindung 18"/>
          <p:cNvCxnSpPr>
            <a:cxnSpLocks/>
          </p:cNvCxnSpPr>
          <p:nvPr userDrawn="1"/>
        </p:nvCxnSpPr>
        <p:spPr bwMode="auto">
          <a:xfrm>
            <a:off x="1" y="6838360"/>
            <a:ext cx="10298113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hteck 12"/>
          <p:cNvSpPr/>
          <p:nvPr userDrawn="1"/>
        </p:nvSpPr>
        <p:spPr bwMode="auto">
          <a:xfrm>
            <a:off x="3852920" y="6840866"/>
            <a:ext cx="6445199" cy="7195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361" tIns="47681" rIns="95361" bIns="47681" rtlCol="0"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14" name="Textfeld 13"/>
          <p:cNvSpPr txBox="1"/>
          <p:nvPr userDrawn="1"/>
        </p:nvSpPr>
        <p:spPr bwMode="auto">
          <a:xfrm>
            <a:off x="3852912" y="6851612"/>
            <a:ext cx="6445202" cy="280959"/>
          </a:xfrm>
          <a:prstGeom prst="rect">
            <a:avLst/>
          </a:prstGeom>
          <a:noFill/>
          <a:ln>
            <a:noFill/>
          </a:ln>
        </p:spPr>
        <p:txBody>
          <a:bodyPr wrap="square" lIns="95361" tIns="47681" rIns="95361" bIns="47681" rtlCol="0">
            <a:spAutoFit/>
          </a:bodyPr>
          <a:lstStyle/>
          <a:p>
            <a:pPr>
              <a:defRPr/>
            </a:pPr>
            <a:r>
              <a:rPr lang="de-DE" sz="1200" b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 Didaktik der Biologie, Didaktik der Mathematik – LMU München		</a:t>
            </a:r>
            <a:fld id="{8BE7A362-220D-42D0-B4B4-4DB6B9E5BC20}" type="slidenum">
              <a:rPr lang="de-DE" sz="1200" b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‹Nr.›</a:t>
            </a:fld>
            <a:endParaRPr lang="de-DE" sz="1200" b="1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6" name="Rechteck 15"/>
          <p:cNvSpPr/>
          <p:nvPr userDrawn="1"/>
        </p:nvSpPr>
        <p:spPr bwMode="auto">
          <a:xfrm>
            <a:off x="0" y="724003"/>
            <a:ext cx="7453312" cy="400110"/>
          </a:xfrm>
          <a:prstGeom prst="rect">
            <a:avLst/>
          </a:prstGeom>
          <a:solidFill>
            <a:srgbClr val="1F497D"/>
          </a:solidFill>
        </p:spPr>
        <p:txBody>
          <a:bodyPr wrap="square">
            <a:spAutoFit/>
          </a:bodyPr>
          <a:lstStyle/>
          <a:p>
            <a:pPr marL="452438">
              <a:defRPr/>
            </a:pPr>
            <a:endParaRPr lang="de-DE" sz="2000">
              <a:solidFill>
                <a:schemeClr val="bg1"/>
              </a:solidFill>
            </a:endParaRPr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468536" y="717686"/>
            <a:ext cx="6912767" cy="406427"/>
          </a:xfrm>
        </p:spPr>
        <p:txBody>
          <a:bodyPr>
            <a:normAutofit/>
          </a:bodyPr>
          <a:lstStyle>
            <a:lvl1pPr>
              <a:defRPr sz="2000" b="0">
                <a:solidFill>
                  <a:schemeClr val="bg1"/>
                </a:solidFill>
                <a:latin typeface="+mn-lt"/>
              </a:defRPr>
            </a:lvl1pPr>
          </a:lstStyle>
          <a:p>
            <a:pPr lvl="0">
              <a:defRPr/>
            </a:pPr>
            <a:r>
              <a:rPr lang="de-DE"/>
              <a:t>Textmasterformat bearbeiten</a:t>
            </a:r>
            <a:endParaRPr/>
          </a:p>
        </p:txBody>
      </p:sp>
      <p:sp>
        <p:nvSpPr>
          <p:cNvPr id="17" name="Textplatzhalter 7"/>
          <p:cNvSpPr>
            <a:spLocks noGrp="1"/>
          </p:cNvSpPr>
          <p:nvPr>
            <p:ph type="body" sz="quarter" idx="13"/>
          </p:nvPr>
        </p:nvSpPr>
        <p:spPr bwMode="auto">
          <a:xfrm>
            <a:off x="3852913" y="6192737"/>
            <a:ext cx="5930286" cy="584176"/>
          </a:xfrm>
          <a:prstGeom prst="rect">
            <a:avLst/>
          </a:prstGeom>
          <a:noFill/>
          <a:ln>
            <a:noFill/>
          </a:ln>
        </p:spPr>
        <p:txBody>
          <a:bodyPr anchor="b"/>
          <a:lstStyle>
            <a:lvl1pPr algn="r">
              <a:defRPr sz="1000" b="0"/>
            </a:lvl1pPr>
          </a:lstStyle>
          <a:p>
            <a:pPr lvl="0">
              <a:defRPr/>
            </a:pPr>
            <a:endParaRPr lang="de-DE"/>
          </a:p>
        </p:txBody>
      </p:sp>
      <p:sp>
        <p:nvSpPr>
          <p:cNvPr id="15" name="Textplatzhalter 8"/>
          <p:cNvSpPr>
            <a:spLocks noGrp="1"/>
          </p:cNvSpPr>
          <p:nvPr>
            <p:ph type="body" sz="quarter" idx="14"/>
          </p:nvPr>
        </p:nvSpPr>
        <p:spPr bwMode="auto">
          <a:xfrm>
            <a:off x="7453312" y="0"/>
            <a:ext cx="2844801" cy="560070"/>
          </a:xfrm>
        </p:spPr>
        <p:txBody>
          <a:bodyPr/>
          <a:lstStyle>
            <a:lvl1pPr algn="r">
              <a:defRPr sz="800" b="0"/>
            </a:lvl1pPr>
          </a:lstStyle>
          <a:p>
            <a:pPr>
              <a:defRPr/>
            </a:pPr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 bwMode="auto">
          <a:xfrm>
            <a:off x="514915" y="288377"/>
            <a:ext cx="9268300" cy="1200151"/>
          </a:xfrm>
          <a:prstGeom prst="rect">
            <a:avLst/>
          </a:prstGeom>
        </p:spPr>
        <p:txBody>
          <a:bodyPr vert="horz" lIns="95361" tIns="47681" rIns="95361" bIns="47681" rtlCol="0" anchor="ctr">
            <a:normAutofit/>
          </a:bodyPr>
          <a:lstStyle/>
          <a:p>
            <a:pPr>
              <a:defRPr/>
            </a:pPr>
            <a:r>
              <a:rPr lang="de-DE"/>
              <a:t>Titelmasterformat durch Klicken bearbeiten</a:t>
            </a:r>
            <a:endParaRPr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514915" y="1680223"/>
            <a:ext cx="9268300" cy="4752261"/>
          </a:xfrm>
          <a:prstGeom prst="rect">
            <a:avLst/>
          </a:prstGeom>
        </p:spPr>
        <p:txBody>
          <a:bodyPr vert="horz" lIns="95361" tIns="47681" rIns="95361" bIns="47681" rtlCol="0">
            <a:normAutofit/>
          </a:bodyPr>
          <a:lstStyle/>
          <a:p>
            <a:pPr lvl="0">
              <a:defRPr/>
            </a:pPr>
            <a:r>
              <a:rPr lang="de-DE"/>
              <a:t>Textmasterformate durch Klicken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</p:txBody>
      </p:sp>
      <p:sp>
        <p:nvSpPr>
          <p:cNvPr id="10" name="Foliennummernplatzhalter 4"/>
          <p:cNvSpPr txBox="1">
            <a:spLocks noGrp="1"/>
          </p:cNvSpPr>
          <p:nvPr userDrawn="1"/>
        </p:nvSpPr>
        <p:spPr bwMode="auto">
          <a:xfrm>
            <a:off x="9845788" y="6773532"/>
            <a:ext cx="470210" cy="531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361" tIns="47681" rIns="95361" bIns="47681" anchor="ctr"/>
          <a:lstStyle/>
          <a:p>
            <a:pPr algn="ctr">
              <a:defRPr/>
            </a:pPr>
            <a:fld id="{8BE7A362-220D-42D0-B4B4-4DB6B9E5BC20}" type="slidenum">
              <a:rPr lang="de-DE" sz="1200" b="1">
                <a:solidFill>
                  <a:schemeClr val="bg1"/>
                </a:solidFill>
                <a:latin typeface="Arial Bold"/>
                <a:ea typeface="Arial Bold"/>
                <a:cs typeface="Arial Bold"/>
              </a:rPr>
              <a:t>‹Nr.›</a:t>
            </a:fld>
            <a:endParaRPr lang="de-DE" sz="1200" b="1">
              <a:solidFill>
                <a:schemeClr val="bg1"/>
              </a:solidFill>
              <a:latin typeface="Arial Bold"/>
              <a:ea typeface="Arial Bold"/>
              <a:cs typeface="Arial Bold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53617">
        <a:spcBef>
          <a:spcPts val="0"/>
        </a:spcBef>
        <a:buNone/>
        <a:defRPr sz="47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7607" indent="-357607" algn="l" defTabSz="953617">
        <a:spcBef>
          <a:spcPts val="0"/>
        </a:spcBef>
        <a:buFont typeface="Arial"/>
        <a:buNone/>
        <a:defRPr sz="2400" b="1">
          <a:solidFill>
            <a:schemeClr val="tx1"/>
          </a:solidFill>
          <a:latin typeface="Arial Bold"/>
          <a:ea typeface="+mn-ea"/>
          <a:cs typeface="+mn-cs"/>
        </a:defRPr>
      </a:lvl1pPr>
      <a:lvl2pPr marL="774811" indent="-298005" algn="l" defTabSz="953617">
        <a:spcBef>
          <a:spcPts val="0"/>
        </a:spcBef>
        <a:buFont typeface="Arial"/>
        <a:buChar char="–"/>
        <a:defRPr sz="3000">
          <a:solidFill>
            <a:schemeClr val="tx1"/>
          </a:solidFill>
          <a:latin typeface="+mn-lt"/>
          <a:ea typeface="+mn-ea"/>
          <a:cs typeface="+mn-cs"/>
        </a:defRPr>
      </a:lvl2pPr>
      <a:lvl3pPr marL="1192021" indent="-238404" algn="l" defTabSz="953617">
        <a:spcBef>
          <a:spcPts val="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68828" indent="-238404" algn="l" defTabSz="953617">
        <a:spcBef>
          <a:spcPts val="0"/>
        </a:spcBef>
        <a:buFont typeface="Arial"/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145636" indent="-238404" algn="l" defTabSz="953617">
        <a:spcBef>
          <a:spcPts val="0"/>
        </a:spcBef>
        <a:buFont typeface="Arial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622444" indent="-238404" algn="l" defTabSz="953617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3099252" indent="-238404" algn="l" defTabSz="953617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576061" indent="-238404" algn="l" defTabSz="953617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4052869" indent="-238404" algn="l" defTabSz="953617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53617">
        <a:defRPr sz="1700">
          <a:solidFill>
            <a:schemeClr val="tx1"/>
          </a:solidFill>
          <a:latin typeface="+mn-lt"/>
          <a:ea typeface="+mn-ea"/>
          <a:cs typeface="+mn-cs"/>
        </a:defRPr>
      </a:lvl1pPr>
      <a:lvl2pPr marL="476808" algn="l" defTabSz="953617">
        <a:defRPr sz="1700">
          <a:solidFill>
            <a:schemeClr val="tx1"/>
          </a:solidFill>
          <a:latin typeface="+mn-lt"/>
          <a:ea typeface="+mn-ea"/>
          <a:cs typeface="+mn-cs"/>
        </a:defRPr>
      </a:lvl2pPr>
      <a:lvl3pPr marL="953617" algn="l" defTabSz="953617">
        <a:defRPr sz="1700">
          <a:solidFill>
            <a:schemeClr val="tx1"/>
          </a:solidFill>
          <a:latin typeface="+mn-lt"/>
          <a:ea typeface="+mn-ea"/>
          <a:cs typeface="+mn-cs"/>
        </a:defRPr>
      </a:lvl3pPr>
      <a:lvl4pPr marL="1430423" algn="l" defTabSz="953617">
        <a:defRPr sz="1700">
          <a:solidFill>
            <a:schemeClr val="tx1"/>
          </a:solidFill>
          <a:latin typeface="+mn-lt"/>
          <a:ea typeface="+mn-ea"/>
          <a:cs typeface="+mn-cs"/>
        </a:defRPr>
      </a:lvl4pPr>
      <a:lvl5pPr marL="1907231" algn="l" defTabSz="953617">
        <a:defRPr sz="1700">
          <a:solidFill>
            <a:schemeClr val="tx1"/>
          </a:solidFill>
          <a:latin typeface="+mn-lt"/>
          <a:ea typeface="+mn-ea"/>
          <a:cs typeface="+mn-cs"/>
        </a:defRPr>
      </a:lvl5pPr>
      <a:lvl6pPr marL="2384039" algn="l" defTabSz="953617">
        <a:defRPr sz="1700">
          <a:solidFill>
            <a:schemeClr val="tx1"/>
          </a:solidFill>
          <a:latin typeface="+mn-lt"/>
          <a:ea typeface="+mn-ea"/>
          <a:cs typeface="+mn-cs"/>
        </a:defRPr>
      </a:lvl6pPr>
      <a:lvl7pPr marL="2860849" algn="l" defTabSz="953617">
        <a:defRPr sz="1700">
          <a:solidFill>
            <a:schemeClr val="tx1"/>
          </a:solidFill>
          <a:latin typeface="+mn-lt"/>
          <a:ea typeface="+mn-ea"/>
          <a:cs typeface="+mn-cs"/>
        </a:defRPr>
      </a:lvl7pPr>
      <a:lvl8pPr marL="3337656" algn="l" defTabSz="953617">
        <a:defRPr sz="1700">
          <a:solidFill>
            <a:schemeClr val="tx1"/>
          </a:solidFill>
          <a:latin typeface="+mn-lt"/>
          <a:ea typeface="+mn-ea"/>
          <a:cs typeface="+mn-cs"/>
        </a:defRPr>
      </a:lvl8pPr>
      <a:lvl9pPr marL="3814465" algn="l" defTabSz="953617">
        <a:defRPr sz="17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pub.ub.uni-muenchen.de/94317/1/3_M07b_Darstellungen-verknuepfen_Aufg.odt" TargetMode="External"/><Relationship Id="rId4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eogebra.org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images/id-918449/" TargetMode="External"/><Relationship Id="rId2" Type="http://schemas.openxmlformats.org/officeDocument/2006/relationships/hyperlink" Target="https://pixabay.com/images/id-1246209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reativecommons.org/licenses/by-sa/4.0/legalcode.de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epub.ub.uni-muenchen.de/95513/1/M_Handreichung_Lehrkraefte.docx" TargetMode="External"/><Relationship Id="rId3" Type="http://schemas.openxmlformats.org/officeDocument/2006/relationships/hyperlink" Target="https://orcid.org/0000-0002-3187-3459" TargetMode="External"/><Relationship Id="rId7" Type="http://schemas.openxmlformats.org/officeDocument/2006/relationships/hyperlink" Target="https://creativecommons.org/licenses/by-sa/4.0/deed.de" TargetMode="External"/><Relationship Id="rId2" Type="http://schemas.openxmlformats.org/officeDocument/2006/relationships/hyperlink" Target="https://nbn-resolving.org/urn:nbn:de:bvb:19-epub-93577-3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orcid.org/0000-0002-4017-3534" TargetMode="External"/><Relationship Id="rId5" Type="http://schemas.openxmlformats.org/officeDocument/2006/relationships/hyperlink" Target="https://orcid.org/0000-0003-2828-6939" TargetMode="External"/><Relationship Id="rId4" Type="http://schemas.openxmlformats.org/officeDocument/2006/relationships/hyperlink" Target="https://orcid.org/0000-0002-8386-5151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7" name="Grafik 6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-503237" y="0"/>
            <a:ext cx="10801350" cy="7200900"/>
          </a:xfrm>
          <a:prstGeom prst="rect">
            <a:avLst/>
          </a:prstGeom>
        </p:spPr>
      </p:pic>
      <p:sp>
        <p:nvSpPr>
          <p:cNvPr id="8" name="Rechteck 7"/>
          <p:cNvSpPr/>
          <p:nvPr/>
        </p:nvSpPr>
        <p:spPr bwMode="auto">
          <a:xfrm>
            <a:off x="2700783" y="1152178"/>
            <a:ext cx="7628449" cy="4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defRPr/>
            </a:pPr>
            <a:r>
              <a:rPr lang="de-DE" sz="2800">
                <a:solidFill>
                  <a:schemeClr val="tx1"/>
                </a:solidFill>
              </a:rPr>
              <a:t>Darstellungen verknüpfen</a:t>
            </a:r>
            <a:endParaRPr/>
          </a:p>
        </p:txBody>
      </p:sp>
      <p:sp>
        <p:nvSpPr>
          <p:cNvPr id="9" name="Rechteck 8"/>
          <p:cNvSpPr/>
          <p:nvPr/>
        </p:nvSpPr>
        <p:spPr bwMode="auto">
          <a:xfrm>
            <a:off x="2700783" y="1656186"/>
            <a:ext cx="7628449" cy="4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buNone/>
              <a:defRPr/>
            </a:pPr>
            <a:r>
              <a:rPr lang="de-DE" sz="2800">
                <a:solidFill>
                  <a:schemeClr val="tx1"/>
                </a:solidFill>
              </a:rPr>
              <a:t>…um mathematische Konzepte zu vermitteln.</a:t>
            </a:r>
            <a:endParaRPr/>
          </a:p>
        </p:txBody>
      </p:sp>
      <p:sp>
        <p:nvSpPr>
          <p:cNvPr id="10" name="Rechteck 9"/>
          <p:cNvSpPr/>
          <p:nvPr/>
        </p:nvSpPr>
        <p:spPr bwMode="auto">
          <a:xfrm>
            <a:off x="2700783" y="648122"/>
            <a:ext cx="7628449" cy="4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de-DE" sz="2800" b="1" dirty="0">
                <a:solidFill>
                  <a:schemeClr val="tx1"/>
                </a:solidFill>
              </a:rPr>
              <a:t>Konzeptorientierung – Option 2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 dir="r"/>
      </p:transition>
    </mc:Choice>
    <mc:Fallback xmlns="" xmlns:m="http://schemas.openxmlformats.org/officeDocument/2006/math" xmlns:w="http://schemas.openxmlformats.org/wordprocessingml/2006/main">
      <p:transition spd="slow" advClick="1">
        <p:wipe dir="r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" name="Titel 8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de-DE"/>
              <a:t>Darstellungen verknüpfen</a:t>
            </a:r>
            <a:endParaRPr/>
          </a:p>
        </p:txBody>
      </p:sp>
      <p:sp>
        <p:nvSpPr>
          <p:cNvPr id="4" name="Inhaltsplatzhalter 3"/>
          <p:cNvSpPr>
            <a:spLocks noGrp="1"/>
          </p:cNvSpPr>
          <p:nvPr>
            <p:ph sz="quarter" idx="10"/>
          </p:nvPr>
        </p:nvSpPr>
        <p:spPr bwMode="auto"/>
        <p:txBody>
          <a:bodyPr>
            <a:normAutofit lnSpcReduction="10000"/>
          </a:bodyPr>
          <a:lstStyle/>
          <a:p>
            <a:pPr>
              <a:defRPr/>
            </a:pPr>
            <a:endParaRPr lang="de-DE"/>
          </a:p>
        </p:txBody>
      </p:sp>
      <p:sp>
        <p:nvSpPr>
          <p:cNvPr id="2" name="Textplatzhalter 1"/>
          <p:cNvSpPr>
            <a:spLocks noGrp="1"/>
          </p:cNvSpPr>
          <p:nvPr>
            <p:ph type="body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Anwendung</a:t>
            </a:r>
            <a:endParaRPr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4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endParaRPr lang="de-DE" dirty="0"/>
          </a:p>
        </p:txBody>
      </p:sp>
      <p:sp>
        <p:nvSpPr>
          <p:cNvPr id="16" name="Rechteck 15" descr="Bleistift, Anspitzer, Notebook, Papier, Bildung"/>
          <p:cNvSpPr>
            <a:spLocks noChangeAspect="1"/>
          </p:cNvSpPr>
          <p:nvPr/>
        </p:nvSpPr>
        <p:spPr bwMode="auto">
          <a:xfrm>
            <a:off x="198374" y="1569960"/>
            <a:ext cx="4879357" cy="3666312"/>
          </a:xfrm>
          <a:prstGeom prst="rect">
            <a:avLst/>
          </a:prstGeom>
          <a:blipFill>
            <a:blip r:embed="rId3"/>
            <a:srcRect l="4545" r="4545"/>
            <a:stretch/>
          </a:blipFill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rgbClr val="000000"/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23" name="Gruppieren 22"/>
          <p:cNvGrpSpPr/>
          <p:nvPr/>
        </p:nvGrpSpPr>
        <p:grpSpPr bwMode="auto">
          <a:xfrm>
            <a:off x="3683194" y="1702602"/>
            <a:ext cx="6362406" cy="5020331"/>
            <a:chOff x="3897508" y="838198"/>
            <a:chExt cx="7532492" cy="594360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Rechteck 14"/>
                <p:cNvSpPr/>
                <p:nvPr/>
              </p:nvSpPr>
              <p:spPr bwMode="auto">
                <a:xfrm>
                  <a:off x="3897508" y="838198"/>
                  <a:ext cx="7532491" cy="4973828"/>
                </a:xfrm>
                <a:prstGeom prst="rect">
                  <a:avLst/>
                </a:prstGeom>
                <a:noFill/>
                <a:ln>
                  <a:solidFill>
                    <a:schemeClr val="tx2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>
                  <a:normAutofit/>
                </a:bodyPr>
                <a:lstStyle/>
                <a:p>
                  <a:pPr marL="1427162">
                    <a:spcAft>
                      <a:spcPts val="253"/>
                    </a:spcAft>
                    <a:defRPr/>
                  </a:pPr>
                  <a:r>
                    <a:rPr lang="de-DE" sz="1400" dirty="0">
                      <a:solidFill>
                        <a:schemeClr val="tx1"/>
                      </a:solidFill>
                    </a:rPr>
                    <a:t>Sie möchten im Unterricht lineare Ungleichungen behandeln wie z.B.</a:t>
                  </a:r>
                  <a:endParaRPr dirty="0"/>
                </a:p>
                <a:p>
                  <a:pPr marL="1427162" algn="ctr">
                    <a:spcAft>
                      <a:spcPts val="253"/>
                    </a:spcAft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de-DE" sz="1400" b="0" i="1">
                            <a:solidFill>
                              <a:schemeClr val="tx1"/>
                            </a:solidFill>
                            <a:latin typeface="Cambria Math"/>
                          </a:rPr>
                          <m:t>2</m:t>
                        </m:r>
                        <m:r>
                          <a:rPr lang="de-DE" sz="1400" b="0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de-DE" sz="1400" b="0" i="1">
                            <a:solidFill>
                              <a:schemeClr val="tx1"/>
                            </a:solidFill>
                            <a:latin typeface="Cambria Math"/>
                          </a:rPr>
                          <m:t>+5&lt;3+3</m:t>
                        </m:r>
                        <m:r>
                          <a:rPr lang="de-DE" sz="1400" b="0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𝑥</m:t>
                        </m:r>
                      </m:oMath>
                    </m:oMathPara>
                  </a14:m>
                  <a:endParaRPr lang="de-DE" sz="1400" dirty="0">
                    <a:solidFill>
                      <a:schemeClr val="tx1"/>
                    </a:solidFill>
                  </a:endParaRPr>
                </a:p>
                <a:p>
                  <a:pPr marL="1427162">
                    <a:spcAft>
                      <a:spcPts val="253"/>
                    </a:spcAft>
                    <a:defRPr/>
                  </a:pPr>
                  <a:endParaRPr lang="de-DE" sz="1400" dirty="0">
                    <a:solidFill>
                      <a:schemeClr val="tx1"/>
                    </a:solidFill>
                  </a:endParaRPr>
                </a:p>
                <a:p>
                  <a:pPr marL="1606550" indent="-180975">
                    <a:spcAft>
                      <a:spcPts val="253"/>
                    </a:spcAft>
                    <a:buFont typeface="Arial"/>
                    <a:buChar char="•"/>
                    <a:defRPr/>
                  </a:pPr>
                  <a:r>
                    <a:rPr lang="de-DE" sz="1400" dirty="0">
                      <a:solidFill>
                        <a:schemeClr val="tx1"/>
                      </a:solidFill>
                    </a:rPr>
                    <a:t>Stellen Sie diese Ungleichung auf möglichst viele unterschiedliche Arten dar.</a:t>
                  </a:r>
                  <a:endParaRPr dirty="0"/>
                </a:p>
                <a:p>
                  <a:pPr marL="1606550" indent="-180975">
                    <a:spcAft>
                      <a:spcPts val="253"/>
                    </a:spcAft>
                    <a:buFont typeface="Arial"/>
                    <a:buChar char="•"/>
                    <a:defRPr/>
                  </a:pPr>
                  <a:r>
                    <a:rPr lang="de-DE" sz="1400" dirty="0">
                      <a:solidFill>
                        <a:schemeClr val="tx1"/>
                      </a:solidFill>
                    </a:rPr>
                    <a:t>Lässt sich auch die folgende Ungleichung in den verschiedenen Arten darstellen?</a:t>
                  </a:r>
                  <a:endParaRPr dirty="0"/>
                </a:p>
                <a:p>
                  <a:pPr marL="1425575">
                    <a:spcAft>
                      <a:spcPts val="253"/>
                    </a:spcAft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de-DE" sz="14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2</m:t>
                        </m:r>
                        <m:r>
                          <a:rPr lang="de-DE" sz="14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de-DE" sz="14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+5&lt;2(3+</m:t>
                        </m:r>
                        <m:r>
                          <a:rPr lang="de-DE" sz="14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de-DE" sz="1400" b="0" i="1">
                            <a:solidFill>
                              <a:schemeClr val="tx1"/>
                            </a:solidFill>
                            <a:latin typeface="Cambria Math"/>
                          </a:rPr>
                          <m:t>)</m:t>
                        </m:r>
                      </m:oMath>
                    </m:oMathPara>
                  </a14:m>
                  <a:endParaRPr lang="de-DE" sz="1400" dirty="0">
                    <a:solidFill>
                      <a:schemeClr val="tx1"/>
                    </a:solidFill>
                  </a:endParaRPr>
                </a:p>
                <a:p>
                  <a:pPr marL="1606550" indent="-180975">
                    <a:spcAft>
                      <a:spcPts val="253"/>
                    </a:spcAft>
                    <a:buFont typeface="Arial"/>
                    <a:buChar char="•"/>
                    <a:defRPr/>
                  </a:pPr>
                  <a:r>
                    <a:rPr lang="de-DE" sz="1400" dirty="0">
                      <a:solidFill>
                        <a:schemeClr val="tx1"/>
                      </a:solidFill>
                    </a:rPr>
                    <a:t>Formulieren Sie einen Arbeitsauftrag, anhand dessen Lernende die Bedeutung des Begriffs „Lösung einer Ungleichung“ in den verschiedenen Darstellungen erarbeiten.</a:t>
                  </a:r>
                  <a:endParaRPr dirty="0"/>
                </a:p>
                <a:p>
                  <a:pPr marL="1606550" indent="-180975">
                    <a:spcAft>
                      <a:spcPts val="253"/>
                    </a:spcAft>
                    <a:buFont typeface="Arial"/>
                    <a:buChar char="•"/>
                    <a:defRPr/>
                  </a:pPr>
                  <a:r>
                    <a:rPr lang="de-DE" sz="1400" dirty="0">
                      <a:solidFill>
                        <a:schemeClr val="tx1"/>
                      </a:solidFill>
                    </a:rPr>
                    <a:t>Formulieren Sie einen Arbeitsauftrag, den Lernende mit verschiedenen Darstellungen lösen können.</a:t>
                  </a:r>
                  <a:endParaRPr dirty="0"/>
                </a:p>
                <a:p>
                  <a:pPr marL="1606550" indent="-180975">
                    <a:spcAft>
                      <a:spcPts val="253"/>
                    </a:spcAft>
                    <a:buFont typeface="Arial"/>
                    <a:buChar char="•"/>
                    <a:defRPr/>
                  </a:pPr>
                  <a:endParaRPr lang="de-DE" sz="1400" dirty="0">
                    <a:solidFill>
                      <a:schemeClr val="tx1"/>
                    </a:solidFill>
                  </a:endParaRPr>
                </a:p>
                <a:p>
                  <a:pPr marL="1606550" indent="-180975">
                    <a:spcAft>
                      <a:spcPts val="253"/>
                    </a:spcAft>
                    <a:buFont typeface="Arial"/>
                    <a:buChar char="•"/>
                    <a:defRPr/>
                  </a:pPr>
                  <a:r>
                    <a:rPr lang="de-DE" sz="1400" dirty="0">
                      <a:solidFill>
                        <a:schemeClr val="tx1"/>
                      </a:solidFill>
                    </a:rPr>
                    <a:t>Wie könnten digitale Medien genutzt werden, um verschiedene Darstellungen miteinander zu verknüpfen?</a:t>
                  </a:r>
                  <a:endParaRPr dirty="0"/>
                </a:p>
              </p:txBody>
            </p:sp>
          </mc:Choice>
          <mc:Fallback xmlns="">
            <p:sp>
              <p:nvSpPr>
                <p:cNvPr id="15" name="Rechteck 1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3897508" y="838198"/>
                  <a:ext cx="7532491" cy="4973828"/>
                </a:xfrm>
                <a:prstGeom prst="rect">
                  <a:avLst/>
                </a:prstGeom>
                <a:blipFill>
                  <a:blip r:embed="rId4"/>
                  <a:stretch>
                    <a:fillRect r="-765"/>
                  </a:stretch>
                </a:blipFill>
                <a:ln>
                  <a:solidFill>
                    <a:schemeClr val="tx2"/>
                  </a:solidFill>
                </a:ln>
                <a:effectLst/>
              </p:spPr>
              <p:txBody>
                <a:bodyPr/>
                <a:lstStyle/>
                <a:p>
                  <a:r>
                    <a:rPr lang="de-DE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" name="Rechteck 13"/>
            <p:cNvSpPr/>
            <p:nvPr/>
          </p:nvSpPr>
          <p:spPr bwMode="auto">
            <a:xfrm>
              <a:off x="3902373" y="838198"/>
              <a:ext cx="1646136" cy="45720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de-DE" sz="1800" b="1">
                  <a:solidFill>
                    <a:schemeClr val="bg1"/>
                  </a:solidFill>
                </a:rPr>
                <a:t>Anwendung</a:t>
              </a:r>
              <a:endParaRPr/>
            </a:p>
          </p:txBody>
        </p:sp>
        <p:sp>
          <p:nvSpPr>
            <p:cNvPr id="17" name="Rechteck 16"/>
            <p:cNvSpPr/>
            <p:nvPr/>
          </p:nvSpPr>
          <p:spPr bwMode="auto">
            <a:xfrm>
              <a:off x="3897508" y="5812026"/>
              <a:ext cx="7532492" cy="96977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440000">
                <a:spcBef>
                  <a:spcPts val="253"/>
                </a:spcBef>
                <a:defRPr/>
              </a:pPr>
              <a:r>
                <a:rPr lang="de-DE" sz="1700" dirty="0">
                  <a:solidFill>
                    <a:schemeClr val="tx1"/>
                  </a:solidFill>
                </a:rPr>
                <a:t>Nutzen Sie gerne die verlinkte </a:t>
              </a:r>
              <a:r>
                <a:rPr lang="de-DE" sz="1700" dirty="0">
                  <a:solidFill>
                    <a:schemeClr val="tx1"/>
                  </a:solidFill>
                  <a:hlinkClick r:id="rId5"/>
                </a:rPr>
                <a:t>Vorlage</a:t>
              </a:r>
              <a:r>
                <a:rPr lang="de-DE" sz="1700" dirty="0">
                  <a:solidFill>
                    <a:schemeClr val="tx1"/>
                  </a:solidFill>
                </a:rPr>
                <a:t>.</a:t>
              </a:r>
              <a:endParaRPr dirty="0"/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Darstellungen verknüpfen</a:t>
            </a:r>
            <a:endParaRPr/>
          </a:p>
        </p:txBody>
      </p:sp>
      <p:sp>
        <p:nvSpPr>
          <p:cNvPr id="3" name="Inhaltsplatzhalter 2"/>
          <p:cNvSpPr>
            <a:spLocks noGrp="1"/>
          </p:cNvSpPr>
          <p:nvPr>
            <p:ph sz="quarter" idx="10"/>
          </p:nvPr>
        </p:nvSpPr>
        <p:spPr bwMode="auto"/>
        <p:txBody>
          <a:bodyPr>
            <a:normAutofit lnSpcReduction="10000"/>
          </a:bodyPr>
          <a:lstStyle/>
          <a:p>
            <a:pPr>
              <a:defRPr/>
            </a:pPr>
            <a:endParaRPr lang="de-DE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Anwendung – mögliche Lösung</a:t>
            </a:r>
            <a:endParaRPr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4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" name="Inhaltsplatzhalter 5"/>
          <p:cNvSpPr>
            <a:spLocks noGrp="1"/>
          </p:cNvSpPr>
          <p:nvPr>
            <p:ph idx="1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de-DE"/>
              <a:t>Mögliche Darstellungen</a:t>
            </a:r>
            <a:endParaRPr/>
          </a:p>
          <a:p>
            <a:pPr lvl="1">
              <a:defRPr/>
            </a:pPr>
            <a:r>
              <a:rPr lang="de-DE"/>
              <a:t>Zwei lineare Funktionsgraphen zu beiden Seiten.</a:t>
            </a:r>
            <a:endParaRPr/>
          </a:p>
          <a:p>
            <a:pPr lvl="1">
              <a:defRPr/>
            </a:pPr>
            <a:r>
              <a:rPr lang="de-DE"/>
              <a:t>Alternativ: Balkendiagramme mit paarweisen Balken für beide Seiten für verschieden Werte von x.</a:t>
            </a:r>
            <a:endParaRPr/>
          </a:p>
          <a:p>
            <a:pPr lvl="1">
              <a:defRPr/>
            </a:pPr>
            <a:r>
              <a:rPr lang="de-DE"/>
              <a:t>Tabelle mit drei Zeilen/Spalten für die Werte von x, rechter Seite und linker Seite.</a:t>
            </a:r>
            <a:endParaRPr/>
          </a:p>
          <a:p>
            <a:pPr lvl="1">
              <a:defRPr/>
            </a:pPr>
            <a:r>
              <a:rPr lang="de-DE"/>
              <a:t>Zahlenstrahl, an dem die Werte in verschiedenen Farben markiert sind, bei denen die rechte (bzw. die linke) Seite größere Werte annimmt.</a:t>
            </a:r>
            <a:endParaRPr/>
          </a:p>
          <a:p>
            <a:pPr lvl="1">
              <a:defRPr/>
            </a:pPr>
            <a:endParaRPr lang="de-DE"/>
          </a:p>
          <a:p>
            <a:pPr>
              <a:defRPr/>
            </a:pPr>
            <a:r>
              <a:rPr lang="de-DE"/>
              <a:t>Möglicher Arbeitsauftrag</a:t>
            </a:r>
            <a:endParaRPr/>
          </a:p>
          <a:p>
            <a:pPr marL="476806" lvl="1" indent="0">
              <a:buNone/>
              <a:defRPr/>
            </a:pPr>
            <a:r>
              <a:rPr lang="de-DE"/>
              <a:t>Überlege ohne zu rechnen, ob sehr große Zahlen (oder negative Zahlen mit sehr großem Betrag) in der Lösungsmenge der Gleichung sind. </a:t>
            </a:r>
            <a:br>
              <a:rPr lang="de-DE"/>
            </a:br>
            <a:r>
              <a:rPr lang="de-DE"/>
              <a:t>Wie kannst Du Dir die Gleichung am Besten vorstellen, um das herauszubekommen?</a:t>
            </a:r>
            <a:endParaRPr/>
          </a:p>
          <a:p>
            <a:pPr marL="476806" lvl="1" indent="0">
              <a:buNone/>
              <a:defRPr/>
            </a:pPr>
            <a:endParaRPr lang="de-DE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Darstellungen verknüpfen</a:t>
            </a:r>
            <a:endParaRPr/>
          </a:p>
        </p:txBody>
      </p:sp>
      <p:sp>
        <p:nvSpPr>
          <p:cNvPr id="3" name="Inhaltsplatzhalter 2"/>
          <p:cNvSpPr>
            <a:spLocks noGrp="1"/>
          </p:cNvSpPr>
          <p:nvPr>
            <p:ph sz="quarter" idx="10"/>
          </p:nvPr>
        </p:nvSpPr>
        <p:spPr bwMode="auto"/>
        <p:txBody>
          <a:bodyPr>
            <a:normAutofit lnSpcReduction="10000"/>
          </a:bodyPr>
          <a:lstStyle/>
          <a:p>
            <a:pPr>
              <a:defRPr/>
            </a:pP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Anwendung – mögliche Lösung</a:t>
            </a:r>
            <a:endParaRPr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4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nl-NL" dirty="0">
                <a:effectLst/>
                <a:latin typeface="Segoe UI" panose="020B0502040204020203" pitchFamily="34" charset="0"/>
              </a:rPr>
              <a:t>App GeoGebra: </a:t>
            </a:r>
            <a:r>
              <a:rPr lang="nl-NL" dirty="0">
                <a:effectLst/>
                <a:latin typeface="Segoe UI" panose="020B0502040204020203" pitchFamily="34" charset="0"/>
                <a:hlinkClick r:id="rId3"/>
              </a:rPr>
              <a:t>https://www.geogebra.org/</a:t>
            </a:r>
            <a:endParaRPr lang="de-DE" dirty="0"/>
          </a:p>
        </p:txBody>
      </p:sp>
      <p:sp>
        <p:nvSpPr>
          <p:cNvPr id="6" name="Inhaltsplatzhalter 5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marL="404200" indent="-285750">
              <a:defRPr/>
            </a:pPr>
            <a:r>
              <a:rPr lang="de-DE" dirty="0"/>
              <a:t>Digitale Medien zur Darstellungsverknüpfung</a:t>
            </a:r>
            <a:endParaRPr dirty="0"/>
          </a:p>
          <a:p>
            <a:pPr marL="762556" lvl="1" indent="-285750">
              <a:defRPr/>
            </a:pPr>
            <a:r>
              <a:rPr lang="de-DE" dirty="0"/>
              <a:t>z.B. Darstellung beider Seiten der Ungleichung als Tabelle und Graph in GeoGebra/Tabellenkalkulationsprogramm.</a:t>
            </a:r>
            <a:endParaRPr dirty="0"/>
          </a:p>
          <a:p>
            <a:pPr marL="762556" lvl="1" indent="-285750">
              <a:defRPr/>
            </a:pPr>
            <a:r>
              <a:rPr lang="de-DE" dirty="0"/>
              <a:t>Wie kann man die Fälle „leere Lösungsmenge“ und „alle Zahlen sind Lösungen“ anhand der verschiedenen Darstellungen erkennen?</a:t>
            </a:r>
            <a:endParaRPr dirty="0"/>
          </a:p>
          <a:p>
            <a:pPr marL="762556" lvl="1" indent="-285750">
              <a:defRPr/>
            </a:pPr>
            <a:r>
              <a:rPr lang="de-DE" dirty="0"/>
              <a:t>Wie kann man schnell erkennen, ob die Lösungsmenge sehr große positive (oder sehr kleine negative) Zahlen enthält?</a:t>
            </a:r>
            <a:endParaRPr dirty="0"/>
          </a:p>
          <a:p>
            <a:pPr>
              <a:defRPr/>
            </a:pPr>
            <a:endParaRPr lang="de-DE" dirty="0"/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4"/>
          <a:stretch/>
        </p:blipFill>
        <p:spPr bwMode="auto">
          <a:xfrm>
            <a:off x="5365080" y="3333199"/>
            <a:ext cx="4895602" cy="349756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 dir="r"/>
      </p:transition>
    </mc:Choice>
    <mc:Fallback xmlns="">
      <p:transition spd="slow">
        <p:wipe dir="r"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Titel 2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Quellen und Literaturverzeichnis</a:t>
            </a:r>
            <a:endParaRPr/>
          </a:p>
        </p:txBody>
      </p:sp>
      <p:sp>
        <p:nvSpPr>
          <p:cNvPr id="2" name="Inhaltsplatzhalter 1"/>
          <p:cNvSpPr>
            <a:spLocks noGrp="1"/>
          </p:cNvSpPr>
          <p:nvPr>
            <p:ph sz="quarter" idx="10"/>
          </p:nvPr>
        </p:nvSpPr>
        <p:spPr bwMode="auto"/>
        <p:txBody>
          <a:bodyPr>
            <a:normAutofit lnSpcReduction="10000"/>
          </a:bodyPr>
          <a:lstStyle/>
          <a:p>
            <a:pPr>
              <a:defRPr/>
            </a:pPr>
            <a:endParaRPr lang="de-DE"/>
          </a:p>
        </p:txBody>
      </p:sp>
      <p:sp>
        <p:nvSpPr>
          <p:cNvPr id="7" name="Textplatzhalter 4"/>
          <p:cNvSpPr>
            <a:spLocks noGrp="1"/>
          </p:cNvSpPr>
          <p:nvPr>
            <p:ph type="body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Literatur</a:t>
            </a:r>
            <a:endParaRPr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4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" name="Inhaltsplatzhalter 1"/>
          <p:cNvSpPr>
            <a:spLocks noGrp="1"/>
          </p:cNvSpPr>
          <p:nvPr>
            <p:ph idx="1"/>
          </p:nvPr>
        </p:nvSpPr>
        <p:spPr bwMode="auto"/>
        <p:txBody>
          <a:bodyPr>
            <a:noAutofit/>
          </a:bodyPr>
          <a:lstStyle/>
          <a:p>
            <a:pPr>
              <a:defRPr/>
            </a:pPr>
            <a:r>
              <a:rPr lang="de-DE" sz="1600" b="0" dirty="0"/>
              <a:t>Baumert, J., Kunter, M., Blum, W., Brunner, M., Voss, T., Jordan, A., Klusmann, U., Krauss, S., Neubrand, M. &amp; Tsai, Y.M.(2010). Teachers’ </a:t>
            </a:r>
            <a:r>
              <a:rPr lang="de-DE" sz="1600" b="0" dirty="0" err="1"/>
              <a:t>Mathematical</a:t>
            </a:r>
            <a:r>
              <a:rPr lang="de-DE" sz="1600" b="0" dirty="0"/>
              <a:t> Knowledge, </a:t>
            </a:r>
            <a:r>
              <a:rPr lang="de-DE" sz="1600" b="0" dirty="0" err="1"/>
              <a:t>Cognitive</a:t>
            </a:r>
            <a:r>
              <a:rPr lang="de-DE" sz="1600" b="0" dirty="0"/>
              <a:t> </a:t>
            </a:r>
            <a:r>
              <a:rPr lang="de-DE" sz="1600" b="0" dirty="0" err="1"/>
              <a:t>Activation</a:t>
            </a:r>
            <a:r>
              <a:rPr lang="de-DE" sz="1600" b="0" dirty="0"/>
              <a:t> in </a:t>
            </a:r>
            <a:r>
              <a:rPr lang="de-DE" sz="1600" b="0" dirty="0" err="1"/>
              <a:t>the</a:t>
            </a:r>
            <a:r>
              <a:rPr lang="de-DE" sz="1600" b="0" dirty="0"/>
              <a:t> Classroom, and Student Progress. </a:t>
            </a:r>
            <a:r>
              <a:rPr lang="de-DE" sz="1600" b="0" i="1" dirty="0"/>
              <a:t>American Educational Research Journal, 47</a:t>
            </a:r>
            <a:r>
              <a:rPr lang="de-DE" sz="1600" b="0" dirty="0"/>
              <a:t>(1)</a:t>
            </a:r>
            <a:r>
              <a:rPr lang="de-DE" sz="1600" b="0" i="1" dirty="0"/>
              <a:t>, </a:t>
            </a:r>
            <a:r>
              <a:rPr lang="de-DE" sz="1600" b="0" dirty="0"/>
              <a:t>133-180.</a:t>
            </a:r>
            <a:endParaRPr dirty="0"/>
          </a:p>
          <a:p>
            <a:pPr>
              <a:defRPr/>
            </a:pPr>
            <a:r>
              <a:rPr lang="de-DE" sz="1600" b="0" dirty="0"/>
              <a:t>Drollinger-Vetter, B. (2011). </a:t>
            </a:r>
            <a:r>
              <a:rPr lang="de-DE" sz="1600" b="0" i="1" dirty="0"/>
              <a:t>Verstehenselemente und strukturelle Klarheit. Fachdidaktische </a:t>
            </a:r>
            <a:r>
              <a:rPr lang="de-DE" sz="1600" b="0" i="1" dirty="0" err="1"/>
              <a:t>Qualität</a:t>
            </a:r>
            <a:r>
              <a:rPr lang="de-DE" sz="1600" b="0" i="1" dirty="0"/>
              <a:t> der Anleitung von mathematischen Verstehensprozessen im Unterricht</a:t>
            </a:r>
            <a:r>
              <a:rPr lang="de-DE" sz="1600" b="0" dirty="0"/>
              <a:t>. Waxmann: </a:t>
            </a:r>
            <a:r>
              <a:rPr lang="de-DE" sz="1600" b="0" dirty="0" err="1"/>
              <a:t>Münster</a:t>
            </a:r>
            <a:r>
              <a:rPr lang="de-DE" sz="1600" b="0" dirty="0"/>
              <a:t>. </a:t>
            </a:r>
            <a:endParaRPr dirty="0"/>
          </a:p>
          <a:p>
            <a:pPr>
              <a:defRPr/>
            </a:pPr>
            <a:r>
              <a:rPr lang="de-DE" sz="1600" b="0" dirty="0"/>
              <a:t>Jordan, A., Krauss, S., Neubrand, M., Blum, W., Baumert, J., Brunner, M. &amp; Kunter, M. (2008). Aufgaben im COACTIV-Projekt: Zeugnisse des kognitiven Aktivierungspotentials im deutschen Mathematikunterricht. </a:t>
            </a:r>
            <a:r>
              <a:rPr lang="de-DE" sz="1600" b="0" i="1" dirty="0"/>
              <a:t>Journal </a:t>
            </a:r>
            <a:r>
              <a:rPr lang="de-DE" sz="1600" b="0" i="1" dirty="0" err="1"/>
              <a:t>für</a:t>
            </a:r>
            <a:r>
              <a:rPr lang="de-DE" sz="1600" b="0" i="1" dirty="0"/>
              <a:t> Mathematik-Didaktik, 29</a:t>
            </a:r>
            <a:r>
              <a:rPr lang="de-DE" sz="1600" b="0" dirty="0"/>
              <a:t>(2), 83-107. </a:t>
            </a:r>
            <a:endParaRPr dirty="0"/>
          </a:p>
          <a:p>
            <a:pPr>
              <a:defRPr/>
            </a:pPr>
            <a:r>
              <a:rPr lang="de-DE" sz="1600" b="0" dirty="0"/>
              <a:t>Acevedo </a:t>
            </a:r>
            <a:r>
              <a:rPr lang="de-DE" sz="1600" b="0" dirty="0" err="1"/>
              <a:t>Nistal</a:t>
            </a:r>
            <a:r>
              <a:rPr lang="de-DE" sz="1600" b="0" dirty="0"/>
              <a:t>, A., Van </a:t>
            </a:r>
            <a:r>
              <a:rPr lang="de-DE" sz="1600" b="0" dirty="0" err="1"/>
              <a:t>Dooren</a:t>
            </a:r>
            <a:r>
              <a:rPr lang="de-DE" sz="1600" b="0" dirty="0"/>
              <a:t>, W., </a:t>
            </a:r>
            <a:r>
              <a:rPr lang="de-DE" sz="1600" b="0" dirty="0" err="1"/>
              <a:t>Clarebout</a:t>
            </a:r>
            <a:r>
              <a:rPr lang="de-DE" sz="1600" b="0" dirty="0"/>
              <a:t>, G., Elen, J. &amp; </a:t>
            </a:r>
            <a:r>
              <a:rPr lang="de-DE" sz="1600" b="0" dirty="0" err="1"/>
              <a:t>Verschaffel</a:t>
            </a:r>
            <a:r>
              <a:rPr lang="de-DE" sz="1600" b="0" dirty="0"/>
              <a:t>, L. (2009). </a:t>
            </a:r>
            <a:r>
              <a:rPr lang="de-DE" sz="1600" b="0" dirty="0" err="1"/>
              <a:t>Conceptualising</a:t>
            </a:r>
            <a:r>
              <a:rPr lang="de-DE" sz="1600" b="0" dirty="0"/>
              <a:t>, </a:t>
            </a:r>
            <a:r>
              <a:rPr lang="de-DE" sz="1600" b="0" dirty="0" err="1"/>
              <a:t>investigating</a:t>
            </a:r>
            <a:r>
              <a:rPr lang="de-DE" sz="1600" b="0" dirty="0"/>
              <a:t> and </a:t>
            </a:r>
            <a:r>
              <a:rPr lang="de-DE" sz="1600" b="0" dirty="0" err="1"/>
              <a:t>stimulating</a:t>
            </a:r>
            <a:r>
              <a:rPr lang="de-DE" sz="1600" b="0" dirty="0"/>
              <a:t> </a:t>
            </a:r>
            <a:r>
              <a:rPr lang="de-DE" sz="1600" b="0" dirty="0" err="1"/>
              <a:t>representational</a:t>
            </a:r>
            <a:r>
              <a:rPr lang="de-DE" sz="1600" b="0" dirty="0"/>
              <a:t> </a:t>
            </a:r>
            <a:r>
              <a:rPr lang="de-DE" sz="1600" b="0" dirty="0" err="1"/>
              <a:t>flexibility</a:t>
            </a:r>
            <a:r>
              <a:rPr lang="de-DE" sz="1600" b="0" dirty="0"/>
              <a:t> in </a:t>
            </a:r>
            <a:r>
              <a:rPr lang="de-DE" sz="1600" b="0" dirty="0" err="1"/>
              <a:t>mathematical</a:t>
            </a:r>
            <a:r>
              <a:rPr lang="de-DE" sz="1600" b="0" dirty="0"/>
              <a:t> </a:t>
            </a:r>
            <a:r>
              <a:rPr lang="de-DE" sz="1600" b="0" dirty="0" err="1"/>
              <a:t>problem</a:t>
            </a:r>
            <a:r>
              <a:rPr lang="de-DE" sz="1600" b="0" dirty="0"/>
              <a:t> </a:t>
            </a:r>
            <a:r>
              <a:rPr lang="de-DE" sz="1600" b="0" dirty="0" err="1"/>
              <a:t>solving</a:t>
            </a:r>
            <a:r>
              <a:rPr lang="de-DE" sz="1600" b="0" dirty="0"/>
              <a:t> and </a:t>
            </a:r>
            <a:r>
              <a:rPr lang="de-DE" sz="1600" b="0" dirty="0" err="1"/>
              <a:t>learning</a:t>
            </a:r>
            <a:r>
              <a:rPr lang="de-DE" sz="1600" b="0" dirty="0"/>
              <a:t>: a </a:t>
            </a:r>
            <a:r>
              <a:rPr lang="de-DE" sz="1600" b="0" dirty="0" err="1"/>
              <a:t>critical</a:t>
            </a:r>
            <a:r>
              <a:rPr lang="de-DE" sz="1600" b="0" dirty="0"/>
              <a:t> review. </a:t>
            </a:r>
            <a:r>
              <a:rPr lang="de-DE" sz="1600" b="0" i="1" dirty="0"/>
              <a:t>ZDM, 41</a:t>
            </a:r>
            <a:r>
              <a:rPr lang="de-DE" sz="1600" b="0" dirty="0"/>
              <a:t>(5), 627-636.</a:t>
            </a:r>
            <a:br>
              <a:rPr lang="de-DE" sz="1600" b="0" dirty="0"/>
            </a:br>
            <a:endParaRPr lang="de-DE" sz="1600" b="0" dirty="0"/>
          </a:p>
          <a:p>
            <a:pPr marL="0" indent="0">
              <a:buNone/>
              <a:defRPr/>
            </a:pPr>
            <a:endParaRPr lang="de-DE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Titel 2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Quellen und Literaturverzeichnis</a:t>
            </a:r>
            <a:endParaRPr/>
          </a:p>
        </p:txBody>
      </p:sp>
      <p:sp>
        <p:nvSpPr>
          <p:cNvPr id="2" name="Inhaltsplatzhalter 1"/>
          <p:cNvSpPr>
            <a:spLocks noGrp="1"/>
          </p:cNvSpPr>
          <p:nvPr>
            <p:ph sz="quarter" idx="10"/>
          </p:nvPr>
        </p:nvSpPr>
        <p:spPr bwMode="auto"/>
        <p:txBody>
          <a:bodyPr>
            <a:normAutofit lnSpcReduction="10000"/>
          </a:bodyPr>
          <a:lstStyle/>
          <a:p>
            <a:pPr>
              <a:defRPr/>
            </a:pPr>
            <a:endParaRPr lang="de-DE"/>
          </a:p>
        </p:txBody>
      </p:sp>
      <p:sp>
        <p:nvSpPr>
          <p:cNvPr id="7" name="Textplatzhalter 4"/>
          <p:cNvSpPr>
            <a:spLocks noGrp="1"/>
          </p:cNvSpPr>
          <p:nvPr>
            <p:ph type="body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Bilder</a:t>
            </a:r>
            <a:endParaRPr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4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" name="Inhaltsplatzhalter 1"/>
          <p:cNvSpPr>
            <a:spLocks noGrp="1"/>
          </p:cNvSpPr>
          <p:nvPr>
            <p:ph idx="1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de-DE" sz="1600" b="0"/>
              <a:t>Titelfolie: Bild von Free-Photos auf Pixabay: </a:t>
            </a:r>
            <a:r>
              <a:rPr lang="de-DE" sz="1600" b="0" u="sng">
                <a:hlinkClick r:id="rId2" tooltip="https://pixabay.com/images/id-1246209/"/>
              </a:rPr>
              <a:t>https://pixabay.com/images/id-1246209/</a:t>
            </a:r>
            <a:r>
              <a:rPr lang="de-DE" sz="1600" b="0"/>
              <a:t> </a:t>
            </a:r>
            <a:endParaRPr/>
          </a:p>
          <a:p>
            <a:pPr>
              <a:defRPr/>
            </a:pPr>
            <a:r>
              <a:rPr lang="de-DE" sz="1600" b="0"/>
              <a:t>Arbeitsauftrag: Bild von Free-Photos auf Pixabay: </a:t>
            </a:r>
            <a:r>
              <a:rPr lang="de-DE" sz="1600" b="0" u="sng">
                <a:hlinkClick r:id="rId3" tooltip="https://pixabay.com/images/id-918449/"/>
              </a:rPr>
              <a:t>https://pixabay.com/images/id-918449/</a:t>
            </a:r>
            <a:r>
              <a:rPr lang="de-DE" sz="1600" b="0"/>
              <a:t> </a:t>
            </a:r>
            <a:endParaRPr/>
          </a:p>
          <a:p>
            <a:pPr>
              <a:defRPr/>
            </a:pPr>
            <a:endParaRPr/>
          </a:p>
        </p:txBody>
      </p:sp>
      <p:sp>
        <p:nvSpPr>
          <p:cNvPr id="8" name="Textfeld 1"/>
          <p:cNvSpPr txBox="1"/>
          <p:nvPr/>
        </p:nvSpPr>
        <p:spPr bwMode="auto">
          <a:xfrm>
            <a:off x="468536" y="6432484"/>
            <a:ext cx="3995004" cy="6309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de-DE"/>
            </a:defPPr>
            <a:lvl1pPr marL="0" algn="l" defTabSz="953617">
              <a:defRPr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76808" algn="l" defTabSz="953617">
              <a:defRPr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53617" algn="l" defTabSz="953617">
              <a:defRPr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30423" algn="l" defTabSz="953617">
              <a:defRPr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07231" algn="l" defTabSz="953617">
              <a:defRPr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384039" algn="l" defTabSz="953617">
              <a:defRPr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60849" algn="l" defTabSz="953617">
              <a:defRPr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337656" algn="l" defTabSz="953617">
              <a:defRPr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14465" algn="l" defTabSz="953617">
              <a:defRPr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de-DE" sz="1800">
                <a:solidFill>
                  <a:srgbClr val="000000"/>
                </a:solidFill>
                <a:ea typeface="Calibri"/>
                <a:cs typeface="Calibri"/>
              </a:rPr>
              <a:t>Alle Bilder lizensiert unter </a:t>
            </a:r>
            <a:r>
              <a:rPr lang="de-DE" sz="1800" u="sng">
                <a:ea typeface="Calibri"/>
                <a:cs typeface="Calibri"/>
                <a:hlinkClick r:id="rId4" tooltip="https://creativecommons.org/licenses/by-sa/4.0/legalcode.de"/>
              </a:rPr>
              <a:t>CC-BY-SA 4.0</a:t>
            </a:r>
            <a:endParaRPr lang="de-DE" sz="1800">
              <a:solidFill>
                <a:srgbClr val="000000"/>
              </a:solidFill>
              <a:ea typeface="Calibri"/>
              <a:cs typeface="Calibri"/>
            </a:endParaRPr>
          </a:p>
          <a:p>
            <a:pPr>
              <a:defRPr/>
            </a:pPr>
            <a:endParaRPr lang="de-DE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 dirty="0"/>
              <a:t>DigitUS-Projekt</a:t>
            </a:r>
            <a:endParaRPr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BA03DE2-1437-CE55-3B5D-DE498DD61055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 lnSpcReduction="10000"/>
          </a:bodyPr>
          <a:lstStyle/>
          <a:p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 dirty="0"/>
              <a:t>Lizenzhinweis</a:t>
            </a:r>
            <a:endParaRPr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E94FED89-93AC-9D70-827F-19FE0F36228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2" name="Inhaltsplatzhalter 1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marL="0" indent="0">
              <a:buNone/>
              <a:defRPr/>
            </a:pPr>
            <a:r>
              <a:rPr lang="de-DE" sz="1800" dirty="0">
                <a:solidFill>
                  <a:srgbClr val="000000"/>
                </a:solidFill>
                <a:effectLst/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Dieser Foliensatz </a:t>
            </a:r>
            <a:r>
              <a:rPr lang="de-DE" sz="1800" i="1" dirty="0">
                <a:solidFill>
                  <a:srgbClr val="000000"/>
                </a:solidFill>
                <a:effectLst/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„</a:t>
            </a:r>
            <a:r>
              <a:rPr lang="de-DE" sz="1800" i="1" dirty="0">
                <a:solidFill>
                  <a:srgbClr val="000000"/>
                </a:solidFill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Konzeptorientierung – Option 2: Darstellungen verknüpfen um mathematische Konzept zu vermitteln</a:t>
            </a:r>
            <a:r>
              <a:rPr lang="de-DE" sz="1800" i="1" dirty="0">
                <a:solidFill>
                  <a:srgbClr val="000000"/>
                </a:solidFill>
                <a:effectLst/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“</a:t>
            </a:r>
            <a:r>
              <a:rPr lang="de-DE" sz="1800" dirty="0">
                <a:solidFill>
                  <a:srgbClr val="000000"/>
                </a:solidFill>
                <a:effectLst/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wurde im Rahmen des Projekts </a:t>
            </a:r>
            <a:r>
              <a:rPr lang="de-DE" sz="1800" dirty="0">
                <a:solidFill>
                  <a:srgbClr val="0563C1"/>
                </a:solidFill>
                <a:effectLst/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  <a:hlinkClick r:id="rId2"/>
              </a:rPr>
              <a:t>DigitUS</a:t>
            </a:r>
            <a:r>
              <a:rPr lang="de-DE" sz="1800" dirty="0">
                <a:solidFill>
                  <a:srgbClr val="000000"/>
                </a:solidFill>
                <a:effectLst/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von </a:t>
            </a:r>
            <a:r>
              <a:rPr lang="de-DE" sz="1800" dirty="0">
                <a:solidFill>
                  <a:srgbClr val="0563C1"/>
                </a:solidFill>
                <a:effectLst/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  <a:hlinkClick r:id="rId3"/>
              </a:rPr>
              <a:t>Stefan Ufer</a:t>
            </a:r>
            <a:r>
              <a:rPr lang="de-DE" sz="1800" dirty="0">
                <a:solidFill>
                  <a:srgbClr val="000000"/>
                </a:solidFill>
                <a:latin typeface="Corbel Light" panose="020B0303020204020204" pitchFamily="34" charset="0"/>
                <a:cs typeface="Times New Roman" panose="02020603050405020304" pitchFamily="18" charset="0"/>
              </a:rPr>
              <a:t>,</a:t>
            </a:r>
            <a:r>
              <a:rPr lang="de-DE" sz="1800" dirty="0">
                <a:solidFill>
                  <a:srgbClr val="000000"/>
                </a:solidFill>
                <a:effectLst/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sz="1800" dirty="0">
                <a:solidFill>
                  <a:srgbClr val="0563C1"/>
                </a:solidFill>
                <a:effectLst/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  <a:hlinkClick r:id="rId4"/>
              </a:rPr>
              <a:t>Timo Kosiol</a:t>
            </a:r>
            <a:r>
              <a:rPr lang="de-DE" sz="1800" dirty="0">
                <a:solidFill>
                  <a:srgbClr val="000000"/>
                </a:solidFill>
                <a:effectLst/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lang="de-DE" sz="1800" dirty="0">
                <a:solidFill>
                  <a:srgbClr val="0563C1"/>
                </a:solidFill>
                <a:effectLst/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  <a:hlinkClick r:id="rId5"/>
              </a:rPr>
              <a:t>Matthias Mohr</a:t>
            </a:r>
            <a:r>
              <a:rPr lang="de-DE" sz="1800" dirty="0">
                <a:solidFill>
                  <a:srgbClr val="000000"/>
                </a:solidFill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sz="1800" dirty="0">
                <a:solidFill>
                  <a:srgbClr val="000000"/>
                </a:solidFill>
                <a:latin typeface="Corbel Light" panose="020B0303020204020204" pitchFamily="34" charset="0"/>
                <a:cs typeface="Times New Roman" panose="02020603050405020304" pitchFamily="18" charset="0"/>
              </a:rPr>
              <a:t>und</a:t>
            </a:r>
            <a:r>
              <a:rPr lang="de-DE" sz="1800" dirty="0">
                <a:solidFill>
                  <a:srgbClr val="000000"/>
                </a:solidFill>
                <a:effectLst/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sz="1800" dirty="0">
                <a:solidFill>
                  <a:srgbClr val="0563C1"/>
                </a:solidFill>
                <a:effectLst/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  <a:hlinkClick r:id="rId6"/>
              </a:rPr>
              <a:t>Christian </a:t>
            </a:r>
            <a:r>
              <a:rPr lang="de-DE" sz="1800" dirty="0" err="1">
                <a:solidFill>
                  <a:srgbClr val="0563C1"/>
                </a:solidFill>
                <a:effectLst/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  <a:hlinkClick r:id="rId6"/>
              </a:rPr>
              <a:t>Lindermayer</a:t>
            </a:r>
            <a:r>
              <a:rPr lang="de-DE" sz="1800">
                <a:solidFill>
                  <a:srgbClr val="000000"/>
                </a:solidFill>
                <a:effectLst/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und erstellt und ist als </a:t>
            </a:r>
            <a:r>
              <a:rPr lang="de-DE" sz="1800">
                <a:solidFill>
                  <a:srgbClr val="0563C1"/>
                </a:solidFill>
                <a:effectLst/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  <a:hlinkClick r:id="rId7"/>
              </a:rPr>
              <a:t>CC-BY-SA4.0</a:t>
            </a:r>
            <a:r>
              <a:rPr lang="de-DE" sz="1800">
                <a:solidFill>
                  <a:srgbClr val="000000"/>
                </a:solidFill>
                <a:effectLst/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lizensiert.</a:t>
            </a:r>
            <a:endParaRPr lang="de-DE" sz="1800" dirty="0">
              <a:solidFill>
                <a:srgbClr val="000000"/>
              </a:solidFill>
              <a:effectLst/>
              <a:latin typeface="Corbel Light" panose="020B0303020204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endParaRPr lang="de-DE" sz="1800" dirty="0">
              <a:solidFill>
                <a:srgbClr val="000000"/>
              </a:solidFill>
              <a:latin typeface="Corbel Light" panose="020B03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endParaRPr lang="de-DE" sz="1800" dirty="0">
              <a:solidFill>
                <a:srgbClr val="000000"/>
              </a:solidFill>
              <a:latin typeface="Corbel Light" panose="020B03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r>
              <a:rPr lang="de-DE" sz="1800" dirty="0">
                <a:solidFill>
                  <a:srgbClr val="000000"/>
                </a:solidFill>
                <a:latin typeface="Corbel Light" panose="020B03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Einen Überblick über alle Materialien im DigitUS-Projekt findet sich im </a:t>
            </a:r>
            <a:r>
              <a:rPr lang="de-DE" sz="1800" dirty="0">
                <a:solidFill>
                  <a:srgbClr val="000000"/>
                </a:solidFill>
                <a:latin typeface="Corbel Light" panose="020B0303020204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Einführungskapitel</a:t>
            </a:r>
            <a:r>
              <a:rPr lang="de-DE" sz="1800" dirty="0">
                <a:solidFill>
                  <a:srgbClr val="000000"/>
                </a:solidFill>
                <a:latin typeface="Corbel Light" panose="020B03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  <a:defRPr/>
            </a:pPr>
            <a:endParaRPr lang="de-DE" sz="1800" dirty="0">
              <a:solidFill>
                <a:srgbClr val="000000"/>
              </a:solidFill>
              <a:latin typeface="Corbel Light" panose="020B03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r>
              <a:rPr lang="de-DE" sz="1800" dirty="0">
                <a:solidFill>
                  <a:srgbClr val="000000"/>
                </a:solidFill>
                <a:latin typeface="Corbel Light" panose="020B03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Eine ausführliche Darstellung der Inhalte der Präsentation findet sich in der </a:t>
            </a:r>
            <a:r>
              <a:rPr lang="de-DE" sz="1800" dirty="0">
                <a:solidFill>
                  <a:srgbClr val="000000"/>
                </a:solidFill>
                <a:latin typeface="Corbel Light" panose="020B0303020204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8"/>
              </a:rPr>
              <a:t>Handreichung für Mathematik-Lehrkräfte</a:t>
            </a:r>
            <a:r>
              <a:rPr lang="de-DE" sz="1800" dirty="0">
                <a:solidFill>
                  <a:srgbClr val="000000"/>
                </a:solidFill>
                <a:latin typeface="Corbel Light" panose="020B03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  <a:defRPr/>
            </a:pPr>
            <a:endParaRPr lang="de-DE" sz="1800" dirty="0">
              <a:solidFill>
                <a:srgbClr val="000000"/>
              </a:solidFill>
              <a:latin typeface="Corbel Light" panose="020B03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endParaRPr lang="de-DE" sz="1800" dirty="0">
              <a:effectLst/>
              <a:latin typeface="Corbel Light" panose="020B03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endParaRPr lang="de-DE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Darstellungen verknüpfen</a:t>
            </a:r>
            <a:endParaRPr/>
          </a:p>
        </p:txBody>
      </p:sp>
      <p:sp>
        <p:nvSpPr>
          <p:cNvPr id="3" name="Inhaltsplatzhalter 2"/>
          <p:cNvSpPr>
            <a:spLocks noGrp="1"/>
          </p:cNvSpPr>
          <p:nvPr>
            <p:ph sz="quarter" idx="10"/>
          </p:nvPr>
        </p:nvSpPr>
        <p:spPr bwMode="auto"/>
        <p:txBody>
          <a:bodyPr>
            <a:normAutofit lnSpcReduction="10000"/>
          </a:bodyPr>
          <a:lstStyle/>
          <a:p>
            <a:pPr>
              <a:defRPr/>
            </a:pPr>
            <a:endParaRPr lang="de-DE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Grundidee</a:t>
            </a:r>
            <a:endParaRPr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4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de-DE" sz="1300">
                <a:latin typeface="+mj-lt"/>
              </a:rPr>
              <a:t>Acevedo Nistal et al. (2009)</a:t>
            </a:r>
            <a:endParaRPr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 bwMode="auto"/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de-DE" b="1"/>
              <a:t>Was ist das?</a:t>
            </a:r>
            <a:endParaRPr/>
          </a:p>
          <a:p>
            <a:pPr lvl="1">
              <a:defRPr/>
            </a:pPr>
            <a:r>
              <a:rPr lang="de-DE"/>
              <a:t>Mathematische Konzepte können in verschiedenen Darstellungen erfahren werden (Symbole, Graphen, Tabellen, didaktische Arbeitsmittel, konkrete Modelle,…).</a:t>
            </a:r>
            <a:endParaRPr/>
          </a:p>
          <a:p>
            <a:pPr lvl="1">
              <a:defRPr/>
            </a:pPr>
            <a:r>
              <a:rPr lang="de-DE"/>
              <a:t>Verschiedene Darstellungen heben bestimmte Eigenschaften und Betrachtungsmöglichkeiten unterschiedlich stark heraus.</a:t>
            </a:r>
            <a:endParaRPr/>
          </a:p>
          <a:p>
            <a:pPr lvl="3">
              <a:defRPr/>
            </a:pPr>
            <a:endParaRPr lang="de-DE"/>
          </a:p>
          <a:p>
            <a:pPr>
              <a:defRPr/>
            </a:pPr>
            <a:r>
              <a:rPr lang="de-DE" b="1"/>
              <a:t>Warum ist das wichtig?</a:t>
            </a:r>
            <a:endParaRPr/>
          </a:p>
          <a:p>
            <a:pPr lvl="1">
              <a:defRPr/>
            </a:pPr>
            <a:r>
              <a:rPr lang="de-DE"/>
              <a:t>Flexibel zwischen Darstellungen wechseln zu können, gibt den Lernenden die Möglichkeit, neue Aspekte eines Konzepts an einer neuen Darstellung zu erkennen und beim Problemlösen zu nutzen.</a:t>
            </a:r>
            <a:br>
              <a:rPr lang="de-DE"/>
            </a:br>
            <a:r>
              <a:rPr lang="de-DE"/>
              <a:t>z.B. Was sehe ich gut am Term einer linearen Funktion, was am Graphen, was an einer Wertetabelle?</a:t>
            </a:r>
            <a:endParaRPr/>
          </a:p>
          <a:p>
            <a:pPr lvl="1">
              <a:defRPr/>
            </a:pPr>
            <a:r>
              <a:rPr lang="de-DE"/>
              <a:t>Zusammenhänge zwischen Darstellungen zu kennen und nutzen zu können gehört dazu ein mathematisches Konzept zu „verstehen“.</a:t>
            </a:r>
            <a:br>
              <a:rPr lang="de-DE"/>
            </a:br>
            <a:r>
              <a:rPr lang="de-DE"/>
              <a:t>z.B. Was passiert im Graphen/in der Wertetabelle, wenn ich die Steigung/den Achsenabschnitt einer linearen Funktion um 1 erhöhe?</a:t>
            </a:r>
            <a:endParaRPr/>
          </a:p>
          <a:p>
            <a:pPr lvl="1">
              <a:defRPr/>
            </a:pPr>
            <a:endParaRPr lang="de-DE"/>
          </a:p>
          <a:p>
            <a:pPr>
              <a:defRPr/>
            </a:pPr>
            <a:r>
              <a:rPr lang="de-DE"/>
              <a:t>Wie kann man damit im Unterricht umgehen?</a:t>
            </a:r>
            <a:endParaRPr/>
          </a:p>
          <a:p>
            <a:pPr marL="476806" lvl="1" indent="0">
              <a:buNone/>
              <a:defRPr/>
            </a:pPr>
            <a:r>
              <a:rPr lang="de-DE"/>
              <a:t>Wesentlich ist, dass die Lernenden…</a:t>
            </a:r>
            <a:endParaRPr/>
          </a:p>
          <a:p>
            <a:pPr lvl="1">
              <a:defRPr/>
            </a:pPr>
            <a:r>
              <a:rPr lang="de-DE"/>
              <a:t>...Konzepte in verschiedenen Darstellungen lesen, darstellen und zwischen ihnen </a:t>
            </a:r>
            <a:r>
              <a:rPr lang="de-DE" b="1"/>
              <a:t>übersetzen</a:t>
            </a:r>
            <a:r>
              <a:rPr lang="de-DE"/>
              <a:t> …</a:t>
            </a:r>
            <a:endParaRPr/>
          </a:p>
          <a:p>
            <a:pPr lvl="1">
              <a:defRPr/>
            </a:pPr>
            <a:r>
              <a:rPr lang="de-DE"/>
              <a:t>…aber noch mehr, dass sie </a:t>
            </a:r>
            <a:r>
              <a:rPr lang="de-DE" b="1"/>
              <a:t>Zusammenhänge zwischen verschiedenen Darstellungen </a:t>
            </a:r>
            <a:r>
              <a:rPr lang="de-DE"/>
              <a:t>analysieren, beschreiben und zur Begründung nutzen.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Darstellungen verknüpfen</a:t>
            </a:r>
            <a:endParaRPr/>
          </a:p>
        </p:txBody>
      </p:sp>
      <p:sp>
        <p:nvSpPr>
          <p:cNvPr id="2" name="Inhaltsplatzhalter 1"/>
          <p:cNvSpPr>
            <a:spLocks noGrp="1"/>
          </p:cNvSpPr>
          <p:nvPr>
            <p:ph sz="quarter" idx="10"/>
          </p:nvPr>
        </p:nvSpPr>
        <p:spPr bwMode="auto"/>
        <p:txBody>
          <a:bodyPr>
            <a:normAutofit lnSpcReduction="10000"/>
          </a:bodyPr>
          <a:lstStyle/>
          <a:p>
            <a:pPr>
              <a:defRPr/>
            </a:pPr>
            <a:endParaRPr lang="de-DE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Beispiel: Ein Konzept, verschiedene Darstellungen</a:t>
            </a:r>
            <a:endParaRPr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4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" name="Inhaltsplatzhalter 5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Beispiel: Proportionalitäten</a:t>
            </a:r>
          </a:p>
          <a:p>
            <a:pPr lvl="1">
              <a:defRPr/>
            </a:pPr>
            <a:r>
              <a:rPr lang="de-DE"/>
              <a:t>Unterschiedliche Darstellungen heben unterschiedliche </a:t>
            </a:r>
            <a:br>
              <a:rPr lang="de-DE"/>
            </a:br>
            <a:r>
              <a:rPr lang="de-DE"/>
              <a:t>Eigenschaften heraus.</a:t>
            </a:r>
            <a:endParaRPr/>
          </a:p>
          <a:p>
            <a:pPr lvl="2">
              <a:defRPr/>
            </a:pPr>
            <a:r>
              <a:rPr lang="de-DE"/>
              <a:t>Proportionalitätskonstante</a:t>
            </a:r>
            <a:endParaRPr/>
          </a:p>
          <a:p>
            <a:pPr lvl="2">
              <a:defRPr/>
            </a:pPr>
            <a:r>
              <a:rPr lang="de-DE"/>
              <a:t>Quotientengleichheit</a:t>
            </a:r>
          </a:p>
          <a:p>
            <a:pPr lvl="2">
              <a:defRPr/>
            </a:pPr>
            <a:r>
              <a:rPr lang="de-DE"/>
              <a:t>Verhältnisgleichheit</a:t>
            </a:r>
            <a:endParaRPr/>
          </a:p>
          <a:p>
            <a:pPr lvl="2">
              <a:defRPr/>
            </a:pPr>
            <a:r>
              <a:rPr lang="de-DE"/>
              <a:t>Form des Graphen</a:t>
            </a:r>
            <a:endParaRPr/>
          </a:p>
          <a:p>
            <a:pPr lvl="2">
              <a:defRPr/>
            </a:pPr>
            <a:r>
              <a:rPr lang="de-DE"/>
              <a:t>…</a:t>
            </a:r>
            <a:endParaRPr/>
          </a:p>
          <a:p>
            <a:pPr lvl="1">
              <a:defRPr/>
            </a:pPr>
            <a:r>
              <a:rPr lang="de-DE"/>
              <a:t>Dies geschieht auf unterschiedliche Art.</a:t>
            </a:r>
            <a:endParaRPr/>
          </a:p>
          <a:p>
            <a:pPr lvl="2">
              <a:defRPr/>
            </a:pPr>
            <a:r>
              <a:rPr lang="de-DE"/>
              <a:t>z.B. symbolisch mit Variablen</a:t>
            </a:r>
            <a:endParaRPr/>
          </a:p>
          <a:p>
            <a:pPr lvl="2">
              <a:defRPr/>
            </a:pPr>
            <a:r>
              <a:rPr lang="de-DE"/>
              <a:t>z.B. symbolisch anhand von Einzelwerten</a:t>
            </a:r>
            <a:endParaRPr/>
          </a:p>
          <a:p>
            <a:pPr lvl="2">
              <a:defRPr/>
            </a:pPr>
            <a:r>
              <a:rPr lang="de-DE"/>
              <a:t>z.B. anhand von Längen (im Graphen)</a:t>
            </a:r>
            <a:endParaRPr/>
          </a:p>
          <a:p>
            <a:pPr lvl="2">
              <a:defRPr/>
            </a:pPr>
            <a:r>
              <a:rPr lang="de-DE"/>
              <a:t>…</a:t>
            </a:r>
            <a:endParaRPr/>
          </a:p>
        </p:txBody>
      </p:sp>
      <p:grpSp>
        <p:nvGrpSpPr>
          <p:cNvPr id="50" name="Gruppieren 35"/>
          <p:cNvGrpSpPr/>
          <p:nvPr/>
        </p:nvGrpSpPr>
        <p:grpSpPr bwMode="auto">
          <a:xfrm>
            <a:off x="5729476" y="2016274"/>
            <a:ext cx="4295104" cy="4203938"/>
            <a:chOff x="1932862" y="1549400"/>
            <a:chExt cx="5085001" cy="4977069"/>
          </a:xfrm>
        </p:grpSpPr>
        <p:pic>
          <p:nvPicPr>
            <p:cNvPr id="51" name="Grafik 28"/>
            <p:cNvPicPr>
              <a:picLocks noChangeAspect="1"/>
            </p:cNvPicPr>
            <p:nvPr/>
          </p:nvPicPr>
          <p:blipFill>
            <a:blip r:embed="rId3"/>
            <a:stretch/>
          </p:blipFill>
          <p:spPr bwMode="auto">
            <a:xfrm>
              <a:off x="2412639" y="2728139"/>
              <a:ext cx="1278619" cy="504434"/>
            </a:xfrm>
            <a:prstGeom prst="rect">
              <a:avLst/>
            </a:prstGeom>
          </p:spPr>
        </p:pic>
        <p:pic>
          <p:nvPicPr>
            <p:cNvPr id="52" name="Grafik 29"/>
            <p:cNvPicPr>
              <a:picLocks noChangeAspect="1"/>
            </p:cNvPicPr>
            <p:nvPr/>
          </p:nvPicPr>
          <p:blipFill>
            <a:blip r:embed="rId4"/>
            <a:stretch/>
          </p:blipFill>
          <p:spPr bwMode="auto">
            <a:xfrm>
              <a:off x="3834220" y="1816024"/>
              <a:ext cx="1278619" cy="1027834"/>
            </a:xfrm>
            <a:prstGeom prst="rect">
              <a:avLst/>
            </a:prstGeom>
          </p:spPr>
        </p:pic>
        <p:pic>
          <p:nvPicPr>
            <p:cNvPr id="53" name="Grafik 30"/>
            <p:cNvPicPr>
              <a:picLocks noChangeAspect="1"/>
            </p:cNvPicPr>
            <p:nvPr/>
          </p:nvPicPr>
          <p:blipFill>
            <a:blip r:embed="rId5"/>
            <a:stretch/>
          </p:blipFill>
          <p:spPr bwMode="auto">
            <a:xfrm>
              <a:off x="5287795" y="2743988"/>
              <a:ext cx="1278619" cy="411708"/>
            </a:xfrm>
            <a:prstGeom prst="rect">
              <a:avLst/>
            </a:prstGeom>
          </p:spPr>
        </p:pic>
        <p:pic>
          <p:nvPicPr>
            <p:cNvPr id="54" name="Grafik 31"/>
            <p:cNvPicPr>
              <a:picLocks noChangeAspect="1"/>
            </p:cNvPicPr>
            <p:nvPr/>
          </p:nvPicPr>
          <p:blipFill>
            <a:blip r:embed="rId6"/>
            <a:stretch/>
          </p:blipFill>
          <p:spPr bwMode="auto">
            <a:xfrm>
              <a:off x="3044254" y="5434235"/>
              <a:ext cx="1267305" cy="788495"/>
            </a:xfrm>
            <a:prstGeom prst="rect">
              <a:avLst/>
            </a:prstGeom>
          </p:spPr>
        </p:pic>
        <p:pic>
          <p:nvPicPr>
            <p:cNvPr id="55" name="Grafik 32"/>
            <p:cNvPicPr>
              <a:picLocks noChangeAspect="1"/>
            </p:cNvPicPr>
            <p:nvPr/>
          </p:nvPicPr>
          <p:blipFill>
            <a:blip r:embed="rId7"/>
            <a:stretch/>
          </p:blipFill>
          <p:spPr bwMode="auto">
            <a:xfrm>
              <a:off x="5537361" y="4272675"/>
              <a:ext cx="1449101" cy="551615"/>
            </a:xfrm>
            <a:prstGeom prst="rect">
              <a:avLst/>
            </a:prstGeom>
          </p:spPr>
        </p:pic>
        <p:sp>
          <p:nvSpPr>
            <p:cNvPr id="56" name="Oval 27"/>
            <p:cNvSpPr/>
            <p:nvPr/>
          </p:nvSpPr>
          <p:spPr bwMode="auto">
            <a:xfrm>
              <a:off x="5505960" y="3797300"/>
              <a:ext cx="1511903" cy="1492148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de-DE" sz="1700">
                <a:solidFill>
                  <a:schemeClr val="tx1"/>
                </a:solidFill>
              </a:endParaRPr>
            </a:p>
          </p:txBody>
        </p:sp>
        <p:sp>
          <p:nvSpPr>
            <p:cNvPr id="57" name="Oval 21"/>
            <p:cNvSpPr/>
            <p:nvPr/>
          </p:nvSpPr>
          <p:spPr bwMode="auto">
            <a:xfrm>
              <a:off x="3707582" y="1549400"/>
              <a:ext cx="1511903" cy="1492148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de-DE" sz="1700">
                <a:solidFill>
                  <a:schemeClr val="tx1"/>
                </a:solidFill>
              </a:endParaRPr>
            </a:p>
          </p:txBody>
        </p:sp>
        <p:sp>
          <p:nvSpPr>
            <p:cNvPr id="58" name="Oval 22"/>
            <p:cNvSpPr/>
            <p:nvPr/>
          </p:nvSpPr>
          <p:spPr bwMode="auto">
            <a:xfrm>
              <a:off x="5171152" y="2235200"/>
              <a:ext cx="1511903" cy="1492148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de-DE" sz="1700">
                <a:solidFill>
                  <a:schemeClr val="tx1"/>
                </a:solidFill>
              </a:endParaRPr>
            </a:p>
          </p:txBody>
        </p:sp>
        <p:sp>
          <p:nvSpPr>
            <p:cNvPr id="59" name="Oval 23"/>
            <p:cNvSpPr/>
            <p:nvPr/>
          </p:nvSpPr>
          <p:spPr bwMode="auto">
            <a:xfrm>
              <a:off x="2286000" y="2209800"/>
              <a:ext cx="1511903" cy="1492148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de-DE" sz="1700">
                <a:solidFill>
                  <a:schemeClr val="tx1"/>
                </a:solidFill>
              </a:endParaRPr>
            </a:p>
          </p:txBody>
        </p:sp>
        <p:sp>
          <p:nvSpPr>
            <p:cNvPr id="60" name="Oval 25"/>
            <p:cNvSpPr/>
            <p:nvPr/>
          </p:nvSpPr>
          <p:spPr bwMode="auto">
            <a:xfrm>
              <a:off x="2923462" y="5034321"/>
              <a:ext cx="1511903" cy="1492148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de-DE" sz="1700">
                <a:solidFill>
                  <a:schemeClr val="tx1"/>
                </a:solidFill>
              </a:endParaRPr>
            </a:p>
          </p:txBody>
        </p:sp>
        <p:pic>
          <p:nvPicPr>
            <p:cNvPr id="61" name="Grafik 33"/>
            <p:cNvPicPr>
              <a:picLocks noChangeAspect="1"/>
            </p:cNvPicPr>
            <p:nvPr/>
          </p:nvPicPr>
          <p:blipFill>
            <a:blip r:embed="rId8"/>
            <a:stretch/>
          </p:blipFill>
          <p:spPr bwMode="auto">
            <a:xfrm>
              <a:off x="4776347" y="5200692"/>
              <a:ext cx="1022895" cy="1146348"/>
            </a:xfrm>
            <a:prstGeom prst="rect">
              <a:avLst/>
            </a:prstGeom>
          </p:spPr>
        </p:pic>
        <p:sp>
          <p:nvSpPr>
            <p:cNvPr id="62" name="Oval 26"/>
            <p:cNvSpPr/>
            <p:nvPr/>
          </p:nvSpPr>
          <p:spPr bwMode="auto">
            <a:xfrm>
              <a:off x="4515672" y="5034321"/>
              <a:ext cx="1511903" cy="1492148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de-DE" sz="1700">
                <a:solidFill>
                  <a:schemeClr val="tx1"/>
                </a:solidFill>
              </a:endParaRPr>
            </a:p>
          </p:txBody>
        </p:sp>
        <p:pic>
          <p:nvPicPr>
            <p:cNvPr id="63" name="Grafik 34"/>
            <p:cNvPicPr>
              <a:picLocks noChangeAspect="1"/>
            </p:cNvPicPr>
            <p:nvPr/>
          </p:nvPicPr>
          <p:blipFill>
            <a:blip r:embed="rId9"/>
            <a:stretch/>
          </p:blipFill>
          <p:spPr bwMode="auto">
            <a:xfrm>
              <a:off x="2045444" y="4263619"/>
              <a:ext cx="1323854" cy="577957"/>
            </a:xfrm>
            <a:prstGeom prst="rect">
              <a:avLst/>
            </a:prstGeom>
          </p:spPr>
        </p:pic>
        <p:sp>
          <p:nvSpPr>
            <p:cNvPr id="64" name="Oval 24"/>
            <p:cNvSpPr/>
            <p:nvPr/>
          </p:nvSpPr>
          <p:spPr bwMode="auto">
            <a:xfrm>
              <a:off x="1932862" y="3769442"/>
              <a:ext cx="1511903" cy="1492148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de-DE" sz="1700">
                <a:solidFill>
                  <a:schemeClr val="tx1"/>
                </a:solidFill>
              </a:endParaRPr>
            </a:p>
          </p:txBody>
        </p:sp>
        <p:sp>
          <p:nvSpPr>
            <p:cNvPr id="65" name="Oval 42"/>
            <p:cNvSpPr/>
            <p:nvPr/>
          </p:nvSpPr>
          <p:spPr bwMode="auto">
            <a:xfrm>
              <a:off x="3874102" y="3536848"/>
              <a:ext cx="1185631" cy="1136751"/>
            </a:xfrm>
            <a:prstGeom prst="ellipse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de-DE" sz="1200">
                  <a:solidFill>
                    <a:schemeClr val="tx1"/>
                  </a:solidFill>
                </a:rPr>
                <a:t>2€ </a:t>
              </a:r>
              <a:br>
                <a:rPr lang="de-DE" sz="1200">
                  <a:solidFill>
                    <a:schemeClr val="tx1"/>
                  </a:solidFill>
                </a:rPr>
              </a:br>
              <a:r>
                <a:rPr lang="de-DE" sz="1200">
                  <a:solidFill>
                    <a:schemeClr val="tx1"/>
                  </a:solidFill>
                </a:rPr>
                <a:t>pro Stunde</a:t>
              </a:r>
              <a:endParaRPr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Darstellungen verknüpfen</a:t>
            </a:r>
            <a:endParaRPr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Beispiel: Ein Konzept, verschiedene Darstellungen</a:t>
            </a:r>
            <a:endParaRPr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4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 </a:t>
            </a:r>
            <a:endParaRPr/>
          </a:p>
        </p:txBody>
      </p:sp>
      <p:sp>
        <p:nvSpPr>
          <p:cNvPr id="6" name="Inhaltsplatzhalter 5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Beispiel: Prisma</a:t>
            </a:r>
            <a:endParaRPr/>
          </a:p>
          <a:p>
            <a:pPr lvl="1">
              <a:defRPr/>
            </a:pPr>
            <a:r>
              <a:rPr lang="de-DE"/>
              <a:t>Unterschiedliche Darstellungen heben unterschiedliche </a:t>
            </a:r>
            <a:br>
              <a:rPr lang="de-DE"/>
            </a:br>
            <a:r>
              <a:rPr lang="de-DE"/>
              <a:t>Eigenschaften heraus.</a:t>
            </a:r>
            <a:endParaRPr/>
          </a:p>
          <a:p>
            <a:pPr marL="715962" lvl="2" indent="0">
              <a:buNone/>
              <a:defRPr/>
            </a:pPr>
            <a:r>
              <a:rPr lang="de-DE"/>
              <a:t>z.B. Oberflächen, Winkel, Länge, Diagonalen,…</a:t>
            </a:r>
            <a:endParaRPr/>
          </a:p>
          <a:p>
            <a:pPr lvl="1">
              <a:defRPr/>
            </a:pPr>
            <a:r>
              <a:rPr lang="de-DE"/>
              <a:t>Je nach Problemstellung sind unterschiedliche Darstellungen hilfreich,</a:t>
            </a:r>
            <a:br>
              <a:rPr lang="de-DE"/>
            </a:br>
            <a:r>
              <a:rPr lang="de-DE"/>
              <a:t>um an Aufgaben oder Lernzielen zu arbeiten.</a:t>
            </a:r>
            <a:endParaRPr/>
          </a:p>
          <a:p>
            <a:pPr marL="715962" lvl="2" indent="0">
              <a:buNone/>
              <a:defRPr/>
            </a:pPr>
            <a:r>
              <a:rPr lang="de-DE"/>
              <a:t>z.B. Eigenschaften, Flächeninhalte, </a:t>
            </a:r>
            <a:br>
              <a:rPr lang="de-DE"/>
            </a:br>
            <a:r>
              <a:rPr lang="de-DE"/>
              <a:t>Winkel und Seitenlängen,…</a:t>
            </a:r>
            <a:endParaRPr/>
          </a:p>
          <a:p>
            <a:pPr lvl="1">
              <a:defRPr/>
            </a:pPr>
            <a:endParaRPr lang="de-DE"/>
          </a:p>
        </p:txBody>
      </p:sp>
      <p:sp>
        <p:nvSpPr>
          <p:cNvPr id="38" name="Inhaltsplatzhalter 37"/>
          <p:cNvSpPr>
            <a:spLocks noGrp="1"/>
          </p:cNvSpPr>
          <p:nvPr>
            <p:ph sz="quarter" idx="10"/>
          </p:nvPr>
        </p:nvSpPr>
        <p:spPr bwMode="auto">
          <a:xfrm>
            <a:off x="5356563" y="6234755"/>
            <a:ext cx="4248943" cy="288032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de-DE"/>
              <a:t> </a:t>
            </a:r>
            <a:endParaRPr/>
          </a:p>
        </p:txBody>
      </p:sp>
      <p:grpSp>
        <p:nvGrpSpPr>
          <p:cNvPr id="63" name="Gruppieren 62"/>
          <p:cNvGrpSpPr/>
          <p:nvPr/>
        </p:nvGrpSpPr>
        <p:grpSpPr bwMode="auto">
          <a:xfrm>
            <a:off x="8034500" y="1728242"/>
            <a:ext cx="1939092" cy="1482177"/>
            <a:chOff x="8202534" y="696414"/>
            <a:chExt cx="1939092" cy="1482177"/>
          </a:xfrm>
        </p:grpSpPr>
        <p:pic>
          <p:nvPicPr>
            <p:cNvPr id="56" name="Grafik 55"/>
            <p:cNvPicPr>
              <a:picLocks noChangeAspect="1"/>
            </p:cNvPicPr>
            <p:nvPr/>
          </p:nvPicPr>
          <p:blipFill>
            <a:blip r:embed="rId3"/>
            <a:stretch/>
          </p:blipFill>
          <p:spPr bwMode="auto">
            <a:xfrm>
              <a:off x="8225809" y="711628"/>
              <a:ext cx="1894989" cy="1466963"/>
            </a:xfrm>
            <a:prstGeom prst="rect">
              <a:avLst/>
            </a:prstGeom>
          </p:spPr>
        </p:pic>
        <p:sp>
          <p:nvSpPr>
            <p:cNvPr id="40" name="Rechteck 39"/>
            <p:cNvSpPr/>
            <p:nvPr/>
          </p:nvSpPr>
          <p:spPr bwMode="auto">
            <a:xfrm>
              <a:off x="8202534" y="696414"/>
              <a:ext cx="1939092" cy="1482177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>
                <a:defRPr/>
              </a:pPr>
              <a:r>
                <a:rPr lang="de-DE" sz="1450" b="1">
                  <a:solidFill>
                    <a:schemeClr val="tx1"/>
                  </a:solidFill>
                </a:rPr>
                <a:t>Kantenmodell</a:t>
              </a:r>
              <a:endParaRPr/>
            </a:p>
          </p:txBody>
        </p:sp>
      </p:grpSp>
      <p:grpSp>
        <p:nvGrpSpPr>
          <p:cNvPr id="59" name="Gruppieren 58"/>
          <p:cNvGrpSpPr/>
          <p:nvPr/>
        </p:nvGrpSpPr>
        <p:grpSpPr bwMode="auto">
          <a:xfrm>
            <a:off x="5903916" y="3391347"/>
            <a:ext cx="1939092" cy="1483086"/>
            <a:chOff x="8202534" y="2568006"/>
            <a:chExt cx="1939092" cy="1483086"/>
          </a:xfrm>
        </p:grpSpPr>
        <p:pic>
          <p:nvPicPr>
            <p:cNvPr id="58" name="Grafik 57"/>
            <p:cNvPicPr>
              <a:picLocks noChangeAspect="1"/>
            </p:cNvPicPr>
            <p:nvPr/>
          </p:nvPicPr>
          <p:blipFill>
            <a:blip r:embed="rId4"/>
            <a:stretch/>
          </p:blipFill>
          <p:spPr bwMode="auto">
            <a:xfrm>
              <a:off x="8225808" y="2568006"/>
              <a:ext cx="1915817" cy="1483086"/>
            </a:xfrm>
            <a:prstGeom prst="rect">
              <a:avLst/>
            </a:prstGeom>
          </p:spPr>
        </p:pic>
        <p:sp>
          <p:nvSpPr>
            <p:cNvPr id="43" name="Rechteck 42"/>
            <p:cNvSpPr/>
            <p:nvPr/>
          </p:nvSpPr>
          <p:spPr bwMode="auto">
            <a:xfrm>
              <a:off x="8202534" y="2568006"/>
              <a:ext cx="1939092" cy="1482177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>
                <a:defRPr/>
              </a:pPr>
              <a:r>
                <a:rPr lang="de-DE" sz="1450" b="1">
                  <a:solidFill>
                    <a:schemeClr val="tx1"/>
                  </a:solidFill>
                </a:rPr>
                <a:t>Flächenmodell</a:t>
              </a:r>
              <a:endParaRPr/>
            </a:p>
          </p:txBody>
        </p:sp>
      </p:grpSp>
      <p:grpSp>
        <p:nvGrpSpPr>
          <p:cNvPr id="65" name="Gruppieren 64"/>
          <p:cNvGrpSpPr/>
          <p:nvPr/>
        </p:nvGrpSpPr>
        <p:grpSpPr bwMode="auto">
          <a:xfrm>
            <a:off x="8034500" y="4959176"/>
            <a:ext cx="1939092" cy="1563611"/>
            <a:chOff x="8214170" y="4358164"/>
            <a:chExt cx="1939092" cy="1563611"/>
          </a:xfrm>
        </p:grpSpPr>
        <p:pic>
          <p:nvPicPr>
            <p:cNvPr id="66" name="Grafik 65"/>
            <p:cNvPicPr>
              <a:picLocks noChangeAspect="1"/>
            </p:cNvPicPr>
            <p:nvPr/>
          </p:nvPicPr>
          <p:blipFill>
            <a:blip r:embed="rId5"/>
            <a:stretch/>
          </p:blipFill>
          <p:spPr bwMode="auto">
            <a:xfrm>
              <a:off x="8405168" y="4358164"/>
              <a:ext cx="1557096" cy="1563611"/>
            </a:xfrm>
            <a:prstGeom prst="rect">
              <a:avLst/>
            </a:prstGeom>
          </p:spPr>
        </p:pic>
        <p:sp>
          <p:nvSpPr>
            <p:cNvPr id="67" name="Rechteck 66"/>
            <p:cNvSpPr/>
            <p:nvPr/>
          </p:nvSpPr>
          <p:spPr bwMode="auto">
            <a:xfrm>
              <a:off x="8214170" y="4439598"/>
              <a:ext cx="1939092" cy="1482177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>
                <a:defRPr/>
              </a:pPr>
              <a:r>
                <a:rPr lang="de-DE" sz="1450" b="1">
                  <a:solidFill>
                    <a:schemeClr val="tx1"/>
                  </a:solidFill>
                </a:rPr>
                <a:t>Netz(e)</a:t>
              </a:r>
              <a:endParaRPr/>
            </a:p>
          </p:txBody>
        </p:sp>
      </p:grpSp>
      <p:grpSp>
        <p:nvGrpSpPr>
          <p:cNvPr id="70" name="Gruppieren 69"/>
          <p:cNvGrpSpPr/>
          <p:nvPr/>
        </p:nvGrpSpPr>
        <p:grpSpPr bwMode="auto">
          <a:xfrm>
            <a:off x="8034500" y="3384426"/>
            <a:ext cx="1939092" cy="1482177"/>
            <a:chOff x="8214170" y="3630441"/>
            <a:chExt cx="1939092" cy="1482177"/>
          </a:xfrm>
        </p:grpSpPr>
        <p:pic>
          <p:nvPicPr>
            <p:cNvPr id="69" name="Grafik 68"/>
            <p:cNvPicPr>
              <a:picLocks noChangeAspect="1"/>
            </p:cNvPicPr>
            <p:nvPr/>
          </p:nvPicPr>
          <p:blipFill>
            <a:blip r:embed="rId6"/>
            <a:stretch/>
          </p:blipFill>
          <p:spPr bwMode="auto">
            <a:xfrm>
              <a:off x="8349770" y="3649980"/>
              <a:ext cx="1667891" cy="1442190"/>
            </a:xfrm>
            <a:prstGeom prst="rect">
              <a:avLst/>
            </a:prstGeom>
          </p:spPr>
        </p:pic>
        <p:sp>
          <p:nvSpPr>
            <p:cNvPr id="61" name="Rechteck 60"/>
            <p:cNvSpPr/>
            <p:nvPr/>
          </p:nvSpPr>
          <p:spPr bwMode="auto">
            <a:xfrm>
              <a:off x="8214170" y="3630441"/>
              <a:ext cx="1939092" cy="1482177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>
                <a:defRPr/>
              </a:pPr>
              <a:r>
                <a:rPr lang="de-DE" sz="1450" b="1">
                  <a:solidFill>
                    <a:schemeClr val="tx1"/>
                  </a:solidFill>
                </a:rPr>
                <a:t>Vollmodell</a:t>
              </a:r>
              <a:endParaRPr/>
            </a:p>
          </p:txBody>
        </p:sp>
      </p:grpSp>
      <p:grpSp>
        <p:nvGrpSpPr>
          <p:cNvPr id="73" name="Gruppieren 72"/>
          <p:cNvGrpSpPr/>
          <p:nvPr/>
        </p:nvGrpSpPr>
        <p:grpSpPr bwMode="auto">
          <a:xfrm>
            <a:off x="4267449" y="5040610"/>
            <a:ext cx="3570327" cy="1482177"/>
            <a:chOff x="3996928" y="5286625"/>
            <a:chExt cx="3570327" cy="1482177"/>
          </a:xfrm>
        </p:grpSpPr>
        <p:sp>
          <p:nvSpPr>
            <p:cNvPr id="71" name="Rechteck 70"/>
            <p:cNvSpPr/>
            <p:nvPr/>
          </p:nvSpPr>
          <p:spPr bwMode="auto">
            <a:xfrm>
              <a:off x="3996928" y="5286625"/>
              <a:ext cx="3570327" cy="1482177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>
                <a:defRPr/>
              </a:pPr>
              <a:r>
                <a:rPr lang="de-DE" sz="1450" b="1">
                  <a:solidFill>
                    <a:schemeClr val="tx1"/>
                  </a:solidFill>
                </a:rPr>
                <a:t>Sprachliche Beschreibung</a:t>
              </a:r>
              <a:endParaRPr/>
            </a:p>
          </p:txBody>
        </p:sp>
        <p:sp>
          <p:nvSpPr>
            <p:cNvPr id="72" name="Rechteck 71"/>
            <p:cNvSpPr/>
            <p:nvPr/>
          </p:nvSpPr>
          <p:spPr bwMode="auto">
            <a:xfrm>
              <a:off x="4149328" y="5439025"/>
              <a:ext cx="3231975" cy="993459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de-DE" sz="1450">
                  <a:solidFill>
                    <a:schemeClr val="tx1"/>
                  </a:solidFill>
                </a:rPr>
                <a:t>Mein Körper hat als Oberflächen zwei Dreiecke und drei Rechtecke.</a:t>
              </a:r>
              <a:endParaRPr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Darstellungen verknüpfen</a:t>
            </a:r>
            <a:endParaRPr/>
          </a:p>
        </p:txBody>
      </p:sp>
      <p:sp>
        <p:nvSpPr>
          <p:cNvPr id="3" name="Inhaltsplatzhalter 2"/>
          <p:cNvSpPr>
            <a:spLocks noGrp="1"/>
          </p:cNvSpPr>
          <p:nvPr>
            <p:ph sz="quarter" idx="10"/>
          </p:nvPr>
        </p:nvSpPr>
        <p:spPr bwMode="auto"/>
        <p:txBody>
          <a:bodyPr>
            <a:normAutofit lnSpcReduction="10000"/>
          </a:bodyPr>
          <a:lstStyle/>
          <a:p>
            <a:pPr>
              <a:defRPr/>
            </a:pPr>
            <a:endParaRPr lang="de-DE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Kriterien: Darstellungen im Unterricht</a:t>
            </a:r>
            <a:endParaRPr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4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de-DE" sz="1300">
                <a:latin typeface="+mj-lt"/>
              </a:rPr>
              <a:t>Acevedo Nistal et al. (2009)</a:t>
            </a:r>
            <a:endParaRPr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de-DE" b="1"/>
              <a:t>Darstellungen werden adäquat verwendet, wenn…</a:t>
            </a:r>
            <a:endParaRPr/>
          </a:p>
          <a:p>
            <a:pPr lvl="1">
              <a:defRPr/>
            </a:pPr>
            <a:r>
              <a:rPr lang="de-DE"/>
              <a:t>…sie den Lernenden vertraut sind, oder ihre Verwendung im Unterricht eingeführt wird (Darstellen, Interpretieren, Übersetzen).</a:t>
            </a:r>
            <a:endParaRPr/>
          </a:p>
          <a:p>
            <a:pPr lvl="1">
              <a:defRPr/>
            </a:pPr>
            <a:r>
              <a:rPr lang="de-DE"/>
              <a:t>…sie so ausgewählt werden, dass die zentralen Einsichten an ihnen klar erkennbar sind.</a:t>
            </a:r>
            <a:endParaRPr/>
          </a:p>
          <a:p>
            <a:pPr lvl="1">
              <a:defRPr/>
            </a:pPr>
            <a:r>
              <a:rPr lang="de-DE"/>
              <a:t>…die Lernenden analysieren, wie </a:t>
            </a:r>
            <a:r>
              <a:rPr lang="de-DE" i="1"/>
              <a:t>eine bestimmte </a:t>
            </a:r>
            <a:r>
              <a:rPr lang="de-DE"/>
              <a:t>Eigenschaft in </a:t>
            </a:r>
            <a:r>
              <a:rPr lang="de-DE" i="1"/>
              <a:t>verschiedenen</a:t>
            </a:r>
            <a:r>
              <a:rPr lang="de-DE"/>
              <a:t> Darstellungen sichtbar wird, und </a:t>
            </a:r>
            <a:br>
              <a:rPr lang="de-DE"/>
            </a:br>
            <a:r>
              <a:rPr lang="de-DE"/>
              <a:t>wie sich eine Veränderung in einer Darstellung auf eine andere Darstellung auswirkt.</a:t>
            </a:r>
            <a:endParaRPr/>
          </a:p>
          <a:p>
            <a:pPr lvl="1">
              <a:defRPr/>
            </a:pPr>
            <a:r>
              <a:rPr lang="de-DE"/>
              <a:t>…beim Lösen eines Problems besprochen wird, welche Darstellung besonders hilfreich ist.</a:t>
            </a:r>
            <a:endParaRPr/>
          </a:p>
          <a:p>
            <a:pPr lvl="1">
              <a:defRPr/>
            </a:pPr>
            <a:r>
              <a:rPr lang="de-DE"/>
              <a:t>…je nach Situation unterschieden wird, ob Genauigkeit und Exaktheit, oder schnelle aussagekräftige Skizzen wichtig sind.</a:t>
            </a:r>
            <a:endParaRPr/>
          </a:p>
          <a:p>
            <a:pPr lvl="1">
              <a:defRPr/>
            </a:pPr>
            <a:endParaRPr lang="de-DE"/>
          </a:p>
          <a:p>
            <a:pPr>
              <a:defRPr/>
            </a:pPr>
            <a:r>
              <a:rPr lang="de-DE" b="1"/>
              <a:t>Darstellungen werden von Lernenden produktiv genutzt, wenn…</a:t>
            </a:r>
            <a:endParaRPr/>
          </a:p>
          <a:p>
            <a:pPr lvl="1">
              <a:defRPr/>
            </a:pPr>
            <a:r>
              <a:rPr lang="de-DE"/>
              <a:t>…sie selbst eine passende Darstellungsform wählen, um ein bestimmtes Problem zu lösen, eine bestimmte Sache zu erklären,…</a:t>
            </a:r>
            <a:endParaRPr/>
          </a:p>
          <a:p>
            <a:pPr lvl="1">
              <a:defRPr/>
            </a:pPr>
            <a:r>
              <a:rPr lang="de-DE"/>
              <a:t>…(ggf. verschiedene) Lernende anhand unterschiedlicher Darstellungen zu unterschiedlichen Lösungswegen kommen.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Darstellungen verknüpfen</a:t>
            </a:r>
            <a:endParaRPr/>
          </a:p>
        </p:txBody>
      </p:sp>
      <p:sp>
        <p:nvSpPr>
          <p:cNvPr id="3" name="Inhaltsplatzhalter 2"/>
          <p:cNvSpPr>
            <a:spLocks noGrp="1"/>
          </p:cNvSpPr>
          <p:nvPr>
            <p:ph sz="quarter" idx="10"/>
          </p:nvPr>
        </p:nvSpPr>
        <p:spPr bwMode="auto"/>
        <p:txBody>
          <a:bodyPr>
            <a:normAutofit lnSpcReduction="10000"/>
          </a:bodyPr>
          <a:lstStyle/>
          <a:p>
            <a:pPr>
              <a:defRPr/>
            </a:pPr>
            <a:endParaRPr lang="de-DE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Forschungsstand</a:t>
            </a:r>
            <a:endParaRPr/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14"/>
          </p:nvPr>
        </p:nvSpPr>
        <p:spPr bwMode="auto"/>
        <p:txBody>
          <a:bodyPr>
            <a:noAutofit/>
          </a:bodyPr>
          <a:lstStyle/>
          <a:p>
            <a:pPr>
              <a:defRPr/>
            </a:pPr>
            <a:r>
              <a:rPr lang="de-DE" sz="1300">
                <a:latin typeface="+mn-lt"/>
              </a:rPr>
              <a:t>Acevedo Nistal et al. (2009); Baumert et al. (2010); Jordan et al. (2008); Drollinger-Vetter (2011)</a:t>
            </a:r>
            <a:endParaRPr/>
          </a:p>
        </p:txBody>
      </p:sp>
      <p:sp>
        <p:nvSpPr>
          <p:cNvPr id="11" name="Inhaltsplatzhalter 10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Perspektive: Unterrichtsqualität</a:t>
            </a:r>
            <a:endParaRPr/>
          </a:p>
          <a:p>
            <a:pPr lvl="1">
              <a:defRPr/>
            </a:pPr>
            <a:r>
              <a:rPr lang="de-DE"/>
              <a:t>Aussagekräftige Maße für Unterrichtsqualität berücksichtigen wie Darstellungen im Unterricht verwendet werden.</a:t>
            </a:r>
            <a:endParaRPr/>
          </a:p>
          <a:p>
            <a:pPr lvl="1">
              <a:defRPr/>
            </a:pPr>
            <a:r>
              <a:rPr lang="de-DE"/>
              <a:t>Die meisten Mathematikaufgaben im Unterricht berücksichtigen höchstens eine Darstellung.</a:t>
            </a:r>
            <a:br>
              <a:rPr lang="de-DE"/>
            </a:br>
            <a:r>
              <a:rPr lang="de-DE"/>
              <a:t>Das Wechseln oder der Vergleich von Darstellungen ist sehr selten.</a:t>
            </a:r>
            <a:endParaRPr/>
          </a:p>
          <a:p>
            <a:pPr lvl="1">
              <a:defRPr/>
            </a:pPr>
            <a:endParaRPr lang="de-DE"/>
          </a:p>
          <a:p>
            <a:pPr>
              <a:defRPr/>
            </a:pPr>
            <a:r>
              <a:rPr lang="de-DE"/>
              <a:t>Perspektive: Nutzung von Darstellungen durch Lernende</a:t>
            </a:r>
            <a:endParaRPr/>
          </a:p>
          <a:p>
            <a:pPr marL="476806" lvl="1" indent="0">
              <a:buNone/>
              <a:defRPr/>
            </a:pPr>
            <a:r>
              <a:rPr lang="de-DE"/>
              <a:t>Welche Darstellung jeweils gut geeignet ist, hängt ab von…</a:t>
            </a:r>
            <a:endParaRPr/>
          </a:p>
          <a:p>
            <a:pPr lvl="1">
              <a:defRPr/>
            </a:pPr>
            <a:r>
              <a:rPr lang="de-DE"/>
              <a:t>…der Art der </a:t>
            </a:r>
            <a:r>
              <a:rPr lang="de-DE" b="1"/>
              <a:t>Aufgabe</a:t>
            </a:r>
            <a:r>
              <a:rPr lang="de-DE"/>
              <a:t>.</a:t>
            </a:r>
            <a:endParaRPr/>
          </a:p>
          <a:p>
            <a:pPr lvl="1">
              <a:defRPr/>
            </a:pPr>
            <a:r>
              <a:rPr lang="de-DE"/>
              <a:t>…den Anforderungen in der jeweiligen </a:t>
            </a:r>
            <a:r>
              <a:rPr lang="de-DE" b="1"/>
              <a:t>Situation </a:t>
            </a:r>
            <a:r>
              <a:rPr lang="de-DE"/>
              <a:t>(z.B. Genauigkeit, Geschwindigkeit,…).</a:t>
            </a:r>
            <a:endParaRPr/>
          </a:p>
          <a:p>
            <a:pPr lvl="1">
              <a:defRPr/>
            </a:pPr>
            <a:r>
              <a:rPr lang="de-DE"/>
              <a:t>…Präferenzen der Lernenden zur Nutzung einzelner Darstellungen.</a:t>
            </a:r>
            <a:endParaRPr/>
          </a:p>
          <a:p>
            <a:pPr lvl="1">
              <a:defRPr/>
            </a:pPr>
            <a:r>
              <a:rPr lang="de-DE"/>
              <a:t>…dem individuellen Wissen der </a:t>
            </a:r>
            <a:r>
              <a:rPr lang="de-DE" b="1"/>
              <a:t>Lernenden</a:t>
            </a:r>
            <a:r>
              <a:rPr lang="de-DE"/>
              <a:t> zur Darstellung und deren Nutzung.</a:t>
            </a:r>
            <a:endParaRPr/>
          </a:p>
          <a:p>
            <a:pPr lvl="1">
              <a:defRPr/>
            </a:pPr>
            <a:r>
              <a:rPr lang="de-DE"/>
              <a:t>…ihrem Wissen über die Vor- und Nachteile einzelner Darstellungen für verschiedene Aufgabentypen.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Darstellungen verknüpfen</a:t>
            </a:r>
            <a:endParaRPr/>
          </a:p>
        </p:txBody>
      </p:sp>
      <p:sp>
        <p:nvSpPr>
          <p:cNvPr id="3" name="Inhaltsplatzhalter 2"/>
          <p:cNvSpPr>
            <a:spLocks noGrp="1"/>
          </p:cNvSpPr>
          <p:nvPr>
            <p:ph sz="quarter" idx="10"/>
          </p:nvPr>
        </p:nvSpPr>
        <p:spPr bwMode="auto"/>
        <p:txBody>
          <a:bodyPr>
            <a:normAutofit lnSpcReduction="10000"/>
          </a:bodyPr>
          <a:lstStyle/>
          <a:p>
            <a:pPr>
              <a:defRPr/>
            </a:pPr>
            <a:endParaRPr lang="de-DE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Beispiel Proportionale Funktionen (Funktionstyp einführen)</a:t>
            </a:r>
            <a:endParaRPr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4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 bwMode="auto"/>
        <p:txBody>
          <a:bodyPr>
            <a:normAutofit fontScale="85000" lnSpcReduction="10000"/>
          </a:bodyPr>
          <a:lstStyle/>
          <a:p>
            <a:pPr lvl="2">
              <a:defRPr/>
            </a:pPr>
            <a:endParaRPr lang="de-DE"/>
          </a:p>
          <a:p>
            <a:pPr>
              <a:defRPr/>
            </a:pPr>
            <a:r>
              <a:rPr lang="de-DE" b="1"/>
              <a:t>Kein Verknüpfen von Darstellungen</a:t>
            </a:r>
            <a:endParaRPr/>
          </a:p>
          <a:p>
            <a:pPr marL="476806" lvl="1" indent="0">
              <a:buNone/>
              <a:defRPr/>
            </a:pPr>
            <a:r>
              <a:rPr lang="de-DE"/>
              <a:t>Es wird weitgehend nur mit der symbolischen Darstellung (oder: dem Graphen) von proportionalen Funktionen gearbeitet.</a:t>
            </a:r>
            <a:endParaRPr/>
          </a:p>
          <a:p>
            <a:pPr lvl="2">
              <a:defRPr/>
            </a:pPr>
            <a:endParaRPr lang="de-DE"/>
          </a:p>
          <a:p>
            <a:pPr>
              <a:defRPr/>
            </a:pPr>
            <a:r>
              <a:rPr lang="de-DE" b="1">
                <a:solidFill>
                  <a:srgbClr val="FF0000"/>
                </a:solidFill>
              </a:rPr>
              <a:t>(Kein)</a:t>
            </a:r>
            <a:r>
              <a:rPr lang="de-DE" b="1"/>
              <a:t> </a:t>
            </a:r>
            <a:r>
              <a:rPr lang="de-DE" b="1">
                <a:solidFill>
                  <a:srgbClr val="00B050"/>
                </a:solidFill>
              </a:rPr>
              <a:t>Adäquates</a:t>
            </a:r>
            <a:r>
              <a:rPr lang="de-DE" b="1"/>
              <a:t> Verknüpfen von Darstellungen</a:t>
            </a:r>
            <a:endParaRPr/>
          </a:p>
          <a:p>
            <a:pPr lvl="1">
              <a:defRPr/>
            </a:pPr>
            <a:r>
              <a:rPr lang="de-DE">
                <a:solidFill>
                  <a:srgbClr val="FF0000"/>
                </a:solidFill>
              </a:rPr>
              <a:t>Ob eine Funktion proportional ist oder nicht seht ihr </a:t>
            </a:r>
            <a:r>
              <a:rPr lang="de-DE" u="sng">
                <a:solidFill>
                  <a:srgbClr val="FF0000"/>
                </a:solidFill>
              </a:rPr>
              <a:t>immer</a:t>
            </a:r>
            <a:r>
              <a:rPr lang="de-DE">
                <a:solidFill>
                  <a:srgbClr val="FF0000"/>
                </a:solidFill>
              </a:rPr>
              <a:t> am Besten, wenn Ihr den Graphen zeichnet.</a:t>
            </a:r>
            <a:endParaRPr/>
          </a:p>
          <a:p>
            <a:pPr lvl="1">
              <a:defRPr/>
            </a:pPr>
            <a:r>
              <a:rPr lang="de-DE">
                <a:solidFill>
                  <a:srgbClr val="00B050"/>
                </a:solidFill>
              </a:rPr>
              <a:t>Woran sieht man denn im Graphen [in der Tabelle, am Funktionsterm], ob </a:t>
            </a:r>
            <a:r>
              <a:rPr lang="de-DE" u="sng">
                <a:solidFill>
                  <a:srgbClr val="00B050"/>
                </a:solidFill>
              </a:rPr>
              <a:t>diese</a:t>
            </a:r>
            <a:r>
              <a:rPr lang="de-DE">
                <a:solidFill>
                  <a:srgbClr val="00B050"/>
                </a:solidFill>
              </a:rPr>
              <a:t> Funktion proportional ist oder nicht?</a:t>
            </a:r>
            <a:endParaRPr/>
          </a:p>
          <a:p>
            <a:pPr lvl="1">
              <a:defRPr/>
            </a:pPr>
            <a:endParaRPr lang="de-DE"/>
          </a:p>
          <a:p>
            <a:pPr lvl="1">
              <a:defRPr/>
            </a:pPr>
            <a:r>
              <a:rPr lang="de-DE">
                <a:solidFill>
                  <a:srgbClr val="FF0000"/>
                </a:solidFill>
              </a:rPr>
              <a:t>Lege eine Wertetabelle für diese drei proportionalen Funktionen mit unterschiedlichen Steigungen an.</a:t>
            </a:r>
            <a:endParaRPr/>
          </a:p>
          <a:p>
            <a:pPr lvl="1">
              <a:defRPr/>
            </a:pPr>
            <a:r>
              <a:rPr lang="de-DE">
                <a:solidFill>
                  <a:srgbClr val="00B050"/>
                </a:solidFill>
              </a:rPr>
              <a:t>Lege eine Wertetabelle für eine proportionale Funktion an. </a:t>
            </a:r>
            <a:br>
              <a:rPr lang="de-DE">
                <a:solidFill>
                  <a:srgbClr val="00B050"/>
                </a:solidFill>
              </a:rPr>
            </a:br>
            <a:r>
              <a:rPr lang="de-DE">
                <a:solidFill>
                  <a:srgbClr val="00B050"/>
                </a:solidFill>
              </a:rPr>
              <a:t>Wenn ich diese Zahl [Steigung] im Funktionsterm um eins größer mache, wie verändert sich dann die Tabelle [bzw. der Graph]?</a:t>
            </a:r>
            <a:endParaRPr/>
          </a:p>
          <a:p>
            <a:pPr lvl="1">
              <a:defRPr/>
            </a:pPr>
            <a:endParaRPr lang="de-DE"/>
          </a:p>
          <a:p>
            <a:pPr lvl="1">
              <a:defRPr/>
            </a:pPr>
            <a:r>
              <a:rPr lang="de-DE">
                <a:solidFill>
                  <a:srgbClr val="FF0000"/>
                </a:solidFill>
              </a:rPr>
              <a:t>Gib die Steigung der proportionalen Funktionen an! [verschiedene Funktionen in verschiedenen Darstellungen]</a:t>
            </a:r>
            <a:endParaRPr/>
          </a:p>
          <a:p>
            <a:pPr lvl="1">
              <a:defRPr/>
            </a:pPr>
            <a:r>
              <a:rPr lang="de-DE">
                <a:solidFill>
                  <a:srgbClr val="00B050"/>
                </a:solidFill>
              </a:rPr>
              <a:t>Angenommen, ich will die Steigung einer [proportionalen] Funktion bestimmen. In welcher Darstellung geht das am einfachsten? Wie?</a:t>
            </a:r>
            <a:endParaRPr/>
          </a:p>
          <a:p>
            <a:pPr lvl="1">
              <a:defRPr/>
            </a:pPr>
            <a:endParaRPr lang="de-DE"/>
          </a:p>
          <a:p>
            <a:pPr lvl="1">
              <a:defRPr/>
            </a:pPr>
            <a:r>
              <a:rPr lang="de-DE">
                <a:solidFill>
                  <a:srgbClr val="FF0000"/>
                </a:solidFill>
              </a:rPr>
              <a:t>Jetzt macht bitte alle eine Tabelle zu diesen Funktionstermen und zeichnet die Graphen dazu.</a:t>
            </a:r>
            <a:endParaRPr/>
          </a:p>
          <a:p>
            <a:pPr lvl="1">
              <a:defRPr/>
            </a:pPr>
            <a:r>
              <a:rPr lang="de-DE">
                <a:solidFill>
                  <a:srgbClr val="00B050"/>
                </a:solidFill>
              </a:rPr>
              <a:t>Können wir uns schon am Funktionsterm (ohne Tabelle) überlegen, wie der Graph aussehen muss?</a:t>
            </a:r>
            <a:endParaRPr/>
          </a:p>
          <a:p>
            <a:pPr lvl="1">
              <a:defRPr/>
            </a:pPr>
            <a:endParaRPr lang="de-DE"/>
          </a:p>
          <a:p>
            <a:pPr lvl="1">
              <a:defRPr/>
            </a:pPr>
            <a:r>
              <a:rPr lang="de-DE">
                <a:solidFill>
                  <a:srgbClr val="FF0000"/>
                </a:solidFill>
              </a:rPr>
              <a:t>Graphen müssen immer ganz exakt gezeichnet sein. Trotzdem sind sie natürlich immer ungenau.</a:t>
            </a:r>
            <a:endParaRPr/>
          </a:p>
          <a:p>
            <a:pPr lvl="1">
              <a:defRPr/>
            </a:pPr>
            <a:r>
              <a:rPr lang="de-DE">
                <a:solidFill>
                  <a:srgbClr val="00B050"/>
                </a:solidFill>
              </a:rPr>
              <a:t>Müssen wir den Graphen bei dieser Aufgabe genau zeichnen, oder reicht uns eine Skizze?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Darstellungen verknüpfen</a:t>
            </a:r>
            <a:endParaRPr/>
          </a:p>
        </p:txBody>
      </p:sp>
      <p:sp>
        <p:nvSpPr>
          <p:cNvPr id="5" name="Inhaltsplatzhalter 4"/>
          <p:cNvSpPr>
            <a:spLocks noGrp="1"/>
          </p:cNvSpPr>
          <p:nvPr>
            <p:ph sz="quarter" idx="10"/>
          </p:nvPr>
        </p:nvSpPr>
        <p:spPr bwMode="auto"/>
        <p:txBody>
          <a:bodyPr>
            <a:normAutofit lnSpcReduction="10000"/>
          </a:bodyPr>
          <a:lstStyle/>
          <a:p>
            <a:pPr>
              <a:defRPr/>
            </a:pPr>
            <a:endParaRPr lang="de-DE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Einordnung</a:t>
            </a:r>
            <a:endParaRPr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4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29" name="Rechteck 28"/>
          <p:cNvSpPr/>
          <p:nvPr/>
        </p:nvSpPr>
        <p:spPr bwMode="auto">
          <a:xfrm>
            <a:off x="0" y="1898898"/>
            <a:ext cx="10040660" cy="386179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52039" tIns="152039" rIns="152039" bIns="152039" rtlCol="0" anchor="t"/>
          <a:lstStyle/>
          <a:p>
            <a:pPr>
              <a:defRPr/>
            </a:pPr>
            <a:endParaRPr lang="de-DE" sz="1850">
              <a:solidFill>
                <a:schemeClr val="tx1"/>
              </a:solidFill>
            </a:endParaRPr>
          </a:p>
        </p:txBody>
      </p:sp>
      <p:sp>
        <p:nvSpPr>
          <p:cNvPr id="7" name="Rechteck 6"/>
          <p:cNvSpPr/>
          <p:nvPr/>
        </p:nvSpPr>
        <p:spPr bwMode="auto">
          <a:xfrm>
            <a:off x="643632" y="2478167"/>
            <a:ext cx="1930896" cy="450542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de-DE" sz="1700">
                <a:solidFill>
                  <a:schemeClr val="bg1"/>
                </a:solidFill>
              </a:rPr>
              <a:t>Ausgangslage</a:t>
            </a:r>
            <a:endParaRPr/>
          </a:p>
        </p:txBody>
      </p:sp>
      <p:sp>
        <p:nvSpPr>
          <p:cNvPr id="8" name="Rechteck 7"/>
          <p:cNvSpPr/>
          <p:nvPr/>
        </p:nvSpPr>
        <p:spPr bwMode="auto">
          <a:xfrm>
            <a:off x="3095285" y="2478167"/>
            <a:ext cx="2316100" cy="450542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de-DE" sz="1700">
                <a:solidFill>
                  <a:schemeClr val="bg1"/>
                </a:solidFill>
              </a:rPr>
              <a:t>Material &amp; Idee</a:t>
            </a:r>
            <a:endParaRPr/>
          </a:p>
        </p:txBody>
      </p:sp>
      <p:sp>
        <p:nvSpPr>
          <p:cNvPr id="9" name="Rechteck 8"/>
          <p:cNvSpPr/>
          <p:nvPr/>
        </p:nvSpPr>
        <p:spPr bwMode="auto">
          <a:xfrm>
            <a:off x="5917515" y="2478167"/>
            <a:ext cx="3409299" cy="450542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de-DE" sz="1700">
                <a:solidFill>
                  <a:schemeClr val="bg1"/>
                </a:solidFill>
              </a:rPr>
              <a:t>Planung der Umsetzung</a:t>
            </a:r>
            <a:endParaRPr/>
          </a:p>
        </p:txBody>
      </p:sp>
      <p:grpSp>
        <p:nvGrpSpPr>
          <p:cNvPr id="64" name="Gruppieren 63"/>
          <p:cNvGrpSpPr/>
          <p:nvPr/>
        </p:nvGrpSpPr>
        <p:grpSpPr bwMode="auto">
          <a:xfrm>
            <a:off x="3095285" y="3164690"/>
            <a:ext cx="2316100" cy="2379976"/>
            <a:chOff x="3664527" y="2743200"/>
            <a:chExt cx="2742045" cy="2817669"/>
          </a:xfrm>
        </p:grpSpPr>
        <p:sp>
          <p:nvSpPr>
            <p:cNvPr id="13" name="Oval 12"/>
            <p:cNvSpPr/>
            <p:nvPr/>
          </p:nvSpPr>
          <p:spPr bwMode="auto">
            <a:xfrm>
              <a:off x="4958772" y="3451514"/>
              <a:ext cx="1447800" cy="1333500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defRPr/>
              </a:pPr>
              <a:r>
                <a:rPr lang="de-DE" sz="1250">
                  <a:solidFill>
                    <a:schemeClr val="bg1"/>
                  </a:solidFill>
                </a:rPr>
                <a:t>angestrebte</a:t>
              </a:r>
              <a:br>
                <a:rPr lang="de-DE" sz="1250">
                  <a:solidFill>
                    <a:schemeClr val="bg1"/>
                  </a:solidFill>
                </a:rPr>
              </a:br>
              <a:r>
                <a:rPr lang="de-DE" sz="1250">
                  <a:solidFill>
                    <a:schemeClr val="bg1"/>
                  </a:solidFill>
                </a:rPr>
                <a:t>Lern-aktivitäten</a:t>
              </a:r>
              <a:endParaRPr/>
            </a:p>
          </p:txBody>
        </p:sp>
        <p:sp>
          <p:nvSpPr>
            <p:cNvPr id="14" name="Oval 13"/>
            <p:cNvSpPr/>
            <p:nvPr/>
          </p:nvSpPr>
          <p:spPr bwMode="auto">
            <a:xfrm>
              <a:off x="3664527" y="4227369"/>
              <a:ext cx="1447800" cy="1333500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defRPr/>
              </a:pPr>
              <a:r>
                <a:rPr lang="de-DE" sz="1250">
                  <a:solidFill>
                    <a:schemeClr val="tx1"/>
                  </a:solidFill>
                </a:rPr>
                <a:t>Werkzeuge &amp; Medien</a:t>
              </a:r>
              <a:endParaRPr/>
            </a:p>
          </p:txBody>
        </p:sp>
        <p:sp>
          <p:nvSpPr>
            <p:cNvPr id="24" name="Oval 23"/>
            <p:cNvSpPr/>
            <p:nvPr/>
          </p:nvSpPr>
          <p:spPr bwMode="auto">
            <a:xfrm>
              <a:off x="3664527" y="2743200"/>
              <a:ext cx="1447800" cy="13335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defRPr/>
              </a:pPr>
              <a:r>
                <a:rPr lang="de-DE" sz="1250">
                  <a:solidFill>
                    <a:schemeClr val="tx1"/>
                  </a:solidFill>
                </a:rPr>
                <a:t>Aufträge</a:t>
              </a:r>
              <a:endParaRPr/>
            </a:p>
          </p:txBody>
        </p:sp>
      </p:grpSp>
      <p:grpSp>
        <p:nvGrpSpPr>
          <p:cNvPr id="65" name="Gruppieren 64"/>
          <p:cNvGrpSpPr/>
          <p:nvPr/>
        </p:nvGrpSpPr>
        <p:grpSpPr bwMode="auto">
          <a:xfrm>
            <a:off x="5917514" y="3167616"/>
            <a:ext cx="3409299" cy="2377050"/>
            <a:chOff x="7005783" y="2746664"/>
            <a:chExt cx="4036290" cy="2814205"/>
          </a:xfrm>
        </p:grpSpPr>
        <p:sp>
          <p:nvSpPr>
            <p:cNvPr id="25" name="Oval 24"/>
            <p:cNvSpPr/>
            <p:nvPr/>
          </p:nvSpPr>
          <p:spPr bwMode="auto">
            <a:xfrm>
              <a:off x="7005783" y="3451514"/>
              <a:ext cx="1447800" cy="13335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defRPr/>
              </a:pPr>
              <a:r>
                <a:rPr lang="de-DE" sz="1250">
                  <a:solidFill>
                    <a:schemeClr val="tx1"/>
                  </a:solidFill>
                </a:rPr>
                <a:t>Einbettung</a:t>
              </a:r>
              <a:endParaRPr/>
            </a:p>
            <a:p>
              <a:pPr algn="ctr">
                <a:defRPr/>
              </a:pPr>
              <a:r>
                <a:rPr lang="de-DE" sz="1250">
                  <a:solidFill>
                    <a:schemeClr val="tx1"/>
                  </a:solidFill>
                </a:rPr>
                <a:t>im Unterricht</a:t>
              </a:r>
              <a:endParaRPr/>
            </a:p>
          </p:txBody>
        </p:sp>
        <p:sp>
          <p:nvSpPr>
            <p:cNvPr id="26" name="Oval 25"/>
            <p:cNvSpPr/>
            <p:nvPr/>
          </p:nvSpPr>
          <p:spPr bwMode="auto">
            <a:xfrm>
              <a:off x="8305800" y="2746664"/>
              <a:ext cx="1447800" cy="1333500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defRPr/>
              </a:pPr>
              <a:r>
                <a:rPr lang="de-DE" sz="1250">
                  <a:solidFill>
                    <a:schemeClr val="tx1"/>
                  </a:solidFill>
                </a:rPr>
                <a:t>Prozess-</a:t>
              </a:r>
              <a:br>
                <a:rPr lang="de-DE" sz="1250">
                  <a:solidFill>
                    <a:schemeClr val="tx1"/>
                  </a:solidFill>
                </a:rPr>
              </a:br>
              <a:r>
                <a:rPr lang="de-DE" sz="1250">
                  <a:solidFill>
                    <a:schemeClr val="tx1"/>
                  </a:solidFill>
                </a:rPr>
                <a:t>unter-stützung</a:t>
              </a:r>
              <a:endParaRPr/>
            </a:p>
          </p:txBody>
        </p:sp>
        <p:sp>
          <p:nvSpPr>
            <p:cNvPr id="27" name="Oval 26"/>
            <p:cNvSpPr/>
            <p:nvPr/>
          </p:nvSpPr>
          <p:spPr bwMode="auto">
            <a:xfrm>
              <a:off x="9594273" y="3451514"/>
              <a:ext cx="1447800" cy="13335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defRPr/>
              </a:pPr>
              <a:r>
                <a:rPr lang="de-DE" sz="1250">
                  <a:solidFill>
                    <a:schemeClr val="tx1"/>
                  </a:solidFill>
                </a:rPr>
                <a:t>Diskussion von Lösungen</a:t>
              </a:r>
              <a:endParaRPr/>
            </a:p>
          </p:txBody>
        </p:sp>
        <p:sp>
          <p:nvSpPr>
            <p:cNvPr id="28" name="Oval 27"/>
            <p:cNvSpPr/>
            <p:nvPr/>
          </p:nvSpPr>
          <p:spPr bwMode="auto">
            <a:xfrm>
              <a:off x="8305800" y="4227369"/>
              <a:ext cx="1447800" cy="1333500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defRPr/>
              </a:pPr>
              <a:r>
                <a:rPr lang="de-DE" sz="1250">
                  <a:solidFill>
                    <a:schemeClr val="tx1"/>
                  </a:solidFill>
                </a:rPr>
                <a:t>Lösungen beobachten</a:t>
              </a:r>
              <a:endParaRPr/>
            </a:p>
          </p:txBody>
        </p:sp>
      </p:grpSp>
      <p:grpSp>
        <p:nvGrpSpPr>
          <p:cNvPr id="63" name="Gruppieren 62"/>
          <p:cNvGrpSpPr/>
          <p:nvPr/>
        </p:nvGrpSpPr>
        <p:grpSpPr bwMode="auto">
          <a:xfrm>
            <a:off x="971299" y="3121800"/>
            <a:ext cx="1222901" cy="2379976"/>
            <a:chOff x="1149927" y="2743200"/>
            <a:chExt cx="1447800" cy="2817669"/>
          </a:xfrm>
        </p:grpSpPr>
        <p:sp>
          <p:nvSpPr>
            <p:cNvPr id="52" name="Oval 51"/>
            <p:cNvSpPr/>
            <p:nvPr/>
          </p:nvSpPr>
          <p:spPr bwMode="auto">
            <a:xfrm>
              <a:off x="1149927" y="4227369"/>
              <a:ext cx="1447800" cy="13335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defRPr/>
              </a:pPr>
              <a:r>
                <a:rPr lang="de-DE" sz="1250">
                  <a:solidFill>
                    <a:schemeClr val="tx1"/>
                  </a:solidFill>
                </a:rPr>
                <a:t>Ziele </a:t>
              </a:r>
              <a:br>
                <a:rPr lang="de-DE" sz="1250">
                  <a:solidFill>
                    <a:schemeClr val="tx1"/>
                  </a:solidFill>
                </a:rPr>
              </a:br>
              <a:r>
                <a:rPr lang="de-DE" sz="1250">
                  <a:solidFill>
                    <a:schemeClr val="tx1"/>
                  </a:solidFill>
                </a:rPr>
                <a:t>für die </a:t>
              </a:r>
              <a:br>
                <a:rPr lang="de-DE" sz="1250">
                  <a:solidFill>
                    <a:schemeClr val="tx1"/>
                  </a:solidFill>
                </a:rPr>
              </a:br>
              <a:r>
                <a:rPr lang="de-DE" sz="1250">
                  <a:solidFill>
                    <a:schemeClr val="tx1"/>
                  </a:solidFill>
                </a:rPr>
                <a:t>Aktivität</a:t>
              </a:r>
              <a:endParaRPr/>
            </a:p>
          </p:txBody>
        </p:sp>
        <p:sp>
          <p:nvSpPr>
            <p:cNvPr id="53" name="Oval 52"/>
            <p:cNvSpPr/>
            <p:nvPr/>
          </p:nvSpPr>
          <p:spPr bwMode="auto">
            <a:xfrm>
              <a:off x="1149927" y="2743200"/>
              <a:ext cx="1447800" cy="13335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defRPr/>
              </a:pPr>
              <a:r>
                <a:rPr lang="de-DE" sz="1250">
                  <a:solidFill>
                    <a:schemeClr val="tx1"/>
                  </a:solidFill>
                </a:rPr>
                <a:t>Voraus-setzungen</a:t>
              </a:r>
              <a:endParaRPr/>
            </a:p>
            <a:p>
              <a:pPr algn="ctr">
                <a:defRPr/>
              </a:pPr>
              <a:r>
                <a:rPr lang="de-DE" sz="1250">
                  <a:solidFill>
                    <a:schemeClr val="tx1"/>
                  </a:solidFill>
                </a:rPr>
                <a:t>der SuS</a:t>
              </a:r>
            </a:p>
          </p:txBody>
        </p:sp>
      </p:grpSp>
      <p:cxnSp>
        <p:nvCxnSpPr>
          <p:cNvPr id="55" name="Gerade Verbindung 54"/>
          <p:cNvCxnSpPr>
            <a:cxnSpLocks/>
          </p:cNvCxnSpPr>
          <p:nvPr/>
        </p:nvCxnSpPr>
        <p:spPr bwMode="auto">
          <a:xfrm>
            <a:off x="2831981" y="2478168"/>
            <a:ext cx="0" cy="3023608"/>
          </a:xfrm>
          <a:prstGeom prst="line">
            <a:avLst/>
          </a:prstGeom>
          <a:ln>
            <a:solidFill>
              <a:schemeClr val="tx2"/>
            </a:solidFill>
            <a:prstDash val="dash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Gerade Verbindung 56"/>
          <p:cNvCxnSpPr>
            <a:cxnSpLocks/>
          </p:cNvCxnSpPr>
          <p:nvPr/>
        </p:nvCxnSpPr>
        <p:spPr bwMode="auto">
          <a:xfrm>
            <a:off x="5663962" y="2478168"/>
            <a:ext cx="0" cy="3023608"/>
          </a:xfrm>
          <a:prstGeom prst="line">
            <a:avLst/>
          </a:prstGeom>
          <a:ln>
            <a:solidFill>
              <a:schemeClr val="tx2"/>
            </a:solidFill>
            <a:prstDash val="dash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Legende mit Linie (1) (ohne Rahmen) 3"/>
          <p:cNvSpPr/>
          <p:nvPr/>
        </p:nvSpPr>
        <p:spPr bwMode="auto">
          <a:xfrm>
            <a:off x="1933561" y="1281296"/>
            <a:ext cx="3888432" cy="475985"/>
          </a:xfrm>
          <a:prstGeom prst="callout1">
            <a:avLst>
              <a:gd name="adj1" fmla="val 115934"/>
              <a:gd name="adj2" fmla="val 44419"/>
              <a:gd name="adj3" fmla="val 552733"/>
              <a:gd name="adj4" fmla="val 70592"/>
            </a:avLst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de-DE" sz="1600">
                <a:solidFill>
                  <a:schemeClr val="tx1"/>
                </a:solidFill>
              </a:rPr>
              <a:t>Inwiefern analysieren die Lernenden wirklich Verknüpfungen zwischen Darstellungen?</a:t>
            </a:r>
            <a:endParaRPr/>
          </a:p>
        </p:txBody>
      </p:sp>
      <p:sp>
        <p:nvSpPr>
          <p:cNvPr id="30" name="Legende mit Linie (1) (ohne Rahmen) 29"/>
          <p:cNvSpPr/>
          <p:nvPr/>
        </p:nvSpPr>
        <p:spPr bwMode="auto">
          <a:xfrm>
            <a:off x="1933561" y="6055159"/>
            <a:ext cx="3888432" cy="475985"/>
          </a:xfrm>
          <a:prstGeom prst="callout1">
            <a:avLst>
              <a:gd name="adj1" fmla="val -15716"/>
              <a:gd name="adj2" fmla="val 38085"/>
              <a:gd name="adj3" fmla="val -172511"/>
              <a:gd name="adj4" fmla="val 46642"/>
            </a:avLst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de-DE" sz="1600">
                <a:solidFill>
                  <a:schemeClr val="tx1"/>
                </a:solidFill>
              </a:rPr>
              <a:t>Wie unterstützen bzw. fordern (digitale) Medien die Darstellungsverknüpfung?</a:t>
            </a:r>
            <a:endParaRPr/>
          </a:p>
        </p:txBody>
      </p:sp>
      <p:sp>
        <p:nvSpPr>
          <p:cNvPr id="31" name="Legende mit Linie (1) (ohne Rahmen) 30"/>
          <p:cNvSpPr/>
          <p:nvPr/>
        </p:nvSpPr>
        <p:spPr bwMode="auto">
          <a:xfrm>
            <a:off x="6229176" y="6055158"/>
            <a:ext cx="3888432" cy="475985"/>
          </a:xfrm>
          <a:prstGeom prst="callout1">
            <a:avLst>
              <a:gd name="adj1" fmla="val -26776"/>
              <a:gd name="adj2" fmla="val 50703"/>
              <a:gd name="adj3" fmla="val -163875"/>
              <a:gd name="adj4" fmla="val 42452"/>
            </a:avLst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de-DE" sz="1600">
                <a:solidFill>
                  <a:schemeClr val="tx1"/>
                </a:solidFill>
              </a:rPr>
              <a:t>Wie stelle ich fest, dass die Lernenden wirklich Darstellungen verknüpfen?</a:t>
            </a:r>
            <a:endParaRPr/>
          </a:p>
        </p:txBody>
      </p:sp>
      <p:sp>
        <p:nvSpPr>
          <p:cNvPr id="32" name="Legende mit Linie (1) (ohne Rahmen) 31"/>
          <p:cNvSpPr/>
          <p:nvPr/>
        </p:nvSpPr>
        <p:spPr bwMode="auto">
          <a:xfrm>
            <a:off x="6229176" y="1275679"/>
            <a:ext cx="3888432" cy="475985"/>
          </a:xfrm>
          <a:prstGeom prst="callout1">
            <a:avLst>
              <a:gd name="adj1" fmla="val 116257"/>
              <a:gd name="adj2" fmla="val 59190"/>
              <a:gd name="adj3" fmla="val 433594"/>
              <a:gd name="adj4" fmla="val 39607"/>
            </a:avLst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de-DE" sz="1600">
                <a:solidFill>
                  <a:schemeClr val="tx1"/>
                </a:solidFill>
              </a:rPr>
              <a:t>Wie kann ich eine verstärkte Darstellungsverknüpfung anregen?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 dir="r"/>
      </p:transition>
    </mc:Choice>
    <mc:Fallback xmlns="" xmlns:m="http://schemas.openxmlformats.org/officeDocument/2006/math" xmlns:w="http://schemas.openxmlformats.org/wordprocessingml/2006/main">
      <p:transition spd="slow" advClick="1">
        <p:wipe dir="r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 name="Larissa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 name="Larissa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1619</Words>
  <Application>Microsoft Office PowerPoint</Application>
  <DocSecurity>0</DocSecurity>
  <PresentationFormat>Benutzerdefiniert</PresentationFormat>
  <Paragraphs>178</Paragraphs>
  <Slides>14</Slides>
  <Notes>11</Notes>
  <HiddenSlides>2</HiddenSlides>
  <MMClips>0</MMClips>
  <ScaleCrop>false</ScaleCrop>
  <HeadingPairs>
    <vt:vector size="6" baseType="variant">
      <vt:variant>
        <vt:lpstr>Verwendete Schriftarten</vt:lpstr>
      </vt:variant>
      <vt:variant>
        <vt:i4>8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14</vt:i4>
      </vt:variant>
    </vt:vector>
  </HeadingPairs>
  <TitlesOfParts>
    <vt:vector size="23" baseType="lpstr">
      <vt:lpstr>Arial</vt:lpstr>
      <vt:lpstr>Arial Bold</vt:lpstr>
      <vt:lpstr>Calibri</vt:lpstr>
      <vt:lpstr>Cambria Math</vt:lpstr>
      <vt:lpstr>Corbel Light</vt:lpstr>
      <vt:lpstr>Segoe UI</vt:lpstr>
      <vt:lpstr>Symbol</vt:lpstr>
      <vt:lpstr>Wingdings</vt:lpstr>
      <vt:lpstr>Larissa-Design</vt:lpstr>
      <vt:lpstr>PowerPoint-Präsentation</vt:lpstr>
      <vt:lpstr>DigitUS-Projekt</vt:lpstr>
      <vt:lpstr>Darstellungen verknüpfen</vt:lpstr>
      <vt:lpstr>Darstellungen verknüpfen</vt:lpstr>
      <vt:lpstr>Darstellungen verknüpfen</vt:lpstr>
      <vt:lpstr>Darstellungen verknüpfen</vt:lpstr>
      <vt:lpstr>Darstellungen verknüpfen</vt:lpstr>
      <vt:lpstr>Darstellungen verknüpfen</vt:lpstr>
      <vt:lpstr>Darstellungen verknüpfen</vt:lpstr>
      <vt:lpstr>Darstellungen verknüpfen</vt:lpstr>
      <vt:lpstr>Darstellungen verknüpfen</vt:lpstr>
      <vt:lpstr>Darstellungen verknüpfen</vt:lpstr>
      <vt:lpstr>Quellen und Literaturverzeichnis</vt:lpstr>
      <vt:lpstr>Quellen und Literaturverzeichnis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2</cp:revision>
  <dcterms:created xsi:type="dcterms:W3CDTF">2011-02-03T11:29:47Z</dcterms:created>
  <dcterms:modified xsi:type="dcterms:W3CDTF">2023-04-03T13:18:56Z</dcterms:modified>
  <cp:category/>
  <dc:identifier/>
  <cp:contentStatus/>
  <dc:language/>
  <cp:version/>
</cp:coreProperties>
</file>