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18"/>
  </p:notesMasterIdLst>
  <p:sldIdLst>
    <p:sldId id="256" r:id="rId2"/>
    <p:sldId id="273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7" r:id="rId13"/>
    <p:sldId id="268" r:id="rId14"/>
    <p:sldId id="269" r:id="rId15"/>
    <p:sldId id="270" r:id="rId16"/>
    <p:sldId id="271" r:id="rId17"/>
  </p:sldIdLst>
  <p:sldSz cx="10298113" cy="7200900"/>
  <p:notesSz cx="10298113" cy="7200900"/>
  <p:defaultTextStyle>
    <a:defPPr>
      <a:defRPr lang="de-DE"/>
    </a:defPPr>
    <a:lvl1pPr marL="0" algn="l" defTabSz="953617">
      <a:defRPr sz="17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7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7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7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7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7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7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7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7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FFD8369-9561-6E6D-365F-618E773360A9}">
  <a:tblStyle styleId="{2FFD8369-9561-6E6D-365F-618E773360A9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>
              <a:solidFill>
                <a:schemeClr val="lt1"/>
              </a:solidFill>
            </a:ln>
          </a:left>
          <a:right>
            <a:ln w="12700">
              <a:solidFill>
                <a:schemeClr val="lt1"/>
              </a:solidFill>
            </a:ln>
          </a:right>
          <a:top>
            <a:ln w="12700">
              <a:solidFill>
                <a:schemeClr val="lt1"/>
              </a:solidFill>
            </a:ln>
          </a:top>
          <a:bottom>
            <a:ln w="12700">
              <a:solidFill>
                <a:schemeClr val="lt1"/>
              </a:solidFill>
            </a:ln>
          </a:bottom>
          <a:insideH>
            <a:ln w="12700">
              <a:solidFill>
                <a:schemeClr val="lt1"/>
              </a:solidFill>
            </a:ln>
          </a:insideH>
          <a:insideV>
            <a:ln w="12700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  <a:fill>
          <a:solidFill>
            <a:schemeClr val="accent1">
              <a:tint val="40000"/>
            </a:schemeClr>
          </a:solidFill>
        </a:fill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seCell>
      <a:tcStyle>
        <a:tcBdr/>
      </a:tcStyle>
    </a:seCell>
    <a:swCell>
      <a:tcStyle>
        <a:tcBdr/>
      </a:tcStyle>
    </a:swCell>
    <a:firstRow>
      <a:tcTxStyle b="on">
        <a:fontRef idx="minor">
          <a:prstClr val="black"/>
        </a:fontRef>
        <a:schemeClr val="lt1"/>
      </a:tcTxStyle>
      <a:tcStyle>
        <a:tcBdr>
          <a:bottom>
            <a:ln w="38100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  <a:neCell>
      <a:tcStyle>
        <a:tcBdr/>
      </a:tcStyle>
    </a:neCell>
    <a:nwCell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9"/>
  </p:normalViewPr>
  <p:slideViewPr>
    <p:cSldViewPr>
      <p:cViewPr varScale="1">
        <p:scale>
          <a:sx n="105" d="100"/>
          <a:sy n="105" d="100"/>
        </p:scale>
        <p:origin x="3427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Kopfzeilenplatzhalter 1"/>
          <p:cNvSpPr>
            <a:spLocks noGrp="1"/>
          </p:cNvSpPr>
          <p:nvPr>
            <p:ph type="hdr" sz="quarter"/>
          </p:nvPr>
        </p:nvSpPr>
        <p:spPr bwMode="auto">
          <a:xfrm>
            <a:off x="4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umsplatzhalter 2"/>
          <p:cNvSpPr>
            <a:spLocks noGrp="1"/>
          </p:cNvSpPr>
          <p:nvPr>
            <p:ph type="dt" idx="1"/>
          </p:nvPr>
        </p:nvSpPr>
        <p:spPr bwMode="auto">
          <a:xfrm>
            <a:off x="3850448" y="6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/>
          <a:lstStyle>
            <a:lvl1pPr algn="r">
              <a:defRPr sz="1300"/>
            </a:lvl1pPr>
          </a:lstStyle>
          <a:p>
            <a:pPr>
              <a:defRPr/>
            </a:pPr>
            <a:fld id="{3DBE2723-2822-419A-9BD4-4BAD25D3271D}" type="datetimeFigureOut">
              <a:rPr lang="en-US"/>
              <a:t>4/3/2023</a:t>
            </a:fld>
            <a:endParaRPr lang="en-US"/>
          </a:p>
        </p:txBody>
      </p:sp>
      <p:sp>
        <p:nvSpPr>
          <p:cNvPr id="6" name="Folienbildplatzhalter 3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750888" y="741363"/>
            <a:ext cx="5295899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500" tIns="47750" rIns="95500" bIns="47750" rtlCol="0" anchor="ctr"/>
          <a:lstStyle/>
          <a:p>
            <a:pPr>
              <a:defRPr/>
            </a:pPr>
            <a:endParaRPr lang="en-US"/>
          </a:p>
        </p:txBody>
      </p:sp>
      <p:sp>
        <p:nvSpPr>
          <p:cNvPr id="7" name="Notizenplatzhalter 4"/>
          <p:cNvSpPr>
            <a:spLocks noGrp="1"/>
          </p:cNvSpPr>
          <p:nvPr>
            <p:ph type="body" sz="quarter" idx="3"/>
          </p:nvPr>
        </p:nvSpPr>
        <p:spPr bwMode="auto">
          <a:xfrm>
            <a:off x="679769" y="4690272"/>
            <a:ext cx="5438140" cy="4443412"/>
          </a:xfrm>
          <a:prstGeom prst="rect">
            <a:avLst/>
          </a:prstGeom>
        </p:spPr>
        <p:txBody>
          <a:bodyPr vert="horz" lIns="95500" tIns="47750" rIns="95500" bIns="47750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 lang="en-US"/>
          </a:p>
        </p:txBody>
      </p:sp>
      <p:sp>
        <p:nvSpPr>
          <p:cNvPr id="8" name="Fußzeilenplatzhalter 5"/>
          <p:cNvSpPr>
            <a:spLocks noGrp="1"/>
          </p:cNvSpPr>
          <p:nvPr>
            <p:ph type="ftr" sz="quarter" idx="4"/>
          </p:nvPr>
        </p:nvSpPr>
        <p:spPr bwMode="auto">
          <a:xfrm>
            <a:off x="4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l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liennummernplatzhalter 6"/>
          <p:cNvSpPr>
            <a:spLocks noGrp="1"/>
          </p:cNvSpPr>
          <p:nvPr>
            <p:ph type="sldNum" sz="quarter" idx="5"/>
          </p:nvPr>
        </p:nvSpPr>
        <p:spPr bwMode="auto">
          <a:xfrm>
            <a:off x="3850448" y="9378828"/>
            <a:ext cx="2945659" cy="493711"/>
          </a:xfrm>
          <a:prstGeom prst="rect">
            <a:avLst/>
          </a:prstGeom>
        </p:spPr>
        <p:txBody>
          <a:bodyPr vert="horz" lIns="95500" tIns="47750" rIns="95500" bIns="47750" rtlCol="0" anchor="b"/>
          <a:lstStyle>
            <a:lvl1pPr algn="r">
              <a:defRPr sz="1300"/>
            </a:lvl1pPr>
          </a:lstStyle>
          <a:p>
            <a:pPr>
              <a:defRPr/>
            </a:pPr>
            <a:fld id="{5453E05D-3DF1-4E21-AB1B-DE220D2B1110}" type="slidenum">
              <a:rPr lang="en-US"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53617">
      <a:defRPr sz="1200">
        <a:solidFill>
          <a:schemeClr val="tx1"/>
        </a:solidFill>
        <a:latin typeface="+mn-lt"/>
        <a:ea typeface="+mn-ea"/>
        <a:cs typeface="+mn-cs"/>
      </a:defRPr>
    </a:lvl1pPr>
    <a:lvl2pPr marL="476808" algn="l" defTabSz="953617">
      <a:defRPr sz="1200">
        <a:solidFill>
          <a:schemeClr val="tx1"/>
        </a:solidFill>
        <a:latin typeface="+mn-lt"/>
        <a:ea typeface="+mn-ea"/>
        <a:cs typeface="+mn-cs"/>
      </a:defRPr>
    </a:lvl2pPr>
    <a:lvl3pPr marL="953617" algn="l" defTabSz="953617">
      <a:defRPr sz="1200">
        <a:solidFill>
          <a:schemeClr val="tx1"/>
        </a:solidFill>
        <a:latin typeface="+mn-lt"/>
        <a:ea typeface="+mn-ea"/>
        <a:cs typeface="+mn-cs"/>
      </a:defRPr>
    </a:lvl3pPr>
    <a:lvl4pPr marL="1430423" algn="l" defTabSz="953617">
      <a:defRPr sz="1200">
        <a:solidFill>
          <a:schemeClr val="tx1"/>
        </a:solidFill>
        <a:latin typeface="+mn-lt"/>
        <a:ea typeface="+mn-ea"/>
        <a:cs typeface="+mn-cs"/>
      </a:defRPr>
    </a:lvl4pPr>
    <a:lvl5pPr marL="1907231" algn="l" defTabSz="953617">
      <a:defRPr sz="1200">
        <a:solidFill>
          <a:schemeClr val="tx1"/>
        </a:solidFill>
        <a:latin typeface="+mn-lt"/>
        <a:ea typeface="+mn-ea"/>
        <a:cs typeface="+mn-cs"/>
      </a:defRPr>
    </a:lvl5pPr>
    <a:lvl6pPr marL="2384039" algn="l" defTabSz="953617">
      <a:defRPr sz="1200">
        <a:solidFill>
          <a:schemeClr val="tx1"/>
        </a:solidFill>
        <a:latin typeface="+mn-lt"/>
        <a:ea typeface="+mn-ea"/>
        <a:cs typeface="+mn-cs"/>
      </a:defRPr>
    </a:lvl6pPr>
    <a:lvl7pPr marL="2860849" algn="l" defTabSz="953617">
      <a:defRPr sz="1200">
        <a:solidFill>
          <a:schemeClr val="tx1"/>
        </a:solidFill>
        <a:latin typeface="+mn-lt"/>
        <a:ea typeface="+mn-ea"/>
        <a:cs typeface="+mn-cs"/>
      </a:defRPr>
    </a:lvl7pPr>
    <a:lvl8pPr marL="3337656" algn="l" defTabSz="953617">
      <a:defRPr sz="1200">
        <a:solidFill>
          <a:schemeClr val="tx1"/>
        </a:solidFill>
        <a:latin typeface="+mn-lt"/>
        <a:ea typeface="+mn-ea"/>
        <a:cs typeface="+mn-cs"/>
      </a:defRPr>
    </a:lvl8pPr>
    <a:lvl9pPr marL="3814465" algn="l" defTabSz="953617">
      <a:defRPr sz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5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5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B3498228-4FD6-45EB-B0CA-EE52938E3D39}" type="slidenum">
              <a:rPr lang="de-DE"/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453E05D-3DF1-4E21-AB1B-DE220D2B111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05215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 marL="171450" indent="-171450"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171450" indent="-171450">
              <a:buFont typeface="Arial"/>
              <a:buChar char="•"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5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>
              <a:defRPr/>
            </a:pPr>
            <a:endParaRPr dirty="0"/>
          </a:p>
        </p:txBody>
      </p:sp>
      <p:sp>
        <p:nvSpPr>
          <p:cNvPr id="6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endParaRPr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 bwMode="auto">
          <a:xfrm>
            <a:off x="750888" y="741363"/>
            <a:ext cx="5295900" cy="370205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 bwMode="auto"/>
        <p:txBody>
          <a:bodyPr/>
          <a:lstStyle/>
          <a:p>
            <a:pPr marL="0" marR="0" lvl="0" indent="0" algn="l" defTabSz="95361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5"/>
          </p:nvPr>
        </p:nvSpPr>
        <p:spPr bwMode="auto"/>
        <p:txBody>
          <a:bodyPr/>
          <a:lstStyle/>
          <a:p>
            <a:pPr>
              <a:defRPr/>
            </a:pPr>
            <a:fld id="{5453E05D-3DF1-4E21-AB1B-DE220D2B1110}" type="slidenum">
              <a:rPr lang="en-US"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gitus - Mathematikdidaktik - Titelfoli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 bwMode="auto">
          <a:xfrm>
            <a:off x="8817760" y="6800850"/>
            <a:ext cx="1479013" cy="240030"/>
          </a:xfrm>
          <a:prstGeom prst="rect">
            <a:avLst/>
          </a:prstGeom>
          <a:solidFill>
            <a:srgbClr val="FFFFFF"/>
          </a:solidFill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de-DE" sz="1500"/>
          </a:p>
        </p:txBody>
      </p:sp>
      <p:pic>
        <p:nvPicPr>
          <p:cNvPr id="5" name="Picture 8" descr="Siegel_grau"/>
          <p:cNvPicPr>
            <a:picLocks noChangeAspect="1" noChangeArrowheads="1"/>
          </p:cNvPicPr>
          <p:nvPr userDrawn="1"/>
        </p:nvPicPr>
        <p:blipFill>
          <a:blip r:embed="rId2"/>
          <a:stretch/>
        </p:blipFill>
        <p:spPr bwMode="auto">
          <a:xfrm>
            <a:off x="8363608" y="5341062"/>
            <a:ext cx="1970024" cy="1859788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Rectangle 5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686540" y="2800350"/>
            <a:ext cx="8753396" cy="1120140"/>
          </a:xfrm>
          <a:prstGeom prst="rect">
            <a:avLst/>
          </a:prstGeom>
        </p:spPr>
        <p:txBody>
          <a:bodyPr/>
          <a:lstStyle>
            <a:lvl1pPr algn="ctr">
              <a:defRPr sz="2050" b="0" i="1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de-DE"/>
              <a:t>Master-Untertitelformat bearbeiten</a:t>
            </a:r>
            <a:endParaRPr/>
          </a:p>
        </p:txBody>
      </p:sp>
      <p:sp>
        <p:nvSpPr>
          <p:cNvPr id="7" name="Rectangle 4"/>
          <p:cNvSpPr>
            <a:spLocks noGrp="1" noChangeArrowheads="1"/>
          </p:cNvSpPr>
          <p:nvPr>
            <p:ph type="ctrTitle"/>
          </p:nvPr>
        </p:nvSpPr>
        <p:spPr bwMode="auto">
          <a:xfrm>
            <a:off x="686540" y="1200150"/>
            <a:ext cx="8753396" cy="1200150"/>
          </a:xfrm>
        </p:spPr>
        <p:txBody>
          <a:bodyPr/>
          <a:lstStyle>
            <a:lvl1pPr algn="ctr">
              <a:defRPr sz="2350" b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de-DE"/>
              <a:t>Mastertitelformat bearbeiten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Digitus - Mathematikdidaktik - 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Digitus - Mathematikdidaktik - mit Untertite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5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6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8" name="Textfeld 13"/>
          <p:cNvSpPr>
            <a:spLocks noAdjustHandles="1"/>
          </p:cNvSpPr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tabLst>
                <a:tab pos="5827713" algn="r"/>
              </a:tabLst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Didaktik der Mathematik – LMU München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0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11" name="Textplatzhalter 20"/>
          <p:cNvSpPr>
            <a:spLocks noGrp="1"/>
          </p:cNvSpPr>
          <p:nvPr>
            <p:ph type="body" sz="quarter" idx="11"/>
          </p:nvPr>
        </p:nvSpPr>
        <p:spPr bwMode="auto"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12" name="Textplatzhalter 8"/>
          <p:cNvSpPr>
            <a:spLocks noGrp="1"/>
          </p:cNvSpPr>
          <p:nvPr>
            <p:ph type="body" sz="quarter" idx="14"/>
          </p:nvPr>
        </p:nvSpPr>
        <p:spPr bwMode="auto">
          <a:xfrm>
            <a:off x="7453312" y="0"/>
            <a:ext cx="2844801" cy="560070"/>
          </a:xfrm>
        </p:spPr>
        <p:txBody>
          <a:bodyPr>
            <a:normAutofit/>
          </a:bodyPr>
          <a:lstStyle>
            <a:lvl1pPr algn="r">
              <a:defRPr sz="1300" b="0">
                <a:latin typeface="+mn-lt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3" name="Inhaltsplatzhalter 2"/>
          <p:cNvSpPr>
            <a:spLocks noGrp="1"/>
          </p:cNvSpPr>
          <p:nvPr>
            <p:ph idx="1" hasCustomPrompt="1"/>
          </p:nvPr>
        </p:nvSpPr>
        <p:spPr bwMode="auto">
          <a:xfrm>
            <a:off x="514915" y="1296193"/>
            <a:ext cx="9268300" cy="5136291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 marL="715963" indent="-238125">
              <a:defRPr sz="1700"/>
            </a:lvl2pPr>
            <a:lvl3pPr marL="889000" indent="-173038">
              <a:buFont typeface="Arial"/>
              <a:buChar char="•"/>
              <a:defRPr sz="1700"/>
            </a:lvl3pPr>
            <a:lvl4pPr marL="889000" indent="0">
              <a:buFont typeface="Symbol"/>
              <a:buNone/>
              <a:defRPr sz="1700"/>
            </a:lvl4pPr>
            <a:lvl5pPr marL="889000" indent="0" algn="r">
              <a:buFont typeface="Symbol"/>
              <a:buNone/>
              <a:defRPr sz="12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preserve="1" userDrawn="1">
  <p:cSld name="1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7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Textfeld 13"/>
          <p:cNvSpPr>
            <a:spLocks noAdjustHandles="1"/>
          </p:cNvSpPr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Didaktik der Mathematik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11" name="Textplatzhalter 20"/>
          <p:cNvSpPr>
            <a:spLocks noGrp="1"/>
          </p:cNvSpPr>
          <p:nvPr>
            <p:ph type="body" sz="quarter" idx="11" hasCustomPrompt="1"/>
          </p:nvPr>
        </p:nvSpPr>
        <p:spPr bwMode="auto">
          <a:xfrm>
            <a:off x="468536" y="717686"/>
            <a:ext cx="6912767" cy="406427"/>
          </a:xfrm>
        </p:spPr>
        <p:txBody>
          <a:bodyPr>
            <a:norm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  <p:sp>
        <p:nvSpPr>
          <p:cNvPr id="12" name="Textplatzhalter 7"/>
          <p:cNvSpPr>
            <a:spLocks noGrp="1"/>
          </p:cNvSpPr>
          <p:nvPr>
            <p:ph type="body" sz="quarter" idx="13"/>
          </p:nvPr>
        </p:nvSpPr>
        <p:spPr bwMode="auto">
          <a:xfrm>
            <a:off x="3852913" y="6192737"/>
            <a:ext cx="5930286" cy="584176"/>
          </a:xfrm>
          <a:prstGeom prst="rect">
            <a:avLst/>
          </a:prstGeom>
          <a:noFill/>
          <a:ln>
            <a:noFill/>
          </a:ln>
        </p:spPr>
        <p:txBody>
          <a:bodyPr anchor="b"/>
          <a:lstStyle>
            <a:lvl1pPr algn="r">
              <a:defRPr sz="1000" b="0"/>
            </a:lvl1pPr>
          </a:lstStyle>
          <a:p>
            <a:pPr lvl="0">
              <a:defRPr/>
            </a:pPr>
            <a:endParaRPr lang="de-DE"/>
          </a:p>
        </p:txBody>
      </p:sp>
      <p:sp>
        <p:nvSpPr>
          <p:cNvPr id="13" name="Textplatzhalter 8"/>
          <p:cNvSpPr>
            <a:spLocks noGrp="1"/>
          </p:cNvSpPr>
          <p:nvPr>
            <p:ph type="body" sz="quarter" idx="14"/>
          </p:nvPr>
        </p:nvSpPr>
        <p:spPr bwMode="auto">
          <a:xfrm>
            <a:off x="7453312" y="0"/>
            <a:ext cx="2844801" cy="560070"/>
          </a:xfrm>
        </p:spPr>
        <p:txBody>
          <a:bodyPr/>
          <a:lstStyle>
            <a:lvl1pPr algn="r">
              <a:defRPr sz="800" b="0"/>
            </a:lvl1pPr>
          </a:lstStyle>
          <a:p>
            <a:pPr>
              <a:defRPr/>
            </a:pPr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2_Benutzerdefiniertes Layou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Rechteck 8"/>
          <p:cNvSpPr/>
          <p:nvPr userDrawn="1"/>
        </p:nvSpPr>
        <p:spPr bwMode="auto">
          <a:xfrm>
            <a:off x="8" y="56"/>
            <a:ext cx="7453304" cy="64807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l">
              <a:defRPr/>
            </a:pPr>
            <a:endParaRPr lang="de-DE" sz="2400" b="1">
              <a:solidFill>
                <a:schemeClr val="bg1"/>
              </a:solidFill>
            </a:endParaRPr>
          </a:p>
        </p:txBody>
      </p:sp>
      <p:sp>
        <p:nvSpPr>
          <p:cNvPr id="5" name="Inhaltsplatzhalter 2"/>
          <p:cNvSpPr>
            <a:spLocks noGrp="1"/>
          </p:cNvSpPr>
          <p:nvPr>
            <p:ph idx="1"/>
          </p:nvPr>
        </p:nvSpPr>
        <p:spPr bwMode="auto">
          <a:xfrm>
            <a:off x="514915" y="1440209"/>
            <a:ext cx="9268300" cy="4992275"/>
          </a:xfrm>
          <a:prstGeom prst="rect">
            <a:avLst/>
          </a:prstGeom>
        </p:spPr>
        <p:txBody>
          <a:bodyPr/>
          <a:lstStyle>
            <a:lvl1pPr>
              <a:buClr>
                <a:srgbClr val="C00000"/>
              </a:buClr>
              <a:buSzPct val="120000"/>
              <a:buFont typeface="Wingdings"/>
              <a:buChar char="§"/>
              <a:defRPr sz="2200">
                <a:latin typeface="+mn-lt"/>
              </a:defRPr>
            </a:lvl1pPr>
            <a:lvl2pPr>
              <a:defRPr sz="1700"/>
            </a:lvl2pPr>
            <a:lvl3pPr marL="1191775" indent="-238356">
              <a:buFont typeface="Symbol"/>
              <a:buChar char="-"/>
              <a:defRPr sz="1700"/>
            </a:lvl3pPr>
            <a:lvl4pPr marL="1668482" indent="-238356">
              <a:buFont typeface="Symbol"/>
              <a:buChar char="-"/>
              <a:defRPr sz="1700"/>
            </a:lvl4pPr>
            <a:lvl5pPr marL="2145192" indent="-238356">
              <a:buFont typeface="Symbol"/>
              <a:buChar char="-"/>
              <a:defRPr sz="1700"/>
            </a:lvl5pPr>
          </a:lstStyle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  <a:p>
            <a:pPr lvl="4">
              <a:defRPr/>
            </a:pPr>
            <a:r>
              <a:rPr lang="de-DE"/>
              <a:t>Fünfte Ebene</a:t>
            </a:r>
            <a:endParaRPr/>
          </a:p>
        </p:txBody>
      </p:sp>
      <p:sp>
        <p:nvSpPr>
          <p:cNvPr id="6" name="Titel 1"/>
          <p:cNvSpPr>
            <a:spLocks noGrp="1"/>
          </p:cNvSpPr>
          <p:nvPr>
            <p:ph type="title"/>
          </p:nvPr>
        </p:nvSpPr>
        <p:spPr bwMode="auto">
          <a:xfrm>
            <a:off x="468536" y="0"/>
            <a:ext cx="6912768" cy="648128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de-DE"/>
          </a:p>
        </p:txBody>
      </p:sp>
      <p:cxnSp>
        <p:nvCxnSpPr>
          <p:cNvPr id="7" name="Gerade Verbindung 18"/>
          <p:cNvCxnSpPr>
            <a:cxnSpLocks/>
          </p:cNvCxnSpPr>
          <p:nvPr userDrawn="1"/>
        </p:nvCxnSpPr>
        <p:spPr bwMode="auto">
          <a:xfrm>
            <a:off x="1" y="6838360"/>
            <a:ext cx="10298113" cy="0"/>
          </a:xfrm>
          <a:prstGeom prst="line">
            <a:avLst/>
          </a:prstGeom>
          <a:ln w="1270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hteck 12"/>
          <p:cNvSpPr/>
          <p:nvPr userDrawn="1"/>
        </p:nvSpPr>
        <p:spPr bwMode="auto">
          <a:xfrm>
            <a:off x="3852920" y="6840866"/>
            <a:ext cx="6445199" cy="7195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5361" tIns="47681" rIns="95361" bIns="47681"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9" name="Textfeld 13"/>
          <p:cNvSpPr>
            <a:spLocks noAdjustHandles="1"/>
          </p:cNvSpPr>
          <p:nvPr userDrawn="1"/>
        </p:nvSpPr>
        <p:spPr bwMode="auto">
          <a:xfrm>
            <a:off x="3852912" y="6851612"/>
            <a:ext cx="6445202" cy="280959"/>
          </a:xfrm>
          <a:prstGeom prst="rect">
            <a:avLst/>
          </a:prstGeom>
          <a:noFill/>
          <a:ln>
            <a:noFill/>
          </a:ln>
        </p:spPr>
        <p:txBody>
          <a:bodyPr wrap="square" lIns="95361" tIns="47681" rIns="95361" bIns="47681" rtlCol="0">
            <a:spAutoFit/>
          </a:bodyPr>
          <a:lstStyle/>
          <a:p>
            <a:pPr>
              <a:defRPr/>
            </a:pPr>
            <a:r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 Didaktik der Biologie – LMU München				</a:t>
            </a:r>
            <a:fld id="{8BE7A362-220D-42D0-B4B4-4DB6B9E5BC20}" type="slidenum">
              <a:rPr lang="de-DE" sz="1200" b="1">
                <a:solidFill>
                  <a:schemeClr val="tx2"/>
                </a:solidFill>
                <a:latin typeface="+mn-lt"/>
                <a:ea typeface="+mn-ea"/>
                <a:cs typeface="+mn-cs"/>
              </a:rPr>
              <a:t>‹Nr.›</a:t>
            </a:fld>
            <a:endParaRPr lang="de-DE" sz="1200" b="1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Inhaltsplatzhalter 2"/>
          <p:cNvSpPr>
            <a:spLocks noGrp="1"/>
          </p:cNvSpPr>
          <p:nvPr>
            <p:ph sz="quarter" idx="10"/>
          </p:nvPr>
        </p:nvSpPr>
        <p:spPr bwMode="auto">
          <a:xfrm>
            <a:off x="5536232" y="6480770"/>
            <a:ext cx="4248943" cy="288032"/>
          </a:xfrm>
          <a:prstGeom prst="rect">
            <a:avLst/>
          </a:prstGeom>
        </p:spPr>
        <p:txBody>
          <a:bodyPr vert="horz" anchor="ctr"/>
          <a:lstStyle>
            <a:lvl1pPr algn="r">
              <a:defRPr sz="1300" b="0">
                <a:latin typeface="Calibri"/>
                <a:cs typeface="Calibri"/>
              </a:defRPr>
            </a:lvl1pPr>
            <a:lvl2pPr marL="476806" indent="0">
              <a:buNone/>
              <a:defRPr/>
            </a:lvl2pPr>
          </a:lstStyle>
          <a:p>
            <a:pPr lvl="0">
              <a:defRPr/>
            </a:pPr>
            <a:r>
              <a:rPr lang="de-DE"/>
              <a:t>Mastertextformat bearbeiten</a:t>
            </a:r>
            <a:endParaRPr/>
          </a:p>
        </p:txBody>
      </p:sp>
      <p:sp>
        <p:nvSpPr>
          <p:cNvPr id="11" name="Rechteck 15"/>
          <p:cNvSpPr/>
          <p:nvPr userDrawn="1"/>
        </p:nvSpPr>
        <p:spPr bwMode="auto">
          <a:xfrm>
            <a:off x="0" y="724003"/>
            <a:ext cx="7453312" cy="400110"/>
          </a:xfrm>
          <a:prstGeom prst="rect">
            <a:avLst/>
          </a:prstGeom>
          <a:solidFill>
            <a:srgbClr val="1F497D"/>
          </a:solidFill>
        </p:spPr>
        <p:txBody>
          <a:bodyPr wrap="square">
            <a:spAutoFit/>
          </a:bodyPr>
          <a:lstStyle/>
          <a:p>
            <a:pPr marL="452438">
              <a:defRPr/>
            </a:pPr>
            <a:endParaRPr lang="de-DE" sz="2000">
              <a:solidFill>
                <a:schemeClr val="bg1"/>
              </a:solidFill>
            </a:endParaRPr>
          </a:p>
        </p:txBody>
      </p:sp>
      <p:sp>
        <p:nvSpPr>
          <p:cNvPr id="12" name="Textplatzhalter 20"/>
          <p:cNvSpPr>
            <a:spLocks noGrp="1"/>
          </p:cNvSpPr>
          <p:nvPr>
            <p:ph type="body" sz="quarter" idx="11"/>
          </p:nvPr>
        </p:nvSpPr>
        <p:spPr bwMode="auto">
          <a:xfrm>
            <a:off x="468536" y="717686"/>
            <a:ext cx="6912767" cy="406427"/>
          </a:xfrm>
        </p:spPr>
        <p:txBody>
          <a:bodyPr>
            <a:noAutofit/>
          </a:bodyPr>
          <a:lstStyle>
            <a:lvl1pPr>
              <a:defRPr sz="2000" b="0">
                <a:solidFill>
                  <a:schemeClr val="bg1"/>
                </a:solidFill>
                <a:latin typeface="+mn-lt"/>
              </a:defRPr>
            </a:lvl1pPr>
          </a:lstStyle>
          <a:p>
            <a:pPr lvl="0">
              <a:defRPr/>
            </a:pPr>
            <a:r>
              <a:rPr lang="de-DE"/>
              <a:t>Textmasterformat bearbeiten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platzhalter 1"/>
          <p:cNvSpPr>
            <a:spLocks noGrp="1"/>
          </p:cNvSpPr>
          <p:nvPr>
            <p:ph type="title"/>
          </p:nvPr>
        </p:nvSpPr>
        <p:spPr bwMode="auto">
          <a:xfrm>
            <a:off x="514915" y="288377"/>
            <a:ext cx="9268300" cy="1200151"/>
          </a:xfrm>
          <a:prstGeom prst="rect">
            <a:avLst/>
          </a:prstGeom>
        </p:spPr>
        <p:txBody>
          <a:bodyPr vert="horz" lIns="95361" tIns="47681" rIns="95361" bIns="47681" rtlCol="0" anchor="ctr">
            <a:normAutofit/>
          </a:bodyPr>
          <a:lstStyle/>
          <a:p>
            <a:pPr>
              <a:defRPr/>
            </a:pPr>
            <a:r>
              <a:rPr lang="de-DE"/>
              <a:t>Titelmasterformat durch Klicken bearbeiten</a:t>
            </a:r>
            <a:endParaRPr/>
          </a:p>
        </p:txBody>
      </p:sp>
      <p:sp>
        <p:nvSpPr>
          <p:cNvPr id="5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514915" y="1680223"/>
            <a:ext cx="9268300" cy="4752261"/>
          </a:xfrm>
          <a:prstGeom prst="rect">
            <a:avLst/>
          </a:prstGeom>
        </p:spPr>
        <p:txBody>
          <a:bodyPr vert="horz" lIns="95361" tIns="47681" rIns="95361" bIns="47681" rtlCol="0">
            <a:normAutofit/>
          </a:bodyPr>
          <a:lstStyle/>
          <a:p>
            <a:pPr lvl="0">
              <a:defRPr/>
            </a:pPr>
            <a:r>
              <a:rPr lang="de-DE"/>
              <a:t>Textmasterformate durch Klicken bearbeiten</a:t>
            </a:r>
            <a:endParaRPr/>
          </a:p>
          <a:p>
            <a:pPr lvl="1">
              <a:defRPr/>
            </a:pPr>
            <a:r>
              <a:rPr lang="de-DE"/>
              <a:t>Zweite Ebene</a:t>
            </a:r>
            <a:endParaRPr/>
          </a:p>
          <a:p>
            <a:pPr lvl="2">
              <a:defRPr/>
            </a:pPr>
            <a:r>
              <a:rPr lang="de-DE"/>
              <a:t>Dritte Ebene</a:t>
            </a:r>
            <a:endParaRPr/>
          </a:p>
          <a:p>
            <a:pPr lvl="3">
              <a:defRPr/>
            </a:pPr>
            <a:r>
              <a:rPr lang="de-DE"/>
              <a:t>Vierte Ebene</a:t>
            </a:r>
            <a:endParaRPr/>
          </a:p>
        </p:txBody>
      </p:sp>
      <p:sp>
        <p:nvSpPr>
          <p:cNvPr id="6" name="Foliennummernplatzhalter 4"/>
          <p:cNvSpPr>
            <a:spLocks noAdjustHandles="1"/>
          </p:cNvSpPr>
          <p:nvPr userDrawn="1"/>
        </p:nvSpPr>
        <p:spPr bwMode="auto">
          <a:xfrm>
            <a:off x="9845788" y="6773532"/>
            <a:ext cx="470210" cy="5317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5361" tIns="47681" rIns="95361" bIns="47681" anchor="ctr"/>
          <a:lstStyle/>
          <a:p>
            <a:pPr algn="ctr">
              <a:defRPr/>
            </a:pPr>
            <a:fld id="{8BE7A362-220D-42D0-B4B4-4DB6B9E5BC20}" type="slidenum">
              <a:rPr lang="de-DE" sz="1200" b="1">
                <a:solidFill>
                  <a:schemeClr val="bg1"/>
                </a:solidFill>
                <a:latin typeface="Arial Bold"/>
                <a:ea typeface="Arial Bold"/>
                <a:cs typeface="Arial Bold"/>
              </a:rPr>
              <a:t>‹Nr.›</a:t>
            </a:fld>
            <a:endParaRPr lang="de-DE" sz="1200" b="1">
              <a:solidFill>
                <a:schemeClr val="bg1"/>
              </a:solidFill>
              <a:latin typeface="Arial Bold"/>
              <a:ea typeface="Arial Bold"/>
              <a:cs typeface="Arial Bold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53617">
        <a:spcBef>
          <a:spcPts val="0"/>
        </a:spcBef>
        <a:buNone/>
        <a:defRPr sz="47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7607" indent="-357607" algn="l" defTabSz="953617">
        <a:spcBef>
          <a:spcPts val="0"/>
        </a:spcBef>
        <a:buFont typeface="Arial"/>
        <a:buNone/>
        <a:defRPr sz="2400" b="1">
          <a:solidFill>
            <a:schemeClr val="tx1"/>
          </a:solidFill>
          <a:latin typeface="Arial Bold"/>
          <a:ea typeface="+mn-ea"/>
          <a:cs typeface="+mn-cs"/>
        </a:defRPr>
      </a:lvl1pPr>
      <a:lvl2pPr marL="774811" indent="-298005" algn="l" defTabSz="953617">
        <a:spcBef>
          <a:spcPts val="0"/>
        </a:spcBef>
        <a:buFont typeface="Arial"/>
        <a:buChar char="–"/>
        <a:defRPr sz="3000">
          <a:solidFill>
            <a:schemeClr val="tx1"/>
          </a:solidFill>
          <a:latin typeface="+mn-lt"/>
          <a:ea typeface="+mn-ea"/>
          <a:cs typeface="+mn-cs"/>
        </a:defRPr>
      </a:lvl2pPr>
      <a:lvl3pPr marL="1192021" indent="-238404" algn="l" defTabSz="953617">
        <a:spcBef>
          <a:spcPts val="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68828" indent="-238404" algn="l" defTabSz="953617">
        <a:spcBef>
          <a:spcPts val="0"/>
        </a:spcBef>
        <a:buFont typeface="Arial"/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145636" indent="-238404" algn="l" defTabSz="953617">
        <a:spcBef>
          <a:spcPts val="0"/>
        </a:spcBef>
        <a:buFont typeface="Arial"/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622444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3099252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576061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4052869" indent="-238404" algn="l" defTabSz="953617">
        <a:spcBef>
          <a:spcPts val="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1pPr>
      <a:lvl2pPr marL="476808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2pPr>
      <a:lvl3pPr marL="953617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3pPr>
      <a:lvl4pPr marL="1430423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4pPr>
      <a:lvl5pPr marL="1907231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5pPr>
      <a:lvl6pPr marL="238403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6pPr>
      <a:lvl7pPr marL="2860849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7pPr>
      <a:lvl8pPr marL="3337656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8pPr>
      <a:lvl9pPr marL="3814465" algn="l" defTabSz="953617">
        <a:defRPr sz="17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hyperlink" Target="https://epub.ub.uni-muenchen.de/94223/1/Beispiel_Simulation-Muenzwurf.xlsx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epub.ub.uni-muenchen.de/94316/1/3_M07c_Phaenomene-nutzen_Aufg.odt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pixabay.com/images/id-918449/" TargetMode="External"/><Relationship Id="rId2" Type="http://schemas.openxmlformats.org/officeDocument/2006/relationships/hyperlink" Target="https://pixabay.com/images/id-1789697/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creativecommons.org/licenses/by-sa/4.0/legalcode.de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epub.ub.uni-muenchen.de/95513/1/M_Handreichung_Lehrkraefte.docx" TargetMode="External"/><Relationship Id="rId3" Type="http://schemas.openxmlformats.org/officeDocument/2006/relationships/hyperlink" Target="https://orcid.org/0000-0002-3187-3459" TargetMode="External"/><Relationship Id="rId7" Type="http://schemas.openxmlformats.org/officeDocument/2006/relationships/hyperlink" Target="https://creativecommons.org/licenses/by-sa/4.0/deed.de" TargetMode="External"/><Relationship Id="rId2" Type="http://schemas.openxmlformats.org/officeDocument/2006/relationships/hyperlink" Target="https://nbn-resolving.org/urn:nbn:de:bvb:19-epub-93577-3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orcid.org/0000-0002-4017-3534" TargetMode="External"/><Relationship Id="rId5" Type="http://schemas.openxmlformats.org/officeDocument/2006/relationships/hyperlink" Target="https://orcid.org/0000-0003-2828-6939" TargetMode="External"/><Relationship Id="rId4" Type="http://schemas.openxmlformats.org/officeDocument/2006/relationships/hyperlink" Target="https://orcid.org/0000-0002-8386-5151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0.png"/><Relationship Id="rId4" Type="http://schemas.openxmlformats.org/officeDocument/2006/relationships/hyperlink" Target="https://epub.ub.uni-muenchen.de/94223/1/Beispiel_Simulation-Muenzwurf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Inhaltsplatzhalter 4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>
                <a:solidFill>
                  <a:srgbClr val="FF0000"/>
                </a:solidFill>
              </a:rPr>
              <a:t>Titelfolie „Phänomene und Konzepte verbinden“</a:t>
            </a:r>
            <a:endParaRPr/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6" name="Picture 2" descr="Wales, England, Regenbogen, Nach Sturm, Bunte"/>
          <p:cNvPicPr>
            <a:picLocks noChangeAspect="1" noChangeArrowheads="1"/>
          </p:cNvPicPr>
          <p:nvPr/>
        </p:nvPicPr>
        <p:blipFill>
          <a:blip r:embed="rId3"/>
          <a:stretch/>
        </p:blipFill>
        <p:spPr bwMode="auto">
          <a:xfrm>
            <a:off x="-1224568" y="50"/>
            <a:ext cx="11539585" cy="7200900"/>
          </a:xfrm>
          <a:prstGeom prst="rect">
            <a:avLst/>
          </a:prstGeom>
          <a:noFill/>
        </p:spPr>
      </p:pic>
      <p:sp>
        <p:nvSpPr>
          <p:cNvPr id="7" name="Rechteck 5"/>
          <p:cNvSpPr/>
          <p:nvPr/>
        </p:nvSpPr>
        <p:spPr bwMode="auto">
          <a:xfrm>
            <a:off x="2484760" y="1080266"/>
            <a:ext cx="784447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400">
                <a:solidFill>
                  <a:schemeClr val="tx1"/>
                </a:solidFill>
              </a:rPr>
              <a:t>Phänomene und Konzepte verbinden</a:t>
            </a:r>
            <a:endParaRPr sz="1600"/>
          </a:p>
        </p:txBody>
      </p:sp>
      <p:sp>
        <p:nvSpPr>
          <p:cNvPr id="8" name="Rechteck 6"/>
          <p:cNvSpPr/>
          <p:nvPr/>
        </p:nvSpPr>
        <p:spPr bwMode="auto">
          <a:xfrm>
            <a:off x="2484760" y="1584274"/>
            <a:ext cx="784447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400">
                <a:solidFill>
                  <a:schemeClr val="tx1"/>
                </a:solidFill>
              </a:rPr>
              <a:t>…um informelles Vorwissen der Lernenden zu nutzen</a:t>
            </a:r>
            <a:endParaRPr sz="1600"/>
          </a:p>
        </p:txBody>
      </p:sp>
      <p:sp>
        <p:nvSpPr>
          <p:cNvPr id="9" name="Rechteck 8"/>
          <p:cNvSpPr/>
          <p:nvPr/>
        </p:nvSpPr>
        <p:spPr bwMode="auto">
          <a:xfrm>
            <a:off x="2484760" y="576209"/>
            <a:ext cx="7844473" cy="432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defRPr/>
            </a:pPr>
            <a:r>
              <a:rPr lang="de-DE" sz="2400" b="1">
                <a:solidFill>
                  <a:schemeClr val="tx1"/>
                </a:solidFill>
              </a:rPr>
              <a:t>Konzeptorientierung – Option 3</a:t>
            </a:r>
            <a:endParaRPr sz="1600" b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Fehlvorstellungen herausfordern</a:t>
            </a:r>
            <a:endParaRPr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31946" y="1345909"/>
            <a:ext cx="10234218" cy="4918837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9A0F9549-8FBE-70B5-CF16-1BA170FEB637}"/>
              </a:ext>
            </a:extLst>
          </p:cNvPr>
          <p:cNvGrpSpPr/>
          <p:nvPr/>
        </p:nvGrpSpPr>
        <p:grpSpPr>
          <a:xfrm>
            <a:off x="7630654" y="40425"/>
            <a:ext cx="1080000" cy="1085566"/>
            <a:chOff x="-1463340" y="2695985"/>
            <a:chExt cx="1080000" cy="1085566"/>
          </a:xfrm>
        </p:grpSpPr>
        <p:sp>
          <p:nvSpPr>
            <p:cNvPr id="7" name="Rechteck 6">
              <a:hlinkClick r:id="rId4"/>
              <a:extLst>
                <a:ext uri="{FF2B5EF4-FFF2-40B4-BE49-F238E27FC236}">
                  <a16:creationId xmlns:a16="http://schemas.microsoft.com/office/drawing/2014/main" id="{D74BBA64-24CE-BEFF-4916-50805225A559}"/>
                </a:ext>
              </a:extLst>
            </p:cNvPr>
            <p:cNvSpPr/>
            <p:nvPr/>
          </p:nvSpPr>
          <p:spPr>
            <a:xfrm>
              <a:off x="-1463340" y="2695985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Zum Material</a:t>
              </a:r>
            </a:p>
          </p:txBody>
        </p:sp>
        <p:pic>
          <p:nvPicPr>
            <p:cNvPr id="10" name="Grafik 9" descr="Ein Bild, das Logo enthält.&#10;&#10;Automatisch generierte Beschreibung">
              <a:hlinkClick r:id="rId4"/>
              <a:extLst>
                <a:ext uri="{FF2B5EF4-FFF2-40B4-BE49-F238E27FC236}">
                  <a16:creationId xmlns:a16="http://schemas.microsoft.com/office/drawing/2014/main" id="{50FAF130-736B-C5D2-ED13-3E43412C841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86730" y="3061551"/>
              <a:ext cx="718367" cy="720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31" name="Inhaltsplatzhalter 30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Textplatzhalter 16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Einordnung</a:t>
            </a:r>
            <a:endParaRPr/>
          </a:p>
        </p:txBody>
      </p:sp>
      <p:sp>
        <p:nvSpPr>
          <p:cNvPr id="32" name="Textplatzhalter 31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Rechteck 28"/>
          <p:cNvSpPr/>
          <p:nvPr/>
        </p:nvSpPr>
        <p:spPr bwMode="auto">
          <a:xfrm>
            <a:off x="0" y="1898898"/>
            <a:ext cx="10040660" cy="386179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52039" tIns="152039" rIns="152039" bIns="152039" rtlCol="0" anchor="t"/>
          <a:lstStyle/>
          <a:p>
            <a:pPr>
              <a:defRPr/>
            </a:pPr>
            <a:endParaRPr lang="de-DE" sz="1850">
              <a:solidFill>
                <a:schemeClr val="tx1"/>
              </a:solidFill>
            </a:endParaRPr>
          </a:p>
        </p:txBody>
      </p:sp>
      <p:sp>
        <p:nvSpPr>
          <p:cNvPr id="8" name="Rechteck 6"/>
          <p:cNvSpPr/>
          <p:nvPr/>
        </p:nvSpPr>
        <p:spPr bwMode="auto">
          <a:xfrm>
            <a:off x="643632" y="2478167"/>
            <a:ext cx="1930896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Ausgangslage</a:t>
            </a:r>
            <a:endParaRPr/>
          </a:p>
        </p:txBody>
      </p:sp>
      <p:sp>
        <p:nvSpPr>
          <p:cNvPr id="9" name="Rechteck 7"/>
          <p:cNvSpPr/>
          <p:nvPr/>
        </p:nvSpPr>
        <p:spPr bwMode="auto">
          <a:xfrm>
            <a:off x="3095285" y="2478167"/>
            <a:ext cx="2316100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Material &amp; Idee</a:t>
            </a:r>
            <a:endParaRPr/>
          </a:p>
        </p:txBody>
      </p:sp>
      <p:sp>
        <p:nvSpPr>
          <p:cNvPr id="10" name="Rechteck 8"/>
          <p:cNvSpPr/>
          <p:nvPr/>
        </p:nvSpPr>
        <p:spPr bwMode="auto">
          <a:xfrm>
            <a:off x="5917515" y="2478167"/>
            <a:ext cx="3409299" cy="45054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700">
                <a:solidFill>
                  <a:schemeClr val="bg1"/>
                </a:solidFill>
              </a:rPr>
              <a:t>Planung der Umsetzung</a:t>
            </a:r>
            <a:endParaRPr/>
          </a:p>
        </p:txBody>
      </p:sp>
      <p:grpSp>
        <p:nvGrpSpPr>
          <p:cNvPr id="11" name="Gruppieren 63"/>
          <p:cNvGrpSpPr/>
          <p:nvPr/>
        </p:nvGrpSpPr>
        <p:grpSpPr bwMode="auto">
          <a:xfrm>
            <a:off x="3095285" y="3164690"/>
            <a:ext cx="2316100" cy="2379976"/>
            <a:chOff x="3664527" y="2743200"/>
            <a:chExt cx="2742045" cy="2817669"/>
          </a:xfrm>
        </p:grpSpPr>
        <p:sp>
          <p:nvSpPr>
            <p:cNvPr id="12" name="Oval 12"/>
            <p:cNvSpPr/>
            <p:nvPr/>
          </p:nvSpPr>
          <p:spPr bwMode="auto">
            <a:xfrm>
              <a:off x="4958772" y="3451514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angestrebte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Lern-aktivitäten</a:t>
              </a:r>
              <a:endParaRPr/>
            </a:p>
          </p:txBody>
        </p:sp>
        <p:sp>
          <p:nvSpPr>
            <p:cNvPr id="13" name="Oval 13"/>
            <p:cNvSpPr/>
            <p:nvPr/>
          </p:nvSpPr>
          <p:spPr bwMode="auto">
            <a:xfrm>
              <a:off x="3664527" y="4227369"/>
              <a:ext cx="1447800" cy="133350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bg1"/>
                  </a:solidFill>
                </a:rPr>
                <a:t>Werkzeuge &amp; Medien</a:t>
              </a:r>
              <a:endParaRPr/>
            </a:p>
          </p:txBody>
        </p:sp>
        <p:sp>
          <p:nvSpPr>
            <p:cNvPr id="14" name="Oval 23"/>
            <p:cNvSpPr/>
            <p:nvPr/>
          </p:nvSpPr>
          <p:spPr bwMode="auto">
            <a:xfrm>
              <a:off x="3664527" y="2743200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Aufträge</a:t>
              </a:r>
              <a:endParaRPr/>
            </a:p>
          </p:txBody>
        </p:sp>
      </p:grpSp>
      <p:grpSp>
        <p:nvGrpSpPr>
          <p:cNvPr id="15" name="Gruppieren 64"/>
          <p:cNvGrpSpPr/>
          <p:nvPr/>
        </p:nvGrpSpPr>
        <p:grpSpPr bwMode="auto">
          <a:xfrm>
            <a:off x="5917514" y="3167616"/>
            <a:ext cx="3409299" cy="2377050"/>
            <a:chOff x="7005783" y="2746664"/>
            <a:chExt cx="4036290" cy="2814205"/>
          </a:xfrm>
        </p:grpSpPr>
        <p:sp>
          <p:nvSpPr>
            <p:cNvPr id="16" name="Oval 24"/>
            <p:cNvSpPr/>
            <p:nvPr/>
          </p:nvSpPr>
          <p:spPr bwMode="auto">
            <a:xfrm>
              <a:off x="7005783" y="3451514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Einbettung</a:t>
              </a:r>
              <a:endParaRPr/>
            </a:p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im Unterricht</a:t>
              </a:r>
              <a:endParaRPr/>
            </a:p>
          </p:txBody>
        </p:sp>
        <p:sp>
          <p:nvSpPr>
            <p:cNvPr id="17" name="Oval 25"/>
            <p:cNvSpPr/>
            <p:nvPr/>
          </p:nvSpPr>
          <p:spPr bwMode="auto">
            <a:xfrm>
              <a:off x="8305800" y="2746664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Prozess-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unter-stützung</a:t>
              </a:r>
              <a:endParaRPr/>
            </a:p>
          </p:txBody>
        </p:sp>
        <p:sp>
          <p:nvSpPr>
            <p:cNvPr id="18" name="Oval 26"/>
            <p:cNvSpPr/>
            <p:nvPr/>
          </p:nvSpPr>
          <p:spPr bwMode="auto">
            <a:xfrm>
              <a:off x="9594273" y="3451514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Diskussion von Lösungen</a:t>
              </a:r>
              <a:endParaRPr/>
            </a:p>
          </p:txBody>
        </p:sp>
        <p:sp>
          <p:nvSpPr>
            <p:cNvPr id="19" name="Oval 27"/>
            <p:cNvSpPr/>
            <p:nvPr/>
          </p:nvSpPr>
          <p:spPr bwMode="auto">
            <a:xfrm>
              <a:off x="8305800" y="4227369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Lösungen beobachten</a:t>
              </a:r>
              <a:endParaRPr/>
            </a:p>
          </p:txBody>
        </p:sp>
      </p:grpSp>
      <p:grpSp>
        <p:nvGrpSpPr>
          <p:cNvPr id="20" name="Gruppieren 62"/>
          <p:cNvGrpSpPr/>
          <p:nvPr/>
        </p:nvGrpSpPr>
        <p:grpSpPr bwMode="auto">
          <a:xfrm>
            <a:off x="971299" y="3121800"/>
            <a:ext cx="1222901" cy="2379976"/>
            <a:chOff x="1149927" y="2743200"/>
            <a:chExt cx="1447800" cy="2817669"/>
          </a:xfrm>
        </p:grpSpPr>
        <p:sp>
          <p:nvSpPr>
            <p:cNvPr id="21" name="Oval 51"/>
            <p:cNvSpPr/>
            <p:nvPr/>
          </p:nvSpPr>
          <p:spPr bwMode="auto">
            <a:xfrm>
              <a:off x="1149927" y="4227369"/>
              <a:ext cx="1447800" cy="1333500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Ziele 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für die </a:t>
              </a:r>
              <a:br>
                <a:rPr lang="de-DE" sz="1250">
                  <a:solidFill>
                    <a:schemeClr val="tx1"/>
                  </a:solidFill>
                </a:rPr>
              </a:br>
              <a:r>
                <a:rPr lang="de-DE" sz="1250">
                  <a:solidFill>
                    <a:schemeClr val="tx1"/>
                  </a:solidFill>
                </a:rPr>
                <a:t>Aktivität</a:t>
              </a:r>
              <a:endParaRPr/>
            </a:p>
          </p:txBody>
        </p:sp>
        <p:sp>
          <p:nvSpPr>
            <p:cNvPr id="22" name="Oval 52"/>
            <p:cNvSpPr/>
            <p:nvPr/>
          </p:nvSpPr>
          <p:spPr bwMode="auto">
            <a:xfrm>
              <a:off x="1149927" y="2743200"/>
              <a:ext cx="1447800" cy="1333500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Voraus-setzungen</a:t>
              </a:r>
              <a:endParaRPr/>
            </a:p>
            <a:p>
              <a:pPr algn="ctr">
                <a:defRPr/>
              </a:pPr>
              <a:r>
                <a:rPr lang="de-DE" sz="1250">
                  <a:solidFill>
                    <a:schemeClr val="tx1"/>
                  </a:solidFill>
                </a:rPr>
                <a:t>der SuS</a:t>
              </a:r>
              <a:endParaRPr/>
            </a:p>
          </p:txBody>
        </p:sp>
      </p:grpSp>
      <p:cxnSp>
        <p:nvCxnSpPr>
          <p:cNvPr id="23" name="Gerade Verbindung 54"/>
          <p:cNvCxnSpPr>
            <a:cxnSpLocks/>
          </p:cNvCxnSpPr>
          <p:nvPr/>
        </p:nvCxnSpPr>
        <p:spPr bwMode="auto">
          <a:xfrm>
            <a:off x="2831981" y="2478168"/>
            <a:ext cx="0" cy="3023608"/>
          </a:xfrm>
          <a:prstGeom prst="line">
            <a:avLst/>
          </a:prstGeom>
          <a:ln>
            <a:solidFill>
              <a:schemeClr val="tx2"/>
            </a:solidFill>
            <a:prstDash val="dash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56"/>
          <p:cNvCxnSpPr>
            <a:cxnSpLocks/>
          </p:cNvCxnSpPr>
          <p:nvPr/>
        </p:nvCxnSpPr>
        <p:spPr bwMode="auto">
          <a:xfrm>
            <a:off x="5663962" y="2478168"/>
            <a:ext cx="0" cy="3023608"/>
          </a:xfrm>
          <a:prstGeom prst="line">
            <a:avLst/>
          </a:prstGeom>
          <a:ln>
            <a:solidFill>
              <a:schemeClr val="tx2"/>
            </a:solidFill>
            <a:prstDash val="dash"/>
            <a:tailEnd type="non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Legende mit Linie (1) (ohne Rahmen) 3"/>
          <p:cNvSpPr/>
          <p:nvPr/>
        </p:nvSpPr>
        <p:spPr bwMode="auto">
          <a:xfrm>
            <a:off x="1933561" y="1281296"/>
            <a:ext cx="3888432" cy="475985"/>
          </a:xfrm>
          <a:prstGeom prst="callout1">
            <a:avLst>
              <a:gd name="adj1" fmla="val 115934"/>
              <a:gd name="adj2" fmla="val 15024"/>
              <a:gd name="adj3" fmla="val 425603"/>
              <a:gd name="adj4" fmla="val -6872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Welches informelle Vorwissen </a:t>
            </a:r>
            <a:br>
              <a:rPr lang="de-DE" sz="1600">
                <a:solidFill>
                  <a:schemeClr val="tx1"/>
                </a:solidFill>
              </a:rPr>
            </a:br>
            <a:r>
              <a:rPr lang="de-DE" sz="1600">
                <a:solidFill>
                  <a:schemeClr val="tx1"/>
                </a:solidFill>
              </a:rPr>
              <a:t>setzt meine Aktivität voraus?</a:t>
            </a:r>
            <a:endParaRPr/>
          </a:p>
        </p:txBody>
      </p:sp>
      <p:sp>
        <p:nvSpPr>
          <p:cNvPr id="26" name="Legende mit Linie (1) (ohne Rahmen) 29"/>
          <p:cNvSpPr/>
          <p:nvPr/>
        </p:nvSpPr>
        <p:spPr bwMode="auto">
          <a:xfrm>
            <a:off x="1933561" y="6055159"/>
            <a:ext cx="3888432" cy="475985"/>
          </a:xfrm>
          <a:prstGeom prst="callout1">
            <a:avLst>
              <a:gd name="adj1" fmla="val -15716"/>
              <a:gd name="adj2" fmla="val 30477"/>
              <a:gd name="adj3" fmla="val -161211"/>
              <a:gd name="adj4" fmla="val 42492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Wie wird das Phänomen durch die genutzten (digitalen) Medien zugänglich?</a:t>
            </a:r>
            <a:endParaRPr/>
          </a:p>
        </p:txBody>
      </p:sp>
      <p:sp>
        <p:nvSpPr>
          <p:cNvPr id="27" name="Legende mit Linie (1) (ohne Rahmen) 30"/>
          <p:cNvSpPr/>
          <p:nvPr/>
        </p:nvSpPr>
        <p:spPr bwMode="auto">
          <a:xfrm>
            <a:off x="6229176" y="6055158"/>
            <a:ext cx="3888432" cy="475985"/>
          </a:xfrm>
          <a:prstGeom prst="callout1">
            <a:avLst>
              <a:gd name="adj1" fmla="val -21125"/>
              <a:gd name="adj2" fmla="val 26495"/>
              <a:gd name="adj3" fmla="val -285354"/>
              <a:gd name="adj4" fmla="val 8562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Wie werden die Beobachtungen in ein fachliches Konzept eingeordnet?</a:t>
            </a:r>
            <a:endParaRPr/>
          </a:p>
        </p:txBody>
      </p:sp>
      <p:sp>
        <p:nvSpPr>
          <p:cNvPr id="28" name="Legende mit Linie (1) (ohne Rahmen) 31"/>
          <p:cNvSpPr/>
          <p:nvPr/>
        </p:nvSpPr>
        <p:spPr bwMode="auto">
          <a:xfrm>
            <a:off x="6229176" y="1275679"/>
            <a:ext cx="3888432" cy="475985"/>
          </a:xfrm>
          <a:prstGeom prst="callout1">
            <a:avLst>
              <a:gd name="adj1" fmla="val 124732"/>
              <a:gd name="adj2" fmla="val 20804"/>
              <a:gd name="adj3" fmla="val 557898"/>
              <a:gd name="adj4" fmla="val -34399"/>
            </a:avLst>
          </a:prstGeom>
          <a:solidFill>
            <a:schemeClr val="accent6">
              <a:lumMod val="20000"/>
              <a:lumOff val="80000"/>
            </a:schemeClr>
          </a:solidFill>
          <a:ln w="63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de-DE" sz="1600">
                <a:solidFill>
                  <a:schemeClr val="tx1"/>
                </a:solidFill>
              </a:rPr>
              <a:t>Inwiefern werden Lernende angeregt, das Phänomen zu analysieren?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wipe dir="r"/>
      </p:transition>
    </mc:Choice>
    <mc:Fallback xmlns="" xmlns:m="http://schemas.openxmlformats.org/officeDocument/2006/math" xmlns:w="http://schemas.openxmlformats.org/wordprocessingml/2006/main">
      <p:transition spd="slow" advClick="1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8"/>
          <p:cNvSpPr>
            <a:spLocks noGrp="1"/>
          </p:cNvSpPr>
          <p:nvPr>
            <p:ph type="title"/>
          </p:nvPr>
        </p:nvSpPr>
        <p:spPr bwMode="auto">
          <a:effectLst/>
        </p:spPr>
        <p:txBody>
          <a:bodyPr>
            <a:normAutofit/>
          </a:bodyPr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5" name="Textplatzhalter 1"/>
          <p:cNvSpPr>
            <a:spLocks noGrp="1"/>
          </p:cNvSpPr>
          <p:nvPr>
            <p:ph type="body" sz="quarter" idx="11"/>
          </p:nvPr>
        </p:nvSpPr>
        <p:spPr bwMode="auto">
          <a:effectLst/>
        </p:spPr>
        <p:txBody>
          <a:bodyPr/>
          <a:lstStyle/>
          <a:p>
            <a:pPr>
              <a:defRPr/>
            </a:pPr>
            <a:r>
              <a:rPr lang="de-DE"/>
              <a:t>Anwendung</a:t>
            </a:r>
            <a:endParaRPr/>
          </a:p>
        </p:txBody>
      </p:sp>
      <p:sp>
        <p:nvSpPr>
          <p:cNvPr id="7" name="Rechteck 15" descr="Bleistift, Anspitzer, Notebook, Papier, Bildung"/>
          <p:cNvSpPr>
            <a:spLocks noChangeAspect="1"/>
          </p:cNvSpPr>
          <p:nvPr/>
        </p:nvSpPr>
        <p:spPr bwMode="auto">
          <a:xfrm>
            <a:off x="198374" y="1569960"/>
            <a:ext cx="4879357" cy="3666312"/>
          </a:xfrm>
          <a:prstGeom prst="rect">
            <a:avLst/>
          </a:prstGeom>
          <a:blipFill>
            <a:blip r:embed="rId3"/>
            <a:srcRect l="4545" r="4545"/>
            <a:stretch/>
          </a:blipFill>
          <a:effectLst/>
        </p:spPr>
        <p:style>
          <a:lnRef idx="0">
            <a:schemeClr val="accent1">
              <a:hueOff val="0"/>
              <a:satOff val="0"/>
              <a:lumOff val="0"/>
              <a:alphaOff val="0"/>
            </a:schemeClr>
          </a:lnRef>
          <a:fillRef idx="1">
            <a:srgbClr val="000000"/>
          </a:fillRef>
          <a:effectRef idx="0">
            <a:schemeClr val="accent1">
              <a:tint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</p:sp>
      <p:grpSp>
        <p:nvGrpSpPr>
          <p:cNvPr id="8" name="Gruppieren 22"/>
          <p:cNvGrpSpPr/>
          <p:nvPr/>
        </p:nvGrpSpPr>
        <p:grpSpPr bwMode="auto">
          <a:xfrm>
            <a:off x="3683194" y="1702602"/>
            <a:ext cx="6362406" cy="5020331"/>
            <a:chOff x="3897508" y="838198"/>
            <a:chExt cx="7532492" cy="5943603"/>
          </a:xfrm>
        </p:grpSpPr>
        <p:sp>
          <p:nvSpPr>
            <p:cNvPr id="9" name="Rechteck 14"/>
            <p:cNvSpPr/>
            <p:nvPr/>
          </p:nvSpPr>
          <p:spPr bwMode="auto">
            <a:xfrm>
              <a:off x="3897508" y="838198"/>
              <a:ext cx="7532491" cy="4973828"/>
            </a:xfrm>
            <a:prstGeom prst="rect">
              <a:avLst/>
            </a:prstGeom>
            <a:noFill/>
            <a:ln>
              <a:solidFill>
                <a:schemeClr val="tx2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marL="1651000" lvl="2" indent="-223838">
                <a:defRPr/>
              </a:pPr>
              <a:r>
                <a:rPr lang="en-GB" sz="1400" b="1" dirty="0" err="1">
                  <a:solidFill>
                    <a:schemeClr val="tx1"/>
                  </a:solidFill>
                </a:rPr>
                <a:t>Analysieren</a:t>
              </a:r>
              <a:r>
                <a:rPr lang="en-GB" sz="1400" b="1" dirty="0">
                  <a:solidFill>
                    <a:schemeClr val="tx1"/>
                  </a:solidFill>
                </a:rPr>
                <a:t> Sie die </a:t>
              </a:r>
              <a:r>
                <a:rPr lang="en-GB" sz="1400" b="1" dirty="0" err="1">
                  <a:solidFill>
                    <a:schemeClr val="tx1"/>
                  </a:solidFill>
                </a:rPr>
                <a:t>vorgestellte</a:t>
              </a:r>
              <a:r>
                <a:rPr lang="en-GB" sz="1400" b="1" dirty="0">
                  <a:solidFill>
                    <a:schemeClr val="tx1"/>
                  </a:solidFill>
                </a:rPr>
                <a:t> </a:t>
              </a:r>
              <a:r>
                <a:rPr lang="en-GB" sz="1400" b="1" dirty="0" err="1">
                  <a:solidFill>
                    <a:schemeClr val="tx1"/>
                  </a:solidFill>
                </a:rPr>
                <a:t>Aktivität</a:t>
              </a:r>
              <a:r>
                <a:rPr lang="en-GB" sz="1400" b="1" dirty="0">
                  <a:solidFill>
                    <a:schemeClr val="tx1"/>
                  </a:solidFill>
                </a:rPr>
                <a:t>!</a:t>
              </a:r>
              <a:endParaRPr dirty="0"/>
            </a:p>
            <a:p>
              <a:pPr marL="1651000" lvl="2" indent="-223838">
                <a:defRPr/>
              </a:pPr>
              <a:endParaRPr lang="en-GB" sz="1400" b="1" dirty="0">
                <a:solidFill>
                  <a:schemeClr val="tx1"/>
                </a:solidFill>
              </a:endParaRPr>
            </a:p>
            <a:p>
              <a:pPr marL="1651000" lvl="2" indent="-223838">
                <a:defRPr/>
              </a:pPr>
              <a:r>
                <a:rPr lang="en-GB" sz="1400" i="1" dirty="0">
                  <a:solidFill>
                    <a:schemeClr val="tx1"/>
                  </a:solidFill>
                </a:rPr>
                <a:t>Welches </a:t>
              </a:r>
              <a:r>
                <a:rPr lang="en-GB" sz="1400" i="1" dirty="0" err="1">
                  <a:solidFill>
                    <a:schemeClr val="tx1"/>
                  </a:solidFill>
                </a:rPr>
                <a:t>Phänomen</a:t>
              </a:r>
              <a:r>
                <a:rPr lang="en-GB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 err="1">
                  <a:solidFill>
                    <a:schemeClr val="tx1"/>
                  </a:solidFill>
                </a:rPr>
                <a:t>kann</a:t>
              </a:r>
              <a:r>
                <a:rPr lang="en-GB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 err="1">
                  <a:solidFill>
                    <a:schemeClr val="tx1"/>
                  </a:solidFill>
                </a:rPr>
                <a:t>beobachtet</a:t>
              </a:r>
              <a:r>
                <a:rPr lang="en-GB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 err="1">
                  <a:solidFill>
                    <a:schemeClr val="tx1"/>
                  </a:solidFill>
                </a:rPr>
                <a:t>werden</a:t>
              </a:r>
              <a:r>
                <a:rPr lang="en-GB" sz="1400" i="1" dirty="0">
                  <a:solidFill>
                    <a:schemeClr val="tx1"/>
                  </a:solidFill>
                </a:rPr>
                <a:t>?</a:t>
              </a:r>
              <a:endParaRPr dirty="0"/>
            </a:p>
            <a:p>
              <a:pPr marL="1606550" lvl="3" indent="-180975">
                <a:buFont typeface="Arial"/>
                <a:buChar char="•"/>
                <a:defRPr/>
              </a:pPr>
              <a:r>
                <a:rPr lang="en-GB" sz="1400" dirty="0" err="1">
                  <a:solidFill>
                    <a:schemeClr val="tx1"/>
                  </a:solidFill>
                </a:rPr>
                <a:t>Formulieren</a:t>
              </a:r>
              <a:r>
                <a:rPr lang="en-GB" sz="1400" dirty="0">
                  <a:solidFill>
                    <a:schemeClr val="tx1"/>
                  </a:solidFill>
                </a:rPr>
                <a:t> Sie die </a:t>
              </a:r>
              <a:r>
                <a:rPr lang="en-GB" sz="1400" dirty="0" err="1">
                  <a:solidFill>
                    <a:schemeClr val="tx1"/>
                  </a:solidFill>
                </a:rPr>
                <a:t>zentralen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Beobachtungen</a:t>
              </a:r>
              <a:r>
                <a:rPr lang="en-GB" sz="1400" dirty="0">
                  <a:solidFill>
                    <a:schemeClr val="tx1"/>
                  </a:solidFill>
                </a:rPr>
                <a:t>, die man </a:t>
              </a:r>
              <a:r>
                <a:rPr lang="en-GB" sz="1400" dirty="0" err="1">
                  <a:solidFill>
                    <a:schemeClr val="tx1"/>
                  </a:solidFill>
                </a:rPr>
                <a:t>anhand</a:t>
              </a:r>
              <a:r>
                <a:rPr lang="en-GB" sz="1400" dirty="0">
                  <a:solidFill>
                    <a:schemeClr val="tx1"/>
                  </a:solidFill>
                </a:rPr>
                <a:t> der </a:t>
              </a:r>
              <a:r>
                <a:rPr lang="en-GB" sz="1400" dirty="0" err="1">
                  <a:solidFill>
                    <a:schemeClr val="tx1"/>
                  </a:solidFill>
                </a:rPr>
                <a:t>Aktivität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erarbeiten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könnte</a:t>
              </a:r>
              <a:r>
                <a:rPr lang="en-GB" sz="1400" dirty="0">
                  <a:solidFill>
                    <a:schemeClr val="tx1"/>
                  </a:solidFill>
                </a:rPr>
                <a:t>, um die </a:t>
              </a:r>
              <a:r>
                <a:rPr lang="en-GB" sz="1400" dirty="0" err="1">
                  <a:solidFill>
                    <a:schemeClr val="tx1"/>
                  </a:solidFill>
                </a:rPr>
                <a:t>Fehlvorstellung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zu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widerlegen</a:t>
              </a:r>
              <a:r>
                <a:rPr lang="en-GB" sz="1400" dirty="0">
                  <a:solidFill>
                    <a:schemeClr val="tx1"/>
                  </a:solidFill>
                </a:rPr>
                <a:t>.</a:t>
              </a:r>
              <a:endParaRPr dirty="0"/>
            </a:p>
            <a:p>
              <a:pPr marL="1606550" lvl="3" indent="-180975">
                <a:buFont typeface="Arial"/>
                <a:buChar char="•"/>
                <a:defRPr/>
              </a:pPr>
              <a:endParaRPr lang="en-GB" sz="1400" dirty="0">
                <a:solidFill>
                  <a:schemeClr val="tx1"/>
                </a:solidFill>
              </a:endParaRPr>
            </a:p>
            <a:p>
              <a:pPr marL="1425575" lvl="3">
                <a:defRPr/>
              </a:pPr>
              <a:r>
                <a:rPr lang="en-GB" sz="1400" i="1" dirty="0" err="1">
                  <a:solidFill>
                    <a:schemeClr val="tx1"/>
                  </a:solidFill>
                </a:rPr>
                <a:t>Mögliche</a:t>
              </a:r>
              <a:r>
                <a:rPr lang="en-GB" sz="1400" i="1" dirty="0">
                  <a:solidFill>
                    <a:schemeClr val="tx1"/>
                  </a:solidFill>
                </a:rPr>
                <a:t> </a:t>
              </a:r>
              <a:r>
                <a:rPr lang="en-GB" sz="1400" i="1" dirty="0" err="1">
                  <a:solidFill>
                    <a:schemeClr val="tx1"/>
                  </a:solidFill>
                </a:rPr>
                <a:t>Umsetzung</a:t>
              </a:r>
              <a:endParaRPr lang="en-GB" sz="1400" i="1" dirty="0">
                <a:solidFill>
                  <a:schemeClr val="tx1"/>
                </a:solidFill>
              </a:endParaRPr>
            </a:p>
            <a:p>
              <a:pPr marL="1606550" lvl="3" indent="-180975">
                <a:buFont typeface="Arial"/>
                <a:buChar char="•"/>
                <a:defRPr/>
              </a:pPr>
              <a:r>
                <a:rPr lang="en-GB" sz="1400" dirty="0" err="1">
                  <a:solidFill>
                    <a:schemeClr val="tx1"/>
                  </a:solidFill>
                </a:rPr>
                <a:t>Beschreiben</a:t>
              </a:r>
              <a:r>
                <a:rPr lang="en-GB" sz="1400" dirty="0">
                  <a:solidFill>
                    <a:schemeClr val="tx1"/>
                  </a:solidFill>
                </a:rPr>
                <a:t> Sie, </a:t>
              </a:r>
              <a:r>
                <a:rPr lang="en-GB" sz="1400" dirty="0" err="1">
                  <a:solidFill>
                    <a:schemeClr val="tx1"/>
                  </a:solidFill>
                </a:rPr>
                <a:t>wie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Unterricht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ablaufen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könnte</a:t>
              </a:r>
              <a:r>
                <a:rPr lang="en-GB" sz="1400" dirty="0">
                  <a:solidFill>
                    <a:schemeClr val="tx1"/>
                  </a:solidFill>
                </a:rPr>
                <a:t>, in </a:t>
              </a:r>
              <a:r>
                <a:rPr lang="en-GB" sz="1400" dirty="0" err="1">
                  <a:solidFill>
                    <a:schemeClr val="tx1"/>
                  </a:solidFill>
                </a:rPr>
                <a:t>dem</a:t>
              </a:r>
              <a:r>
                <a:rPr lang="en-GB" sz="1400" dirty="0">
                  <a:solidFill>
                    <a:schemeClr val="tx1"/>
                  </a:solidFill>
                </a:rPr>
                <a:t> die Simulation </a:t>
              </a:r>
              <a:r>
                <a:rPr lang="en-GB" sz="1400" dirty="0" err="1">
                  <a:solidFill>
                    <a:schemeClr val="tx1"/>
                  </a:solidFill>
                </a:rPr>
                <a:t>eingesetzt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wird</a:t>
              </a:r>
              <a:r>
                <a:rPr lang="en-GB" sz="1400" dirty="0">
                  <a:solidFill>
                    <a:schemeClr val="tx1"/>
                  </a:solidFill>
                </a:rPr>
                <a:t>, um die </a:t>
              </a:r>
              <a:r>
                <a:rPr lang="en-GB" sz="1400" dirty="0" err="1">
                  <a:solidFill>
                    <a:schemeClr val="tx1"/>
                  </a:solidFill>
                </a:rPr>
                <a:t>Fehlvorstellung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zu</a:t>
              </a:r>
              <a:r>
                <a:rPr lang="en-GB" sz="1400" dirty="0">
                  <a:solidFill>
                    <a:schemeClr val="tx1"/>
                  </a:solidFill>
                </a:rPr>
                <a:t> </a:t>
              </a:r>
              <a:r>
                <a:rPr lang="en-GB" sz="1400" dirty="0" err="1">
                  <a:solidFill>
                    <a:schemeClr val="tx1"/>
                  </a:solidFill>
                </a:rPr>
                <a:t>bearbeiten</a:t>
              </a:r>
              <a:r>
                <a:rPr lang="en-GB" sz="1400" dirty="0">
                  <a:solidFill>
                    <a:schemeClr val="tx1"/>
                  </a:solidFill>
                </a:rPr>
                <a:t>.</a:t>
              </a:r>
              <a:endParaRPr dirty="0"/>
            </a:p>
            <a:p>
              <a:pPr marL="1606550" lvl="3" indent="-180975">
                <a:buFont typeface="Arial"/>
                <a:buChar char="•"/>
                <a:defRPr/>
              </a:pPr>
              <a:endParaRPr lang="en-GB" sz="1400" dirty="0">
                <a:solidFill>
                  <a:schemeClr val="tx1"/>
                </a:solidFill>
              </a:endParaRPr>
            </a:p>
            <a:p>
              <a:pPr marL="1425575" lvl="3">
                <a:defRPr/>
              </a:pPr>
              <a:r>
                <a:rPr lang="en-GB" sz="1400" i="1" dirty="0" err="1">
                  <a:solidFill>
                    <a:schemeClr val="tx1"/>
                  </a:solidFill>
                </a:rPr>
                <a:t>Optimierungsmöglichkeiten</a:t>
              </a:r>
              <a:endParaRPr lang="en-GB" sz="1400" i="1" dirty="0">
                <a:solidFill>
                  <a:schemeClr val="tx1"/>
                </a:solidFill>
              </a:endParaRPr>
            </a:p>
            <a:p>
              <a:pPr marL="1651000" indent="-223838">
                <a:spcAft>
                  <a:spcPts val="253"/>
                </a:spcAft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könnte man die Simulation gestalten, um das Phänomen noch leichter zugänglich zu machen?</a:t>
              </a:r>
              <a:endParaRPr dirty="0"/>
            </a:p>
            <a:p>
              <a:pPr marL="1651000" indent="-223838">
                <a:spcAft>
                  <a:spcPts val="253"/>
                </a:spcAft>
                <a:buFont typeface="Arial"/>
                <a:buChar char="•"/>
                <a:defRPr/>
              </a:pPr>
              <a:r>
                <a:rPr lang="de-DE" sz="1400" dirty="0">
                  <a:solidFill>
                    <a:schemeClr val="tx1"/>
                  </a:solidFill>
                </a:rPr>
                <a:t>Wie könnten insbesondere digitale Medien noch produktiver eingesetzt werden?</a:t>
              </a:r>
              <a:endParaRPr dirty="0"/>
            </a:p>
          </p:txBody>
        </p:sp>
        <p:sp>
          <p:nvSpPr>
            <p:cNvPr id="10" name="Rechteck 13"/>
            <p:cNvSpPr/>
            <p:nvPr/>
          </p:nvSpPr>
          <p:spPr bwMode="auto">
            <a:xfrm>
              <a:off x="3902373" y="838198"/>
              <a:ext cx="1646136" cy="457200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>
                <a:defRPr/>
              </a:pPr>
              <a:r>
                <a:rPr lang="de-DE" sz="1800" b="1">
                  <a:solidFill>
                    <a:schemeClr val="bg1"/>
                  </a:solidFill>
                </a:rPr>
                <a:t>Anwendung</a:t>
              </a:r>
              <a:endParaRPr/>
            </a:p>
          </p:txBody>
        </p:sp>
        <p:sp>
          <p:nvSpPr>
            <p:cNvPr id="11" name="Rechteck 16"/>
            <p:cNvSpPr/>
            <p:nvPr/>
          </p:nvSpPr>
          <p:spPr bwMode="auto">
            <a:xfrm>
              <a:off x="3897508" y="5812026"/>
              <a:ext cx="7532492" cy="96977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440000">
                <a:spcBef>
                  <a:spcPts val="253"/>
                </a:spcBef>
                <a:defRPr/>
              </a:pPr>
              <a:r>
                <a:rPr lang="de-DE" sz="1700" dirty="0">
                  <a:solidFill>
                    <a:schemeClr val="tx1"/>
                  </a:solidFill>
                </a:rPr>
                <a:t>Nutzen Sie gerne die verlinkte </a:t>
              </a:r>
              <a:r>
                <a:rPr lang="de-DE" sz="1700" dirty="0">
                  <a:solidFill>
                    <a:schemeClr val="tx1"/>
                  </a:solidFill>
                  <a:hlinkClick r:id="rId4"/>
                </a:rPr>
                <a:t>Vorlage</a:t>
              </a:r>
              <a:r>
                <a:rPr lang="de-DE" sz="1700" dirty="0">
                  <a:solidFill>
                    <a:schemeClr val="tx1"/>
                  </a:solidFill>
                </a:rPr>
                <a:t>.</a:t>
              </a:r>
              <a:endParaRPr dirty="0"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Anwendung „Fehlvorstellungen herausfordern“</a:t>
            </a:r>
            <a:endParaRPr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Inhaltsplatzhalter 7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Zielsetzung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Fehlvorstellung bearbeiten: „Wenn bei einem Münzwurf zweimal Wappen kam, dann ist Wappen beim nächsten Wurf weniger wahrscheinlich als Zahl.“</a:t>
            </a:r>
            <a:endParaRPr/>
          </a:p>
        </p:txBody>
      </p:sp>
      <p:sp>
        <p:nvSpPr>
          <p:cNvPr id="8" name="Rechteck 2"/>
          <p:cNvSpPr/>
          <p:nvPr/>
        </p:nvSpPr>
        <p:spPr bwMode="auto">
          <a:xfrm>
            <a:off x="468536" y="2494553"/>
            <a:ext cx="5976664" cy="527089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de-DE" sz="1500">
                <a:solidFill>
                  <a:schemeClr val="tx1"/>
                </a:solidFill>
              </a:rPr>
              <a:t>Vorbereitend: (falsche) Hypothese klar formulieren und Untersuchung motivieren</a:t>
            </a:r>
            <a:r>
              <a:rPr lang="de-DE" sz="1500"/>
              <a:t> </a:t>
            </a:r>
            <a:endParaRPr/>
          </a:p>
        </p:txBody>
      </p:sp>
      <p:sp>
        <p:nvSpPr>
          <p:cNvPr id="9" name="Rechteck 8"/>
          <p:cNvSpPr/>
          <p:nvPr/>
        </p:nvSpPr>
        <p:spPr bwMode="auto">
          <a:xfrm>
            <a:off x="468536" y="3157636"/>
            <a:ext cx="5976664" cy="3061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de-DE" sz="1500">
                <a:solidFill>
                  <a:schemeClr val="tx1"/>
                </a:solidFill>
              </a:rPr>
              <a:t>Was kann man beobachten, wenn man wiederholt simuliert?</a:t>
            </a:r>
            <a:endParaRPr lang="de-DE" sz="1500"/>
          </a:p>
        </p:txBody>
      </p:sp>
      <p:sp>
        <p:nvSpPr>
          <p:cNvPr id="10" name="Rechteck 9"/>
          <p:cNvSpPr/>
          <p:nvPr/>
        </p:nvSpPr>
        <p:spPr bwMode="auto">
          <a:xfrm>
            <a:off x="4248955" y="3599761"/>
            <a:ext cx="5976664" cy="944126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de-DE" sz="1500">
                <a:solidFill>
                  <a:schemeClr val="tx1"/>
                </a:solidFill>
              </a:rPr>
              <a:t>Insgesamt kommt das nur sehr selten vor.</a:t>
            </a:r>
            <a:endParaRPr/>
          </a:p>
          <a:p>
            <a:pPr>
              <a:defRPr/>
            </a:pPr>
            <a:r>
              <a:rPr lang="de-DE" sz="1500">
                <a:solidFill>
                  <a:schemeClr val="tx1"/>
                </a:solidFill>
              </a:rPr>
              <a:t>Die Ergebnisse schwanken zwischen den Simulationen.</a:t>
            </a:r>
            <a:endParaRPr/>
          </a:p>
          <a:p>
            <a:pPr>
              <a:defRPr/>
            </a:pPr>
            <a:r>
              <a:rPr lang="de-DE" sz="1500">
                <a:solidFill>
                  <a:schemeClr val="tx1"/>
                </a:solidFill>
              </a:rPr>
              <a:t>Wappen kommt dabei manchmal häufiger, manchmal seltener als Zahl.</a:t>
            </a:r>
            <a:endParaRPr lang="de-DE" sz="1500"/>
          </a:p>
        </p:txBody>
      </p:sp>
      <p:sp>
        <p:nvSpPr>
          <p:cNvPr id="11" name="Rechteck 10"/>
          <p:cNvSpPr/>
          <p:nvPr/>
        </p:nvSpPr>
        <p:spPr bwMode="auto">
          <a:xfrm>
            <a:off x="468536" y="4684402"/>
            <a:ext cx="5976664" cy="939605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de-DE" sz="1500">
                <a:solidFill>
                  <a:schemeClr val="tx1"/>
                </a:solidFill>
              </a:rPr>
              <a:t>Wie sieht das im Vergleich zu einem „einfachen“ Münzwurf aus?</a:t>
            </a:r>
            <a:endParaRPr/>
          </a:p>
          <a:p>
            <a:pPr>
              <a:defRPr/>
            </a:pPr>
            <a:r>
              <a:rPr lang="de-DE" sz="1500">
                <a:solidFill>
                  <a:schemeClr val="tx1"/>
                </a:solidFill>
              </a:rPr>
              <a:t>Simuliert 20 Mal 10.000 Dreifachwürfe und entsprechende Einfachwürfe (F9). Notiert jeweils, wie oft Wappen häufiger/seltener kam als in 1/2 der Versuche.</a:t>
            </a:r>
            <a:endParaRPr lang="de-DE" sz="1500"/>
          </a:p>
        </p:txBody>
      </p:sp>
      <p:sp>
        <p:nvSpPr>
          <p:cNvPr id="12" name="Rechteck 11"/>
          <p:cNvSpPr/>
          <p:nvPr/>
        </p:nvSpPr>
        <p:spPr bwMode="auto">
          <a:xfrm>
            <a:off x="4248955" y="5757190"/>
            <a:ext cx="5976664" cy="939604"/>
          </a:xfrm>
          <a:prstGeom prst="rect">
            <a:avLst/>
          </a:prstGeom>
          <a:noFill/>
          <a:ln w="6350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defRPr/>
            </a:pPr>
            <a:r>
              <a:rPr lang="de-DE" sz="1500">
                <a:solidFill>
                  <a:schemeClr val="tx1"/>
                </a:solidFill>
              </a:rPr>
              <a:t>Es zeigt sich (ggf. über verschiedene Lernergruppen hinweg) kein systematisches Muster, dass die Hypothese unterstützt.</a:t>
            </a:r>
            <a:endParaRPr/>
          </a:p>
          <a:p>
            <a:pPr>
              <a:defRPr/>
            </a:pPr>
            <a:r>
              <a:rPr lang="de-DE" sz="1500">
                <a:solidFill>
                  <a:schemeClr val="tx1"/>
                </a:solidFill>
              </a:rPr>
              <a:t>Wappen und Zahl kommen nach „zweimal Wappen“ mal häufiger, mal seltener vor.</a:t>
            </a:r>
            <a:endParaRPr lang="de-DE" sz="15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Anwendung „Fehlvorstellungen herausfordern“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Zielsetzung</a:t>
            </a:r>
            <a:endParaRPr dirty="0"/>
          </a:p>
          <a:p>
            <a:pPr marL="477838" lvl="1" indent="0">
              <a:buNone/>
              <a:defRPr/>
            </a:pPr>
            <a:r>
              <a:rPr lang="de-DE" dirty="0"/>
              <a:t>Fehlvorstellung bearbeiten: „ Wenn bei einem Münzwurf zweimal Wappen kam, dann ist Wappen beim nächsten Wurf weniger wahrscheinlich als Zahl.“</a:t>
            </a:r>
            <a:endParaRPr dirty="0"/>
          </a:p>
          <a:p>
            <a:pPr marL="477838" lvl="1" indent="0">
              <a:buNone/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Simulationen zur systematischen Analyse des Phänomens</a:t>
            </a:r>
            <a:endParaRPr dirty="0"/>
          </a:p>
          <a:p>
            <a:pPr lvl="1">
              <a:defRPr/>
            </a:pPr>
            <a:r>
              <a:rPr lang="de-DE" i="1" dirty="0">
                <a:solidFill>
                  <a:schemeClr val="tx2"/>
                </a:solidFill>
              </a:rPr>
              <a:t>Vorbereitend:</a:t>
            </a:r>
            <a:endParaRPr dirty="0"/>
          </a:p>
          <a:p>
            <a:pPr marL="715962" lvl="2" indent="0">
              <a:buNone/>
              <a:defRPr/>
            </a:pPr>
            <a:r>
              <a:rPr lang="de-DE" dirty="0"/>
              <a:t>(falsche) Hypothese klar formulieren und Untersuchung motivieren.</a:t>
            </a:r>
            <a:endParaRPr dirty="0"/>
          </a:p>
          <a:p>
            <a:pPr lvl="1">
              <a:defRPr/>
            </a:pPr>
            <a:r>
              <a:rPr lang="de-DE" i="1" dirty="0">
                <a:solidFill>
                  <a:schemeClr val="tx2"/>
                </a:solidFill>
              </a:rPr>
              <a:t>Phänomen explorieren:</a:t>
            </a:r>
            <a:endParaRPr dirty="0"/>
          </a:p>
          <a:p>
            <a:pPr marL="715962" lvl="2" indent="0">
              <a:buNone/>
              <a:defRPr/>
            </a:pPr>
            <a:r>
              <a:rPr lang="de-DE" dirty="0"/>
              <a:t>Durchführen einer großen Anzahl (10.000) von jeweils 3 Würfen, z.B. durch Simulation in einer Tabellenkalkulation.</a:t>
            </a:r>
            <a:endParaRPr dirty="0"/>
          </a:p>
          <a:p>
            <a:pPr marL="715962" lvl="2" indent="0">
              <a:buNone/>
              <a:defRPr/>
            </a:pPr>
            <a:r>
              <a:rPr lang="de-DE" dirty="0"/>
              <a:t>Wie häufig kommen die einzelnen Ergebnisse nach „zweimal Wappen“ vor?</a:t>
            </a:r>
            <a:endParaRPr dirty="0"/>
          </a:p>
          <a:p>
            <a:pPr marL="715962" lvl="2" indent="0">
              <a:buNone/>
              <a:defRPr/>
            </a:pPr>
            <a:r>
              <a:rPr lang="de-DE" dirty="0"/>
              <a:t>Wie stark schwankt das, wenn man wiederholt simuliert?</a:t>
            </a:r>
            <a:endParaRPr dirty="0"/>
          </a:p>
          <a:p>
            <a:pPr lvl="1">
              <a:defRPr/>
            </a:pPr>
            <a:r>
              <a:rPr lang="de-DE" i="1" dirty="0">
                <a:solidFill>
                  <a:schemeClr val="tx2"/>
                </a:solidFill>
              </a:rPr>
              <a:t>Phänomen analysieren:</a:t>
            </a:r>
            <a:endParaRPr dirty="0"/>
          </a:p>
          <a:p>
            <a:pPr marL="715962" lvl="2" indent="0">
              <a:buNone/>
              <a:defRPr/>
            </a:pPr>
            <a:r>
              <a:rPr lang="de-DE" dirty="0"/>
              <a:t>Wie häufig kommen „zwei Mal Wappen“ bei 1000 Versuchen vor? (ca. 250 Mal)</a:t>
            </a:r>
            <a:endParaRPr dirty="0"/>
          </a:p>
          <a:p>
            <a:pPr marL="715962" lvl="2" indent="0">
              <a:buNone/>
              <a:defRPr/>
            </a:pPr>
            <a:r>
              <a:rPr lang="de-DE" dirty="0"/>
              <a:t>Wie häufig kommt im dritten Wurf in etwa jeweils Wappen und Zahl vor?</a:t>
            </a:r>
            <a:endParaRPr dirty="0"/>
          </a:p>
          <a:p>
            <a:pPr marL="715962" lvl="2" indent="0">
              <a:buNone/>
              <a:defRPr/>
            </a:pPr>
            <a:r>
              <a:rPr lang="de-DE" dirty="0"/>
              <a:t>Wie sieht das im Vergleich aus, wenn man eine Münze 250 Mal wirft?</a:t>
            </a:r>
            <a:endParaRPr dirty="0"/>
          </a:p>
          <a:p>
            <a:pPr marL="715962" lvl="2" indent="0">
              <a:buNone/>
              <a:defRPr/>
            </a:pPr>
            <a:r>
              <a:rPr lang="de-DE" dirty="0"/>
              <a:t>Sprechen „typische Beobachtungen“ für oder gegen unsere Hypothese?</a:t>
            </a:r>
            <a:endParaRPr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</a:t>
            </a:r>
            <a:endParaRPr/>
          </a:p>
        </p:txBody>
      </p:sp>
      <p:sp>
        <p:nvSpPr>
          <p:cNvPr id="8" name="Inhaltsplatzhalter 7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Literatur</a:t>
            </a:r>
            <a:endParaRPr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de-DE" sz="1600" b="0" dirty="0"/>
              <a:t>Carbonneau, K. J., Marley, S. C., &amp; Selig, J. P. (2013). A meta-analysis </a:t>
            </a:r>
            <a:r>
              <a:rPr lang="de-DE" sz="1600" b="0" dirty="0" err="1"/>
              <a:t>of</a:t>
            </a:r>
            <a:r>
              <a:rPr lang="de-DE" sz="1600" b="0" dirty="0"/>
              <a:t> </a:t>
            </a:r>
            <a:r>
              <a:rPr lang="de-DE" sz="1600" b="0" dirty="0" err="1"/>
              <a:t>the</a:t>
            </a:r>
            <a:r>
              <a:rPr lang="de-DE" sz="1600" b="0" dirty="0"/>
              <a:t> </a:t>
            </a:r>
            <a:r>
              <a:rPr lang="de-DE" sz="1600" b="0" dirty="0" err="1"/>
              <a:t>efficacy</a:t>
            </a:r>
            <a:r>
              <a:rPr lang="de-DE" sz="1600" b="0" dirty="0"/>
              <a:t> </a:t>
            </a:r>
            <a:r>
              <a:rPr lang="de-DE" sz="1600" b="0" dirty="0" err="1"/>
              <a:t>of</a:t>
            </a:r>
            <a:r>
              <a:rPr lang="de-DE" sz="1600" b="0" dirty="0"/>
              <a:t> </a:t>
            </a:r>
            <a:r>
              <a:rPr lang="de-DE" sz="1600" b="0" dirty="0" err="1"/>
              <a:t>teaching</a:t>
            </a:r>
            <a:r>
              <a:rPr lang="de-DE" sz="1600" b="0" dirty="0"/>
              <a:t> </a:t>
            </a:r>
            <a:r>
              <a:rPr lang="de-DE" sz="1600" b="0" dirty="0" err="1"/>
              <a:t>mathematics</a:t>
            </a:r>
            <a:r>
              <a:rPr lang="de-DE" sz="1600" b="0" dirty="0"/>
              <a:t> </a:t>
            </a:r>
            <a:r>
              <a:rPr lang="de-DE" sz="1600" b="0" dirty="0" err="1"/>
              <a:t>with</a:t>
            </a:r>
            <a:r>
              <a:rPr lang="de-DE" sz="1600" b="0" dirty="0"/>
              <a:t> </a:t>
            </a:r>
            <a:r>
              <a:rPr lang="de-DE" sz="1600" b="0" dirty="0" err="1"/>
              <a:t>concrete</a:t>
            </a:r>
            <a:r>
              <a:rPr lang="de-DE" sz="1600" b="0" dirty="0"/>
              <a:t> manipulatives. </a:t>
            </a:r>
            <a:r>
              <a:rPr lang="de-DE" sz="1600" b="0" i="1" dirty="0"/>
              <a:t>Journal </a:t>
            </a:r>
            <a:r>
              <a:rPr lang="de-DE" sz="1600" b="0" i="1" dirty="0" err="1"/>
              <a:t>of</a:t>
            </a:r>
            <a:r>
              <a:rPr lang="de-DE" sz="1600" b="0" i="1" dirty="0"/>
              <a:t> Educational </a:t>
            </a:r>
            <a:r>
              <a:rPr lang="de-DE" sz="1600" b="0" i="1" dirty="0" err="1"/>
              <a:t>Psychology</a:t>
            </a:r>
            <a:r>
              <a:rPr lang="de-DE" sz="1600" b="0" i="1" dirty="0"/>
              <a:t>, 105</a:t>
            </a:r>
            <a:r>
              <a:rPr lang="de-DE" sz="1600" b="0" dirty="0"/>
              <a:t>(2), 380–400. </a:t>
            </a:r>
            <a:endParaRPr dirty="0"/>
          </a:p>
          <a:p>
            <a:pPr>
              <a:defRPr/>
            </a:pPr>
            <a:r>
              <a:rPr lang="de-DE" sz="1600" b="0" dirty="0"/>
              <a:t>Freudenthal, H. (1977). </a:t>
            </a:r>
            <a:r>
              <a:rPr lang="de-DE" sz="1600" b="0" i="1" dirty="0"/>
              <a:t>Mathematik als pädagogische Aufgabe</a:t>
            </a:r>
            <a:r>
              <a:rPr lang="de-DE" sz="1600" b="0" dirty="0"/>
              <a:t>. Bde. 1 und 2. – Stuttgart.</a:t>
            </a:r>
            <a:endParaRPr dirty="0"/>
          </a:p>
          <a:p>
            <a:pPr>
              <a:defRPr/>
            </a:pPr>
            <a:r>
              <a:rPr lang="de-DE" sz="1600" b="0" dirty="0" err="1"/>
              <a:t>Moyer-Packenham</a:t>
            </a:r>
            <a:r>
              <a:rPr lang="de-DE" sz="1600" b="0" dirty="0"/>
              <a:t>, P. S. &amp; </a:t>
            </a:r>
            <a:r>
              <a:rPr lang="de-DE" sz="1600" b="0" dirty="0" err="1"/>
              <a:t>Westenskow</a:t>
            </a:r>
            <a:r>
              <a:rPr lang="de-DE" sz="1600" b="0" dirty="0"/>
              <a:t>, A. (2013). </a:t>
            </a:r>
            <a:r>
              <a:rPr lang="de-DE" sz="1600" b="0" dirty="0" err="1"/>
              <a:t>Effects</a:t>
            </a:r>
            <a:r>
              <a:rPr lang="de-DE" sz="1600" b="0" dirty="0"/>
              <a:t> </a:t>
            </a:r>
            <a:r>
              <a:rPr lang="de-DE" sz="1600" b="0" dirty="0" err="1"/>
              <a:t>of</a:t>
            </a:r>
            <a:r>
              <a:rPr lang="de-DE" sz="1600" b="0" dirty="0"/>
              <a:t> Virtual Manipulatives on Student Achievement and </a:t>
            </a:r>
            <a:r>
              <a:rPr lang="de-DE" sz="1600" b="0" dirty="0" err="1"/>
              <a:t>Mathematics</a:t>
            </a:r>
            <a:r>
              <a:rPr lang="de-DE" sz="1600" b="0" dirty="0"/>
              <a:t> Learning. </a:t>
            </a:r>
            <a:r>
              <a:rPr lang="de-DE" sz="1600" b="0" i="1" dirty="0"/>
              <a:t>International Journal </a:t>
            </a:r>
            <a:r>
              <a:rPr lang="de-DE" sz="1600" b="0" i="1" dirty="0" err="1"/>
              <a:t>of</a:t>
            </a:r>
            <a:r>
              <a:rPr lang="de-DE" sz="1600" b="0" i="1" dirty="0"/>
              <a:t> Virtual and Personal Learning Environments,4(3), </a:t>
            </a:r>
            <a:r>
              <a:rPr lang="de-DE" sz="1600" b="0" dirty="0"/>
              <a:t>35-50.</a:t>
            </a:r>
            <a:endParaRPr dirty="0"/>
          </a:p>
          <a:p>
            <a:pPr>
              <a:defRPr/>
            </a:pPr>
            <a:r>
              <a:rPr lang="en-US" sz="1600" b="0" dirty="0"/>
              <a:t>Van Den Heuvel-</a:t>
            </a:r>
            <a:r>
              <a:rPr lang="en-US" sz="1600" b="0" dirty="0" err="1"/>
              <a:t>Panhuizen</a:t>
            </a:r>
            <a:r>
              <a:rPr lang="en-US" sz="1600" b="0" dirty="0"/>
              <a:t>, M. (2003). The didactical use of models in realistic mathematics education: An example from a longitudinal trajectory on percentage. </a:t>
            </a:r>
            <a:r>
              <a:rPr lang="en-US" sz="1600" b="0" i="1" dirty="0"/>
              <a:t>Educational studies in Mathematics</a:t>
            </a:r>
            <a:r>
              <a:rPr lang="en-US" sz="1600" b="0" dirty="0"/>
              <a:t>, </a:t>
            </a:r>
            <a:r>
              <a:rPr lang="en-US" sz="1600" b="0" i="1" dirty="0"/>
              <a:t>54</a:t>
            </a:r>
            <a:r>
              <a:rPr lang="en-US" sz="1600" b="0" dirty="0"/>
              <a:t>(1), 9-35.</a:t>
            </a:r>
            <a:endParaRPr dirty="0"/>
          </a:p>
          <a:p>
            <a:pPr>
              <a:defRPr/>
            </a:pPr>
            <a:r>
              <a:rPr lang="en-US" sz="1600" b="0" dirty="0"/>
              <a:t>Van den Heuvel-</a:t>
            </a:r>
            <a:r>
              <a:rPr lang="en-US" sz="1600" b="0" dirty="0" err="1"/>
              <a:t>Panhuizen</a:t>
            </a:r>
            <a:r>
              <a:rPr lang="en-US" sz="1600" b="0" dirty="0"/>
              <a:t>, M. (2010). Reform Under Attack--Forty Years of Working on Better Mathematics Education Thrown on the Scrapheap? No Way!. In L. Sparrow, B. Kissane, &amp; C. Hurst (</a:t>
            </a:r>
            <a:r>
              <a:rPr lang="en-US" sz="1600" b="0" dirty="0" err="1"/>
              <a:t>Hrsg</a:t>
            </a:r>
            <a:r>
              <a:rPr lang="en-US" sz="1600" b="0" dirty="0"/>
              <a:t>.). </a:t>
            </a:r>
            <a:r>
              <a:rPr lang="en-US" sz="1600" b="0" i="1" dirty="0"/>
              <a:t>Shaping the future of mathematics education: Proceedings of the 33rd annual conference of the Mathematics Education Research Group of Australasia</a:t>
            </a:r>
            <a:r>
              <a:rPr lang="en-US" sz="1600" b="0" dirty="0"/>
              <a:t>. Fremantle: MERGA.</a:t>
            </a:r>
            <a:endParaRPr lang="de-DE" sz="1600" b="0" dirty="0"/>
          </a:p>
          <a:p>
            <a:pPr>
              <a:defRPr/>
            </a:pPr>
            <a:endParaRPr lang="de-DE" sz="16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Quellen und Literaturverzeichnis</a:t>
            </a:r>
            <a:endParaRPr/>
          </a:p>
        </p:txBody>
      </p:sp>
      <p:sp>
        <p:nvSpPr>
          <p:cNvPr id="9" name="Inhaltsplatzhalter 8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7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Bilder</a:t>
            </a:r>
            <a:endParaRPr/>
          </a:p>
        </p:txBody>
      </p:sp>
      <p:sp>
        <p:nvSpPr>
          <p:cNvPr id="10" name="Textplatzhalter 9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4" name="Inhaltsplatzhalter 1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1600" b="0"/>
              <a:t>Titelfolie: Bild von 12019 auf Pixabay: </a:t>
            </a:r>
            <a:r>
              <a:rPr lang="de-DE" sz="1600" b="0" u="sng">
                <a:hlinkClick r:id="rId2" tooltip="https://pixabay.com/images/id-1789697/"/>
              </a:rPr>
              <a:t>https://pixabay.com/images/id-1789697/</a:t>
            </a:r>
            <a:r>
              <a:rPr lang="de-DE" sz="1600" b="0"/>
              <a:t> </a:t>
            </a:r>
            <a:endParaRPr/>
          </a:p>
          <a:p>
            <a:pPr>
              <a:defRPr/>
            </a:pPr>
            <a:r>
              <a:rPr lang="de-DE" sz="1600" b="0"/>
              <a:t>Arbeitsauftrag: Bild von Free-Photos auf Pixabay: </a:t>
            </a:r>
            <a:r>
              <a:rPr lang="de-DE" sz="1600" b="0" u="sng">
                <a:hlinkClick r:id="rId3" tooltip="https://pixabay.com/images/id-918449/"/>
              </a:rPr>
              <a:t>https://pixabay.com/images/id-918449/</a:t>
            </a:r>
            <a:r>
              <a:rPr lang="de-DE" sz="1600" b="0"/>
              <a:t> </a:t>
            </a:r>
            <a:endParaRPr/>
          </a:p>
          <a:p>
            <a:pPr>
              <a:defRPr/>
            </a:pPr>
            <a:endParaRPr/>
          </a:p>
        </p:txBody>
      </p:sp>
      <p:sp>
        <p:nvSpPr>
          <p:cNvPr id="8" name="Textfeld 1"/>
          <p:cNvSpPr/>
          <p:nvPr/>
        </p:nvSpPr>
        <p:spPr bwMode="auto">
          <a:xfrm>
            <a:off x="468536" y="6432484"/>
            <a:ext cx="3995004" cy="6309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de-DE"/>
            </a:defPPr>
            <a:lvl1pPr marL="0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76808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53617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30423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07231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384039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60849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37656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14465" algn="l" defTabSz="953617">
              <a:defRPr sz="17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de-DE" sz="1800">
                <a:solidFill>
                  <a:srgbClr val="000000"/>
                </a:solidFill>
                <a:ea typeface="Calibri"/>
                <a:cs typeface="Calibri"/>
              </a:rPr>
              <a:t>Alle Bilder lizensiert unter </a:t>
            </a:r>
            <a:r>
              <a:rPr lang="de-DE" sz="1800" u="sng">
                <a:ea typeface="Calibri"/>
                <a:cs typeface="Calibri"/>
                <a:hlinkClick r:id="rId4" tooltip="https://creativecommons.org/licenses/by-sa/4.0/legalcode.de"/>
              </a:rPr>
              <a:t>CC-BY-SA 4.0</a:t>
            </a:r>
            <a:endParaRPr lang="de-DE" sz="1800">
              <a:solidFill>
                <a:srgbClr val="000000"/>
              </a:solidFill>
              <a:ea typeface="Calibri"/>
              <a:cs typeface="Calibri"/>
            </a:endParaRPr>
          </a:p>
          <a:p>
            <a:pPr>
              <a:defRPr/>
            </a:pPr>
            <a:endParaRPr lang="de-D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DigitUS-Projekt</a:t>
            </a:r>
            <a:endParaRPr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BA03DE2-1437-CE55-3B5D-DE498DD61055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lnSpcReduction="10000"/>
          </a:bodyPr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 dirty="0"/>
              <a:t>Lizenzhinweis</a:t>
            </a:r>
            <a:endParaRPr dirty="0"/>
          </a:p>
        </p:txBody>
      </p:sp>
      <p:sp>
        <p:nvSpPr>
          <p:cNvPr id="6" name="Textplatzhalter 5">
            <a:extLst>
              <a:ext uri="{FF2B5EF4-FFF2-40B4-BE49-F238E27FC236}">
                <a16:creationId xmlns:a16="http://schemas.microsoft.com/office/drawing/2014/main" id="{E94FED89-93AC-9D70-827F-19FE0F36228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2" name="Inhaltsplatzhalter 1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Dieser Foliensatz </a:t>
            </a:r>
            <a:r>
              <a:rPr lang="de-DE" sz="1800" i="1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„</a:t>
            </a:r>
            <a:r>
              <a:rPr lang="de-DE" sz="1800" i="1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Konzeptorientierung – Option 3: Phänomene und Konzepte verbinden um informelles Vorwissen der Lernenden zu nutzen</a:t>
            </a:r>
            <a:r>
              <a:rPr lang="de-DE" sz="1800" i="1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“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wurde im Rahmen des Projekts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2"/>
              </a:rPr>
              <a:t>DigitUS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von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3"/>
              </a:rPr>
              <a:t>Stefan Ufer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cs typeface="Times New Roman" panose="02020603050405020304" pitchFamily="18" charset="0"/>
              </a:rPr>
              <a:t>,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4"/>
              </a:rPr>
              <a:t>Timo Kosiol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,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5"/>
              </a:rPr>
              <a:t>Matthias Mohr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cs typeface="Times New Roman" panose="02020603050405020304" pitchFamily="18" charset="0"/>
              </a:rPr>
              <a:t>und</a:t>
            </a:r>
            <a:r>
              <a:rPr lang="de-DE" sz="1800" dirty="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de-DE" sz="1800" dirty="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Christian </a:t>
            </a:r>
            <a:r>
              <a:rPr lang="de-DE" sz="1800" dirty="0" err="1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6"/>
              </a:rPr>
              <a:t>Lindermayer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und erstellt und ist als </a:t>
            </a:r>
            <a:r>
              <a:rPr lang="de-DE" sz="1800">
                <a:solidFill>
                  <a:srgbClr val="0563C1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  <a:hlinkClick r:id="rId7"/>
              </a:rPr>
              <a:t>CC-BY-SA4.0</a:t>
            </a:r>
            <a:r>
              <a:rPr lang="de-DE" sz="1800">
                <a:solidFill>
                  <a:srgbClr val="000000"/>
                </a:solidFill>
                <a:effectLst/>
                <a:latin typeface="Corbel Light" panose="020B0303020204020204" pitchFamily="34" charset="0"/>
                <a:ea typeface="Arial" panose="020B0604020202020204" pitchFamily="34" charset="0"/>
                <a:cs typeface="Times New Roman" panose="02020603050405020304" pitchFamily="18" charset="0"/>
              </a:rPr>
              <a:t> lizensiert.</a:t>
            </a:r>
            <a:endParaRPr lang="de-DE" sz="1800" dirty="0">
              <a:solidFill>
                <a:srgbClr val="000000"/>
              </a:solidFill>
              <a:effectLst/>
              <a:latin typeface="Corbel Light" panose="020B0303020204020204" pitchFamily="34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Einen Überblick über alle Materialien im DigitUS-Projekt findet sich im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Einführungskapitel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Eine ausführliche Darstellung der Inhalte der Präsentation findet sich in der 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8"/>
              </a:rPr>
              <a:t>Handreichung für Mathematik-Lehrkräfte</a:t>
            </a:r>
            <a:r>
              <a:rPr lang="de-DE" sz="1800" dirty="0">
                <a:solidFill>
                  <a:srgbClr val="000000"/>
                </a:solidFill>
                <a:latin typeface="Corbel Light" panose="020B03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  <a:defRPr/>
            </a:pPr>
            <a:endParaRPr lang="de-DE" sz="1800" dirty="0">
              <a:solidFill>
                <a:srgbClr val="000000"/>
              </a:solidFill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800" dirty="0">
              <a:effectLst/>
              <a:latin typeface="Corbel Light" panose="020B03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  <a:defRPr/>
            </a:pPr>
            <a:endParaRPr lang="de-DE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5" name="Inhaltsplatzhalter 7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Textplatzhalter 8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Grundidee</a:t>
            </a:r>
            <a:endParaRPr/>
          </a:p>
        </p:txBody>
      </p:sp>
      <p:sp>
        <p:nvSpPr>
          <p:cNvPr id="7" name="Textplatzhalter 9"/>
          <p:cNvSpPr>
            <a:spLocks noGrp="1"/>
          </p:cNvSpPr>
          <p:nvPr>
            <p:ph type="body" sz="quarter" idx="14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1300">
                <a:latin typeface="+mn-lt"/>
              </a:rPr>
              <a:t>Freudenthal (1977)</a:t>
            </a:r>
            <a:endParaRPr/>
          </a:p>
        </p:txBody>
      </p:sp>
      <p:sp>
        <p:nvSpPr>
          <p:cNvPr id="8" name="Inhaltsplatzhalter 4"/>
          <p:cNvSpPr>
            <a:spLocks noGrp="1"/>
          </p:cNvSpPr>
          <p:nvPr>
            <p:ph idx="1"/>
          </p:nvPr>
        </p:nvSpPr>
        <p:spPr bwMode="auto">
          <a:xfrm>
            <a:off x="514915" y="1296193"/>
            <a:ext cx="9268300" cy="5472609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de-DE" b="1"/>
              <a:t>Was ist das?</a:t>
            </a:r>
            <a:endParaRPr/>
          </a:p>
          <a:p>
            <a:pPr lvl="1">
              <a:defRPr/>
            </a:pPr>
            <a:r>
              <a:rPr lang="de-DE"/>
              <a:t>Mathematische Konzepte beschreiben Phänomene in der (mehr oder weniger realen) Welt.</a:t>
            </a:r>
            <a:endParaRPr/>
          </a:p>
          <a:p>
            <a:pPr lvl="1">
              <a:defRPr/>
            </a:pPr>
            <a:r>
              <a:rPr lang="de-DE"/>
              <a:t>Fast alle mathematischen Konzepte können sehr unterschiedliche Phänomene bzw. Situationstypen beschreiben.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Warum ist das wichtig?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Informelles Wissen über solche Phänomene kann genutzt werden,…</a:t>
            </a:r>
            <a:endParaRPr/>
          </a:p>
          <a:p>
            <a:pPr lvl="1">
              <a:defRPr/>
            </a:pPr>
            <a:r>
              <a:rPr lang="de-DE"/>
              <a:t>…um Konzepte einzuführen oder zu erweitern.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z.B. Was kann die Subtraktion einer negativen Zahl bedeuten?</a:t>
            </a:r>
            <a:endParaRPr/>
          </a:p>
          <a:p>
            <a:pPr lvl="1">
              <a:defRPr/>
            </a:pPr>
            <a:r>
              <a:rPr lang="de-DE"/>
              <a:t>…um Konzepten neue Bedeutungen zu geben.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z.B. Subtraktion ganzer Zahlen als Veränderung, Subtraktion als (gerichteter) Abstand zweier Zahlen.</a:t>
            </a:r>
            <a:endParaRPr/>
          </a:p>
          <a:p>
            <a:pPr marL="308421" lvl="2">
              <a:defRPr/>
            </a:pPr>
            <a:endParaRPr lang="de-DE"/>
          </a:p>
          <a:p>
            <a:pPr>
              <a:defRPr/>
            </a:pPr>
            <a:r>
              <a:rPr lang="de-DE" b="1"/>
              <a:t>Wie kann man damit im Unterricht umgehen?</a:t>
            </a:r>
            <a:endParaRPr/>
          </a:p>
          <a:p>
            <a:pPr lvl="1">
              <a:defRPr/>
            </a:pPr>
            <a:r>
              <a:rPr lang="de-DE"/>
              <a:t>Phänomene zu nutzen, setzt voraus, dass die Lernenden eigene Erfahrungen mit entsprechenden Situationen gemacht haben oder machen können.</a:t>
            </a:r>
            <a:endParaRPr/>
          </a:p>
          <a:p>
            <a:pPr lvl="1">
              <a:defRPr/>
            </a:pPr>
            <a:r>
              <a:rPr lang="de-DE"/>
              <a:t>Phänomene erlauben es, das informelle Vorwissen von Lernenden gezielt zu nutzen.</a:t>
            </a:r>
            <a:endParaRPr/>
          </a:p>
          <a:p>
            <a:pPr lvl="1">
              <a:defRPr/>
            </a:pPr>
            <a:r>
              <a:rPr lang="de-DE"/>
              <a:t>Ziel ist, dass die Erfahrungen mit dem Phänomen mit den Lernenden zu einem zu Konzept systematisieren.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Beispiele Strategien anhand von Phänomenen erarbeiten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sz="1300">
                <a:latin typeface="+mn-lt"/>
              </a:rPr>
              <a:t>Van den Heuvel-Panhuizen (2003)</a:t>
            </a:r>
            <a:endParaRPr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Zielsetzung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Mögliches Vorgehen zur Subtraktion negativer Zahlen erarbeiten.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Genutztes Phänomen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Didaktisches Modell: Kontospiel</a:t>
            </a:r>
            <a:endParaRPr/>
          </a:p>
          <a:p>
            <a:pPr lvl="1">
              <a:defRPr/>
            </a:pPr>
            <a:r>
              <a:rPr lang="de-DE" i="1">
                <a:solidFill>
                  <a:schemeClr val="tx2"/>
                </a:solidFill>
              </a:rPr>
              <a:t>Phänomen aufgreifen: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Kontospiel als Darstellung für direkt zugängliche Fälle.</a:t>
            </a:r>
            <a:endParaRPr/>
          </a:p>
          <a:p>
            <a:pPr lvl="1">
              <a:defRPr/>
            </a:pPr>
            <a:r>
              <a:rPr lang="de-DE" i="1">
                <a:solidFill>
                  <a:schemeClr val="tx2"/>
                </a:solidFill>
              </a:rPr>
              <a:t>Phänomen analysieren: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Direkt nicht zugängliche Fälle konkret lösen.</a:t>
            </a:r>
            <a:endParaRPr/>
          </a:p>
          <a:p>
            <a:pPr lvl="1">
              <a:defRPr/>
            </a:pPr>
            <a:r>
              <a:rPr lang="de-DE" i="1">
                <a:solidFill>
                  <a:schemeClr val="tx2"/>
                </a:solidFill>
              </a:rPr>
              <a:t>Phänomene nutzen: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…um konkret prüfbare Regeln abzuleiten.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„Eine negative Zahl zu subtrahieren bewirkt dasselbe </a:t>
            </a:r>
            <a:br>
              <a:rPr lang="de-DE"/>
            </a:br>
            <a:r>
              <a:rPr lang="de-DE"/>
              <a:t>wie ihren Betrag/ihre Gegenzahl zu addieren.“</a:t>
            </a:r>
            <a:endParaRPr/>
          </a:p>
        </p:txBody>
      </p:sp>
      <p:grpSp>
        <p:nvGrpSpPr>
          <p:cNvPr id="9" name="Gruppieren 17"/>
          <p:cNvGrpSpPr/>
          <p:nvPr/>
        </p:nvGrpSpPr>
        <p:grpSpPr bwMode="auto">
          <a:xfrm>
            <a:off x="7093272" y="3803631"/>
            <a:ext cx="3204841" cy="1152127"/>
            <a:chOff x="7093272" y="2376314"/>
            <a:chExt cx="3204841" cy="1152127"/>
          </a:xfrm>
        </p:grpSpPr>
        <p:sp>
          <p:nvSpPr>
            <p:cNvPr id="10" name="Rechteck 16"/>
            <p:cNvSpPr/>
            <p:nvPr/>
          </p:nvSpPr>
          <p:spPr bwMode="auto">
            <a:xfrm>
              <a:off x="7093272" y="2376314"/>
              <a:ext cx="3204841" cy="115212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52039" tIns="152039" rIns="152039" bIns="152039" rtlCol="0" anchor="t"/>
            <a:lstStyle/>
            <a:p>
              <a:pPr>
                <a:defRPr/>
              </a:pPr>
              <a:endParaRPr lang="de-DE" sz="1850">
                <a:solidFill>
                  <a:schemeClr val="tx1"/>
                </a:solidFill>
              </a:endParaRPr>
            </a:p>
          </p:txBody>
        </p:sp>
        <p:sp>
          <p:nvSpPr>
            <p:cNvPr id="11" name="Textfeld 3"/>
            <p:cNvSpPr/>
            <p:nvPr/>
          </p:nvSpPr>
          <p:spPr bwMode="auto">
            <a:xfrm>
              <a:off x="7093272" y="2376314"/>
              <a:ext cx="1172116" cy="353943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3 – (-5) = …</a:t>
              </a:r>
              <a:endParaRPr/>
            </a:p>
          </p:txBody>
        </p:sp>
      </p:grpSp>
      <p:grpSp>
        <p:nvGrpSpPr>
          <p:cNvPr id="12" name="Gruppieren 18"/>
          <p:cNvGrpSpPr/>
          <p:nvPr/>
        </p:nvGrpSpPr>
        <p:grpSpPr bwMode="auto">
          <a:xfrm>
            <a:off x="7093272" y="2528714"/>
            <a:ext cx="3204841" cy="1152128"/>
            <a:chOff x="7093272" y="2376314"/>
            <a:chExt cx="3204841" cy="1152128"/>
          </a:xfrm>
        </p:grpSpPr>
        <p:sp>
          <p:nvSpPr>
            <p:cNvPr id="13" name="Rechteck 19"/>
            <p:cNvSpPr/>
            <p:nvPr/>
          </p:nvSpPr>
          <p:spPr bwMode="auto">
            <a:xfrm>
              <a:off x="7093272" y="2376314"/>
              <a:ext cx="3204841" cy="1152128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52039" tIns="152039" rIns="152039" bIns="152039" rtlCol="0" anchor="t"/>
            <a:lstStyle/>
            <a:p>
              <a:pPr>
                <a:defRPr/>
              </a:pPr>
              <a:endParaRPr lang="de-DE" sz="1850">
                <a:solidFill>
                  <a:schemeClr val="tx1"/>
                </a:solidFill>
              </a:endParaRPr>
            </a:p>
          </p:txBody>
        </p:sp>
        <p:sp>
          <p:nvSpPr>
            <p:cNvPr id="14" name="Textfeld 20"/>
            <p:cNvSpPr/>
            <p:nvPr/>
          </p:nvSpPr>
          <p:spPr bwMode="auto">
            <a:xfrm>
              <a:off x="7093272" y="2376314"/>
              <a:ext cx="1172116" cy="353943"/>
            </a:xfrm>
            <a:prstGeom prst="rect">
              <a:avLst/>
            </a:prstGeom>
            <a:solidFill>
              <a:schemeClr val="tx2"/>
            </a:solidFill>
          </p:spPr>
          <p:txBody>
            <a:bodyPr wrap="square" rtlCol="0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5 – 7 = …</a:t>
              </a:r>
              <a:endParaRPr/>
            </a:p>
          </p:txBody>
        </p:sp>
      </p:grpSp>
      <p:grpSp>
        <p:nvGrpSpPr>
          <p:cNvPr id="15" name="Gruppieren 42"/>
          <p:cNvGrpSpPr/>
          <p:nvPr/>
        </p:nvGrpSpPr>
        <p:grpSpPr bwMode="auto">
          <a:xfrm>
            <a:off x="7813351" y="3024386"/>
            <a:ext cx="1368152" cy="216024"/>
            <a:chOff x="7813351" y="2880370"/>
            <a:chExt cx="1368152" cy="216024"/>
          </a:xfrm>
        </p:grpSpPr>
        <p:sp>
          <p:nvSpPr>
            <p:cNvPr id="16" name="Rechteck 8"/>
            <p:cNvSpPr/>
            <p:nvPr/>
          </p:nvSpPr>
          <p:spPr bwMode="auto">
            <a:xfrm>
              <a:off x="7813351" y="2880370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7" name="Rechteck 9"/>
            <p:cNvSpPr/>
            <p:nvPr/>
          </p:nvSpPr>
          <p:spPr bwMode="auto">
            <a:xfrm>
              <a:off x="8101384" y="2880370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8" name="Rechteck 10"/>
            <p:cNvSpPr/>
            <p:nvPr/>
          </p:nvSpPr>
          <p:spPr bwMode="auto">
            <a:xfrm>
              <a:off x="8389416" y="2880370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19" name="Rechteck 11"/>
            <p:cNvSpPr/>
            <p:nvPr/>
          </p:nvSpPr>
          <p:spPr bwMode="auto">
            <a:xfrm>
              <a:off x="8677448" y="2880370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0" name="Rechteck 12"/>
            <p:cNvSpPr/>
            <p:nvPr/>
          </p:nvSpPr>
          <p:spPr bwMode="auto">
            <a:xfrm>
              <a:off x="8965480" y="2880370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</p:grpSp>
      <p:sp>
        <p:nvSpPr>
          <p:cNvPr id="21" name="Rechteck 13"/>
          <p:cNvSpPr/>
          <p:nvPr/>
        </p:nvSpPr>
        <p:spPr bwMode="auto">
          <a:xfrm>
            <a:off x="9685560" y="3024386"/>
            <a:ext cx="216024" cy="216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2" name="Rechteck 14"/>
          <p:cNvSpPr/>
          <p:nvPr/>
        </p:nvSpPr>
        <p:spPr bwMode="auto">
          <a:xfrm>
            <a:off x="9973592" y="3024386"/>
            <a:ext cx="216024" cy="21602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sp>
        <p:nvSpPr>
          <p:cNvPr id="23" name="Rechteck 15"/>
          <p:cNvSpPr/>
          <p:nvPr/>
        </p:nvSpPr>
        <p:spPr bwMode="auto">
          <a:xfrm>
            <a:off x="9973592" y="3312418"/>
            <a:ext cx="216024" cy="216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24" name="Gruppieren 43"/>
          <p:cNvGrpSpPr/>
          <p:nvPr/>
        </p:nvGrpSpPr>
        <p:grpSpPr bwMode="auto">
          <a:xfrm>
            <a:off x="7813351" y="4320529"/>
            <a:ext cx="785491" cy="223026"/>
            <a:chOff x="7813351" y="4248521"/>
            <a:chExt cx="785491" cy="223026"/>
          </a:xfrm>
        </p:grpSpPr>
        <p:sp>
          <p:nvSpPr>
            <p:cNvPr id="25" name="Rechteck 21"/>
            <p:cNvSpPr/>
            <p:nvPr/>
          </p:nvSpPr>
          <p:spPr bwMode="auto">
            <a:xfrm>
              <a:off x="7813351" y="4255523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6" name="Rechteck 22"/>
            <p:cNvSpPr/>
            <p:nvPr/>
          </p:nvSpPr>
          <p:spPr bwMode="auto">
            <a:xfrm>
              <a:off x="8105143" y="4255523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27" name="Rechteck 23"/>
            <p:cNvSpPr/>
            <p:nvPr/>
          </p:nvSpPr>
          <p:spPr bwMode="auto">
            <a:xfrm>
              <a:off x="8393175" y="4248521"/>
              <a:ext cx="205668" cy="22302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28" name="Gruppieren 45"/>
          <p:cNvGrpSpPr/>
          <p:nvPr/>
        </p:nvGrpSpPr>
        <p:grpSpPr bwMode="auto">
          <a:xfrm>
            <a:off x="8810187" y="4608562"/>
            <a:ext cx="1380305" cy="216024"/>
            <a:chOff x="8810187" y="4536554"/>
            <a:chExt cx="1380305" cy="216024"/>
          </a:xfrm>
        </p:grpSpPr>
        <p:sp>
          <p:nvSpPr>
            <p:cNvPr id="29" name="Rechteck 28"/>
            <p:cNvSpPr/>
            <p:nvPr/>
          </p:nvSpPr>
          <p:spPr bwMode="auto">
            <a:xfrm>
              <a:off x="9974468" y="4536554"/>
              <a:ext cx="216024" cy="21602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0" name="Rechteck 30"/>
            <p:cNvSpPr/>
            <p:nvPr/>
          </p:nvSpPr>
          <p:spPr bwMode="auto">
            <a:xfrm>
              <a:off x="9685560" y="4536554"/>
              <a:ext cx="216024" cy="21602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1" name="Rechteck 34"/>
            <p:cNvSpPr/>
            <p:nvPr/>
          </p:nvSpPr>
          <p:spPr bwMode="auto">
            <a:xfrm>
              <a:off x="9393769" y="4536554"/>
              <a:ext cx="216024" cy="21602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2" name="Rechteck 36"/>
            <p:cNvSpPr/>
            <p:nvPr/>
          </p:nvSpPr>
          <p:spPr bwMode="auto">
            <a:xfrm>
              <a:off x="9101978" y="4536554"/>
              <a:ext cx="216024" cy="21602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3" name="Rechteck 38"/>
            <p:cNvSpPr/>
            <p:nvPr/>
          </p:nvSpPr>
          <p:spPr bwMode="auto">
            <a:xfrm>
              <a:off x="8810187" y="4536554"/>
              <a:ext cx="216024" cy="216024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chemeClr val="accent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34" name="Gruppieren 44"/>
          <p:cNvGrpSpPr/>
          <p:nvPr/>
        </p:nvGrpSpPr>
        <p:grpSpPr bwMode="auto">
          <a:xfrm>
            <a:off x="8813946" y="4320530"/>
            <a:ext cx="1380305" cy="216024"/>
            <a:chOff x="8813946" y="4248522"/>
            <a:chExt cx="1380305" cy="216024"/>
          </a:xfrm>
        </p:grpSpPr>
        <p:sp>
          <p:nvSpPr>
            <p:cNvPr id="35" name="Rechteck 29"/>
            <p:cNvSpPr/>
            <p:nvPr/>
          </p:nvSpPr>
          <p:spPr bwMode="auto">
            <a:xfrm>
              <a:off x="9978227" y="4248522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6" name="Rechteck 31"/>
            <p:cNvSpPr/>
            <p:nvPr/>
          </p:nvSpPr>
          <p:spPr bwMode="auto">
            <a:xfrm>
              <a:off x="9689318" y="4248522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7" name="Rechteck 35"/>
            <p:cNvSpPr/>
            <p:nvPr/>
          </p:nvSpPr>
          <p:spPr bwMode="auto">
            <a:xfrm>
              <a:off x="9397528" y="4248522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8" name="Rechteck 37"/>
            <p:cNvSpPr/>
            <p:nvPr/>
          </p:nvSpPr>
          <p:spPr bwMode="auto">
            <a:xfrm>
              <a:off x="9105737" y="4248522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39" name="Rechteck 39"/>
            <p:cNvSpPr/>
            <p:nvPr/>
          </p:nvSpPr>
          <p:spPr bwMode="auto">
            <a:xfrm>
              <a:off x="8813946" y="4248522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</p:grpSp>
      <p:sp>
        <p:nvSpPr>
          <p:cNvPr id="40" name="Rechteck 41"/>
          <p:cNvSpPr/>
          <p:nvPr/>
        </p:nvSpPr>
        <p:spPr bwMode="auto">
          <a:xfrm>
            <a:off x="9685560" y="3312418"/>
            <a:ext cx="216024" cy="216024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e-DE"/>
          </a:p>
        </p:txBody>
      </p:sp>
      <p:grpSp>
        <p:nvGrpSpPr>
          <p:cNvPr id="41" name="Gruppieren 17"/>
          <p:cNvGrpSpPr/>
          <p:nvPr/>
        </p:nvGrpSpPr>
        <p:grpSpPr bwMode="auto">
          <a:xfrm>
            <a:off x="7093459" y="5106522"/>
            <a:ext cx="3204841" cy="1152127"/>
            <a:chOff x="7093272" y="2376314"/>
            <a:chExt cx="3204841" cy="1152127"/>
          </a:xfrm>
        </p:grpSpPr>
        <p:sp>
          <p:nvSpPr>
            <p:cNvPr id="42" name="Rechteck 16"/>
            <p:cNvSpPr/>
            <p:nvPr/>
          </p:nvSpPr>
          <p:spPr bwMode="auto">
            <a:xfrm>
              <a:off x="7093272" y="2376314"/>
              <a:ext cx="3204841" cy="1152127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lIns="152039" tIns="152039" rIns="152039" bIns="152039" rtlCol="0" anchor="t"/>
            <a:lstStyle/>
            <a:p>
              <a:pPr>
                <a:defRPr/>
              </a:pPr>
              <a:endParaRPr lang="de-DE" sz="1850">
                <a:solidFill>
                  <a:schemeClr val="tx1"/>
                </a:solidFill>
              </a:endParaRPr>
            </a:p>
          </p:txBody>
        </p:sp>
        <p:sp>
          <p:nvSpPr>
            <p:cNvPr id="43" name="Textfeld 3"/>
            <p:cNvSpPr/>
            <p:nvPr/>
          </p:nvSpPr>
          <p:spPr bwMode="auto">
            <a:xfrm>
              <a:off x="7093272" y="2376314"/>
              <a:ext cx="1023037" cy="353943"/>
            </a:xfrm>
            <a:prstGeom prst="rect">
              <a:avLst/>
            </a:prstGeom>
            <a:solidFill>
              <a:schemeClr val="tx2"/>
            </a:solidFill>
          </p:spPr>
          <p:txBody>
            <a:bodyPr wrap="none" rtlCol="0">
              <a:spAutoFit/>
            </a:bodyPr>
            <a:lstStyle/>
            <a:p>
              <a:pPr>
                <a:defRPr/>
              </a:pPr>
              <a:r>
                <a:rPr lang="de-DE">
                  <a:solidFill>
                    <a:schemeClr val="bg1"/>
                  </a:solidFill>
                </a:rPr>
                <a:t>3  + 5 = …</a:t>
              </a:r>
              <a:endParaRPr/>
            </a:p>
          </p:txBody>
        </p:sp>
      </p:grpSp>
      <p:grpSp>
        <p:nvGrpSpPr>
          <p:cNvPr id="44" name="Gruppieren 43"/>
          <p:cNvGrpSpPr/>
          <p:nvPr/>
        </p:nvGrpSpPr>
        <p:grpSpPr bwMode="auto">
          <a:xfrm>
            <a:off x="7813538" y="5623420"/>
            <a:ext cx="785491" cy="223026"/>
            <a:chOff x="7813351" y="4248521"/>
            <a:chExt cx="785491" cy="223026"/>
          </a:xfrm>
        </p:grpSpPr>
        <p:sp>
          <p:nvSpPr>
            <p:cNvPr id="45" name="Rechteck 21"/>
            <p:cNvSpPr/>
            <p:nvPr/>
          </p:nvSpPr>
          <p:spPr bwMode="auto">
            <a:xfrm>
              <a:off x="7813351" y="4255523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46" name="Rechteck 22"/>
            <p:cNvSpPr/>
            <p:nvPr/>
          </p:nvSpPr>
          <p:spPr bwMode="auto">
            <a:xfrm>
              <a:off x="8105143" y="4255523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47" name="Rechteck 23"/>
            <p:cNvSpPr/>
            <p:nvPr/>
          </p:nvSpPr>
          <p:spPr bwMode="auto">
            <a:xfrm>
              <a:off x="8393175" y="4248521"/>
              <a:ext cx="205668" cy="223025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</p:grpSp>
      <p:grpSp>
        <p:nvGrpSpPr>
          <p:cNvPr id="54" name="Gruppieren 44"/>
          <p:cNvGrpSpPr/>
          <p:nvPr/>
        </p:nvGrpSpPr>
        <p:grpSpPr bwMode="auto">
          <a:xfrm>
            <a:off x="8814133" y="5623421"/>
            <a:ext cx="1380305" cy="216024"/>
            <a:chOff x="8813946" y="4248522"/>
            <a:chExt cx="1380305" cy="216024"/>
          </a:xfrm>
        </p:grpSpPr>
        <p:sp>
          <p:nvSpPr>
            <p:cNvPr id="55" name="Rechteck 29"/>
            <p:cNvSpPr/>
            <p:nvPr/>
          </p:nvSpPr>
          <p:spPr bwMode="auto">
            <a:xfrm>
              <a:off x="9978227" y="4248522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56" name="Rechteck 31"/>
            <p:cNvSpPr/>
            <p:nvPr/>
          </p:nvSpPr>
          <p:spPr bwMode="auto">
            <a:xfrm>
              <a:off x="9689318" y="4248522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57" name="Rechteck 35"/>
            <p:cNvSpPr/>
            <p:nvPr/>
          </p:nvSpPr>
          <p:spPr bwMode="auto">
            <a:xfrm>
              <a:off x="9397528" y="4248522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58" name="Rechteck 57"/>
            <p:cNvSpPr/>
            <p:nvPr/>
          </p:nvSpPr>
          <p:spPr bwMode="auto">
            <a:xfrm>
              <a:off x="9105737" y="4248522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  <p:sp>
          <p:nvSpPr>
            <p:cNvPr id="59" name="Rechteck 39"/>
            <p:cNvSpPr/>
            <p:nvPr/>
          </p:nvSpPr>
          <p:spPr bwMode="auto">
            <a:xfrm>
              <a:off x="8813946" y="4248522"/>
              <a:ext cx="216024" cy="216024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chemeClr val="accent3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5" name="Textplatzhalter 5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Konzepte erweitern (negative Exponenten)</a:t>
            </a:r>
            <a:endParaRPr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7" name="Inhaltsplatzhalter 7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Zielsetzung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Bedeutung negativer (ganzzahliger) Exponenten einführen.</a:t>
            </a:r>
            <a:endParaRPr/>
          </a:p>
          <a:p>
            <a:pPr marL="477838" lvl="1" indent="0">
              <a:buNone/>
              <a:defRPr/>
            </a:pPr>
            <a:endParaRPr lang="de-DE"/>
          </a:p>
          <a:p>
            <a:pPr>
              <a:defRPr/>
            </a:pPr>
            <a:r>
              <a:rPr lang="de-DE"/>
              <a:t>Genutztes Phänomen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Diskrete, exponentielle Wachstumsprozesse, z.B. Bewuchs eines Sees mit Seerosen (o.ä.).</a:t>
            </a:r>
            <a:endParaRPr/>
          </a:p>
          <a:p>
            <a:pPr lvl="1">
              <a:defRPr/>
            </a:pPr>
            <a:r>
              <a:rPr lang="de-DE" i="1">
                <a:solidFill>
                  <a:schemeClr val="tx2"/>
                </a:solidFill>
              </a:rPr>
              <a:t>Phänomen aufgreifen: 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Exponentiellen Wachstumsprozess analysieren.</a:t>
            </a:r>
            <a:endParaRPr/>
          </a:p>
          <a:p>
            <a:pPr lvl="1">
              <a:defRPr/>
            </a:pPr>
            <a:r>
              <a:rPr lang="de-DE" i="1">
                <a:solidFill>
                  <a:schemeClr val="tx2"/>
                </a:solidFill>
              </a:rPr>
              <a:t>Phänomen analysieren: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Wachstumsprozess mit Termen in Potenzschreibweise beschreiben.</a:t>
            </a:r>
            <a:endParaRPr/>
          </a:p>
          <a:p>
            <a:pPr lvl="1">
              <a:defRPr/>
            </a:pPr>
            <a:r>
              <a:rPr lang="de-DE" i="1">
                <a:solidFill>
                  <a:schemeClr val="tx2"/>
                </a:solidFill>
              </a:rPr>
              <a:t>Phänomen nutzen: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Wachstumsprozess in die Vergangenheit fortführen, Termdarstellung übertragen.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Vereinbarung über eine sinnvolle Definition negativer Potenzen.</a:t>
            </a:r>
            <a:endParaRPr/>
          </a:p>
          <a:p>
            <a:pPr lvl="1">
              <a:defRPr/>
            </a:pPr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9" name="Tabelle 9"/>
              <p:cNvGraphicFramePr>
                <a:graphicFrameLocks/>
              </p:cNvGraphicFramePr>
              <p:nvPr/>
            </p:nvGraphicFramePr>
            <p:xfrm>
              <a:off x="4571337" y="5280474"/>
              <a:ext cx="5546267" cy="1483360"/>
            </p:xfrm>
            <a:graphic>
              <a:graphicData uri="http://schemas.openxmlformats.org/drawingml/2006/table">
                <a:tbl>
                  <a:tblPr firstRow="1" bandRow="1">
                    <a:tableStyleId>{2FFD8369-9561-6E6D-365F-618E773360A9}</a:tableStyleId>
                  </a:tblPr>
                  <a:tblGrid>
                    <a:gridCol w="286017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 b="0"/>
                            <a:t>Nach ... Jahren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1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2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3</a:t>
                          </a:r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Bewachsene Fläche (m</a:t>
                          </a:r>
                          <a:r>
                            <a:rPr lang="de-DE" sz="1400" baseline="30000"/>
                            <a:t>2</a:t>
                          </a:r>
                          <a:r>
                            <a:rPr lang="de-DE" sz="1400"/>
                            <a:t>)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500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600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720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864</a:t>
                          </a:r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Entwicklung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Als Term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800" b="0" i="1">
                                    <a:latin typeface="Cambria Math"/>
                                  </a:rPr>
                                  <m:t>500</m:t>
                                </m:r>
                                <m:r>
                                  <a:rPr lang="de-DE" sz="800" b="0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de-DE" sz="800" b="0" i="1">
                                        <a:latin typeface="Cambria Math" panose="02040503050406030204" pitchFamily="18" charset="0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1,2</m:t>
                                    </m:r>
                                  </m:e>
                                  <m:sup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800" b="0" i="1">
                                    <a:latin typeface="Cambria Math"/>
                                  </a:rPr>
                                  <m:t>500</m:t>
                                </m:r>
                                <m:r>
                                  <a:rPr lang="de-DE" sz="800" b="0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de-DE" sz="800" b="0" i="1">
                                        <a:latin typeface="Cambria Math" panose="02040503050406030204" pitchFamily="18" charset="0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1,2</m:t>
                                    </m:r>
                                  </m:e>
                                  <m:sup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800" b="0" i="1">
                                    <a:latin typeface="Cambria Math"/>
                                  </a:rPr>
                                  <m:t>500</m:t>
                                </m:r>
                                <m:r>
                                  <a:rPr lang="de-DE" sz="800" b="0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de-DE" sz="800" b="0" i="1">
                                        <a:latin typeface="Cambria Math" panose="02040503050406030204" pitchFamily="18" charset="0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1,2</m:t>
                                    </m:r>
                                  </m:e>
                                  <m:sup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800" b="0" i="1">
                                    <a:latin typeface="Cambria Math"/>
                                  </a:rPr>
                                  <m:t>500</m:t>
                                </m:r>
                                <m:r>
                                  <a:rPr lang="de-DE" sz="800" b="0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de-DE" sz="800" b="0" i="1">
                                        <a:latin typeface="Cambria Math" panose="02040503050406030204" pitchFamily="18" charset="0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1,2</m:t>
                                    </m:r>
                                  </m:e>
                                  <m:sup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8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9" name="Tabelle 9"/>
              <p:cNvGraphicFramePr>
                <a:graphicFrameLocks/>
              </p:cNvGraphicFramePr>
              <p:nvPr/>
            </p:nvGraphicFramePr>
            <p:xfrm>
              <a:off x="4571337" y="5280474"/>
              <a:ext cx="5546267" cy="1483360"/>
            </p:xfrm>
            <a:graphic>
              <a:graphicData uri="http://schemas.openxmlformats.org/drawingml/2006/table">
                <a:tbl>
                  <a:tblPr firstRow="1" bandRow="1">
                    <a:tableStyleId>{2FFD8369-9561-6E6D-365F-618E773360A9}</a:tableStyleId>
                  </a:tblPr>
                  <a:tblGrid>
                    <a:gridCol w="286017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 b="0"/>
                            <a:t>Nach ... Jahren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1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2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3</a:t>
                          </a:r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Bewachsene Fläche (m</a:t>
                          </a:r>
                          <a:r>
                            <a:rPr lang="de-DE" sz="1400" baseline="30000"/>
                            <a:t>2</a:t>
                          </a:r>
                          <a:r>
                            <a:rPr lang="de-DE" sz="1400"/>
                            <a:t>)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500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600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720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864</a:t>
                          </a:r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Entwicklung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Als Term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3"/>
                          <a:stretch>
                            <a:fillRect l="-428182" t="-303279" r="-30454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3"/>
                          <a:stretch>
                            <a:fillRect l="-528182" t="-303279" r="-20454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3"/>
                          <a:stretch>
                            <a:fillRect l="-622523" t="-303279" r="-102703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3"/>
                          <a:stretch>
                            <a:fillRect l="-729091" t="-303279" r="-3636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8" name="Tabelle 9"/>
              <p:cNvGraphicFramePr>
                <a:graphicFrameLocks noGrp="1"/>
              </p:cNvGraphicFramePr>
              <p:nvPr>
                <p:ph sz="quarter" idx="10"/>
                <p:extLst>
                  <p:ext uri="{D42A27DB-BD31-4B8C-83A1-F6EECF244321}">
                    <p14:modId xmlns:p14="http://schemas.microsoft.com/office/powerpoint/2010/main" val="209093887"/>
                  </p:ext>
                </p:extLst>
              </p:nvPr>
            </p:nvGraphicFramePr>
            <p:xfrm>
              <a:off x="2556768" y="5285442"/>
              <a:ext cx="7560833" cy="1483360"/>
            </p:xfrm>
            <a:graphic>
              <a:graphicData uri="http://schemas.openxmlformats.org/drawingml/2006/table">
                <a:tbl>
                  <a:tblPr firstRow="1" bandRow="1">
                    <a:tableStyleId>{2FFD8369-9561-6E6D-365F-618E773360A9}</a:tableStyleId>
                  </a:tblPr>
                  <a:tblGrid>
                    <a:gridCol w="286017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 b="0"/>
                            <a:t>Nach ... Jahren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-3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-2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-1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1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2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3</a:t>
                          </a:r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Bewachsene Fläche (m</a:t>
                          </a:r>
                          <a:r>
                            <a:rPr lang="de-DE" sz="1400" baseline="30000"/>
                            <a:t>2</a:t>
                          </a:r>
                          <a:r>
                            <a:rPr lang="de-DE" sz="1400"/>
                            <a:t>)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dirty="0"/>
                            <a:t>289,4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dirty="0"/>
                            <a:t>347,2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dirty="0"/>
                            <a:t>416,7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dirty="0"/>
                            <a:t>500</a:t>
                          </a:r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600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720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864</a:t>
                          </a:r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Entwicklung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Als Term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800" b="0" i="1">
                                    <a:latin typeface="Cambria Math"/>
                                  </a:rPr>
                                  <m:t>500</m:t>
                                </m:r>
                                <m:r>
                                  <a:rPr lang="de-DE" sz="800" b="0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de-DE" sz="800" b="0" i="1">
                                        <a:latin typeface="Cambria Math" panose="02040503050406030204" pitchFamily="18" charset="0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1,2</m:t>
                                    </m:r>
                                  </m:e>
                                  <m:sup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−3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800" b="0" i="1">
                                    <a:latin typeface="Cambria Math"/>
                                  </a:rPr>
                                  <m:t>500</m:t>
                                </m:r>
                                <m:r>
                                  <a:rPr lang="de-DE" sz="800" b="0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de-DE" sz="800" b="0" i="1">
                                        <a:latin typeface="Cambria Math" panose="02040503050406030204" pitchFamily="18" charset="0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1,2</m:t>
                                    </m:r>
                                  </m:e>
                                  <m:sup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−2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800" b="0" i="1">
                                    <a:latin typeface="Cambria Math"/>
                                  </a:rPr>
                                  <m:t>500</m:t>
                                </m:r>
                                <m:r>
                                  <a:rPr lang="de-DE" sz="800" b="0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de-DE" sz="800" b="0" i="1">
                                        <a:latin typeface="Cambria Math" panose="02040503050406030204" pitchFamily="18" charset="0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1,2</m:t>
                                    </m:r>
                                  </m:e>
                                  <m:sup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−1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800" b="0" i="1">
                                    <a:latin typeface="Cambria Math"/>
                                  </a:rPr>
                                  <m:t>500</m:t>
                                </m:r>
                                <m:r>
                                  <a:rPr lang="de-DE" sz="800" b="0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de-DE" sz="800" b="0" i="1">
                                        <a:latin typeface="Cambria Math" panose="02040503050406030204" pitchFamily="18" charset="0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1,2</m:t>
                                    </m:r>
                                  </m:e>
                                  <m:sup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0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800" b="0" i="1">
                                    <a:latin typeface="Cambria Math"/>
                                  </a:rPr>
                                  <m:t>500</m:t>
                                </m:r>
                                <m:r>
                                  <a:rPr lang="de-DE" sz="800" b="0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de-DE" sz="800" b="0" i="1">
                                        <a:latin typeface="Cambria Math" panose="02040503050406030204" pitchFamily="18" charset="0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1,2</m:t>
                                    </m:r>
                                  </m:e>
                                  <m:sup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800" b="0" i="1">
                                    <a:latin typeface="Cambria Math"/>
                                  </a:rPr>
                                  <m:t>500</m:t>
                                </m:r>
                                <m:r>
                                  <a:rPr lang="de-DE" sz="800" b="0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de-DE" sz="800" b="0" i="1">
                                        <a:latin typeface="Cambria Math" panose="02040503050406030204" pitchFamily="18" charset="0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1,2</m:t>
                                    </m:r>
                                  </m:e>
                                  <m:sup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8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de-DE" sz="800" b="0" i="1">
                                    <a:latin typeface="Cambria Math"/>
                                  </a:rPr>
                                  <m:t>500</m:t>
                                </m:r>
                                <m:r>
                                  <a:rPr lang="de-DE" sz="800" b="0" i="1">
                                    <a:latin typeface="Cambria Math"/>
                                    <a:ea typeface="Cambria Math"/>
                                  </a:rPr>
                                  <m:t>∙</m:t>
                                </m:r>
                                <m:sSup>
                                  <m:sSupPr>
                                    <m:ctrlPr>
                                      <a:rPr lang="de-DE" sz="800" b="0" i="1">
                                        <a:latin typeface="Cambria Math" panose="02040503050406030204" pitchFamily="18" charset="0"/>
                                        <a:ea typeface="Cambria Math"/>
                                        <a:cs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1,2</m:t>
                                    </m:r>
                                  </m:e>
                                  <m:sup>
                                    <m:r>
                                      <a:rPr lang="de-DE" sz="800" b="0" i="1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sup>
                                </m:sSup>
                              </m:oMath>
                            </m:oMathPara>
                          </a14:m>
                          <a:endParaRPr lang="de-DE" sz="800" dirty="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8" name="Tabelle 9"/>
              <p:cNvGraphicFramePr>
                <a:graphicFrameLocks noGrp="1"/>
              </p:cNvGraphicFramePr>
              <p:nvPr>
                <p:ph sz="quarter" idx="10"/>
                <p:extLst>
                  <p:ext uri="{D42A27DB-BD31-4B8C-83A1-F6EECF244321}">
                    <p14:modId xmlns:p14="http://schemas.microsoft.com/office/powerpoint/2010/main" val="209093887"/>
                  </p:ext>
                </p:extLst>
              </p:nvPr>
            </p:nvGraphicFramePr>
            <p:xfrm>
              <a:off x="2556768" y="5285442"/>
              <a:ext cx="7560833" cy="1483360"/>
            </p:xfrm>
            <a:graphic>
              <a:graphicData uri="http://schemas.openxmlformats.org/drawingml/2006/table">
                <a:tbl>
                  <a:tblPr firstRow="1" bandRow="1">
                    <a:tableStyleId>{2FFD8369-9561-6E6D-365F-618E773360A9}</a:tableStyleId>
                  </a:tblPr>
                  <a:tblGrid>
                    <a:gridCol w="286017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4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5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6"/>
                        </a:ext>
                      </a:extLst>
                    </a:gridCol>
                    <a:gridCol w="671522">
                      <a:extLst>
                        <a:ext uri="{9D8B030D-6E8A-4147-A177-3AD203B41FA5}">
                          <a16:colId xmlns:a16="http://schemas.microsoft.com/office/drawing/2014/main" val="20007"/>
                        </a:ext>
                      </a:extLst>
                    </a:gridCol>
                  </a:tblGrid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 b="0"/>
                            <a:t>Nach ... Jahren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-3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-2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-1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1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2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b="0"/>
                            <a:t>3</a:t>
                          </a:r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Bewachsene Fläche (m</a:t>
                          </a:r>
                          <a:r>
                            <a:rPr lang="de-DE" sz="1400" baseline="30000"/>
                            <a:t>2</a:t>
                          </a:r>
                          <a:r>
                            <a:rPr lang="de-DE" sz="1400"/>
                            <a:t>)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dirty="0"/>
                            <a:t>289,4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dirty="0"/>
                            <a:t>347,2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dirty="0"/>
                            <a:t>416,7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 dirty="0"/>
                            <a:t>500</a:t>
                          </a:r>
                          <a:endParaRPr dirty="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600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720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r>
                            <a:rPr lang="de-DE" sz="1400"/>
                            <a:t>864</a:t>
                          </a:r>
                          <a:endParaRPr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Entwicklung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r">
                            <a:defRPr/>
                          </a:pPr>
                          <a:endParaRPr lang="de-DE" sz="1400"/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  <a:tr h="370840">
                    <a:tc>
                      <a:txBody>
                        <a:bodyPr/>
                        <a:lstStyle/>
                        <a:p>
                          <a:pPr>
                            <a:defRPr/>
                          </a:pPr>
                          <a:r>
                            <a:rPr lang="de-DE" sz="1400"/>
                            <a:t>Als Term</a:t>
                          </a:r>
                          <a:endParaRPr/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4"/>
                          <a:stretch>
                            <a:fillRect l="-423423" t="-303279" r="-599099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4"/>
                          <a:stretch>
                            <a:fillRect l="-528182" t="-303279" r="-50454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4"/>
                          <a:stretch>
                            <a:fillRect l="-628182" t="-303279" r="-40454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4"/>
                          <a:stretch>
                            <a:fillRect l="-728182" t="-303279" r="-304545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4"/>
                          <a:stretch>
                            <a:fillRect l="-820721" t="-303279" r="-201802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4"/>
                          <a:stretch>
                            <a:fillRect l="-929091" t="-303279" r="-103636" b="-3279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de-DE"/>
                        </a:p>
                      </a:txBody>
                      <a:tcPr>
                        <a:blipFill>
                          <a:blip r:embed="rId4"/>
                          <a:stretch>
                            <a:fillRect l="-1029091" t="-303279" r="-3636" b="-3279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3"/>
                      </a:ext>
                    </a:extLst>
                  </a:tr>
                </a:tbl>
              </a:graphicData>
            </a:graphic>
          </p:graphicFrame>
        </mc:Fallback>
      </mc:AlternateContent>
      <p:grpSp>
        <p:nvGrpSpPr>
          <p:cNvPr id="10" name="Gruppieren 19"/>
          <p:cNvGrpSpPr/>
          <p:nvPr/>
        </p:nvGrpSpPr>
        <p:grpSpPr bwMode="auto">
          <a:xfrm>
            <a:off x="9217502" y="5937854"/>
            <a:ext cx="643900" cy="486216"/>
            <a:chOff x="7277476" y="3905742"/>
            <a:chExt cx="643900" cy="486216"/>
          </a:xfrm>
        </p:grpSpPr>
        <p:sp>
          <p:nvSpPr>
            <p:cNvPr id="11" name="Bogen 20"/>
            <p:cNvSpPr/>
            <p:nvPr/>
          </p:nvSpPr>
          <p:spPr bwMode="auto">
            <a:xfrm>
              <a:off x="7277476" y="3905742"/>
              <a:ext cx="643900" cy="270772"/>
            </a:xfrm>
            <a:prstGeom prst="arc">
              <a:avLst>
                <a:gd name="adj1" fmla="val 21596312"/>
                <a:gd name="adj2" fmla="val 10520085"/>
              </a:avLst>
            </a:prstGeom>
            <a:ln>
              <a:solidFill>
                <a:schemeClr val="accent4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>
                <a:solidFill>
                  <a:schemeClr val="accent2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feld 21"/>
                <p:cNvSpPr/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mc:AlternateContent>
                    <mc:Choice Requires="a14"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sz="800" i="1">
                                <a:solidFill>
                                  <a:schemeClr val="accent4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de-DE" sz="800" b="0" i="1">
                                <a:solidFill>
                                  <a:schemeClr val="accent4"/>
                                </a:solidFill>
                                <a:latin typeface="Cambria Math"/>
                                <a:ea typeface="Cambria Math"/>
                              </a:rPr>
                              <m:t>1,2</m:t>
                            </m:r>
                          </m:oMath>
                        </m:oMathPara>
                      </a14:m>
                    </mc:Choice>
                    <mc:Fallback xmlns="" xmlns:w="http://schemas.openxmlformats.org/wordprocessingml/2006/main" xmlns:m="http://schemas.openxmlformats.org/officeDocument/2006/math"/>
                  </mc:AlternateContent>
                  <a:endParaRPr lang="de-DE" sz="800">
                    <a:solidFill>
                      <a:schemeClr val="accent4"/>
                    </a:solidFill>
                  </a:endParaRPr>
                </a:p>
              </p:txBody>
            </p:sp>
          </mc:Choice>
          <mc:Fallback xmlns="">
            <p:sp>
              <p:nvSpPr>
                <p:cNvPr id="12" name="Textfeld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3" name="Gruppieren 26"/>
          <p:cNvGrpSpPr/>
          <p:nvPr/>
        </p:nvGrpSpPr>
        <p:grpSpPr bwMode="auto">
          <a:xfrm>
            <a:off x="8557809" y="5937854"/>
            <a:ext cx="643900" cy="486216"/>
            <a:chOff x="7277476" y="3905742"/>
            <a:chExt cx="643900" cy="486216"/>
          </a:xfrm>
        </p:grpSpPr>
        <p:sp>
          <p:nvSpPr>
            <p:cNvPr id="14" name="Bogen 27"/>
            <p:cNvSpPr/>
            <p:nvPr/>
          </p:nvSpPr>
          <p:spPr bwMode="auto">
            <a:xfrm>
              <a:off x="7277476" y="3905742"/>
              <a:ext cx="643900" cy="270772"/>
            </a:xfrm>
            <a:prstGeom prst="arc">
              <a:avLst>
                <a:gd name="adj1" fmla="val 21596312"/>
                <a:gd name="adj2" fmla="val 10520085"/>
              </a:avLst>
            </a:prstGeom>
            <a:ln>
              <a:solidFill>
                <a:schemeClr val="accent4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>
                <a:solidFill>
                  <a:schemeClr val="accent2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feld 28"/>
                <p:cNvSpPr/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mc:AlternateContent>
                    <mc:Choice Requires="a14"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sz="800" i="1">
                                <a:solidFill>
                                  <a:schemeClr val="accent4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de-DE" sz="800" b="0" i="1">
                                <a:solidFill>
                                  <a:schemeClr val="accent4"/>
                                </a:solidFill>
                                <a:latin typeface="Cambria Math"/>
                                <a:ea typeface="Cambria Math"/>
                              </a:rPr>
                              <m:t>1,2</m:t>
                            </m:r>
                          </m:oMath>
                        </m:oMathPara>
                      </a14:m>
                    </mc:Choice>
                    <mc:Fallback xmlns="" xmlns:w="http://schemas.openxmlformats.org/wordprocessingml/2006/main" xmlns:m="http://schemas.openxmlformats.org/officeDocument/2006/math"/>
                  </mc:AlternateContent>
                  <a:endParaRPr lang="de-DE" sz="800">
                    <a:solidFill>
                      <a:schemeClr val="accent4"/>
                    </a:solidFill>
                  </a:endParaRPr>
                </a:p>
              </p:txBody>
            </p:sp>
          </mc:Choice>
          <mc:Fallback xmlns="">
            <p:sp>
              <p:nvSpPr>
                <p:cNvPr id="15" name="Textfeld 2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6" name="Gruppieren 29"/>
          <p:cNvGrpSpPr/>
          <p:nvPr/>
        </p:nvGrpSpPr>
        <p:grpSpPr bwMode="auto">
          <a:xfrm>
            <a:off x="7898116" y="5937854"/>
            <a:ext cx="643900" cy="486216"/>
            <a:chOff x="7277476" y="3905742"/>
            <a:chExt cx="643900" cy="486216"/>
          </a:xfrm>
        </p:grpSpPr>
        <p:sp>
          <p:nvSpPr>
            <p:cNvPr id="17" name="Bogen 30"/>
            <p:cNvSpPr/>
            <p:nvPr/>
          </p:nvSpPr>
          <p:spPr bwMode="auto">
            <a:xfrm>
              <a:off x="7277476" y="3905742"/>
              <a:ext cx="643900" cy="270772"/>
            </a:xfrm>
            <a:prstGeom prst="arc">
              <a:avLst>
                <a:gd name="adj1" fmla="val 21596312"/>
                <a:gd name="adj2" fmla="val 10520085"/>
              </a:avLst>
            </a:prstGeom>
            <a:ln>
              <a:solidFill>
                <a:schemeClr val="accent4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>
                <a:solidFill>
                  <a:schemeClr val="accent2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feld 31"/>
                <p:cNvSpPr/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mc:AlternateContent>
                    <mc:Choice Requires="a14"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sz="800" i="1">
                                <a:solidFill>
                                  <a:schemeClr val="accent4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de-DE" sz="800" b="0" i="1">
                                <a:solidFill>
                                  <a:schemeClr val="accent4"/>
                                </a:solidFill>
                                <a:latin typeface="Cambria Math"/>
                                <a:ea typeface="Cambria Math"/>
                              </a:rPr>
                              <m:t>1,2</m:t>
                            </m:r>
                          </m:oMath>
                        </m:oMathPara>
                      </a14:m>
                    </mc:Choice>
                    <mc:Fallback xmlns="" xmlns:w="http://schemas.openxmlformats.org/wordprocessingml/2006/main" xmlns:m="http://schemas.openxmlformats.org/officeDocument/2006/math"/>
                  </mc:AlternateContent>
                  <a:endParaRPr lang="de-DE" sz="800">
                    <a:solidFill>
                      <a:schemeClr val="accent4"/>
                    </a:solidFill>
                  </a:endParaRPr>
                </a:p>
              </p:txBody>
            </p:sp>
          </mc:Choice>
          <mc:Fallback xmlns="">
            <p:sp>
              <p:nvSpPr>
                <p:cNvPr id="18" name="Textfeld 3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9" name="Gruppieren 32"/>
          <p:cNvGrpSpPr/>
          <p:nvPr/>
        </p:nvGrpSpPr>
        <p:grpSpPr bwMode="auto">
          <a:xfrm>
            <a:off x="7238422" y="5937854"/>
            <a:ext cx="643900" cy="486216"/>
            <a:chOff x="7277476" y="3905742"/>
            <a:chExt cx="643900" cy="486216"/>
          </a:xfrm>
        </p:grpSpPr>
        <p:sp>
          <p:nvSpPr>
            <p:cNvPr id="20" name="Bogen 33"/>
            <p:cNvSpPr/>
            <p:nvPr/>
          </p:nvSpPr>
          <p:spPr bwMode="auto">
            <a:xfrm>
              <a:off x="7277476" y="3905742"/>
              <a:ext cx="643900" cy="270772"/>
            </a:xfrm>
            <a:prstGeom prst="arc">
              <a:avLst>
                <a:gd name="adj1" fmla="val 21596312"/>
                <a:gd name="adj2" fmla="val 10520085"/>
              </a:avLst>
            </a:prstGeom>
            <a:ln>
              <a:solidFill>
                <a:schemeClr val="accent2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>
                <a:solidFill>
                  <a:schemeClr val="accent2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feld 34"/>
                <p:cNvSpPr/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mc:AlternateContent>
                    <mc:Choice Requires="a14"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sz="800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de-DE" sz="800" b="0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  <m:t>1,2</m:t>
                            </m:r>
                          </m:oMath>
                        </m:oMathPara>
                      </a14:m>
                    </mc:Choice>
                    <mc:Fallback xmlns="" xmlns:w="http://schemas.openxmlformats.org/wordprocessingml/2006/main" xmlns:m="http://schemas.openxmlformats.org/officeDocument/2006/math"/>
                  </mc:AlternateContent>
                  <a:endParaRPr lang="de-DE" sz="80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1" name="Textfeld 3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2" name="Gruppieren 35"/>
          <p:cNvGrpSpPr/>
          <p:nvPr/>
        </p:nvGrpSpPr>
        <p:grpSpPr bwMode="auto">
          <a:xfrm>
            <a:off x="6585484" y="5937854"/>
            <a:ext cx="643900" cy="486216"/>
            <a:chOff x="7277476" y="3905742"/>
            <a:chExt cx="643900" cy="486216"/>
          </a:xfrm>
        </p:grpSpPr>
        <p:sp>
          <p:nvSpPr>
            <p:cNvPr id="23" name="Bogen 36"/>
            <p:cNvSpPr/>
            <p:nvPr/>
          </p:nvSpPr>
          <p:spPr bwMode="auto">
            <a:xfrm>
              <a:off x="7277476" y="3905742"/>
              <a:ext cx="643900" cy="270772"/>
            </a:xfrm>
            <a:prstGeom prst="arc">
              <a:avLst>
                <a:gd name="adj1" fmla="val 21596312"/>
                <a:gd name="adj2" fmla="val 10520085"/>
              </a:avLst>
            </a:prstGeom>
            <a:ln>
              <a:solidFill>
                <a:schemeClr val="accent2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>
                <a:solidFill>
                  <a:schemeClr val="accent2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4" name="Textfeld 37"/>
                <p:cNvSpPr/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mc:AlternateContent>
                    <mc:Choice Requires="a14"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sz="800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de-DE" sz="800" b="0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  <m:t>1,2</m:t>
                            </m:r>
                          </m:oMath>
                        </m:oMathPara>
                      </a14:m>
                    </mc:Choice>
                    <mc:Fallback xmlns="" xmlns:w="http://schemas.openxmlformats.org/wordprocessingml/2006/main" xmlns:m="http://schemas.openxmlformats.org/officeDocument/2006/math"/>
                  </mc:AlternateContent>
                  <a:endParaRPr lang="de-DE" sz="80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4" name="Textfeld 3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5" name="Gruppieren 38"/>
          <p:cNvGrpSpPr/>
          <p:nvPr/>
        </p:nvGrpSpPr>
        <p:grpSpPr bwMode="auto">
          <a:xfrm>
            <a:off x="5925789" y="5937854"/>
            <a:ext cx="643900" cy="486216"/>
            <a:chOff x="7277476" y="3905742"/>
            <a:chExt cx="643900" cy="486216"/>
          </a:xfrm>
        </p:grpSpPr>
        <p:sp>
          <p:nvSpPr>
            <p:cNvPr id="26" name="Bogen 39"/>
            <p:cNvSpPr/>
            <p:nvPr/>
          </p:nvSpPr>
          <p:spPr bwMode="auto">
            <a:xfrm>
              <a:off x="7277476" y="3905742"/>
              <a:ext cx="643900" cy="270772"/>
            </a:xfrm>
            <a:prstGeom prst="arc">
              <a:avLst>
                <a:gd name="adj1" fmla="val 21596312"/>
                <a:gd name="adj2" fmla="val 10520085"/>
              </a:avLst>
            </a:prstGeom>
            <a:ln>
              <a:solidFill>
                <a:schemeClr val="accent2"/>
              </a:solidFill>
              <a:headEnd type="triangle" w="med" len="med"/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defRPr/>
              </a:pPr>
              <a:endParaRPr lang="de-DE">
                <a:solidFill>
                  <a:schemeClr val="accent2"/>
                </a:solidFill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7" name="Textfeld 40"/>
                <p:cNvSpPr/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noFill/>
                <a:ln>
                  <a:noFill/>
                </a:ln>
              </p:spPr>
              <p:txBody>
                <a:bodyPr wrap="none" rtlCol="0">
                  <a:spAutoFit/>
                </a:bodyPr>
                <a:lstStyle/>
                <a:p>
                  <a:pPr>
                    <a:defRPr/>
                  </a:pPr>
                  <mc:AlternateContent>
                    <mc:Choice Requires="a14">
                      <a14:m>
                        <m:oMathPara xmlns:m="http://schemas.openxmlformats.org/officeDocument/2006/math">
                          <m:oMathParaPr>
                            <m:jc m:val="centerGroup"/>
                          </m:oMathParaPr>
                          <m:oMath xmlns:m="http://schemas.openxmlformats.org/officeDocument/2006/math">
                            <m:r>
                              <a:rPr lang="de-DE" sz="800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  <m:t>∙</m:t>
                            </m:r>
                            <m:r>
                              <a:rPr lang="de-DE" sz="800" b="0" i="1">
                                <a:solidFill>
                                  <a:schemeClr val="accent2"/>
                                </a:solidFill>
                                <a:latin typeface="Cambria Math"/>
                                <a:ea typeface="Cambria Math"/>
                              </a:rPr>
                              <m:t>1,2</m:t>
                            </m:r>
                          </m:oMath>
                        </m:oMathPara>
                      </a14:m>
                    </mc:Choice>
                    <mc:Fallback xmlns="" xmlns:w="http://schemas.openxmlformats.org/wordprocessingml/2006/main" xmlns:m="http://schemas.openxmlformats.org/officeDocument/2006/math"/>
                  </mc:AlternateContent>
                  <a:endParaRPr lang="de-DE" sz="80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27" name="Textfeld 4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 bwMode="auto">
                <a:xfrm>
                  <a:off x="7403506" y="4176514"/>
                  <a:ext cx="391839" cy="215444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  <a:ln>
                  <a:noFill/>
                </a:ln>
              </p:spPr>
              <p:txBody>
                <a:bodyPr/>
                <a:lstStyle/>
                <a:p>
                  <a:r>
                    <a:rPr lang="de-DE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Beispiel Phänomene analysieren</a:t>
            </a:r>
            <a:endParaRPr/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Inhaltsplatzhalter 7"/>
              <p:cNvSpPr>
                <a:spLocks noGrp="1"/>
              </p:cNvSpPr>
              <p:nvPr>
                <p:ph idx="1"/>
              </p:nvPr>
            </p:nvSpPr>
            <p:spPr bwMode="auto"/>
            <p:txBody>
              <a:bodyPr/>
              <a:lstStyle/>
              <a:p>
                <a:pPr>
                  <a:defRPr/>
                </a:pPr>
                <a:r>
                  <a:rPr lang="de-DE"/>
                  <a:t>Zielsetzung</a:t>
                </a:r>
                <a:endParaRPr/>
              </a:p>
              <a:p>
                <a:pPr marL="477838" lvl="1" indent="0">
                  <a:buNone/>
                  <a:defRPr/>
                </a:pPr>
                <a:r>
                  <a:rPr lang="de-DE"/>
                  <a:t>Erarbeitung der Formel für den Kreisumfang.</a:t>
                </a:r>
                <a:endParaRPr/>
              </a:p>
              <a:p>
                <a:pPr marL="477838" lvl="1" indent="0">
                  <a:buNone/>
                  <a:defRPr/>
                </a:pPr>
                <a:endParaRPr lang="de-DE"/>
              </a:p>
              <a:p>
                <a:pPr>
                  <a:defRPr/>
                </a:pPr>
                <a:r>
                  <a:rPr lang="de-DE"/>
                  <a:t>Genutztes Phänomen</a:t>
                </a:r>
                <a:endParaRPr/>
              </a:p>
              <a:p>
                <a:pPr marL="477838" lvl="1" indent="0">
                  <a:buNone/>
                  <a:defRPr/>
                </a:pPr>
                <a:r>
                  <a:rPr lang="de-DE"/>
                  <a:t>Radius und Umfang von Kreisen sind proportional. </a:t>
                </a:r>
                <a:endParaRPr/>
              </a:p>
              <a:p>
                <a:pPr lvl="1">
                  <a:defRPr/>
                </a:pPr>
                <a:r>
                  <a:rPr lang="de-DE" i="1">
                    <a:solidFill>
                      <a:schemeClr val="tx2"/>
                    </a:solidFill>
                  </a:rPr>
                  <a:t>Phänomen aufgreifen:</a:t>
                </a:r>
                <a:endParaRPr/>
              </a:p>
              <a:p>
                <a:pPr marL="715962" lvl="2" indent="0">
                  <a:buNone/>
                  <a:defRPr/>
                </a:pPr>
                <a:r>
                  <a:rPr lang="de-DE"/>
                  <a:t>Messen von Radius und Umfang, Darstellung in einem Diagramm</a:t>
                </a:r>
                <a:endParaRPr/>
              </a:p>
              <a:p>
                <a:pPr lvl="1">
                  <a:defRPr/>
                </a:pPr>
                <a:r>
                  <a:rPr lang="de-DE" i="1">
                    <a:solidFill>
                      <a:schemeClr val="tx2"/>
                    </a:solidFill>
                  </a:rPr>
                  <a:t>Phänomen analysieren:</a:t>
                </a:r>
                <a:endParaRPr/>
              </a:p>
              <a:p>
                <a:pPr marL="715962" lvl="2" indent="0">
                  <a:buNone/>
                  <a:defRPr/>
                </a:pPr>
                <a:r>
                  <a:rPr lang="de-DE"/>
                  <a:t>Proportionalität als Hypothese, ggf. Prüfung anhand der Quotienten.</a:t>
                </a:r>
                <a:endParaRPr/>
              </a:p>
              <a:p>
                <a:pPr lvl="1">
                  <a:defRPr/>
                </a:pPr>
                <a:r>
                  <a:rPr lang="de-DE" i="1">
                    <a:solidFill>
                      <a:schemeClr val="tx2"/>
                    </a:solidFill>
                  </a:rPr>
                  <a:t>Phänomen nutzen:</a:t>
                </a:r>
                <a:endParaRPr/>
              </a:p>
              <a:p>
                <a:pPr marL="715962" lvl="2" indent="0">
                  <a:buNone/>
                  <a:defRPr/>
                </a:pPr>
                <a:r>
                  <a:rPr lang="de-DE"/>
                  <a:t>Proportionalität als Grundlage </a:t>
                </a:r>
                <a:br>
                  <a:rPr lang="de-DE"/>
                </a:br>
                <a:r>
                  <a:rPr lang="de-DE"/>
                  <a:t>für eine Formel.</a:t>
                </a:r>
                <a:endParaRPr/>
              </a:p>
              <a:p>
                <a:pPr marL="715962" lvl="2" indent="0">
                  <a:buNone/>
                  <a:defRPr/>
                </a:pPr>
                <a:r>
                  <a:rPr lang="de-DE"/>
                  <a:t>Definition von </a:t>
                </a:r>
                <mc:AlternateContent>
                  <mc:Choice Requires="a14">
                    <a14:m>
                      <m:oMath xmlns:m="http://schemas.openxmlformats.org/officeDocument/2006/math">
                        <m:r>
                          <a:rPr lang="de-DE" i="1">
                            <a:latin typeface="Cambria Math"/>
                            <a:ea typeface="Cambria Math"/>
                          </a:rPr>
                          <m:t>𝜋</m:t>
                        </m:r>
                      </m:oMath>
                    </a14:m>
                  </mc:Choice>
                  <mc:Fallback xmlns="" xmlns:w="http://schemas.openxmlformats.org/wordprocessingml/2006/main" xmlns:m="http://schemas.openxmlformats.org/officeDocument/2006/math"/>
                </mc:AlternateContent>
                <a:r>
                  <a:rPr lang="de-DE"/>
                  <a:t> als </a:t>
                </a:r>
                <a:br>
                  <a:rPr lang="de-DE"/>
                </a:br>
                <a:r>
                  <a:rPr lang="de-DE"/>
                  <a:t>Proportionalitätsfaktor.</a:t>
                </a:r>
                <a:endParaRPr/>
              </a:p>
            </p:txBody>
          </p:sp>
        </mc:Choice>
        <mc:Fallback xmlns="">
          <p:sp>
            <p:nvSpPr>
              <p:cNvPr id="8" name="Inhaltsplatzhalter 7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blipFill>
                <a:blip r:embed="rId3"/>
                <a:stretch>
                  <a:fillRect l="-986" t="-1663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4168949" y="4464546"/>
            <a:ext cx="6129163" cy="230425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5" name="Inhaltsplatzhalter 6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Forschungsstand</a:t>
            </a:r>
            <a:endParaRPr/>
          </a:p>
        </p:txBody>
      </p:sp>
      <p:sp>
        <p:nvSpPr>
          <p:cNvPr id="7" name="Textplatzhalter 8"/>
          <p:cNvSpPr>
            <a:spLocks noGrp="1"/>
          </p:cNvSpPr>
          <p:nvPr>
            <p:ph type="body" sz="quarter" idx="14"/>
          </p:nvPr>
        </p:nvSpPr>
        <p:spPr bwMode="auto"/>
        <p:txBody>
          <a:bodyPr>
            <a:noAutofit/>
          </a:bodyPr>
          <a:lstStyle/>
          <a:p>
            <a:pPr>
              <a:defRPr/>
            </a:pPr>
            <a:r>
              <a:rPr lang="de-DE" sz="1200" dirty="0">
                <a:latin typeface="+mn-lt"/>
              </a:rPr>
              <a:t>Carbonneau, Marley &amp; Selig (2013); </a:t>
            </a:r>
            <a:r>
              <a:rPr lang="de-DE" sz="1200" dirty="0" err="1">
                <a:latin typeface="+mn-lt"/>
              </a:rPr>
              <a:t>Moyer-Packenham</a:t>
            </a:r>
            <a:r>
              <a:rPr lang="de-DE" sz="1200" dirty="0">
                <a:latin typeface="+mn-lt"/>
              </a:rPr>
              <a:t> &amp; </a:t>
            </a:r>
            <a:r>
              <a:rPr lang="de-DE" sz="1200" dirty="0" err="1">
                <a:latin typeface="+mn-lt"/>
              </a:rPr>
              <a:t>Westenskow</a:t>
            </a:r>
            <a:r>
              <a:rPr lang="de-DE" sz="1200" dirty="0">
                <a:latin typeface="+mn-lt"/>
              </a:rPr>
              <a:t> (2013); Willms (in Vorbereitung);</a:t>
            </a:r>
            <a:endParaRPr dirty="0"/>
          </a:p>
          <a:p>
            <a:pPr>
              <a:defRPr/>
            </a:pPr>
            <a:r>
              <a:rPr lang="de-DE" sz="1200" dirty="0">
                <a:latin typeface="+mn-lt"/>
              </a:rPr>
              <a:t>van den Heuvel-</a:t>
            </a:r>
            <a:r>
              <a:rPr lang="de-DE" sz="1200" dirty="0" err="1">
                <a:latin typeface="+mn-lt"/>
              </a:rPr>
              <a:t>Panhuizen</a:t>
            </a:r>
            <a:r>
              <a:rPr lang="de-DE" sz="1200" dirty="0">
                <a:latin typeface="+mn-lt"/>
              </a:rPr>
              <a:t> (2010)</a:t>
            </a:r>
            <a:endParaRPr dirty="0"/>
          </a:p>
        </p:txBody>
      </p:sp>
      <p:sp>
        <p:nvSpPr>
          <p:cNvPr id="8" name="Inhaltsplatzhalter 5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Effekte konkreter Arbeitsmittel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Arbeitsmittel in diesem Sinne bieten die Möglichkeit mit Phänomenen in idealisierten Situationen Erfahrungen zu sammeln (z.B. Kontospiel).</a:t>
            </a:r>
            <a:endParaRPr/>
          </a:p>
          <a:p>
            <a:pPr lvl="1">
              <a:defRPr/>
            </a:pPr>
            <a:r>
              <a:rPr lang="de-DE"/>
              <a:t>Positive Effekt des Einsatzes von konkreten und virtuellen Arbeitsmitteln…</a:t>
            </a:r>
            <a:endParaRPr/>
          </a:p>
          <a:p>
            <a:pPr lvl="1">
              <a:defRPr/>
            </a:pPr>
            <a:r>
              <a:rPr lang="de-DE"/>
              <a:t>…auch in der Sekundarstufe I.</a:t>
            </a:r>
            <a:endParaRPr/>
          </a:p>
          <a:p>
            <a:pPr lvl="1">
              <a:defRPr/>
            </a:pPr>
            <a:r>
              <a:rPr lang="de-DE"/>
              <a:t>Jedoch große Unterschiede je nach Einsatz und Arbeitsmittel.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Es kommt also nicht alleine darauf an, dass Arbeitsmittel genutzt werden, sondern wie sie genutzt werden.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/>
              <a:t>Nutzung von Phänomenen als Ausgangspunkt für Lernprozesse</a:t>
            </a:r>
            <a:endParaRPr/>
          </a:p>
          <a:p>
            <a:pPr marL="477838" lvl="1" indent="0">
              <a:buNone/>
              <a:defRPr/>
            </a:pPr>
            <a:r>
              <a:rPr lang="de-DE"/>
              <a:t>Ansatz der „Realistic Mathematics Education“ (RME; Niederlande).</a:t>
            </a:r>
            <a:endParaRPr/>
          </a:p>
          <a:p>
            <a:pPr lvl="1">
              <a:defRPr/>
            </a:pPr>
            <a:r>
              <a:rPr lang="de-DE"/>
              <a:t>Grundidee: 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Entwickeln von Konzepten ausgehend von informellem Vorwissen zu zugänglichen Phänomenen.</a:t>
            </a:r>
            <a:endParaRPr/>
          </a:p>
          <a:p>
            <a:pPr lvl="1">
              <a:defRPr/>
            </a:pPr>
            <a:r>
              <a:rPr lang="de-DE"/>
              <a:t>Ergebnisse:</a:t>
            </a:r>
            <a:endParaRPr/>
          </a:p>
          <a:p>
            <a:pPr marL="715962" lvl="2" indent="0">
              <a:buNone/>
              <a:defRPr/>
            </a:pPr>
            <a:r>
              <a:rPr lang="de-DE"/>
              <a:t>Erfolgreiche Entwicklung und Beforschung von Unterrichtskonzepten über seit über 40 Jahren.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5" name="Inhaltsplatzhalter 5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Textplatzhalter 6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Kriterien</a:t>
            </a:r>
            <a:endParaRPr/>
          </a:p>
        </p:txBody>
      </p:sp>
      <p:sp>
        <p:nvSpPr>
          <p:cNvPr id="7" name="Textplatzhalter 7"/>
          <p:cNvSpPr>
            <a:spLocks noGrp="1"/>
          </p:cNvSpPr>
          <p:nvPr>
            <p:ph type="body" sz="quarter" idx="14"/>
          </p:nvPr>
        </p:nvSpPr>
        <p:spPr bwMode="auto"/>
        <p:txBody>
          <a:bodyPr/>
          <a:lstStyle/>
          <a:p>
            <a:pPr>
              <a:defRPr/>
            </a:pPr>
            <a:endParaRPr lang="de-DE"/>
          </a:p>
        </p:txBody>
      </p:sp>
      <p:sp>
        <p:nvSpPr>
          <p:cNvPr id="8" name="Inhaltsplatzhalter 4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b="1"/>
              <a:t>Phänomene werden adäquat genutzt, wenn…</a:t>
            </a:r>
            <a:endParaRPr/>
          </a:p>
          <a:p>
            <a:pPr lvl="1">
              <a:defRPr/>
            </a:pPr>
            <a:r>
              <a:rPr lang="de-DE"/>
              <a:t>…die genutzten Phänomene den Lernenden vertraut sind, </a:t>
            </a:r>
            <a:br>
              <a:rPr lang="de-DE"/>
            </a:br>
            <a:r>
              <a:rPr lang="de-DE"/>
              <a:t>oder es ausreichend Möglichkeit gibt mit Ihnen Erfahrungen zu machen bevor ein Konzept eingeführt wird.</a:t>
            </a:r>
            <a:endParaRPr/>
          </a:p>
          <a:p>
            <a:pPr lvl="1">
              <a:defRPr/>
            </a:pPr>
            <a:r>
              <a:rPr lang="de-DE"/>
              <a:t>…neue mathematische Konzepte anhand eines klar erkennbaren, passenden Phänomens eingeführt, analysiert und erklärt werden.</a:t>
            </a:r>
            <a:endParaRPr/>
          </a:p>
          <a:p>
            <a:pPr lvl="1">
              <a:defRPr/>
            </a:pPr>
            <a:r>
              <a:rPr lang="de-DE"/>
              <a:t>…erst danach, nach und nach, weitere Phänomene und Situationstypen für das Konzept ergänzt werden.</a:t>
            </a:r>
            <a:endParaRPr/>
          </a:p>
          <a:p>
            <a:pPr lvl="1">
              <a:defRPr/>
            </a:pPr>
            <a:r>
              <a:rPr lang="de-DE"/>
              <a:t>…die Lernenden angeregt werden, die Gemeinsamkeiten und Unterschiede von Situationen zu analysieren, die zu einem Konzept passen bzw. nicht passen.</a:t>
            </a:r>
            <a:endParaRPr/>
          </a:p>
          <a:p>
            <a:pPr lvl="1">
              <a:defRPr/>
            </a:pPr>
            <a:endParaRPr lang="de-DE"/>
          </a:p>
          <a:p>
            <a:pPr>
              <a:defRPr/>
            </a:pPr>
            <a:r>
              <a:rPr lang="de-DE" b="1"/>
              <a:t>Phänomene aufgreifen</a:t>
            </a:r>
            <a:endParaRPr/>
          </a:p>
          <a:p>
            <a:pPr lvl="1">
              <a:defRPr/>
            </a:pPr>
            <a:r>
              <a:rPr lang="de-DE"/>
              <a:t>Neue Anwendungskontexte sollten mit bereits behandelten, ähnlichen Phänomenen verknüpft werden.</a:t>
            </a:r>
            <a:endParaRPr/>
          </a:p>
          <a:p>
            <a:pPr lvl="1">
              <a:defRPr/>
            </a:pPr>
            <a:r>
              <a:rPr lang="de-DE"/>
              <a:t>Lernende sollten angeregt werden, ihre Ideen anhand von konkreten Situationen zu prüfen, bzw. selbst Anwendungskontext für Konzepte zu generieren (Problem Posing).</a:t>
            </a:r>
            <a:endParaRPr/>
          </a:p>
          <a:p>
            <a:pPr marL="0" lvl="1" indent="-24190">
              <a:buNone/>
              <a:defRPr/>
            </a:pPr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4" name="Titel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Phänomene nutzen</a:t>
            </a:r>
            <a:endParaRPr/>
          </a:p>
        </p:txBody>
      </p:sp>
      <p:sp>
        <p:nvSpPr>
          <p:cNvPr id="5" name="Inhaltsplatzhalter 4"/>
          <p:cNvSpPr>
            <a:spLocks noGrp="1"/>
          </p:cNvSpPr>
          <p:nvPr>
            <p:ph sz="quarter" idx="10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endParaRPr lang="de-DE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1"/>
          </p:nvPr>
        </p:nvSpPr>
        <p:spPr bwMode="auto"/>
        <p:txBody>
          <a:bodyPr/>
          <a:lstStyle/>
          <a:p>
            <a:pPr>
              <a:defRPr/>
            </a:pPr>
            <a:r>
              <a:rPr lang="de-DE"/>
              <a:t>Anwendung „Fehlvorstellungen herausfordern“</a:t>
            </a:r>
            <a:endParaRPr/>
          </a:p>
        </p:txBody>
      </p:sp>
      <p:sp>
        <p:nvSpPr>
          <p:cNvPr id="8" name="Inhaltsplatzhalter 7"/>
          <p:cNvSpPr>
            <a:spLocks noGrp="1"/>
          </p:cNvSpPr>
          <p:nvPr>
            <p:ph idx="1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de-DE" dirty="0"/>
              <a:t>Zielsetzung</a:t>
            </a:r>
            <a:endParaRPr dirty="0"/>
          </a:p>
          <a:p>
            <a:pPr marL="477838" lvl="1" indent="0">
              <a:buNone/>
              <a:defRPr/>
            </a:pPr>
            <a:r>
              <a:rPr lang="de-DE" dirty="0"/>
              <a:t>Fehlvorstellung bearbeiten: „Wenn beim Werfen einer fairen Münze zweimal Wappen kam, dann ist Wappen beim nächsten Wurf weniger wahrscheinlich als Zahl.“</a:t>
            </a:r>
            <a:endParaRPr dirty="0"/>
          </a:p>
          <a:p>
            <a:pPr marL="477838" lvl="1" indent="0">
              <a:buNone/>
              <a:defRPr/>
            </a:pPr>
            <a:endParaRPr lang="de-DE" dirty="0"/>
          </a:p>
          <a:p>
            <a:pPr>
              <a:defRPr/>
            </a:pPr>
            <a:r>
              <a:rPr lang="de-DE" dirty="0"/>
              <a:t>Simulationen zur systematischen Analyse des Phänomens</a:t>
            </a:r>
            <a:endParaRPr dirty="0"/>
          </a:p>
          <a:p>
            <a:pPr lvl="1">
              <a:defRPr/>
            </a:pPr>
            <a:r>
              <a:rPr lang="de-DE" dirty="0"/>
              <a:t>Simulation von 10.000 Abfolgen von drei Münzwürfen.</a:t>
            </a:r>
            <a:endParaRPr dirty="0"/>
          </a:p>
          <a:p>
            <a:pPr lvl="1">
              <a:defRPr/>
            </a:pPr>
            <a:r>
              <a:rPr lang="de-DE" dirty="0"/>
              <a:t>Sammeln der Ergebnisse des “3. Wurfes“, wenn vorher zweimal „Wappen“ aufgetreten ist.</a:t>
            </a:r>
            <a:endParaRPr dirty="0"/>
          </a:p>
          <a:p>
            <a:pPr lvl="1">
              <a:defRPr/>
            </a:pPr>
            <a:r>
              <a:rPr lang="de-DE" dirty="0"/>
              <a:t>Auszählen der Häufigkeiten für jeden Augenzahl.</a:t>
            </a:r>
            <a:endParaRPr dirty="0"/>
          </a:p>
          <a:p>
            <a:pPr lvl="1">
              <a:defRPr/>
            </a:pPr>
            <a:r>
              <a:rPr lang="de-DE" dirty="0"/>
              <a:t>Vergleich mit einer Reihe vergleichbar vieler einzelner Münzwürfe.</a:t>
            </a:r>
            <a:endParaRPr dirty="0"/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4303615" y="3939047"/>
            <a:ext cx="5975841" cy="2872148"/>
          </a:xfrm>
          <a:prstGeom prst="rect">
            <a:avLst/>
          </a:prstGeom>
        </p:spPr>
      </p:pic>
      <p:grpSp>
        <p:nvGrpSpPr>
          <p:cNvPr id="3" name="Gruppieren 2">
            <a:extLst>
              <a:ext uri="{FF2B5EF4-FFF2-40B4-BE49-F238E27FC236}">
                <a16:creationId xmlns:a16="http://schemas.microsoft.com/office/drawing/2014/main" id="{CDCDF220-B9DE-2831-158C-4F731E92EE46}"/>
              </a:ext>
            </a:extLst>
          </p:cNvPr>
          <p:cNvGrpSpPr/>
          <p:nvPr/>
        </p:nvGrpSpPr>
        <p:grpSpPr>
          <a:xfrm>
            <a:off x="7630654" y="40425"/>
            <a:ext cx="1080000" cy="1085566"/>
            <a:chOff x="-1463340" y="2695985"/>
            <a:chExt cx="1080000" cy="1085566"/>
          </a:xfrm>
        </p:grpSpPr>
        <p:sp>
          <p:nvSpPr>
            <p:cNvPr id="7" name="Rechteck 6">
              <a:hlinkClick r:id="rId4"/>
              <a:extLst>
                <a:ext uri="{FF2B5EF4-FFF2-40B4-BE49-F238E27FC236}">
                  <a16:creationId xmlns:a16="http://schemas.microsoft.com/office/drawing/2014/main" id="{26DD432C-C57A-B22B-C3E5-88689DDEA512}"/>
                </a:ext>
              </a:extLst>
            </p:cNvPr>
            <p:cNvSpPr/>
            <p:nvPr/>
          </p:nvSpPr>
          <p:spPr>
            <a:xfrm>
              <a:off x="-1463340" y="2695985"/>
              <a:ext cx="1080000" cy="1080000"/>
            </a:xfrm>
            <a:prstGeom prst="rect">
              <a:avLst/>
            </a:prstGeom>
            <a:solidFill>
              <a:srgbClr val="EBF1DE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ctr"/>
              <a:r>
                <a:rPr lang="de-DE" sz="1100" b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Zum Material</a:t>
              </a:r>
            </a:p>
          </p:txBody>
        </p:sp>
        <p:pic>
          <p:nvPicPr>
            <p:cNvPr id="9" name="Grafik 8" descr="Ein Bild, das Logo enthält.&#10;&#10;Automatisch generierte Beschreibung">
              <a:hlinkClick r:id="rId4"/>
              <a:extLst>
                <a:ext uri="{FF2B5EF4-FFF2-40B4-BE49-F238E27FC236}">
                  <a16:creationId xmlns:a16="http://schemas.microsoft.com/office/drawing/2014/main" id="{0E6C8FF9-0ACB-2532-E4D8-E40EB294B105}"/>
                </a:ext>
              </a:extLst>
            </p:cNvPr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286730" y="3061551"/>
              <a:ext cx="718367" cy="7200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Arial"/>
        <a:cs typeface="Arial"/>
      </a:majorFont>
      <a:minorFont>
        <a:latin typeface="Calibri"/>
        <a:ea typeface="Arial"/>
        <a:cs typeface="Arial"/>
      </a:minorFont>
    </a:fontScheme>
    <a:fmtScheme name="Larissa">
      <a:fillStyleLst>
        <a:solidFill>
          <a:schemeClr val="phClr"/>
        </a:solidFill>
        <a:gradFill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</a:gradFill>
        <a:gradFill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1719</Words>
  <Application>Microsoft Office PowerPoint</Application>
  <DocSecurity>0</DocSecurity>
  <PresentationFormat>Benutzerdefiniert</PresentationFormat>
  <Paragraphs>257</Paragraphs>
  <Slides>16</Slides>
  <Notes>14</Notes>
  <HiddenSlides>3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16</vt:i4>
      </vt:variant>
    </vt:vector>
  </HeadingPairs>
  <TitlesOfParts>
    <vt:vector size="24" baseType="lpstr">
      <vt:lpstr>Arial</vt:lpstr>
      <vt:lpstr>Arial Bold</vt:lpstr>
      <vt:lpstr>Calibri</vt:lpstr>
      <vt:lpstr>Cambria Math</vt:lpstr>
      <vt:lpstr>Corbel Light</vt:lpstr>
      <vt:lpstr>Symbol</vt:lpstr>
      <vt:lpstr>Wingdings</vt:lpstr>
      <vt:lpstr>Larissa-Design</vt:lpstr>
      <vt:lpstr>PowerPoint-Präsentation</vt:lpstr>
      <vt:lpstr>DigitUS-Projekt</vt:lpstr>
      <vt:lpstr>Phänomene nutzen</vt:lpstr>
      <vt:lpstr>Phänomene nutzen</vt:lpstr>
      <vt:lpstr>Phänomene nutzen</vt:lpstr>
      <vt:lpstr>Phänomene nutzen</vt:lpstr>
      <vt:lpstr>Phänomene nutzen</vt:lpstr>
      <vt:lpstr>Phänomene nutzen</vt:lpstr>
      <vt:lpstr>Phänomene nutzen</vt:lpstr>
      <vt:lpstr>Phänomene nutzen</vt:lpstr>
      <vt:lpstr>Phänomene nutzen</vt:lpstr>
      <vt:lpstr>Phänomene nutzen</vt:lpstr>
      <vt:lpstr>Phänomene nutzen</vt:lpstr>
      <vt:lpstr>Phänomene nutzen</vt:lpstr>
      <vt:lpstr>Quellen und Literaturverzeichnis</vt:lpstr>
      <vt:lpstr>Quellen und Literaturverzeichnis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3</cp:revision>
  <dcterms:created xsi:type="dcterms:W3CDTF">2011-02-03T11:29:47Z</dcterms:created>
  <dcterms:modified xsi:type="dcterms:W3CDTF">2023-04-03T13:18:46Z</dcterms:modified>
  <cp:category/>
  <dc:identifier/>
  <cp:contentStatus/>
  <dc:language/>
  <cp:version/>
</cp:coreProperties>
</file>