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10298113" cy="7200900"/>
  <p:notesSz cx="10298113" cy="7200900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FD8369-9561-6E6D-365F-618E773360A9}">
  <a:tblStyle styleId="{2FFD8369-9561-6E6D-365F-618E773360A9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 varScale="1">
        <p:scale>
          <a:sx n="105" d="100"/>
          <a:sy n="105" d="100"/>
        </p:scale>
        <p:origin x="342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4/3/2023</a:t>
            </a:fld>
            <a:endParaRPr lang="en-US"/>
          </a:p>
        </p:txBody>
      </p:sp>
      <p:sp>
        <p:nvSpPr>
          <p:cNvPr id="6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53E05D-3DF1-4E21-AB1B-DE220D2B11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2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171450" indent="-171450">
              <a:buFont typeface="Arial"/>
              <a:buChar char="•"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171450" indent="-171450">
              <a:buFont typeface="Arial"/>
              <a:buChar char="•"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lvl="0" indent="0" algn="l" defTabSz="95361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gitus - Mathematikdidaktik - 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817760" y="6800850"/>
            <a:ext cx="1479013" cy="2400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500"/>
          </a:p>
        </p:txBody>
      </p:sp>
      <p:pic>
        <p:nvPicPr>
          <p:cNvPr id="5" name="Picture 8" descr="Siegel_grau"/>
          <p:cNvPicPr>
            <a:picLocks noChangeAspect="1" noChangeArrowheads="1"/>
          </p:cNvPicPr>
          <p:nvPr userDrawn="1"/>
        </p:nvPicPr>
        <p:blipFill>
          <a:blip r:embed="rId2"/>
          <a:stretch/>
        </p:blipFill>
        <p:spPr bwMode="auto">
          <a:xfrm>
            <a:off x="8363608" y="5341062"/>
            <a:ext cx="1970024" cy="18597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6540" y="2800350"/>
            <a:ext cx="8753396" cy="1120140"/>
          </a:xfrm>
          <a:prstGeom prst="rect">
            <a:avLst/>
          </a:prstGeom>
        </p:spPr>
        <p:txBody>
          <a:bodyPr/>
          <a:lstStyle>
            <a:lvl1pPr algn="ctr">
              <a:defRPr sz="2050" b="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686540" y="1200150"/>
            <a:ext cx="8753396" cy="1200150"/>
          </a:xfrm>
        </p:spPr>
        <p:txBody>
          <a:bodyPr/>
          <a:lstStyle>
            <a:lvl1pPr algn="ctr">
              <a:defRPr sz="235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gitus - Mathematikdidaktik -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gitus - Mathematikdidaktik - mit Unter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6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tabLst>
                <a:tab pos="5827713" algn="r"/>
              </a:tabLst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0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1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>
            <a:normAutofit/>
          </a:bodyPr>
          <a:lstStyle>
            <a:lvl1pPr algn="r">
              <a:defRPr sz="1300" b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514915" y="1296193"/>
            <a:ext cx="9268300" cy="5136291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 marL="715963" indent="-238125">
              <a:defRPr sz="1700"/>
            </a:lvl2pPr>
            <a:lvl3pPr marL="889000" indent="-173038">
              <a:buFont typeface="Arial"/>
              <a:buChar char="•"/>
              <a:defRPr sz="1700"/>
            </a:lvl3pPr>
            <a:lvl4pPr marL="889000" indent="0">
              <a:buFont typeface="Symbol"/>
              <a:buNone/>
              <a:defRPr sz="1700"/>
            </a:lvl4pPr>
            <a:lvl5pPr marL="889000" indent="0" algn="r">
              <a:buFont typeface="Symbol"/>
              <a:buNone/>
              <a:defRPr sz="12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11" name="Textplatzhalter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68536" y="717686"/>
            <a:ext cx="6912767" cy="406427"/>
          </a:xfrm>
        </p:spPr>
        <p:txBody>
          <a:bodyPr>
            <a:norm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/>
          </p:nvPr>
        </p:nvSpPr>
        <p:spPr bwMode="auto">
          <a:xfrm>
            <a:off x="3852913" y="6192737"/>
            <a:ext cx="5930286" cy="5841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r">
              <a:defRPr sz="10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1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6" name="Foliennummernplatzhalter 4"/>
          <p:cNvSpPr>
            <a:spLocks noAdjustHandles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hyperlink" Target="https://epub.ub.uni-muenchen.de/94223/1/Beispiel_Simulation-Muenzwurf.xls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epub.ub.uni-muenchen.de/94316/1/3_M07c_Phaenomene-nutzen_Aufg.od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918449/" TargetMode="External"/><Relationship Id="rId2" Type="http://schemas.openxmlformats.org/officeDocument/2006/relationships/hyperlink" Target="https://pixabay.com/images/id-1789697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sa/4.0/legalcode.d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5513/1/M_Handreichung_Lehrkraefte.docx" TargetMode="External"/><Relationship Id="rId3" Type="http://schemas.openxmlformats.org/officeDocument/2006/relationships/hyperlink" Target="https://orcid.org/0000-0002-3187-3459" TargetMode="External"/><Relationship Id="rId7" Type="http://schemas.openxmlformats.org/officeDocument/2006/relationships/hyperlink" Target="https://creativecommons.org/licenses/by-sa/4.0/deed.de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8386-515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hyperlink" Target="https://epub.ub.uni-muenchen.de/94223/1/Beispiel_Simulation-Muenzwurf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4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rgbClr val="FF0000"/>
                </a:solidFill>
              </a:rPr>
              <a:t>Titelfolie „Phänomene und Konzepte verbinden“</a:t>
            </a:r>
            <a:endParaRPr/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6" name="Picture 2" descr="Wales, England, Regenbogen, Nach Sturm, Bunte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-1224568" y="50"/>
            <a:ext cx="11539585" cy="7200900"/>
          </a:xfrm>
          <a:prstGeom prst="rect">
            <a:avLst/>
          </a:prstGeom>
          <a:noFill/>
        </p:spPr>
      </p:pic>
      <p:sp>
        <p:nvSpPr>
          <p:cNvPr id="7" name="Rechteck 5"/>
          <p:cNvSpPr/>
          <p:nvPr/>
        </p:nvSpPr>
        <p:spPr bwMode="auto">
          <a:xfrm>
            <a:off x="2484760" y="1080266"/>
            <a:ext cx="784447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400">
                <a:solidFill>
                  <a:schemeClr val="tx1"/>
                </a:solidFill>
              </a:rPr>
              <a:t>Phänomene und Konzepte verbinden</a:t>
            </a:r>
            <a:endParaRPr sz="1600"/>
          </a:p>
        </p:txBody>
      </p:sp>
      <p:sp>
        <p:nvSpPr>
          <p:cNvPr id="8" name="Rechteck 6"/>
          <p:cNvSpPr/>
          <p:nvPr/>
        </p:nvSpPr>
        <p:spPr bwMode="auto">
          <a:xfrm>
            <a:off x="2484760" y="1584274"/>
            <a:ext cx="784447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400">
                <a:solidFill>
                  <a:schemeClr val="tx1"/>
                </a:solidFill>
              </a:rPr>
              <a:t>…um informelles Vorwissen der Lernenden zu nutzen</a:t>
            </a:r>
            <a:endParaRPr sz="1600"/>
          </a:p>
        </p:txBody>
      </p:sp>
      <p:sp>
        <p:nvSpPr>
          <p:cNvPr id="9" name="Rechteck 8"/>
          <p:cNvSpPr/>
          <p:nvPr/>
        </p:nvSpPr>
        <p:spPr bwMode="auto">
          <a:xfrm>
            <a:off x="2484760" y="576209"/>
            <a:ext cx="784447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400" b="1">
                <a:solidFill>
                  <a:schemeClr val="tx1"/>
                </a:solidFill>
              </a:rPr>
              <a:t>Konzeptorientierung – Option 3</a:t>
            </a:r>
            <a:endParaRPr sz="1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Fehlvorstellungen herausfordern</a:t>
            </a:r>
            <a:endParaRPr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946" y="1345909"/>
            <a:ext cx="10234218" cy="4918837"/>
          </a:xfrm>
          <a:prstGeom prst="rect">
            <a:avLst/>
          </a:prstGeom>
        </p:spPr>
      </p:pic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9A0F9549-8FBE-70B5-CF16-1BA170FEB637}"/>
              </a:ext>
            </a:extLst>
          </p:cNvPr>
          <p:cNvGrpSpPr/>
          <p:nvPr/>
        </p:nvGrpSpPr>
        <p:grpSpPr>
          <a:xfrm>
            <a:off x="7630654" y="40425"/>
            <a:ext cx="1080000" cy="1085566"/>
            <a:chOff x="-1463340" y="2695985"/>
            <a:chExt cx="1080000" cy="1085566"/>
          </a:xfrm>
        </p:grpSpPr>
        <p:sp>
          <p:nvSpPr>
            <p:cNvPr id="7" name="Rechteck 6">
              <a:hlinkClick r:id="rId4"/>
              <a:extLst>
                <a:ext uri="{FF2B5EF4-FFF2-40B4-BE49-F238E27FC236}">
                  <a16:creationId xmlns:a16="http://schemas.microsoft.com/office/drawing/2014/main" id="{D74BBA64-24CE-BEFF-4916-50805225A559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10" name="Grafik 9" descr="Ein Bild, das Logo enthält.&#10;&#10;Automatisch generierte Beschreibung">
              <a:hlinkClick r:id="rId4"/>
              <a:extLst>
                <a:ext uri="{FF2B5EF4-FFF2-40B4-BE49-F238E27FC236}">
                  <a16:creationId xmlns:a16="http://schemas.microsoft.com/office/drawing/2014/main" id="{50FAF130-736B-C5D2-ED13-3E43412C84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31" name="Inhaltsplatzhalter 30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1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Einordnung</a:t>
            </a:r>
            <a:endParaRPr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 28"/>
          <p:cNvSpPr/>
          <p:nvPr/>
        </p:nvSpPr>
        <p:spPr bwMode="auto">
          <a:xfrm>
            <a:off x="0" y="1898898"/>
            <a:ext cx="10040660" cy="38617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2039" tIns="152039" rIns="152039" bIns="152039" rtlCol="0" anchor="t"/>
          <a:lstStyle/>
          <a:p>
            <a:pPr>
              <a:defRPr/>
            </a:pPr>
            <a:endParaRPr lang="de-DE" sz="1850">
              <a:solidFill>
                <a:schemeClr val="tx1"/>
              </a:solidFill>
            </a:endParaRPr>
          </a:p>
        </p:txBody>
      </p:sp>
      <p:sp>
        <p:nvSpPr>
          <p:cNvPr id="8" name="Rechteck 6"/>
          <p:cNvSpPr/>
          <p:nvPr/>
        </p:nvSpPr>
        <p:spPr bwMode="auto">
          <a:xfrm>
            <a:off x="643632" y="2478167"/>
            <a:ext cx="1930896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Ausgangslage</a:t>
            </a:r>
            <a:endParaRPr/>
          </a:p>
        </p:txBody>
      </p:sp>
      <p:sp>
        <p:nvSpPr>
          <p:cNvPr id="9" name="Rechteck 7"/>
          <p:cNvSpPr/>
          <p:nvPr/>
        </p:nvSpPr>
        <p:spPr bwMode="auto">
          <a:xfrm>
            <a:off x="3095285" y="2478167"/>
            <a:ext cx="2316100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Material &amp; Idee</a:t>
            </a:r>
            <a:endParaRPr/>
          </a:p>
        </p:txBody>
      </p:sp>
      <p:sp>
        <p:nvSpPr>
          <p:cNvPr id="10" name="Rechteck 8"/>
          <p:cNvSpPr/>
          <p:nvPr/>
        </p:nvSpPr>
        <p:spPr bwMode="auto">
          <a:xfrm>
            <a:off x="5917515" y="2478167"/>
            <a:ext cx="3409299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Planung der Umsetzung</a:t>
            </a:r>
            <a:endParaRPr/>
          </a:p>
        </p:txBody>
      </p:sp>
      <p:grpSp>
        <p:nvGrpSpPr>
          <p:cNvPr id="11" name="Gruppieren 63"/>
          <p:cNvGrpSpPr/>
          <p:nvPr/>
        </p:nvGrpSpPr>
        <p:grpSpPr bwMode="auto">
          <a:xfrm>
            <a:off x="3095285" y="3164690"/>
            <a:ext cx="2316100" cy="2379976"/>
            <a:chOff x="3664527" y="2743200"/>
            <a:chExt cx="2742045" cy="2817669"/>
          </a:xfrm>
        </p:grpSpPr>
        <p:sp>
          <p:nvSpPr>
            <p:cNvPr id="12" name="Oval 12"/>
            <p:cNvSpPr/>
            <p:nvPr/>
          </p:nvSpPr>
          <p:spPr bwMode="auto">
            <a:xfrm>
              <a:off x="4958772" y="345151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angestrebte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Lern-aktivitäten</a:t>
              </a:r>
              <a:endParaRPr/>
            </a:p>
          </p:txBody>
        </p:sp>
        <p:sp>
          <p:nvSpPr>
            <p:cNvPr id="13" name="Oval 13"/>
            <p:cNvSpPr/>
            <p:nvPr/>
          </p:nvSpPr>
          <p:spPr bwMode="auto">
            <a:xfrm>
              <a:off x="3664527" y="4227369"/>
              <a:ext cx="1447800" cy="13335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bg1"/>
                  </a:solidFill>
                </a:rPr>
                <a:t>Werkzeuge &amp; Medien</a:t>
              </a:r>
              <a:endParaRPr/>
            </a:p>
          </p:txBody>
        </p:sp>
        <p:sp>
          <p:nvSpPr>
            <p:cNvPr id="14" name="Oval 23"/>
            <p:cNvSpPr/>
            <p:nvPr/>
          </p:nvSpPr>
          <p:spPr bwMode="auto">
            <a:xfrm>
              <a:off x="3664527" y="2743200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Aufträge</a:t>
              </a:r>
              <a:endParaRPr/>
            </a:p>
          </p:txBody>
        </p:sp>
      </p:grpSp>
      <p:grpSp>
        <p:nvGrpSpPr>
          <p:cNvPr id="15" name="Gruppieren 64"/>
          <p:cNvGrpSpPr/>
          <p:nvPr/>
        </p:nvGrpSpPr>
        <p:grpSpPr bwMode="auto">
          <a:xfrm>
            <a:off x="5917514" y="3167616"/>
            <a:ext cx="3409299" cy="2377050"/>
            <a:chOff x="7005783" y="2746664"/>
            <a:chExt cx="4036290" cy="2814205"/>
          </a:xfrm>
        </p:grpSpPr>
        <p:sp>
          <p:nvSpPr>
            <p:cNvPr id="16" name="Oval 24"/>
            <p:cNvSpPr/>
            <p:nvPr/>
          </p:nvSpPr>
          <p:spPr bwMode="auto">
            <a:xfrm>
              <a:off x="7005783" y="345151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Einbettung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im Unterricht</a:t>
              </a:r>
              <a:endParaRPr/>
            </a:p>
          </p:txBody>
        </p:sp>
        <p:sp>
          <p:nvSpPr>
            <p:cNvPr id="17" name="Oval 25"/>
            <p:cNvSpPr/>
            <p:nvPr/>
          </p:nvSpPr>
          <p:spPr bwMode="auto">
            <a:xfrm>
              <a:off x="8305800" y="274666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Prozess-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unter-stützung</a:t>
              </a:r>
              <a:endParaRPr/>
            </a:p>
          </p:txBody>
        </p:sp>
        <p:sp>
          <p:nvSpPr>
            <p:cNvPr id="18" name="Oval 26"/>
            <p:cNvSpPr/>
            <p:nvPr/>
          </p:nvSpPr>
          <p:spPr bwMode="auto">
            <a:xfrm>
              <a:off x="9594273" y="345151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Diskussion von Lösungen</a:t>
              </a:r>
              <a:endParaRPr/>
            </a:p>
          </p:txBody>
        </p:sp>
        <p:sp>
          <p:nvSpPr>
            <p:cNvPr id="19" name="Oval 27"/>
            <p:cNvSpPr/>
            <p:nvPr/>
          </p:nvSpPr>
          <p:spPr bwMode="auto">
            <a:xfrm>
              <a:off x="8305800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Lösungen beobachten</a:t>
              </a:r>
              <a:endParaRPr/>
            </a:p>
          </p:txBody>
        </p:sp>
      </p:grpSp>
      <p:grpSp>
        <p:nvGrpSpPr>
          <p:cNvPr id="20" name="Gruppieren 62"/>
          <p:cNvGrpSpPr/>
          <p:nvPr/>
        </p:nvGrpSpPr>
        <p:grpSpPr bwMode="auto">
          <a:xfrm>
            <a:off x="971299" y="3121800"/>
            <a:ext cx="1222901" cy="2379976"/>
            <a:chOff x="1149927" y="2743200"/>
            <a:chExt cx="1447800" cy="2817669"/>
          </a:xfrm>
        </p:grpSpPr>
        <p:sp>
          <p:nvSpPr>
            <p:cNvPr id="21" name="Oval 51"/>
            <p:cNvSpPr/>
            <p:nvPr/>
          </p:nvSpPr>
          <p:spPr bwMode="auto">
            <a:xfrm>
              <a:off x="1149927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Ziele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für die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Aktivität</a:t>
              </a:r>
              <a:endParaRPr/>
            </a:p>
          </p:txBody>
        </p:sp>
        <p:sp>
          <p:nvSpPr>
            <p:cNvPr id="22" name="Oval 52"/>
            <p:cNvSpPr/>
            <p:nvPr/>
          </p:nvSpPr>
          <p:spPr bwMode="auto">
            <a:xfrm>
              <a:off x="1149927" y="2743200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Voraus-setzungen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der SuS</a:t>
              </a:r>
              <a:endParaRPr/>
            </a:p>
          </p:txBody>
        </p:sp>
      </p:grpSp>
      <p:cxnSp>
        <p:nvCxnSpPr>
          <p:cNvPr id="23" name="Gerade Verbindung 54"/>
          <p:cNvCxnSpPr>
            <a:cxnSpLocks/>
          </p:cNvCxnSpPr>
          <p:nvPr/>
        </p:nvCxnSpPr>
        <p:spPr bwMode="auto">
          <a:xfrm>
            <a:off x="2831981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56"/>
          <p:cNvCxnSpPr>
            <a:cxnSpLocks/>
          </p:cNvCxnSpPr>
          <p:nvPr/>
        </p:nvCxnSpPr>
        <p:spPr bwMode="auto">
          <a:xfrm>
            <a:off x="5663962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Legende mit Linie (1) (ohne Rahmen) 3"/>
          <p:cNvSpPr/>
          <p:nvPr/>
        </p:nvSpPr>
        <p:spPr bwMode="auto">
          <a:xfrm>
            <a:off x="1933561" y="1281296"/>
            <a:ext cx="3888432" cy="475985"/>
          </a:xfrm>
          <a:prstGeom prst="callout1">
            <a:avLst>
              <a:gd name="adj1" fmla="val 115934"/>
              <a:gd name="adj2" fmla="val 15024"/>
              <a:gd name="adj3" fmla="val 425603"/>
              <a:gd name="adj4" fmla="val -687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Welches informelle Vorwissen </a:t>
            </a:r>
            <a:br>
              <a:rPr lang="de-DE" sz="1600">
                <a:solidFill>
                  <a:schemeClr val="tx1"/>
                </a:solidFill>
              </a:rPr>
            </a:br>
            <a:r>
              <a:rPr lang="de-DE" sz="1600">
                <a:solidFill>
                  <a:schemeClr val="tx1"/>
                </a:solidFill>
              </a:rPr>
              <a:t>setzt meine Aktivität voraus?</a:t>
            </a:r>
            <a:endParaRPr/>
          </a:p>
        </p:txBody>
      </p:sp>
      <p:sp>
        <p:nvSpPr>
          <p:cNvPr id="26" name="Legende mit Linie (1) (ohne Rahmen) 29"/>
          <p:cNvSpPr/>
          <p:nvPr/>
        </p:nvSpPr>
        <p:spPr bwMode="auto">
          <a:xfrm>
            <a:off x="1933561" y="6055159"/>
            <a:ext cx="3888432" cy="475985"/>
          </a:xfrm>
          <a:prstGeom prst="callout1">
            <a:avLst>
              <a:gd name="adj1" fmla="val -15716"/>
              <a:gd name="adj2" fmla="val 30477"/>
              <a:gd name="adj3" fmla="val -161211"/>
              <a:gd name="adj4" fmla="val 4249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wird das Phänomen durch die genutzten (digitalen) Medien zugänglich?</a:t>
            </a:r>
            <a:endParaRPr/>
          </a:p>
        </p:txBody>
      </p:sp>
      <p:sp>
        <p:nvSpPr>
          <p:cNvPr id="27" name="Legende mit Linie (1) (ohne Rahmen) 30"/>
          <p:cNvSpPr/>
          <p:nvPr/>
        </p:nvSpPr>
        <p:spPr bwMode="auto">
          <a:xfrm>
            <a:off x="6229176" y="6055158"/>
            <a:ext cx="3888432" cy="475985"/>
          </a:xfrm>
          <a:prstGeom prst="callout1">
            <a:avLst>
              <a:gd name="adj1" fmla="val -21125"/>
              <a:gd name="adj2" fmla="val 26495"/>
              <a:gd name="adj3" fmla="val -285354"/>
              <a:gd name="adj4" fmla="val 856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werden die Beobachtungen in ein fachliches Konzept eingeordnet?</a:t>
            </a:r>
            <a:endParaRPr/>
          </a:p>
        </p:txBody>
      </p:sp>
      <p:sp>
        <p:nvSpPr>
          <p:cNvPr id="28" name="Legende mit Linie (1) (ohne Rahmen) 31"/>
          <p:cNvSpPr/>
          <p:nvPr/>
        </p:nvSpPr>
        <p:spPr bwMode="auto">
          <a:xfrm>
            <a:off x="6229176" y="1275679"/>
            <a:ext cx="3888432" cy="475985"/>
          </a:xfrm>
          <a:prstGeom prst="callout1">
            <a:avLst>
              <a:gd name="adj1" fmla="val 124732"/>
              <a:gd name="adj2" fmla="val 20804"/>
              <a:gd name="adj3" fmla="val 557898"/>
              <a:gd name="adj4" fmla="val -34399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Inwiefern werden Lernende angeregt, das Phänomen zu analysieren?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 xmlns:m="http://schemas.openxmlformats.org/officeDocument/2006/math" xmlns:w="http://schemas.openxmlformats.org/wordprocessingml/2006/main">
      <p:transition spd="slow" advClick="1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8"/>
          <p:cNvSpPr>
            <a:spLocks noGrp="1"/>
          </p:cNvSpPr>
          <p:nvPr>
            <p:ph type="title"/>
          </p:nvPr>
        </p:nvSpPr>
        <p:spPr bwMode="auto">
          <a:effectLst/>
        </p:spPr>
        <p:txBody>
          <a:bodyPr>
            <a:normAutofit/>
          </a:bodyPr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Textplatzhalter 1"/>
          <p:cNvSpPr>
            <a:spLocks noGrp="1"/>
          </p:cNvSpPr>
          <p:nvPr>
            <p:ph type="body" sz="quarter" idx="11"/>
          </p:nvPr>
        </p:nvSpPr>
        <p:spPr bwMode="auto">
          <a:effectLst/>
        </p:spPr>
        <p:txBody>
          <a:bodyPr/>
          <a:lstStyle/>
          <a:p>
            <a:pPr>
              <a:defRPr/>
            </a:pPr>
            <a:r>
              <a:rPr lang="de-DE"/>
              <a:t>Anwendung</a:t>
            </a:r>
            <a:endParaRPr/>
          </a:p>
        </p:txBody>
      </p:sp>
      <p:sp>
        <p:nvSpPr>
          <p:cNvPr id="7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p:sp>
          <p:nvSpPr>
            <p:cNvPr id="9" name="Rechteck 14"/>
            <p:cNvSpPr/>
            <p:nvPr/>
          </p:nvSpPr>
          <p:spPr bwMode="auto">
            <a:xfrm>
              <a:off x="3897508" y="838198"/>
              <a:ext cx="7532491" cy="497382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651000" lvl="2" indent="-223838">
                <a:defRPr/>
              </a:pPr>
              <a:r>
                <a:rPr lang="en-GB" sz="1400" b="1" dirty="0" err="1">
                  <a:solidFill>
                    <a:schemeClr val="tx1"/>
                  </a:solidFill>
                </a:rPr>
                <a:t>Analysieren</a:t>
              </a:r>
              <a:r>
                <a:rPr lang="en-GB" sz="1400" b="1" dirty="0">
                  <a:solidFill>
                    <a:schemeClr val="tx1"/>
                  </a:solidFill>
                </a:rPr>
                <a:t> Sie die </a:t>
              </a:r>
              <a:r>
                <a:rPr lang="en-GB" sz="1400" b="1" dirty="0" err="1">
                  <a:solidFill>
                    <a:schemeClr val="tx1"/>
                  </a:solidFill>
                </a:rPr>
                <a:t>vorgestellte</a:t>
              </a:r>
              <a:r>
                <a:rPr lang="en-GB" sz="1400" b="1" dirty="0">
                  <a:solidFill>
                    <a:schemeClr val="tx1"/>
                  </a:solidFill>
                </a:rPr>
                <a:t> </a:t>
              </a:r>
              <a:r>
                <a:rPr lang="en-GB" sz="1400" b="1" dirty="0" err="1">
                  <a:solidFill>
                    <a:schemeClr val="tx1"/>
                  </a:solidFill>
                </a:rPr>
                <a:t>Aktivität</a:t>
              </a:r>
              <a:r>
                <a:rPr lang="en-GB" sz="1400" b="1" dirty="0">
                  <a:solidFill>
                    <a:schemeClr val="tx1"/>
                  </a:solidFill>
                </a:rPr>
                <a:t>!</a:t>
              </a:r>
              <a:endParaRPr dirty="0"/>
            </a:p>
            <a:p>
              <a:pPr marL="1651000" lvl="2" indent="-223838">
                <a:defRPr/>
              </a:pPr>
              <a:endParaRPr lang="en-GB" sz="1400" b="1" dirty="0">
                <a:solidFill>
                  <a:schemeClr val="tx1"/>
                </a:solidFill>
              </a:endParaRPr>
            </a:p>
            <a:p>
              <a:pPr marL="1651000" lvl="2" indent="-223838">
                <a:defRPr/>
              </a:pPr>
              <a:r>
                <a:rPr lang="en-GB" sz="1400" i="1" dirty="0">
                  <a:solidFill>
                    <a:schemeClr val="tx1"/>
                  </a:solidFill>
                </a:rPr>
                <a:t>Welches </a:t>
              </a:r>
              <a:r>
                <a:rPr lang="en-GB" sz="1400" i="1" dirty="0" err="1">
                  <a:solidFill>
                    <a:schemeClr val="tx1"/>
                  </a:solidFill>
                </a:rPr>
                <a:t>Phänomen</a:t>
              </a:r>
              <a:r>
                <a:rPr lang="en-GB" sz="1400" i="1" dirty="0">
                  <a:solidFill>
                    <a:schemeClr val="tx1"/>
                  </a:solidFill>
                </a:rPr>
                <a:t> </a:t>
              </a:r>
              <a:r>
                <a:rPr lang="en-GB" sz="1400" i="1" dirty="0" err="1">
                  <a:solidFill>
                    <a:schemeClr val="tx1"/>
                  </a:solidFill>
                </a:rPr>
                <a:t>kann</a:t>
              </a:r>
              <a:r>
                <a:rPr lang="en-GB" sz="1400" i="1" dirty="0">
                  <a:solidFill>
                    <a:schemeClr val="tx1"/>
                  </a:solidFill>
                </a:rPr>
                <a:t> </a:t>
              </a:r>
              <a:r>
                <a:rPr lang="en-GB" sz="1400" i="1" dirty="0" err="1">
                  <a:solidFill>
                    <a:schemeClr val="tx1"/>
                  </a:solidFill>
                </a:rPr>
                <a:t>beobachtet</a:t>
              </a:r>
              <a:r>
                <a:rPr lang="en-GB" sz="1400" i="1" dirty="0">
                  <a:solidFill>
                    <a:schemeClr val="tx1"/>
                  </a:solidFill>
                </a:rPr>
                <a:t> </a:t>
              </a:r>
              <a:r>
                <a:rPr lang="en-GB" sz="1400" i="1" dirty="0" err="1">
                  <a:solidFill>
                    <a:schemeClr val="tx1"/>
                  </a:solidFill>
                </a:rPr>
                <a:t>werden</a:t>
              </a:r>
              <a:r>
                <a:rPr lang="en-GB" sz="1400" i="1" dirty="0">
                  <a:solidFill>
                    <a:schemeClr val="tx1"/>
                  </a:solidFill>
                </a:rPr>
                <a:t>?</a:t>
              </a:r>
              <a:endParaRPr dirty="0"/>
            </a:p>
            <a:p>
              <a:pPr marL="1606550" lvl="3" indent="-180975">
                <a:buFont typeface="Arial"/>
                <a:buChar char="•"/>
                <a:defRPr/>
              </a:pPr>
              <a:r>
                <a:rPr lang="en-GB" sz="1400" dirty="0" err="1">
                  <a:solidFill>
                    <a:schemeClr val="tx1"/>
                  </a:solidFill>
                </a:rPr>
                <a:t>Formulieren</a:t>
              </a:r>
              <a:r>
                <a:rPr lang="en-GB" sz="1400" dirty="0">
                  <a:solidFill>
                    <a:schemeClr val="tx1"/>
                  </a:solidFill>
                </a:rPr>
                <a:t> Sie die </a:t>
              </a:r>
              <a:r>
                <a:rPr lang="en-GB" sz="1400" dirty="0" err="1">
                  <a:solidFill>
                    <a:schemeClr val="tx1"/>
                  </a:solidFill>
                </a:rPr>
                <a:t>zentralen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Beobachtungen</a:t>
              </a:r>
              <a:r>
                <a:rPr lang="en-GB" sz="1400" dirty="0">
                  <a:solidFill>
                    <a:schemeClr val="tx1"/>
                  </a:solidFill>
                </a:rPr>
                <a:t>, die man </a:t>
              </a:r>
              <a:r>
                <a:rPr lang="en-GB" sz="1400" dirty="0" err="1">
                  <a:solidFill>
                    <a:schemeClr val="tx1"/>
                  </a:solidFill>
                </a:rPr>
                <a:t>anhand</a:t>
              </a:r>
              <a:r>
                <a:rPr lang="en-GB" sz="1400" dirty="0">
                  <a:solidFill>
                    <a:schemeClr val="tx1"/>
                  </a:solidFill>
                </a:rPr>
                <a:t> der </a:t>
              </a:r>
              <a:r>
                <a:rPr lang="en-GB" sz="1400" dirty="0" err="1">
                  <a:solidFill>
                    <a:schemeClr val="tx1"/>
                  </a:solidFill>
                </a:rPr>
                <a:t>Aktivität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erarbeiten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könnte</a:t>
              </a:r>
              <a:r>
                <a:rPr lang="en-GB" sz="1400" dirty="0">
                  <a:solidFill>
                    <a:schemeClr val="tx1"/>
                  </a:solidFill>
                </a:rPr>
                <a:t>, um die </a:t>
              </a:r>
              <a:r>
                <a:rPr lang="en-GB" sz="1400" dirty="0" err="1">
                  <a:solidFill>
                    <a:schemeClr val="tx1"/>
                  </a:solidFill>
                </a:rPr>
                <a:t>Fehlvorstellung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zu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widerlegen</a:t>
              </a:r>
              <a:r>
                <a:rPr lang="en-GB" sz="1400" dirty="0">
                  <a:solidFill>
                    <a:schemeClr val="tx1"/>
                  </a:solidFill>
                </a:rPr>
                <a:t>.</a:t>
              </a:r>
              <a:endParaRPr dirty="0"/>
            </a:p>
            <a:p>
              <a:pPr marL="1606550" lvl="3" indent="-180975">
                <a:buFont typeface="Arial"/>
                <a:buChar char="•"/>
                <a:defRPr/>
              </a:pPr>
              <a:endParaRPr lang="en-GB" sz="1400" dirty="0">
                <a:solidFill>
                  <a:schemeClr val="tx1"/>
                </a:solidFill>
              </a:endParaRPr>
            </a:p>
            <a:p>
              <a:pPr marL="1425575" lvl="3">
                <a:defRPr/>
              </a:pPr>
              <a:r>
                <a:rPr lang="en-GB" sz="1400" i="1" dirty="0" err="1">
                  <a:solidFill>
                    <a:schemeClr val="tx1"/>
                  </a:solidFill>
                </a:rPr>
                <a:t>Mögliche</a:t>
              </a:r>
              <a:r>
                <a:rPr lang="en-GB" sz="1400" i="1" dirty="0">
                  <a:solidFill>
                    <a:schemeClr val="tx1"/>
                  </a:solidFill>
                </a:rPr>
                <a:t> </a:t>
              </a:r>
              <a:r>
                <a:rPr lang="en-GB" sz="1400" i="1" dirty="0" err="1">
                  <a:solidFill>
                    <a:schemeClr val="tx1"/>
                  </a:solidFill>
                </a:rPr>
                <a:t>Umsetzung</a:t>
              </a:r>
              <a:endParaRPr lang="en-GB" sz="1400" i="1" dirty="0">
                <a:solidFill>
                  <a:schemeClr val="tx1"/>
                </a:solidFill>
              </a:endParaRPr>
            </a:p>
            <a:p>
              <a:pPr marL="1606550" lvl="3" indent="-180975">
                <a:buFont typeface="Arial"/>
                <a:buChar char="•"/>
                <a:defRPr/>
              </a:pPr>
              <a:r>
                <a:rPr lang="en-GB" sz="1400" dirty="0" err="1">
                  <a:solidFill>
                    <a:schemeClr val="tx1"/>
                  </a:solidFill>
                </a:rPr>
                <a:t>Beschreiben</a:t>
              </a:r>
              <a:r>
                <a:rPr lang="en-GB" sz="1400" dirty="0">
                  <a:solidFill>
                    <a:schemeClr val="tx1"/>
                  </a:solidFill>
                </a:rPr>
                <a:t> Sie, </a:t>
              </a:r>
              <a:r>
                <a:rPr lang="en-GB" sz="1400" dirty="0" err="1">
                  <a:solidFill>
                    <a:schemeClr val="tx1"/>
                  </a:solidFill>
                </a:rPr>
                <a:t>wie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Unterricht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ablaufen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könnte</a:t>
              </a:r>
              <a:r>
                <a:rPr lang="en-GB" sz="1400" dirty="0">
                  <a:solidFill>
                    <a:schemeClr val="tx1"/>
                  </a:solidFill>
                </a:rPr>
                <a:t>, in </a:t>
              </a:r>
              <a:r>
                <a:rPr lang="en-GB" sz="1400" dirty="0" err="1">
                  <a:solidFill>
                    <a:schemeClr val="tx1"/>
                  </a:solidFill>
                </a:rPr>
                <a:t>dem</a:t>
              </a:r>
              <a:r>
                <a:rPr lang="en-GB" sz="1400" dirty="0">
                  <a:solidFill>
                    <a:schemeClr val="tx1"/>
                  </a:solidFill>
                </a:rPr>
                <a:t> die Simulation </a:t>
              </a:r>
              <a:r>
                <a:rPr lang="en-GB" sz="1400" dirty="0" err="1">
                  <a:solidFill>
                    <a:schemeClr val="tx1"/>
                  </a:solidFill>
                </a:rPr>
                <a:t>eingesetzt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wird</a:t>
              </a:r>
              <a:r>
                <a:rPr lang="en-GB" sz="1400" dirty="0">
                  <a:solidFill>
                    <a:schemeClr val="tx1"/>
                  </a:solidFill>
                </a:rPr>
                <a:t>, um die </a:t>
              </a:r>
              <a:r>
                <a:rPr lang="en-GB" sz="1400" dirty="0" err="1">
                  <a:solidFill>
                    <a:schemeClr val="tx1"/>
                  </a:solidFill>
                </a:rPr>
                <a:t>Fehlvorstellung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zu</a:t>
              </a:r>
              <a:r>
                <a:rPr lang="en-GB" sz="1400" dirty="0">
                  <a:solidFill>
                    <a:schemeClr val="tx1"/>
                  </a:solidFill>
                </a:rPr>
                <a:t> </a:t>
              </a:r>
              <a:r>
                <a:rPr lang="en-GB" sz="1400" dirty="0" err="1">
                  <a:solidFill>
                    <a:schemeClr val="tx1"/>
                  </a:solidFill>
                </a:rPr>
                <a:t>bearbeiten</a:t>
              </a:r>
              <a:r>
                <a:rPr lang="en-GB" sz="1400" dirty="0">
                  <a:solidFill>
                    <a:schemeClr val="tx1"/>
                  </a:solidFill>
                </a:rPr>
                <a:t>.</a:t>
              </a:r>
              <a:endParaRPr dirty="0"/>
            </a:p>
            <a:p>
              <a:pPr marL="1606550" lvl="3" indent="-180975">
                <a:buFont typeface="Arial"/>
                <a:buChar char="•"/>
                <a:defRPr/>
              </a:pPr>
              <a:endParaRPr lang="en-GB" sz="1400" dirty="0">
                <a:solidFill>
                  <a:schemeClr val="tx1"/>
                </a:solidFill>
              </a:endParaRPr>
            </a:p>
            <a:p>
              <a:pPr marL="1425575" lvl="3">
                <a:defRPr/>
              </a:pPr>
              <a:r>
                <a:rPr lang="en-GB" sz="1400" i="1" dirty="0" err="1">
                  <a:solidFill>
                    <a:schemeClr val="tx1"/>
                  </a:solidFill>
                </a:rPr>
                <a:t>Optimierungsmöglichkeiten</a:t>
              </a:r>
              <a:endParaRPr lang="en-GB" sz="1400" i="1" dirty="0">
                <a:solidFill>
                  <a:schemeClr val="tx1"/>
                </a:solidFill>
              </a:endParaRPr>
            </a:p>
            <a:p>
              <a:pPr marL="1651000" indent="-223838">
                <a:spcAft>
                  <a:spcPts val="253"/>
                </a:spcAft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 man die Simulation gestalten, um das Phänomen noch leichter zugänglich zu machen?</a:t>
              </a:r>
              <a:endParaRPr dirty="0"/>
            </a:p>
            <a:p>
              <a:pPr marL="1651000" indent="-223838">
                <a:spcAft>
                  <a:spcPts val="253"/>
                </a:spcAft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könnten insbesondere digitale Medien noch produktiver eingesetzt werden?</a:t>
              </a:r>
              <a:endParaRPr dirty="0"/>
            </a:p>
          </p:txBody>
        </p:sp>
        <p:sp>
          <p:nvSpPr>
            <p:cNvPr id="10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Anwendung</a:t>
              </a:r>
              <a:endParaRPr/>
            </a:p>
          </p:txBody>
        </p:sp>
        <p:sp>
          <p:nvSpPr>
            <p:cNvPr id="11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4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 „Fehlvorstellungen herausfordern“</a:t>
            </a:r>
            <a:endParaRPr/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Inhaltsplatzhalter 7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Zielsetzung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Fehlvorstellung bearbeiten: „Wenn bei einem Münzwurf zweimal Wappen kam, dann ist Wappen beim nächsten Wurf weniger wahrscheinlich als Zahl.“</a:t>
            </a:r>
            <a:endParaRPr/>
          </a:p>
        </p:txBody>
      </p:sp>
      <p:sp>
        <p:nvSpPr>
          <p:cNvPr id="8" name="Rechteck 2"/>
          <p:cNvSpPr/>
          <p:nvPr/>
        </p:nvSpPr>
        <p:spPr bwMode="auto">
          <a:xfrm>
            <a:off x="468536" y="2494553"/>
            <a:ext cx="5976664" cy="5270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Vorbereitend: (falsche) Hypothese klar formulieren und Untersuchung motivieren</a:t>
            </a:r>
            <a:r>
              <a:rPr lang="de-DE" sz="1500"/>
              <a:t> </a:t>
            </a:r>
            <a:endParaRPr/>
          </a:p>
        </p:txBody>
      </p:sp>
      <p:sp>
        <p:nvSpPr>
          <p:cNvPr id="9" name="Rechteck 8"/>
          <p:cNvSpPr/>
          <p:nvPr/>
        </p:nvSpPr>
        <p:spPr bwMode="auto">
          <a:xfrm>
            <a:off x="468536" y="3157636"/>
            <a:ext cx="5976664" cy="3061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Was kann man beobachten, wenn man wiederholt simuliert?</a:t>
            </a:r>
            <a:endParaRPr lang="de-DE" sz="1500"/>
          </a:p>
        </p:txBody>
      </p:sp>
      <p:sp>
        <p:nvSpPr>
          <p:cNvPr id="10" name="Rechteck 9"/>
          <p:cNvSpPr/>
          <p:nvPr/>
        </p:nvSpPr>
        <p:spPr bwMode="auto">
          <a:xfrm>
            <a:off x="4248955" y="3599761"/>
            <a:ext cx="5976664" cy="944126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Insgesamt kommt das nur sehr selten vor.</a:t>
            </a:r>
            <a:endParaRPr/>
          </a:p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Die Ergebnisse schwanken zwischen den Simulationen.</a:t>
            </a:r>
            <a:endParaRPr/>
          </a:p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Wappen kommt dabei manchmal häufiger, manchmal seltener als Zahl.</a:t>
            </a:r>
            <a:endParaRPr lang="de-DE" sz="1500"/>
          </a:p>
        </p:txBody>
      </p:sp>
      <p:sp>
        <p:nvSpPr>
          <p:cNvPr id="11" name="Rechteck 10"/>
          <p:cNvSpPr/>
          <p:nvPr/>
        </p:nvSpPr>
        <p:spPr bwMode="auto">
          <a:xfrm>
            <a:off x="468536" y="4684402"/>
            <a:ext cx="5976664" cy="9396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Wie sieht das im Vergleich zu einem „einfachen“ Münzwurf aus?</a:t>
            </a:r>
            <a:endParaRPr/>
          </a:p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Simuliert 20 Mal 10.000 Dreifachwürfe und entsprechende Einfachwürfe (F9). Notiert jeweils, wie oft Wappen häufiger/seltener kam als in 1/2 der Versuche.</a:t>
            </a:r>
            <a:endParaRPr lang="de-DE" sz="1500"/>
          </a:p>
        </p:txBody>
      </p:sp>
      <p:sp>
        <p:nvSpPr>
          <p:cNvPr id="12" name="Rechteck 11"/>
          <p:cNvSpPr/>
          <p:nvPr/>
        </p:nvSpPr>
        <p:spPr bwMode="auto">
          <a:xfrm>
            <a:off x="4248955" y="5757190"/>
            <a:ext cx="5976664" cy="939604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Es zeigt sich (ggf. über verschiedene Lernergruppen hinweg) kein systematisches Muster, dass die Hypothese unterstützt.</a:t>
            </a:r>
            <a:endParaRPr/>
          </a:p>
          <a:p>
            <a:pPr>
              <a:defRPr/>
            </a:pPr>
            <a:r>
              <a:rPr lang="de-DE" sz="1500">
                <a:solidFill>
                  <a:schemeClr val="tx1"/>
                </a:solidFill>
              </a:rPr>
              <a:t>Wappen und Zahl kommen nach „zweimal Wappen“ mal häufiger, mal seltener vor.</a:t>
            </a:r>
            <a:endParaRPr lang="de-DE" sz="15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 „Fehlvorstellungen herausfordern“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Zielsetzung</a:t>
            </a:r>
            <a:endParaRPr dirty="0"/>
          </a:p>
          <a:p>
            <a:pPr marL="477838" lvl="1" indent="0">
              <a:buNone/>
              <a:defRPr/>
            </a:pPr>
            <a:r>
              <a:rPr lang="de-DE" dirty="0"/>
              <a:t>Fehlvorstellung bearbeiten: „ Wenn bei einem Münzwurf zweimal Wappen kam, dann ist Wappen beim nächsten Wurf weniger wahrscheinlich als Zahl.“</a:t>
            </a:r>
            <a:endParaRPr dirty="0"/>
          </a:p>
          <a:p>
            <a:pPr marL="477838" lvl="1" indent="0">
              <a:buNone/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Simulationen zur systematischen Analyse des Phänomens</a:t>
            </a:r>
            <a:endParaRPr dirty="0"/>
          </a:p>
          <a:p>
            <a:pPr lvl="1">
              <a:defRPr/>
            </a:pPr>
            <a:r>
              <a:rPr lang="de-DE" i="1" dirty="0">
                <a:solidFill>
                  <a:schemeClr val="tx2"/>
                </a:solidFill>
              </a:rPr>
              <a:t>Vorbereitend: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(falsche) Hypothese klar formulieren und Untersuchung motivieren.</a:t>
            </a:r>
            <a:endParaRPr dirty="0"/>
          </a:p>
          <a:p>
            <a:pPr lvl="1">
              <a:defRPr/>
            </a:pPr>
            <a:r>
              <a:rPr lang="de-DE" i="1" dirty="0">
                <a:solidFill>
                  <a:schemeClr val="tx2"/>
                </a:solidFill>
              </a:rPr>
              <a:t>Phänomen explorieren: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Durchführen einer großen Anzahl (10.000) von jeweils 3 Würfen, z.B. durch Simulation in einer Tabellenkalkulation.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Wie häufig kommen die einzelnen Ergebnisse nach „zweimal Wappen“ vor?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Wie stark schwankt das, wenn man wiederholt simuliert?</a:t>
            </a:r>
            <a:endParaRPr dirty="0"/>
          </a:p>
          <a:p>
            <a:pPr lvl="1">
              <a:defRPr/>
            </a:pPr>
            <a:r>
              <a:rPr lang="de-DE" i="1" dirty="0">
                <a:solidFill>
                  <a:schemeClr val="tx2"/>
                </a:solidFill>
              </a:rPr>
              <a:t>Phänomen analysieren: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Wie häufig kommen „zwei Mal Wappen“ bei 1000 Versuchen vor? (ca. 250 Mal)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Wie häufig kommt im dritten Wurf in etwa jeweils Wappen und Zahl vor?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Wie sieht das im Vergleich aus, wenn man eine Münze 250 Mal wirft?</a:t>
            </a:r>
            <a:endParaRPr dirty="0"/>
          </a:p>
          <a:p>
            <a:pPr marL="715962" lvl="2" indent="0">
              <a:buNone/>
              <a:defRPr/>
            </a:pPr>
            <a:r>
              <a:rPr lang="de-DE" dirty="0"/>
              <a:t>Sprechen „typische Beobachtungen“ für oder gegen unsere Hypothese?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8" name="Inhaltsplatzhalter 7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600" b="0" dirty="0"/>
              <a:t>Carbonneau, K. J., Marley, S. C., &amp; Selig, J. P. (2013). A meta-analysis </a:t>
            </a:r>
            <a:r>
              <a:rPr lang="de-DE" sz="1600" b="0" dirty="0" err="1"/>
              <a:t>of</a:t>
            </a:r>
            <a:r>
              <a:rPr lang="de-DE" sz="1600" b="0" dirty="0"/>
              <a:t> </a:t>
            </a:r>
            <a:r>
              <a:rPr lang="de-DE" sz="1600" b="0" dirty="0" err="1"/>
              <a:t>the</a:t>
            </a:r>
            <a:r>
              <a:rPr lang="de-DE" sz="1600" b="0" dirty="0"/>
              <a:t> </a:t>
            </a:r>
            <a:r>
              <a:rPr lang="de-DE" sz="1600" b="0" dirty="0" err="1"/>
              <a:t>efficacy</a:t>
            </a:r>
            <a:r>
              <a:rPr lang="de-DE" sz="1600" b="0" dirty="0"/>
              <a:t> </a:t>
            </a:r>
            <a:r>
              <a:rPr lang="de-DE" sz="1600" b="0" dirty="0" err="1"/>
              <a:t>of</a:t>
            </a:r>
            <a:r>
              <a:rPr lang="de-DE" sz="1600" b="0" dirty="0"/>
              <a:t> </a:t>
            </a:r>
            <a:r>
              <a:rPr lang="de-DE" sz="1600" b="0" dirty="0" err="1"/>
              <a:t>teaching</a:t>
            </a:r>
            <a:r>
              <a:rPr lang="de-DE" sz="1600" b="0" dirty="0"/>
              <a:t> </a:t>
            </a:r>
            <a:r>
              <a:rPr lang="de-DE" sz="1600" b="0" dirty="0" err="1"/>
              <a:t>mathematics</a:t>
            </a:r>
            <a:r>
              <a:rPr lang="de-DE" sz="1600" b="0" dirty="0"/>
              <a:t> </a:t>
            </a:r>
            <a:r>
              <a:rPr lang="de-DE" sz="1600" b="0" dirty="0" err="1"/>
              <a:t>with</a:t>
            </a:r>
            <a:r>
              <a:rPr lang="de-DE" sz="1600" b="0" dirty="0"/>
              <a:t> </a:t>
            </a:r>
            <a:r>
              <a:rPr lang="de-DE" sz="1600" b="0" dirty="0" err="1"/>
              <a:t>concrete</a:t>
            </a:r>
            <a:r>
              <a:rPr lang="de-DE" sz="1600" b="0" dirty="0"/>
              <a:t> manipulatives. </a:t>
            </a:r>
            <a:r>
              <a:rPr lang="de-DE" sz="1600" b="0" i="1" dirty="0"/>
              <a:t>Journal </a:t>
            </a:r>
            <a:r>
              <a:rPr lang="de-DE" sz="1600" b="0" i="1" dirty="0" err="1"/>
              <a:t>of</a:t>
            </a:r>
            <a:r>
              <a:rPr lang="de-DE" sz="1600" b="0" i="1" dirty="0"/>
              <a:t> Educational </a:t>
            </a:r>
            <a:r>
              <a:rPr lang="de-DE" sz="1600" b="0" i="1" dirty="0" err="1"/>
              <a:t>Psychology</a:t>
            </a:r>
            <a:r>
              <a:rPr lang="de-DE" sz="1600" b="0" i="1" dirty="0"/>
              <a:t>, 105</a:t>
            </a:r>
            <a:r>
              <a:rPr lang="de-DE" sz="1600" b="0" dirty="0"/>
              <a:t>(2), 380–400. </a:t>
            </a:r>
            <a:endParaRPr dirty="0"/>
          </a:p>
          <a:p>
            <a:pPr>
              <a:defRPr/>
            </a:pPr>
            <a:r>
              <a:rPr lang="de-DE" sz="1600" b="0" dirty="0"/>
              <a:t>Freudenthal, H. (1977). </a:t>
            </a:r>
            <a:r>
              <a:rPr lang="de-DE" sz="1600" b="0" i="1" dirty="0"/>
              <a:t>Mathematik als pädagogische Aufgabe</a:t>
            </a:r>
            <a:r>
              <a:rPr lang="de-DE" sz="1600" b="0" dirty="0"/>
              <a:t>. Bde. 1 und 2. – Stuttgart.</a:t>
            </a:r>
            <a:endParaRPr dirty="0"/>
          </a:p>
          <a:p>
            <a:pPr>
              <a:defRPr/>
            </a:pPr>
            <a:r>
              <a:rPr lang="de-DE" sz="1600" b="0" dirty="0" err="1"/>
              <a:t>Moyer-Packenham</a:t>
            </a:r>
            <a:r>
              <a:rPr lang="de-DE" sz="1600" b="0" dirty="0"/>
              <a:t>, P. S. &amp; </a:t>
            </a:r>
            <a:r>
              <a:rPr lang="de-DE" sz="1600" b="0" dirty="0" err="1"/>
              <a:t>Westenskow</a:t>
            </a:r>
            <a:r>
              <a:rPr lang="de-DE" sz="1600" b="0" dirty="0"/>
              <a:t>, A. (2013). </a:t>
            </a:r>
            <a:r>
              <a:rPr lang="de-DE" sz="1600" b="0" dirty="0" err="1"/>
              <a:t>Effects</a:t>
            </a:r>
            <a:r>
              <a:rPr lang="de-DE" sz="1600" b="0" dirty="0"/>
              <a:t> </a:t>
            </a:r>
            <a:r>
              <a:rPr lang="de-DE" sz="1600" b="0" dirty="0" err="1"/>
              <a:t>of</a:t>
            </a:r>
            <a:r>
              <a:rPr lang="de-DE" sz="1600" b="0" dirty="0"/>
              <a:t> Virtual Manipulatives on Student Achievement and </a:t>
            </a:r>
            <a:r>
              <a:rPr lang="de-DE" sz="1600" b="0" dirty="0" err="1"/>
              <a:t>Mathematics</a:t>
            </a:r>
            <a:r>
              <a:rPr lang="de-DE" sz="1600" b="0" dirty="0"/>
              <a:t> Learning. </a:t>
            </a:r>
            <a:r>
              <a:rPr lang="de-DE" sz="1600" b="0" i="1" dirty="0"/>
              <a:t>International Journal </a:t>
            </a:r>
            <a:r>
              <a:rPr lang="de-DE" sz="1600" b="0" i="1" dirty="0" err="1"/>
              <a:t>of</a:t>
            </a:r>
            <a:r>
              <a:rPr lang="de-DE" sz="1600" b="0" i="1" dirty="0"/>
              <a:t> Virtual and Personal Learning Environments,4(3), </a:t>
            </a:r>
            <a:r>
              <a:rPr lang="de-DE" sz="1600" b="0" dirty="0"/>
              <a:t>35-50.</a:t>
            </a:r>
            <a:endParaRPr dirty="0"/>
          </a:p>
          <a:p>
            <a:pPr>
              <a:defRPr/>
            </a:pPr>
            <a:r>
              <a:rPr lang="en-US" sz="1600" b="0" dirty="0"/>
              <a:t>Van Den Heuvel-</a:t>
            </a:r>
            <a:r>
              <a:rPr lang="en-US" sz="1600" b="0" dirty="0" err="1"/>
              <a:t>Panhuizen</a:t>
            </a:r>
            <a:r>
              <a:rPr lang="en-US" sz="1600" b="0" dirty="0"/>
              <a:t>, M. (2003). The didactical use of models in realistic mathematics education: An example from a longitudinal trajectory on percentage. </a:t>
            </a:r>
            <a:r>
              <a:rPr lang="en-US" sz="1600" b="0" i="1" dirty="0"/>
              <a:t>Educational studies in Mathematics</a:t>
            </a:r>
            <a:r>
              <a:rPr lang="en-US" sz="1600" b="0" dirty="0"/>
              <a:t>, </a:t>
            </a:r>
            <a:r>
              <a:rPr lang="en-US" sz="1600" b="0" i="1" dirty="0"/>
              <a:t>54</a:t>
            </a:r>
            <a:r>
              <a:rPr lang="en-US" sz="1600" b="0" dirty="0"/>
              <a:t>(1), 9-35.</a:t>
            </a:r>
            <a:endParaRPr dirty="0"/>
          </a:p>
          <a:p>
            <a:pPr>
              <a:defRPr/>
            </a:pPr>
            <a:r>
              <a:rPr lang="en-US" sz="1600" b="0" dirty="0"/>
              <a:t>Van den Heuvel-</a:t>
            </a:r>
            <a:r>
              <a:rPr lang="en-US" sz="1600" b="0" dirty="0" err="1"/>
              <a:t>Panhuizen</a:t>
            </a:r>
            <a:r>
              <a:rPr lang="en-US" sz="1600" b="0" dirty="0"/>
              <a:t>, M. (2010). Reform Under Attack--Forty Years of Working on Better Mathematics Education Thrown on the Scrapheap? No Way!. In L. Sparrow, B. Kissane, &amp; C. Hurst (</a:t>
            </a:r>
            <a:r>
              <a:rPr lang="en-US" sz="1600" b="0" dirty="0" err="1"/>
              <a:t>Hrsg</a:t>
            </a:r>
            <a:r>
              <a:rPr lang="en-US" sz="1600" b="0" dirty="0"/>
              <a:t>.). </a:t>
            </a:r>
            <a:r>
              <a:rPr lang="en-US" sz="1600" b="0" i="1" dirty="0"/>
              <a:t>Shaping the future of mathematics education: Proceedings of the 33rd annual conference of the Mathematics Education Research Group of Australasia</a:t>
            </a:r>
            <a:r>
              <a:rPr lang="en-US" sz="1600" b="0" dirty="0"/>
              <a:t>. Fremantle: MERGA.</a:t>
            </a:r>
            <a:endParaRPr lang="de-DE" sz="1600" b="0" dirty="0"/>
          </a:p>
          <a:p>
            <a:pPr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Bilder</a:t>
            </a:r>
            <a:endParaRPr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600" b="0"/>
              <a:t>Titelfolie: Bild von 12019 auf Pixabay: </a:t>
            </a:r>
            <a:r>
              <a:rPr lang="de-DE" sz="1600" b="0" u="sng">
                <a:hlinkClick r:id="rId2" tooltip="https://pixabay.com/images/id-1789697/"/>
              </a:rPr>
              <a:t>https://pixabay.com/images/id-1789697/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r>
              <a:rPr lang="de-DE" sz="1600" b="0"/>
              <a:t>Arbeitsauftrag: Bild von Free-Photos auf Pixabay: </a:t>
            </a:r>
            <a:r>
              <a:rPr lang="de-DE" sz="1600" b="0" u="sng">
                <a:hlinkClick r:id="rId3" tooltip="https://pixabay.com/images/id-918449/"/>
              </a:rPr>
              <a:t>https://pixabay.com/images/id-918449/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endParaRPr/>
          </a:p>
        </p:txBody>
      </p:sp>
      <p:sp>
        <p:nvSpPr>
          <p:cNvPr id="8" name="Textfeld 1"/>
          <p:cNvSpPr/>
          <p:nvPr/>
        </p:nvSpPr>
        <p:spPr bwMode="auto">
          <a:xfrm>
            <a:off x="468536" y="6432484"/>
            <a:ext cx="3995004" cy="630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6808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3617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0423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07231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039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0849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37656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14465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800">
                <a:solidFill>
                  <a:srgbClr val="000000"/>
                </a:solidFill>
                <a:ea typeface="Calibri"/>
                <a:cs typeface="Calibri"/>
              </a:rPr>
              <a:t>Alle Bilder lizensiert unter </a:t>
            </a:r>
            <a:r>
              <a:rPr lang="de-DE" sz="1800" u="sng">
                <a:ea typeface="Calibri"/>
                <a:cs typeface="Calibri"/>
                <a:hlinkClick r:id="rId4" tooltip="https://creativecommons.org/licenses/by-sa/4.0/legalcode.de"/>
              </a:rPr>
              <a:t>CC-BY-SA 4.0</a:t>
            </a:r>
            <a:endParaRPr lang="de-DE" sz="18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DigitUS-Projekt</a:t>
            </a:r>
            <a:endParaRPr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BA03DE2-1437-CE55-3B5D-DE498DD6105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Lizenzhinweis</a:t>
            </a:r>
            <a:endParaRPr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94FED89-93AC-9D70-827F-19FE0F3622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Konzeptorientierung – Option 3: Phänomene und Konzepte verbinden um informelles Vorwissen der Lernenden zu nutzen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wurde im Rahmen des Projekts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Stefan Ufer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Timo Kosiol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Matthias Mohr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und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Lindermayer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erstellt und ist als </a:t>
            </a:r>
            <a:r>
              <a:rPr lang="de-DE" sz="180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CC-BY-SA4.0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  <a:endParaRPr lang="de-DE" sz="1800" dirty="0">
              <a:solidFill>
                <a:srgbClr val="000000"/>
              </a:solidFill>
              <a:effectLst/>
              <a:latin typeface="Corbel Light" panose="020B0303020204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DigitUS-Projekt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ausführliche Darstellung der Inhalte der Präsentation findet sich in der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Handreichung für Mathematik-Lehrkräfte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7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Grundidee</a:t>
            </a:r>
            <a:endParaRPr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00">
                <a:latin typeface="+mn-lt"/>
              </a:rPr>
              <a:t>Freudenthal (1977)</a:t>
            </a:r>
            <a:endParaRPr/>
          </a:p>
        </p:txBody>
      </p:sp>
      <p:sp>
        <p:nvSpPr>
          <p:cNvPr id="8" name="Inhaltsplatzhalter 4"/>
          <p:cNvSpPr>
            <a:spLocks noGrp="1"/>
          </p:cNvSpPr>
          <p:nvPr>
            <p:ph idx="1"/>
          </p:nvPr>
        </p:nvSpPr>
        <p:spPr bwMode="auto">
          <a:xfrm>
            <a:off x="514915" y="1296193"/>
            <a:ext cx="9268300" cy="547260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b="1"/>
              <a:t>Was ist das?</a:t>
            </a:r>
            <a:endParaRPr/>
          </a:p>
          <a:p>
            <a:pPr lvl="1">
              <a:defRPr/>
            </a:pPr>
            <a:r>
              <a:rPr lang="de-DE"/>
              <a:t>Mathematische Konzepte beschreiben Phänomene in der (mehr oder weniger realen) Welt.</a:t>
            </a:r>
            <a:endParaRPr/>
          </a:p>
          <a:p>
            <a:pPr lvl="1">
              <a:defRPr/>
            </a:pPr>
            <a:r>
              <a:rPr lang="de-DE"/>
              <a:t>Fast alle mathematischen Konzepte können sehr unterschiedliche Phänomene bzw. Situationstypen beschreiben.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Warum ist das wichtig?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Informelles Wissen über solche Phänomene kann genutzt werden,…</a:t>
            </a:r>
            <a:endParaRPr/>
          </a:p>
          <a:p>
            <a:pPr lvl="1">
              <a:defRPr/>
            </a:pPr>
            <a:r>
              <a:rPr lang="de-DE"/>
              <a:t>…um Konzepte einzuführen oder zu erweitern.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z.B. Was kann die Subtraktion einer negativen Zahl bedeuten?</a:t>
            </a:r>
            <a:endParaRPr/>
          </a:p>
          <a:p>
            <a:pPr lvl="1">
              <a:defRPr/>
            </a:pPr>
            <a:r>
              <a:rPr lang="de-DE"/>
              <a:t>…um Konzepten neue Bedeutungen zu geben.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z.B. Subtraktion ganzer Zahlen als Veränderung, Subtraktion als (gerichteter) Abstand zweier Zahlen.</a:t>
            </a:r>
            <a:endParaRPr/>
          </a:p>
          <a:p>
            <a:pPr marL="308421" lvl="2">
              <a:defRPr/>
            </a:pPr>
            <a:endParaRPr lang="de-DE"/>
          </a:p>
          <a:p>
            <a:pPr>
              <a:defRPr/>
            </a:pPr>
            <a:r>
              <a:rPr lang="de-DE" b="1"/>
              <a:t>Wie kann man damit im Unterricht umgehen?</a:t>
            </a:r>
            <a:endParaRPr/>
          </a:p>
          <a:p>
            <a:pPr lvl="1">
              <a:defRPr/>
            </a:pPr>
            <a:r>
              <a:rPr lang="de-DE"/>
              <a:t>Phänomene zu nutzen, setzt voraus, dass die Lernenden eigene Erfahrungen mit entsprechenden Situationen gemacht haben oder machen können.</a:t>
            </a:r>
            <a:endParaRPr/>
          </a:p>
          <a:p>
            <a:pPr lvl="1">
              <a:defRPr/>
            </a:pPr>
            <a:r>
              <a:rPr lang="de-DE"/>
              <a:t>Phänomene erlauben es, das informelle Vorwissen von Lernenden gezielt zu nutzen.</a:t>
            </a:r>
            <a:endParaRPr/>
          </a:p>
          <a:p>
            <a:pPr lvl="1">
              <a:defRPr/>
            </a:pPr>
            <a:r>
              <a:rPr lang="de-DE"/>
              <a:t>Ziel ist, dass die Erfahrungen mit dem Phänomen mit den Lernenden zu einem zu Konzept systematisieren.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Beispiele Strategien anhand von Phänomenen erarbeiten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00">
                <a:latin typeface="+mn-lt"/>
              </a:rPr>
              <a:t>Van den Heuvel-Panhuizen (2003)</a:t>
            </a:r>
            <a:endParaRPr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Zielsetzung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Mögliches Vorgehen zur Subtraktion negativer Zahlen erarbeiten.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Genutztes Phänomen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Didaktisches Modell: Kontospiel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 aufgreifen: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Kontospiel als Darstellung für direkt zugängliche Fälle.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 analysieren: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Direkt nicht zugängliche Fälle konkret lösen.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Phänomene nutzen: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…um konkret prüfbare Regeln abzuleiten.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„Eine negative Zahl zu subtrahieren bewirkt dasselbe </a:t>
            </a:r>
            <a:br>
              <a:rPr lang="de-DE"/>
            </a:br>
            <a:r>
              <a:rPr lang="de-DE"/>
              <a:t>wie ihren Betrag/ihre Gegenzahl zu addieren.“</a:t>
            </a:r>
            <a:endParaRPr/>
          </a:p>
        </p:txBody>
      </p:sp>
      <p:grpSp>
        <p:nvGrpSpPr>
          <p:cNvPr id="9" name="Gruppieren 17"/>
          <p:cNvGrpSpPr/>
          <p:nvPr/>
        </p:nvGrpSpPr>
        <p:grpSpPr bwMode="auto">
          <a:xfrm>
            <a:off x="7093272" y="3803631"/>
            <a:ext cx="3204841" cy="1152127"/>
            <a:chOff x="7093272" y="2376314"/>
            <a:chExt cx="3204841" cy="1152127"/>
          </a:xfrm>
        </p:grpSpPr>
        <p:sp>
          <p:nvSpPr>
            <p:cNvPr id="10" name="Rechteck 16"/>
            <p:cNvSpPr/>
            <p:nvPr/>
          </p:nvSpPr>
          <p:spPr bwMode="auto">
            <a:xfrm>
              <a:off x="7093272" y="2376314"/>
              <a:ext cx="3204841" cy="11521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52039" tIns="152039" rIns="152039" bIns="152039" rtlCol="0" anchor="t"/>
            <a:lstStyle/>
            <a:p>
              <a:pPr>
                <a:defRPr/>
              </a:pPr>
              <a:endParaRPr lang="de-DE" sz="1850">
                <a:solidFill>
                  <a:schemeClr val="tx1"/>
                </a:solidFill>
              </a:endParaRPr>
            </a:p>
          </p:txBody>
        </p:sp>
        <p:sp>
          <p:nvSpPr>
            <p:cNvPr id="11" name="Textfeld 3"/>
            <p:cNvSpPr/>
            <p:nvPr/>
          </p:nvSpPr>
          <p:spPr bwMode="auto">
            <a:xfrm>
              <a:off x="7093272" y="2376314"/>
              <a:ext cx="1172116" cy="353943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3 – (-5) = …</a:t>
              </a:r>
              <a:endParaRPr/>
            </a:p>
          </p:txBody>
        </p:sp>
      </p:grpSp>
      <p:grpSp>
        <p:nvGrpSpPr>
          <p:cNvPr id="12" name="Gruppieren 18"/>
          <p:cNvGrpSpPr/>
          <p:nvPr/>
        </p:nvGrpSpPr>
        <p:grpSpPr bwMode="auto">
          <a:xfrm>
            <a:off x="7093272" y="2528714"/>
            <a:ext cx="3204841" cy="1152128"/>
            <a:chOff x="7093272" y="2376314"/>
            <a:chExt cx="3204841" cy="1152128"/>
          </a:xfrm>
        </p:grpSpPr>
        <p:sp>
          <p:nvSpPr>
            <p:cNvPr id="13" name="Rechteck 19"/>
            <p:cNvSpPr/>
            <p:nvPr/>
          </p:nvSpPr>
          <p:spPr bwMode="auto">
            <a:xfrm>
              <a:off x="7093272" y="2376314"/>
              <a:ext cx="3204841" cy="11521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52039" tIns="152039" rIns="152039" bIns="152039" rtlCol="0" anchor="t"/>
            <a:lstStyle/>
            <a:p>
              <a:pPr>
                <a:defRPr/>
              </a:pPr>
              <a:endParaRPr lang="de-DE" sz="1850">
                <a:solidFill>
                  <a:schemeClr val="tx1"/>
                </a:solidFill>
              </a:endParaRPr>
            </a:p>
          </p:txBody>
        </p:sp>
        <p:sp>
          <p:nvSpPr>
            <p:cNvPr id="14" name="Textfeld 20"/>
            <p:cNvSpPr/>
            <p:nvPr/>
          </p:nvSpPr>
          <p:spPr bwMode="auto">
            <a:xfrm>
              <a:off x="7093272" y="2376314"/>
              <a:ext cx="1172116" cy="353943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5 – 7 = …</a:t>
              </a:r>
              <a:endParaRPr/>
            </a:p>
          </p:txBody>
        </p:sp>
      </p:grpSp>
      <p:grpSp>
        <p:nvGrpSpPr>
          <p:cNvPr id="15" name="Gruppieren 42"/>
          <p:cNvGrpSpPr/>
          <p:nvPr/>
        </p:nvGrpSpPr>
        <p:grpSpPr bwMode="auto">
          <a:xfrm>
            <a:off x="7813351" y="3024386"/>
            <a:ext cx="1368152" cy="216024"/>
            <a:chOff x="7813351" y="2880370"/>
            <a:chExt cx="1368152" cy="216024"/>
          </a:xfrm>
        </p:grpSpPr>
        <p:sp>
          <p:nvSpPr>
            <p:cNvPr id="16" name="Rechteck 8"/>
            <p:cNvSpPr/>
            <p:nvPr/>
          </p:nvSpPr>
          <p:spPr bwMode="auto">
            <a:xfrm>
              <a:off x="7813351" y="2880370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17" name="Rechteck 9"/>
            <p:cNvSpPr/>
            <p:nvPr/>
          </p:nvSpPr>
          <p:spPr bwMode="auto">
            <a:xfrm>
              <a:off x="8101384" y="2880370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18" name="Rechteck 10"/>
            <p:cNvSpPr/>
            <p:nvPr/>
          </p:nvSpPr>
          <p:spPr bwMode="auto">
            <a:xfrm>
              <a:off x="8389416" y="2880370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19" name="Rechteck 11"/>
            <p:cNvSpPr/>
            <p:nvPr/>
          </p:nvSpPr>
          <p:spPr bwMode="auto">
            <a:xfrm>
              <a:off x="8677448" y="2880370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0" name="Rechteck 12"/>
            <p:cNvSpPr/>
            <p:nvPr/>
          </p:nvSpPr>
          <p:spPr bwMode="auto">
            <a:xfrm>
              <a:off x="8965480" y="2880370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sp>
        <p:nvSpPr>
          <p:cNvPr id="21" name="Rechteck 13"/>
          <p:cNvSpPr/>
          <p:nvPr/>
        </p:nvSpPr>
        <p:spPr bwMode="auto">
          <a:xfrm>
            <a:off x="9685560" y="3024386"/>
            <a:ext cx="216024" cy="216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2" name="Rechteck 14"/>
          <p:cNvSpPr/>
          <p:nvPr/>
        </p:nvSpPr>
        <p:spPr bwMode="auto">
          <a:xfrm>
            <a:off x="9973592" y="3024386"/>
            <a:ext cx="216024" cy="216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3" name="Rechteck 15"/>
          <p:cNvSpPr/>
          <p:nvPr/>
        </p:nvSpPr>
        <p:spPr bwMode="auto">
          <a:xfrm>
            <a:off x="9973592" y="3312418"/>
            <a:ext cx="216024" cy="216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24" name="Gruppieren 43"/>
          <p:cNvGrpSpPr/>
          <p:nvPr/>
        </p:nvGrpSpPr>
        <p:grpSpPr bwMode="auto">
          <a:xfrm>
            <a:off x="7813351" y="4320529"/>
            <a:ext cx="785491" cy="223026"/>
            <a:chOff x="7813351" y="4248521"/>
            <a:chExt cx="785491" cy="223026"/>
          </a:xfrm>
        </p:grpSpPr>
        <p:sp>
          <p:nvSpPr>
            <p:cNvPr id="25" name="Rechteck 21"/>
            <p:cNvSpPr/>
            <p:nvPr/>
          </p:nvSpPr>
          <p:spPr bwMode="auto">
            <a:xfrm>
              <a:off x="7813351" y="4255523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6" name="Rechteck 22"/>
            <p:cNvSpPr/>
            <p:nvPr/>
          </p:nvSpPr>
          <p:spPr bwMode="auto">
            <a:xfrm>
              <a:off x="8105143" y="4255523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7" name="Rechteck 23"/>
            <p:cNvSpPr/>
            <p:nvPr/>
          </p:nvSpPr>
          <p:spPr bwMode="auto">
            <a:xfrm>
              <a:off x="8393175" y="4248521"/>
              <a:ext cx="205668" cy="22302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28" name="Gruppieren 45"/>
          <p:cNvGrpSpPr/>
          <p:nvPr/>
        </p:nvGrpSpPr>
        <p:grpSpPr bwMode="auto">
          <a:xfrm>
            <a:off x="8810187" y="4608562"/>
            <a:ext cx="1380305" cy="216024"/>
            <a:chOff x="8810187" y="4536554"/>
            <a:chExt cx="1380305" cy="216024"/>
          </a:xfrm>
        </p:grpSpPr>
        <p:sp>
          <p:nvSpPr>
            <p:cNvPr id="29" name="Rechteck 28"/>
            <p:cNvSpPr/>
            <p:nvPr/>
          </p:nvSpPr>
          <p:spPr bwMode="auto">
            <a:xfrm>
              <a:off x="9974468" y="4536554"/>
              <a:ext cx="216024" cy="2160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0" name="Rechteck 30"/>
            <p:cNvSpPr/>
            <p:nvPr/>
          </p:nvSpPr>
          <p:spPr bwMode="auto">
            <a:xfrm>
              <a:off x="9685560" y="4536554"/>
              <a:ext cx="216024" cy="2160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1" name="Rechteck 34"/>
            <p:cNvSpPr/>
            <p:nvPr/>
          </p:nvSpPr>
          <p:spPr bwMode="auto">
            <a:xfrm>
              <a:off x="9393769" y="4536554"/>
              <a:ext cx="216024" cy="2160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2" name="Rechteck 36"/>
            <p:cNvSpPr/>
            <p:nvPr/>
          </p:nvSpPr>
          <p:spPr bwMode="auto">
            <a:xfrm>
              <a:off x="9101978" y="4536554"/>
              <a:ext cx="216024" cy="2160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3" name="Rechteck 38"/>
            <p:cNvSpPr/>
            <p:nvPr/>
          </p:nvSpPr>
          <p:spPr bwMode="auto">
            <a:xfrm>
              <a:off x="8810187" y="4536554"/>
              <a:ext cx="216024" cy="2160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34" name="Gruppieren 44"/>
          <p:cNvGrpSpPr/>
          <p:nvPr/>
        </p:nvGrpSpPr>
        <p:grpSpPr bwMode="auto">
          <a:xfrm>
            <a:off x="8813946" y="4320530"/>
            <a:ext cx="1380305" cy="216024"/>
            <a:chOff x="8813946" y="4248522"/>
            <a:chExt cx="1380305" cy="216024"/>
          </a:xfrm>
        </p:grpSpPr>
        <p:sp>
          <p:nvSpPr>
            <p:cNvPr id="35" name="Rechteck 29"/>
            <p:cNvSpPr/>
            <p:nvPr/>
          </p:nvSpPr>
          <p:spPr bwMode="auto">
            <a:xfrm>
              <a:off x="9978227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6" name="Rechteck 31"/>
            <p:cNvSpPr/>
            <p:nvPr/>
          </p:nvSpPr>
          <p:spPr bwMode="auto">
            <a:xfrm>
              <a:off x="9689318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7" name="Rechteck 35"/>
            <p:cNvSpPr/>
            <p:nvPr/>
          </p:nvSpPr>
          <p:spPr bwMode="auto">
            <a:xfrm>
              <a:off x="9397528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8" name="Rechteck 37"/>
            <p:cNvSpPr/>
            <p:nvPr/>
          </p:nvSpPr>
          <p:spPr bwMode="auto">
            <a:xfrm>
              <a:off x="9105737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9" name="Rechteck 39"/>
            <p:cNvSpPr/>
            <p:nvPr/>
          </p:nvSpPr>
          <p:spPr bwMode="auto">
            <a:xfrm>
              <a:off x="8813946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sp>
        <p:nvSpPr>
          <p:cNvPr id="40" name="Rechteck 41"/>
          <p:cNvSpPr/>
          <p:nvPr/>
        </p:nvSpPr>
        <p:spPr bwMode="auto">
          <a:xfrm>
            <a:off x="9685560" y="3312418"/>
            <a:ext cx="216024" cy="216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41" name="Gruppieren 17"/>
          <p:cNvGrpSpPr/>
          <p:nvPr/>
        </p:nvGrpSpPr>
        <p:grpSpPr bwMode="auto">
          <a:xfrm>
            <a:off x="7093459" y="5106522"/>
            <a:ext cx="3204841" cy="1152127"/>
            <a:chOff x="7093272" y="2376314"/>
            <a:chExt cx="3204841" cy="1152127"/>
          </a:xfrm>
        </p:grpSpPr>
        <p:sp>
          <p:nvSpPr>
            <p:cNvPr id="42" name="Rechteck 16"/>
            <p:cNvSpPr/>
            <p:nvPr/>
          </p:nvSpPr>
          <p:spPr bwMode="auto">
            <a:xfrm>
              <a:off x="7093272" y="2376314"/>
              <a:ext cx="3204841" cy="11521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52039" tIns="152039" rIns="152039" bIns="152039" rtlCol="0" anchor="t"/>
            <a:lstStyle/>
            <a:p>
              <a:pPr>
                <a:defRPr/>
              </a:pPr>
              <a:endParaRPr lang="de-DE" sz="1850">
                <a:solidFill>
                  <a:schemeClr val="tx1"/>
                </a:solidFill>
              </a:endParaRPr>
            </a:p>
          </p:txBody>
        </p:sp>
        <p:sp>
          <p:nvSpPr>
            <p:cNvPr id="43" name="Textfeld 3"/>
            <p:cNvSpPr/>
            <p:nvPr/>
          </p:nvSpPr>
          <p:spPr bwMode="auto">
            <a:xfrm>
              <a:off x="7093272" y="2376314"/>
              <a:ext cx="1023037" cy="353943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3  + 5 = …</a:t>
              </a:r>
              <a:endParaRPr/>
            </a:p>
          </p:txBody>
        </p:sp>
      </p:grpSp>
      <p:grpSp>
        <p:nvGrpSpPr>
          <p:cNvPr id="44" name="Gruppieren 43"/>
          <p:cNvGrpSpPr/>
          <p:nvPr/>
        </p:nvGrpSpPr>
        <p:grpSpPr bwMode="auto">
          <a:xfrm>
            <a:off x="7813538" y="5623420"/>
            <a:ext cx="785491" cy="223026"/>
            <a:chOff x="7813351" y="4248521"/>
            <a:chExt cx="785491" cy="223026"/>
          </a:xfrm>
        </p:grpSpPr>
        <p:sp>
          <p:nvSpPr>
            <p:cNvPr id="45" name="Rechteck 21"/>
            <p:cNvSpPr/>
            <p:nvPr/>
          </p:nvSpPr>
          <p:spPr bwMode="auto">
            <a:xfrm>
              <a:off x="7813351" y="4255523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46" name="Rechteck 22"/>
            <p:cNvSpPr/>
            <p:nvPr/>
          </p:nvSpPr>
          <p:spPr bwMode="auto">
            <a:xfrm>
              <a:off x="8105143" y="4255523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47" name="Rechteck 23"/>
            <p:cNvSpPr/>
            <p:nvPr/>
          </p:nvSpPr>
          <p:spPr bwMode="auto">
            <a:xfrm>
              <a:off x="8393175" y="4248521"/>
              <a:ext cx="205668" cy="22302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54" name="Gruppieren 44"/>
          <p:cNvGrpSpPr/>
          <p:nvPr/>
        </p:nvGrpSpPr>
        <p:grpSpPr bwMode="auto">
          <a:xfrm>
            <a:off x="8814133" y="5623421"/>
            <a:ext cx="1380305" cy="216024"/>
            <a:chOff x="8813946" y="4248522"/>
            <a:chExt cx="1380305" cy="216024"/>
          </a:xfrm>
        </p:grpSpPr>
        <p:sp>
          <p:nvSpPr>
            <p:cNvPr id="55" name="Rechteck 29"/>
            <p:cNvSpPr/>
            <p:nvPr/>
          </p:nvSpPr>
          <p:spPr bwMode="auto">
            <a:xfrm>
              <a:off x="9978227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56" name="Rechteck 31"/>
            <p:cNvSpPr/>
            <p:nvPr/>
          </p:nvSpPr>
          <p:spPr bwMode="auto">
            <a:xfrm>
              <a:off x="9689318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57" name="Rechteck 35"/>
            <p:cNvSpPr/>
            <p:nvPr/>
          </p:nvSpPr>
          <p:spPr bwMode="auto">
            <a:xfrm>
              <a:off x="9397528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58" name="Rechteck 57"/>
            <p:cNvSpPr/>
            <p:nvPr/>
          </p:nvSpPr>
          <p:spPr bwMode="auto">
            <a:xfrm>
              <a:off x="9105737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59" name="Rechteck 39"/>
            <p:cNvSpPr/>
            <p:nvPr/>
          </p:nvSpPr>
          <p:spPr bwMode="auto">
            <a:xfrm>
              <a:off x="8813946" y="4248522"/>
              <a:ext cx="216024" cy="21602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Konzepte erweitern (negative Exponenten)</a:t>
            </a:r>
            <a:endParaRPr/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Inhaltsplatzhalter 7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Zielsetzung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Bedeutung negativer (ganzzahliger) Exponenten einführen.</a:t>
            </a:r>
            <a:endParaRPr/>
          </a:p>
          <a:p>
            <a:pPr marL="477838" lvl="1" indent="0">
              <a:buNone/>
              <a:defRPr/>
            </a:pPr>
            <a:endParaRPr lang="de-DE"/>
          </a:p>
          <a:p>
            <a:pPr>
              <a:defRPr/>
            </a:pPr>
            <a:r>
              <a:rPr lang="de-DE"/>
              <a:t>Genutztes Phänomen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Diskrete, exponentielle Wachstumsprozesse, z.B. Bewuchs eines Sees mit Seerosen (o.ä.).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 aufgreifen: 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Exponentiellen Wachstumsprozess analysieren.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 analysieren: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Wachstumsprozess mit Termen in Potenzschreibweise beschreiben.</a:t>
            </a:r>
            <a:endParaRPr/>
          </a:p>
          <a:p>
            <a:pPr lvl="1">
              <a:defRPr/>
            </a:pPr>
            <a:r>
              <a:rPr lang="de-DE" i="1">
                <a:solidFill>
                  <a:schemeClr val="tx2"/>
                </a:solidFill>
              </a:rPr>
              <a:t>Phänomen nutzen: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Wachstumsprozess in die Vergangenheit fortführen, Termdarstellung übertragen.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Vereinbarung über eine sinnvolle Definition negativer Potenzen.</a:t>
            </a:r>
            <a:endParaRPr/>
          </a:p>
          <a:p>
            <a:pPr lvl="1">
              <a:defRPr/>
            </a:pPr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elle 9"/>
              <p:cNvGraphicFramePr>
                <a:graphicFrameLocks/>
              </p:cNvGraphicFramePr>
              <p:nvPr/>
            </p:nvGraphicFramePr>
            <p:xfrm>
              <a:off x="4571337" y="5280474"/>
              <a:ext cx="5546267" cy="1483360"/>
            </p:xfrm>
            <a:graphic>
              <a:graphicData uri="http://schemas.openxmlformats.org/drawingml/2006/table">
                <a:tbl>
                  <a:tblPr firstRow="1" bandRow="1">
                    <a:tableStyleId>{2FFD8369-9561-6E6D-365F-618E773360A9}</a:tableStyleId>
                  </a:tblPr>
                  <a:tblGrid>
                    <a:gridCol w="28601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 b="0"/>
                            <a:t>Nach ... Jahren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3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Bewachsene Fläche (m</a:t>
                          </a:r>
                          <a:r>
                            <a:rPr lang="de-DE" sz="1400" baseline="30000"/>
                            <a:t>2</a:t>
                          </a:r>
                          <a:r>
                            <a:rPr lang="de-DE" sz="1400"/>
                            <a:t>)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500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600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720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864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Entwicklung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Als Term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elle 9"/>
              <p:cNvGraphicFramePr>
                <a:graphicFrameLocks/>
              </p:cNvGraphicFramePr>
              <p:nvPr/>
            </p:nvGraphicFramePr>
            <p:xfrm>
              <a:off x="4571337" y="5280474"/>
              <a:ext cx="5546267" cy="1483360"/>
            </p:xfrm>
            <a:graphic>
              <a:graphicData uri="http://schemas.openxmlformats.org/drawingml/2006/table">
                <a:tbl>
                  <a:tblPr firstRow="1" bandRow="1">
                    <a:tableStyleId>{2FFD8369-9561-6E6D-365F-618E773360A9}</a:tableStyleId>
                  </a:tblPr>
                  <a:tblGrid>
                    <a:gridCol w="28601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 b="0"/>
                            <a:t>Nach ... Jahren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3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Bewachsene Fläche (m</a:t>
                          </a:r>
                          <a:r>
                            <a:rPr lang="de-DE" sz="1400" baseline="30000"/>
                            <a:t>2</a:t>
                          </a:r>
                          <a:r>
                            <a:rPr lang="de-DE" sz="1400"/>
                            <a:t>)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500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600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720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864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Entwicklung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Als Term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3"/>
                          <a:stretch>
                            <a:fillRect l="-428182" t="-303279" r="-30454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3"/>
                          <a:stretch>
                            <a:fillRect l="-528182" t="-303279" r="-20454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3"/>
                          <a:stretch>
                            <a:fillRect l="-622523" t="-303279" r="-102703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3"/>
                          <a:stretch>
                            <a:fillRect l="-729091" t="-303279" r="-3636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elle 9"/>
              <p:cNvGraphicFramePr>
                <a:graphicFrameLocks noGrp="1"/>
              </p:cNvGraphicFramePr>
              <p:nvPr>
                <p:ph sz="quarter" idx="10"/>
                <p:extLst>
                  <p:ext uri="{D42A27DB-BD31-4B8C-83A1-F6EECF244321}">
                    <p14:modId xmlns:p14="http://schemas.microsoft.com/office/powerpoint/2010/main" val="209093887"/>
                  </p:ext>
                </p:extLst>
              </p:nvPr>
            </p:nvGraphicFramePr>
            <p:xfrm>
              <a:off x="2556768" y="5285442"/>
              <a:ext cx="7560833" cy="1483360"/>
            </p:xfrm>
            <a:graphic>
              <a:graphicData uri="http://schemas.openxmlformats.org/drawingml/2006/table">
                <a:tbl>
                  <a:tblPr firstRow="1" bandRow="1">
                    <a:tableStyleId>{2FFD8369-9561-6E6D-365F-618E773360A9}</a:tableStyleId>
                  </a:tblPr>
                  <a:tblGrid>
                    <a:gridCol w="28601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 b="0"/>
                            <a:t>Nach ... Jahren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-3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3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Bewachsene Fläche (m</a:t>
                          </a:r>
                          <a:r>
                            <a:rPr lang="de-DE" sz="1400" baseline="30000"/>
                            <a:t>2</a:t>
                          </a:r>
                          <a:r>
                            <a:rPr lang="de-DE" sz="1400"/>
                            <a:t>)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289,4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347,2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416,7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500</a:t>
                          </a:r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600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720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864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Entwicklung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Als Term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−3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−2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800" b="0" i="1">
                                    <a:latin typeface="Cambria Math"/>
                                  </a:rPr>
                                  <m:t>500</m:t>
                                </m:r>
                                <m:r>
                                  <a:rPr lang="de-DE" sz="800" b="0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de-DE" sz="800" b="0" i="1">
                                        <a:latin typeface="Cambria Math" panose="02040503050406030204" pitchFamily="18" charset="0"/>
                                        <a:ea typeface="Cambria Math"/>
                                        <a:cs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1,2</m:t>
                                    </m:r>
                                  </m:e>
                                  <m:sup>
                                    <m:r>
                                      <a:rPr lang="de-DE" sz="800" b="0" i="1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elle 9"/>
              <p:cNvGraphicFramePr>
                <a:graphicFrameLocks noGrp="1"/>
              </p:cNvGraphicFramePr>
              <p:nvPr>
                <p:ph sz="quarter" idx="10"/>
                <p:extLst>
                  <p:ext uri="{D42A27DB-BD31-4B8C-83A1-F6EECF244321}">
                    <p14:modId xmlns:p14="http://schemas.microsoft.com/office/powerpoint/2010/main" val="209093887"/>
                  </p:ext>
                </p:extLst>
              </p:nvPr>
            </p:nvGraphicFramePr>
            <p:xfrm>
              <a:off x="2556768" y="5285442"/>
              <a:ext cx="7560833" cy="1483360"/>
            </p:xfrm>
            <a:graphic>
              <a:graphicData uri="http://schemas.openxmlformats.org/drawingml/2006/table">
                <a:tbl>
                  <a:tblPr firstRow="1" bandRow="1">
                    <a:tableStyleId>{2FFD8369-9561-6E6D-365F-618E773360A9}</a:tableStyleId>
                  </a:tblPr>
                  <a:tblGrid>
                    <a:gridCol w="28601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671522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 b="0"/>
                            <a:t>Nach ... Jahren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-3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-1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1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2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b="0"/>
                            <a:t>3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Bewachsene Fläche (m</a:t>
                          </a:r>
                          <a:r>
                            <a:rPr lang="de-DE" sz="1400" baseline="30000"/>
                            <a:t>2</a:t>
                          </a:r>
                          <a:r>
                            <a:rPr lang="de-DE" sz="1400"/>
                            <a:t>)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289,4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347,2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416,7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 dirty="0"/>
                            <a:t>500</a:t>
                          </a:r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600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720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r>
                            <a:rPr lang="de-DE" sz="1400"/>
                            <a:t>864</a:t>
                          </a:r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Entwicklung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/>
                          </a:pPr>
                          <a:endParaRPr lang="de-DE"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defRPr/>
                          </a:pPr>
                          <a:r>
                            <a:rPr lang="de-DE" sz="1400"/>
                            <a:t>Als Term</a:t>
                          </a:r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423423" t="-303279" r="-599099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528182" t="-303279" r="-50454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628182" t="-303279" r="-40454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728182" t="-303279" r="-30454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820721" t="-303279" r="-201802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929091" t="-303279" r="-103636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1029091" t="-303279" r="-3636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0" name="Gruppieren 19"/>
          <p:cNvGrpSpPr/>
          <p:nvPr/>
        </p:nvGrpSpPr>
        <p:grpSpPr bwMode="auto">
          <a:xfrm>
            <a:off x="9217502" y="5937854"/>
            <a:ext cx="643900" cy="486216"/>
            <a:chOff x="7277476" y="3905742"/>
            <a:chExt cx="643900" cy="486216"/>
          </a:xfrm>
        </p:grpSpPr>
        <p:sp>
          <p:nvSpPr>
            <p:cNvPr id="11" name="Bogen 20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4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feld 21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4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feld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uppieren 26"/>
          <p:cNvGrpSpPr/>
          <p:nvPr/>
        </p:nvGrpSpPr>
        <p:grpSpPr bwMode="auto">
          <a:xfrm>
            <a:off x="8557809" y="5937854"/>
            <a:ext cx="643900" cy="486216"/>
            <a:chOff x="7277476" y="3905742"/>
            <a:chExt cx="643900" cy="486216"/>
          </a:xfrm>
        </p:grpSpPr>
        <p:sp>
          <p:nvSpPr>
            <p:cNvPr id="14" name="Bogen 27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4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feld 28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4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feld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uppieren 29"/>
          <p:cNvGrpSpPr/>
          <p:nvPr/>
        </p:nvGrpSpPr>
        <p:grpSpPr bwMode="auto">
          <a:xfrm>
            <a:off x="7898116" y="5937854"/>
            <a:ext cx="643900" cy="486216"/>
            <a:chOff x="7277476" y="3905742"/>
            <a:chExt cx="643900" cy="486216"/>
          </a:xfrm>
        </p:grpSpPr>
        <p:sp>
          <p:nvSpPr>
            <p:cNvPr id="17" name="Bogen 30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4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feld 31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4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4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feld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uppieren 32"/>
          <p:cNvGrpSpPr/>
          <p:nvPr/>
        </p:nvGrpSpPr>
        <p:grpSpPr bwMode="auto">
          <a:xfrm>
            <a:off x="7238422" y="5937854"/>
            <a:ext cx="643900" cy="486216"/>
            <a:chOff x="7277476" y="3905742"/>
            <a:chExt cx="643900" cy="486216"/>
          </a:xfrm>
        </p:grpSpPr>
        <p:sp>
          <p:nvSpPr>
            <p:cNvPr id="20" name="Bogen 33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2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feld 34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feld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uppieren 35"/>
          <p:cNvGrpSpPr/>
          <p:nvPr/>
        </p:nvGrpSpPr>
        <p:grpSpPr bwMode="auto">
          <a:xfrm>
            <a:off x="6585484" y="5937854"/>
            <a:ext cx="643900" cy="486216"/>
            <a:chOff x="7277476" y="3905742"/>
            <a:chExt cx="643900" cy="486216"/>
          </a:xfrm>
        </p:grpSpPr>
        <p:sp>
          <p:nvSpPr>
            <p:cNvPr id="23" name="Bogen 36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2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feld 37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feld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uppieren 38"/>
          <p:cNvGrpSpPr/>
          <p:nvPr/>
        </p:nvGrpSpPr>
        <p:grpSpPr bwMode="auto">
          <a:xfrm>
            <a:off x="5925789" y="5937854"/>
            <a:ext cx="643900" cy="486216"/>
            <a:chOff x="7277476" y="3905742"/>
            <a:chExt cx="643900" cy="486216"/>
          </a:xfrm>
        </p:grpSpPr>
        <p:sp>
          <p:nvSpPr>
            <p:cNvPr id="26" name="Bogen 39"/>
            <p:cNvSpPr/>
            <p:nvPr/>
          </p:nvSpPr>
          <p:spPr bwMode="auto">
            <a:xfrm>
              <a:off x="7277476" y="3905742"/>
              <a:ext cx="643900" cy="270772"/>
            </a:xfrm>
            <a:prstGeom prst="arc">
              <a:avLst>
                <a:gd name="adj1" fmla="val 21596312"/>
                <a:gd name="adj2" fmla="val 10520085"/>
              </a:avLst>
            </a:prstGeom>
            <a:ln>
              <a:solidFill>
                <a:schemeClr val="accent2"/>
              </a:solidFill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>
                <a:solidFill>
                  <a:schemeClr val="accent2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feld 40"/>
                <p:cNvSpPr/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>
                    <a:defRPr/>
                  </a:pPr>
                  <mc:AlternateContent>
                    <mc:Choice Requires="a14"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de-DE" sz="80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de-DE" sz="800" b="0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1,2</m:t>
                            </m:r>
                          </m:oMath>
                        </m:oMathPara>
                      </a14:m>
                    </mc:Choice>
                    <mc:Fallback xmlns="" xmlns:w="http://schemas.openxmlformats.org/wordprocessingml/2006/main" xmlns:m="http://schemas.openxmlformats.org/officeDocument/2006/math"/>
                  </mc:AlternateContent>
                  <a:endParaRPr lang="de-DE" sz="80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feld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03506" y="4176514"/>
                  <a:ext cx="391839" cy="21544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Phänomene analysieren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Inhaltsplatzhalter 7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/>
              <a:lstStyle/>
              <a:p>
                <a:pPr>
                  <a:defRPr/>
                </a:pPr>
                <a:r>
                  <a:rPr lang="de-DE"/>
                  <a:t>Zielsetzung</a:t>
                </a:r>
                <a:endParaRPr/>
              </a:p>
              <a:p>
                <a:pPr marL="477838" lvl="1" indent="0">
                  <a:buNone/>
                  <a:defRPr/>
                </a:pPr>
                <a:r>
                  <a:rPr lang="de-DE"/>
                  <a:t>Erarbeitung der Formel für den Kreisumfang.</a:t>
                </a:r>
                <a:endParaRPr/>
              </a:p>
              <a:p>
                <a:pPr marL="477838" lvl="1" indent="0">
                  <a:buNone/>
                  <a:defRPr/>
                </a:pPr>
                <a:endParaRPr lang="de-DE"/>
              </a:p>
              <a:p>
                <a:pPr>
                  <a:defRPr/>
                </a:pPr>
                <a:r>
                  <a:rPr lang="de-DE"/>
                  <a:t>Genutztes Phänomen</a:t>
                </a:r>
                <a:endParaRPr/>
              </a:p>
              <a:p>
                <a:pPr marL="477838" lvl="1" indent="0">
                  <a:buNone/>
                  <a:defRPr/>
                </a:pPr>
                <a:r>
                  <a:rPr lang="de-DE"/>
                  <a:t>Radius und Umfang von Kreisen sind proportional. </a:t>
                </a:r>
                <a:endParaRPr/>
              </a:p>
              <a:p>
                <a:pPr lvl="1">
                  <a:defRPr/>
                </a:pPr>
                <a:r>
                  <a:rPr lang="de-DE" i="1">
                    <a:solidFill>
                      <a:schemeClr val="tx2"/>
                    </a:solidFill>
                  </a:rPr>
                  <a:t>Phänomen aufgreifen:</a:t>
                </a:r>
                <a:endParaRPr/>
              </a:p>
              <a:p>
                <a:pPr marL="715962" lvl="2" indent="0">
                  <a:buNone/>
                  <a:defRPr/>
                </a:pPr>
                <a:r>
                  <a:rPr lang="de-DE"/>
                  <a:t>Messen von Radius und Umfang, Darstellung in einem Diagramm</a:t>
                </a:r>
                <a:endParaRPr/>
              </a:p>
              <a:p>
                <a:pPr lvl="1">
                  <a:defRPr/>
                </a:pPr>
                <a:r>
                  <a:rPr lang="de-DE" i="1">
                    <a:solidFill>
                      <a:schemeClr val="tx2"/>
                    </a:solidFill>
                  </a:rPr>
                  <a:t>Phänomen analysieren:</a:t>
                </a:r>
                <a:endParaRPr/>
              </a:p>
              <a:p>
                <a:pPr marL="715962" lvl="2" indent="0">
                  <a:buNone/>
                  <a:defRPr/>
                </a:pPr>
                <a:r>
                  <a:rPr lang="de-DE"/>
                  <a:t>Proportionalität als Hypothese, ggf. Prüfung anhand der Quotienten.</a:t>
                </a:r>
                <a:endParaRPr/>
              </a:p>
              <a:p>
                <a:pPr lvl="1">
                  <a:defRPr/>
                </a:pPr>
                <a:r>
                  <a:rPr lang="de-DE" i="1">
                    <a:solidFill>
                      <a:schemeClr val="tx2"/>
                    </a:solidFill>
                  </a:rPr>
                  <a:t>Phänomen nutzen:</a:t>
                </a:r>
                <a:endParaRPr/>
              </a:p>
              <a:p>
                <a:pPr marL="715962" lvl="2" indent="0">
                  <a:buNone/>
                  <a:defRPr/>
                </a:pPr>
                <a:r>
                  <a:rPr lang="de-DE"/>
                  <a:t>Proportionalität als Grundlage </a:t>
                </a:r>
                <a:br>
                  <a:rPr lang="de-DE"/>
                </a:br>
                <a:r>
                  <a:rPr lang="de-DE"/>
                  <a:t>für eine Formel.</a:t>
                </a:r>
                <a:endParaRPr/>
              </a:p>
              <a:p>
                <a:pPr marL="715962" lvl="2" indent="0">
                  <a:buNone/>
                  <a:defRPr/>
                </a:pPr>
                <a:r>
                  <a:rPr lang="de-DE"/>
                  <a:t>Definition von </a:t>
                </a:r>
                <mc:AlternateContent>
                  <mc:Choice Requires="a14">
                    <a14:m>
                      <m:oMath xmlns:m="http://schemas.openxmlformats.org/officeDocument/2006/math">
                        <m:r>
                          <a:rPr lang="de-DE" i="1"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 als </a:t>
                </a:r>
                <a:br>
                  <a:rPr lang="de-DE"/>
                </a:br>
                <a:r>
                  <a:rPr lang="de-DE"/>
                  <a:t>Proportionalitätsfaktor.</a:t>
                </a:r>
                <a:endParaRPr/>
              </a:p>
            </p:txBody>
          </p:sp>
        </mc:Choice>
        <mc:Fallback xmlns="">
          <p:sp>
            <p:nvSpPr>
              <p:cNvPr id="8" name="Inhaltsplatzhalt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3"/>
                <a:stretch>
                  <a:fillRect l="-986" t="-166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168949" y="4464546"/>
            <a:ext cx="6129163" cy="2304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6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Forschungsstand</a:t>
            </a:r>
            <a:endParaRPr/>
          </a:p>
        </p:txBody>
      </p:sp>
      <p:sp>
        <p:nvSpPr>
          <p:cNvPr id="7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200" dirty="0">
                <a:latin typeface="+mn-lt"/>
              </a:rPr>
              <a:t>Carbonneau, Marley &amp; Selig (2013); </a:t>
            </a:r>
            <a:r>
              <a:rPr lang="de-DE" sz="1200" dirty="0" err="1">
                <a:latin typeface="+mn-lt"/>
              </a:rPr>
              <a:t>Moyer-Packenham</a:t>
            </a:r>
            <a:r>
              <a:rPr lang="de-DE" sz="1200" dirty="0">
                <a:latin typeface="+mn-lt"/>
              </a:rPr>
              <a:t> &amp; </a:t>
            </a:r>
            <a:r>
              <a:rPr lang="de-DE" sz="1200" dirty="0" err="1">
                <a:latin typeface="+mn-lt"/>
              </a:rPr>
              <a:t>Westenskow</a:t>
            </a:r>
            <a:r>
              <a:rPr lang="de-DE" sz="1200" dirty="0">
                <a:latin typeface="+mn-lt"/>
              </a:rPr>
              <a:t> (2013); Willms (in Vorbereitung);</a:t>
            </a:r>
            <a:endParaRPr dirty="0"/>
          </a:p>
          <a:p>
            <a:pPr>
              <a:defRPr/>
            </a:pPr>
            <a:r>
              <a:rPr lang="de-DE" sz="1200" dirty="0">
                <a:latin typeface="+mn-lt"/>
              </a:rPr>
              <a:t>van den Heuvel-</a:t>
            </a:r>
            <a:r>
              <a:rPr lang="de-DE" sz="1200" dirty="0" err="1">
                <a:latin typeface="+mn-lt"/>
              </a:rPr>
              <a:t>Panhuizen</a:t>
            </a:r>
            <a:r>
              <a:rPr lang="de-DE" sz="1200" dirty="0">
                <a:latin typeface="+mn-lt"/>
              </a:rPr>
              <a:t> (2010)</a:t>
            </a:r>
            <a:endParaRPr dirty="0"/>
          </a:p>
        </p:txBody>
      </p:sp>
      <p:sp>
        <p:nvSpPr>
          <p:cNvPr id="8" name="Inhaltsplatzhalter 5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Effekte konkreter Arbeitsmittel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Arbeitsmittel in diesem Sinne bieten die Möglichkeit mit Phänomenen in idealisierten Situationen Erfahrungen zu sammeln (z.B. Kontospiel).</a:t>
            </a:r>
            <a:endParaRPr/>
          </a:p>
          <a:p>
            <a:pPr lvl="1">
              <a:defRPr/>
            </a:pPr>
            <a:r>
              <a:rPr lang="de-DE"/>
              <a:t>Positive Effekt des Einsatzes von konkreten und virtuellen Arbeitsmitteln…</a:t>
            </a:r>
            <a:endParaRPr/>
          </a:p>
          <a:p>
            <a:pPr lvl="1">
              <a:defRPr/>
            </a:pPr>
            <a:r>
              <a:rPr lang="de-DE"/>
              <a:t>…auch in der Sekundarstufe I.</a:t>
            </a:r>
            <a:endParaRPr/>
          </a:p>
          <a:p>
            <a:pPr lvl="1">
              <a:defRPr/>
            </a:pPr>
            <a:r>
              <a:rPr lang="de-DE"/>
              <a:t>Jedoch große Unterschiede je nach Einsatz und Arbeitsmittel.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Es kommt also nicht alleine darauf an, dass Arbeitsmittel genutzt werden, sondern wie sie genutzt werden.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Nutzung von Phänomenen als Ausgangspunkt für Lernprozesse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Ansatz der „Realistic Mathematics Education“ (RME; Niederlande).</a:t>
            </a:r>
            <a:endParaRPr/>
          </a:p>
          <a:p>
            <a:pPr lvl="1">
              <a:defRPr/>
            </a:pPr>
            <a:r>
              <a:rPr lang="de-DE"/>
              <a:t>Grundidee: 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Entwickeln von Konzepten ausgehend von informellem Vorwissen zu zugänglichen Phänomenen.</a:t>
            </a:r>
            <a:endParaRPr/>
          </a:p>
          <a:p>
            <a:pPr lvl="1">
              <a:defRPr/>
            </a:pPr>
            <a:r>
              <a:rPr lang="de-DE"/>
              <a:t>Ergebnisse: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Erfolgreiche Entwicklung und Beforschung von Unterrichtskonzepten über seit über 40 Jahren.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5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Kriterien</a:t>
            </a:r>
            <a:endParaRPr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b="1"/>
              <a:t>Phänomene werden adäquat genutzt, wenn…</a:t>
            </a:r>
            <a:endParaRPr/>
          </a:p>
          <a:p>
            <a:pPr lvl="1">
              <a:defRPr/>
            </a:pPr>
            <a:r>
              <a:rPr lang="de-DE"/>
              <a:t>…die genutzten Phänomene den Lernenden vertraut sind, </a:t>
            </a:r>
            <a:br>
              <a:rPr lang="de-DE"/>
            </a:br>
            <a:r>
              <a:rPr lang="de-DE"/>
              <a:t>oder es ausreichend Möglichkeit gibt mit Ihnen Erfahrungen zu machen bevor ein Konzept eingeführt wird.</a:t>
            </a:r>
            <a:endParaRPr/>
          </a:p>
          <a:p>
            <a:pPr lvl="1">
              <a:defRPr/>
            </a:pPr>
            <a:r>
              <a:rPr lang="de-DE"/>
              <a:t>…neue mathematische Konzepte anhand eines klar erkennbaren, passenden Phänomens eingeführt, analysiert und erklärt werden.</a:t>
            </a:r>
            <a:endParaRPr/>
          </a:p>
          <a:p>
            <a:pPr lvl="1">
              <a:defRPr/>
            </a:pPr>
            <a:r>
              <a:rPr lang="de-DE"/>
              <a:t>…erst danach, nach und nach, weitere Phänomene und Situationstypen für das Konzept ergänzt werden.</a:t>
            </a:r>
            <a:endParaRPr/>
          </a:p>
          <a:p>
            <a:pPr lvl="1">
              <a:defRPr/>
            </a:pPr>
            <a:r>
              <a:rPr lang="de-DE"/>
              <a:t>…die Lernenden angeregt werden, die Gemeinsamkeiten und Unterschiede von Situationen zu analysieren, die zu einem Konzept passen bzw. nicht passen.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Phänomene aufgreifen</a:t>
            </a:r>
            <a:endParaRPr/>
          </a:p>
          <a:p>
            <a:pPr lvl="1">
              <a:defRPr/>
            </a:pPr>
            <a:r>
              <a:rPr lang="de-DE"/>
              <a:t>Neue Anwendungskontexte sollten mit bereits behandelten, ähnlichen Phänomenen verknüpft werden.</a:t>
            </a:r>
            <a:endParaRPr/>
          </a:p>
          <a:p>
            <a:pPr lvl="1">
              <a:defRPr/>
            </a:pPr>
            <a:r>
              <a:rPr lang="de-DE"/>
              <a:t>Lernende sollten angeregt werden, ihre Ideen anhand von konkreten Situationen zu prüfen, bzw. selbst Anwendungskontext für Konzepte zu generieren (Problem Posing).</a:t>
            </a:r>
            <a:endParaRPr/>
          </a:p>
          <a:p>
            <a:pPr marL="0" lvl="1" indent="-24190">
              <a:buNone/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Phänomene nutzen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 „Fehlvorstellungen herausfordern“</a:t>
            </a:r>
            <a:endParaRPr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dirty="0"/>
              <a:t>Zielsetzung</a:t>
            </a:r>
            <a:endParaRPr dirty="0"/>
          </a:p>
          <a:p>
            <a:pPr marL="477838" lvl="1" indent="0">
              <a:buNone/>
              <a:defRPr/>
            </a:pPr>
            <a:r>
              <a:rPr lang="de-DE" dirty="0"/>
              <a:t>Fehlvorstellung bearbeiten: „Wenn beim Werfen einer fairen Münze zweimal Wappen kam, dann ist Wappen beim nächsten Wurf weniger wahrscheinlich als Zahl.“</a:t>
            </a:r>
            <a:endParaRPr dirty="0"/>
          </a:p>
          <a:p>
            <a:pPr marL="477838" lvl="1" indent="0">
              <a:buNone/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Simulationen zur systematischen Analyse des Phänomens</a:t>
            </a:r>
            <a:endParaRPr dirty="0"/>
          </a:p>
          <a:p>
            <a:pPr lvl="1">
              <a:defRPr/>
            </a:pPr>
            <a:r>
              <a:rPr lang="de-DE" dirty="0"/>
              <a:t>Simulation von 10.000 Abfolgen von drei Münzwürfen.</a:t>
            </a:r>
            <a:endParaRPr dirty="0"/>
          </a:p>
          <a:p>
            <a:pPr lvl="1">
              <a:defRPr/>
            </a:pPr>
            <a:r>
              <a:rPr lang="de-DE" dirty="0"/>
              <a:t>Sammeln der Ergebnisse des “3. Wurfes“, wenn vorher zweimal „Wappen“ aufgetreten ist.</a:t>
            </a:r>
            <a:endParaRPr dirty="0"/>
          </a:p>
          <a:p>
            <a:pPr lvl="1">
              <a:defRPr/>
            </a:pPr>
            <a:r>
              <a:rPr lang="de-DE" dirty="0"/>
              <a:t>Auszählen der Häufigkeiten für jeden Augenzahl.</a:t>
            </a:r>
            <a:endParaRPr dirty="0"/>
          </a:p>
          <a:p>
            <a:pPr lvl="1">
              <a:defRPr/>
            </a:pPr>
            <a:r>
              <a:rPr lang="de-DE" dirty="0"/>
              <a:t>Vergleich mit einer Reihe vergleichbar vieler einzelner Münzwürfe.</a:t>
            </a:r>
            <a:endParaRPr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303615" y="3939047"/>
            <a:ext cx="5975841" cy="2872148"/>
          </a:xfrm>
          <a:prstGeom prst="rect">
            <a:avLst/>
          </a:prstGeom>
        </p:spPr>
      </p:pic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CDCDF220-B9DE-2831-158C-4F731E92EE46}"/>
              </a:ext>
            </a:extLst>
          </p:cNvPr>
          <p:cNvGrpSpPr/>
          <p:nvPr/>
        </p:nvGrpSpPr>
        <p:grpSpPr>
          <a:xfrm>
            <a:off x="7630654" y="40425"/>
            <a:ext cx="1080000" cy="1085566"/>
            <a:chOff x="-1463340" y="2695985"/>
            <a:chExt cx="1080000" cy="1085566"/>
          </a:xfrm>
        </p:grpSpPr>
        <p:sp>
          <p:nvSpPr>
            <p:cNvPr id="7" name="Rechteck 6">
              <a:hlinkClick r:id="rId4"/>
              <a:extLst>
                <a:ext uri="{FF2B5EF4-FFF2-40B4-BE49-F238E27FC236}">
                  <a16:creationId xmlns:a16="http://schemas.microsoft.com/office/drawing/2014/main" id="{26DD432C-C57A-B22B-C3E5-88689DDEA512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9" name="Grafik 8" descr="Ein Bild, das Logo enthält.&#10;&#10;Automatisch generierte Beschreibung">
              <a:hlinkClick r:id="rId4"/>
              <a:extLst>
                <a:ext uri="{FF2B5EF4-FFF2-40B4-BE49-F238E27FC236}">
                  <a16:creationId xmlns:a16="http://schemas.microsoft.com/office/drawing/2014/main" id="{0E6C8FF9-0ACB-2532-E4D8-E40EB294B1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1719</Words>
  <Application>Microsoft Office PowerPoint</Application>
  <DocSecurity>0</DocSecurity>
  <PresentationFormat>Benutzerdefiniert</PresentationFormat>
  <Paragraphs>257</Paragraphs>
  <Slides>16</Slides>
  <Notes>14</Notes>
  <HiddenSlides>3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4" baseType="lpstr">
      <vt:lpstr>Arial</vt:lpstr>
      <vt:lpstr>Arial Bold</vt:lpstr>
      <vt:lpstr>Calibri</vt:lpstr>
      <vt:lpstr>Cambria Math</vt:lpstr>
      <vt:lpstr>Corbel Light</vt:lpstr>
      <vt:lpstr>Symbol</vt:lpstr>
      <vt:lpstr>Wingdings</vt:lpstr>
      <vt:lpstr>Larissa-Design</vt:lpstr>
      <vt:lpstr>PowerPoint-Präsentation</vt:lpstr>
      <vt:lpstr>DigitUS-Projekt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Phänomene nutzen</vt:lpstr>
      <vt:lpstr>Quellen und Literaturverzeichnis</vt:lpstr>
      <vt:lpstr>Quellen und Literaturverzeichnis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2011-02-03T11:29:47Z</dcterms:created>
  <dcterms:modified xsi:type="dcterms:W3CDTF">2023-04-03T13:18:46Z</dcterms:modified>
  <cp:category/>
  <dc:identifier/>
  <cp:contentStatus/>
  <dc:language/>
  <cp:version/>
</cp:coreProperties>
</file>