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5"/>
  </p:notesMasterIdLst>
  <p:sldIdLst>
    <p:sldId id="256" r:id="rId2"/>
    <p:sldId id="271" r:id="rId3"/>
    <p:sldId id="257" r:id="rId4"/>
  </p:sldIdLst>
  <p:sldSz cx="10298113" cy="7200900"/>
  <p:notesSz cx="10298113" cy="7200900"/>
  <p:defaultTextStyle>
    <a:defPPr>
      <a:defRPr lang="de-DE"/>
    </a:defPPr>
    <a:lvl1pPr marL="0" algn="l" defTabSz="953617">
      <a:defRPr sz="17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7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7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7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7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7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7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7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7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9"/>
  </p:normalViewPr>
  <p:slideViewPr>
    <p:cSldViewPr>
      <p:cViewPr varScale="1">
        <p:scale>
          <a:sx n="105" d="100"/>
          <a:sy n="105" d="100"/>
        </p:scale>
        <p:origin x="342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pPr>
              <a:defRPr/>
            </a:pPr>
            <a:fld id="{3DBE2723-2822-419A-9BD4-4BAD25D3271D}" type="datetimeFigureOut">
              <a:rPr lang="en-US"/>
              <a:t>4/3/2023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50888" y="741363"/>
            <a:ext cx="5295899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pPr>
              <a:defRPr/>
            </a:pPr>
            <a:fld id="{5453E05D-3DF1-4E21-AB1B-DE220D2B1110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3617">
      <a:defRPr sz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2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igitus - Mathematikdidaktik -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68536" y="717686"/>
            <a:ext cx="6912767" cy="406427"/>
          </a:xfrm>
        </p:spPr>
        <p:txBody>
          <a:bodyPr>
            <a:norm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3"/>
          </p:nvPr>
        </p:nvSpPr>
        <p:spPr bwMode="auto">
          <a:xfrm>
            <a:off x="3852913" y="6192737"/>
            <a:ext cx="5930286" cy="584176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r">
              <a:defRPr sz="10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/>
          <a:lstStyle>
            <a:lvl1pPr algn="r">
              <a:defRPr sz="800" b="0"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287264" y="1178481"/>
            <a:ext cx="7723585" cy="2506980"/>
          </a:xfrm>
        </p:spPr>
        <p:txBody>
          <a:bodyPr anchor="b"/>
          <a:lstStyle>
            <a:lvl1pPr algn="ctr">
              <a:defRPr sz="50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287264" y="3782139"/>
            <a:ext cx="7723585" cy="1738550"/>
          </a:xfrm>
        </p:spPr>
        <p:txBody>
          <a:bodyPr/>
          <a:lstStyle>
            <a:lvl1pPr marL="0" indent="0" algn="ctr">
              <a:buNone/>
              <a:defRPr sz="2050"/>
            </a:lvl1pPr>
            <a:lvl2pPr marL="386197" indent="0" algn="ctr">
              <a:buNone/>
              <a:defRPr sz="1700"/>
            </a:lvl2pPr>
            <a:lvl3pPr marL="772394" indent="0" algn="ctr">
              <a:buNone/>
              <a:defRPr sz="1500"/>
            </a:lvl3pPr>
            <a:lvl4pPr marL="1158591" indent="0" algn="ctr">
              <a:buNone/>
              <a:defRPr sz="1350"/>
            </a:lvl4pPr>
            <a:lvl5pPr marL="1544787" indent="0" algn="ctr">
              <a:buNone/>
              <a:defRPr sz="1350"/>
            </a:lvl5pPr>
            <a:lvl6pPr marL="1930984" indent="0" algn="ctr">
              <a:buNone/>
              <a:defRPr sz="1350"/>
            </a:lvl6pPr>
            <a:lvl7pPr marL="2317181" indent="0" algn="ctr">
              <a:buNone/>
              <a:defRPr sz="1350"/>
            </a:lvl7pPr>
            <a:lvl8pPr marL="2703378" indent="0" algn="ctr">
              <a:buNone/>
              <a:defRPr sz="1350"/>
            </a:lvl8pPr>
            <a:lvl9pPr marL="3089575" indent="0" algn="ctr">
              <a:buNone/>
              <a:defRPr sz="135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8C201E6-863F-4649-94BA-91F643322352}" type="datetimeFigureOut">
              <a:rPr lang="de-DE"/>
              <a:t>03.04.2023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BAE41F-202E-794F-8E35-1D290FEB89C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itel, Unter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Prof. Dr. Stefan Ufer, Mathematikdidaktik, LMU München</a:t>
            </a:r>
            <a:endParaRPr lang="de-DE" sz="10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5A2DBFF-72C8-F848-B075-C8200C66C298}" type="slidenum">
              <a:rPr lang="de-DE"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2"/>
          </p:nvPr>
        </p:nvSpPr>
        <p:spPr bwMode="auto">
          <a:xfrm>
            <a:off x="92419" y="1249137"/>
            <a:ext cx="10126478" cy="5574393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 bwMode="auto">
          <a:xfrm>
            <a:off x="7129463" y="0"/>
            <a:ext cx="3168649" cy="640444"/>
          </a:xfrm>
        </p:spPr>
        <p:txBody>
          <a:bodyPr anchor="t"/>
          <a:lstStyle>
            <a:lvl1pPr algn="r">
              <a:defRPr sz="9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 bwMode="auto">
          <a:xfrm>
            <a:off x="0" y="639537"/>
            <a:ext cx="7050247" cy="348342"/>
          </a:xfrm>
          <a:prstGeom prst="rect">
            <a:avLst/>
          </a:prstGeom>
          <a:solidFill>
            <a:schemeClr val="accent2"/>
          </a:solidFill>
        </p:spPr>
        <p:txBody>
          <a:bodyPr tIns="0" bIns="0" anchor="ctr"/>
          <a:lstStyle>
            <a:lvl1pPr>
              <a:defRPr sz="18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514915" y="288377"/>
            <a:ext cx="9268300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4915" y="1680223"/>
            <a:ext cx="9268300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</p:txBody>
      </p:sp>
      <p:sp>
        <p:nvSpPr>
          <p:cNvPr id="10" name="Foliennummernplatzhalter 4"/>
          <p:cNvSpPr txBox="1">
            <a:spLocks noGrp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>
              <a:defRPr/>
            </a:pPr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t>‹Nr.›</a:t>
            </a:fld>
            <a:endParaRPr lang="de-DE" sz="1200" b="1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53617">
        <a:spcBef>
          <a:spcPts val="0"/>
        </a:spcBef>
        <a:buNone/>
        <a:defRPr sz="47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>
        <a:spcBef>
          <a:spcPts val="0"/>
        </a:spcBef>
        <a:buFont typeface="Arial"/>
        <a:buNone/>
        <a:defRPr sz="2400" b="1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>
        <a:spcBef>
          <a:spcPts val="0"/>
        </a:spcBef>
        <a:buFont typeface="Arial"/>
        <a:buChar char="–"/>
        <a:defRPr sz="30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37656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rcid.org/0000-0002-3187-3459" TargetMode="External"/><Relationship Id="rId7" Type="http://schemas.openxmlformats.org/officeDocument/2006/relationships/hyperlink" Target="https://creativecommons.org/licenses/by-sa/4.0/deed.de" TargetMode="External"/><Relationship Id="rId2" Type="http://schemas.openxmlformats.org/officeDocument/2006/relationships/hyperlink" Target="https://nbn-resolving.org/urn:nbn:de:bvb:19-epub-93577-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rcid.org/0000-0002-4017-3534" TargetMode="External"/><Relationship Id="rId5" Type="http://schemas.openxmlformats.org/officeDocument/2006/relationships/hyperlink" Target="https://orcid.org/0000-0003-2828-6939" TargetMode="External"/><Relationship Id="rId4" Type="http://schemas.openxmlformats.org/officeDocument/2006/relationships/hyperlink" Target="https://orcid.org/0000-0002-8386-515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epub.ub.uni-muenchen.de/94315/1/3_M08_Eigene-Aktivitaet_Aufg.od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hteck 4" descr="Bleistift, Anspitzer, Notebook, Papier, Bildung"/>
          <p:cNvSpPr>
            <a:spLocks noChangeAspect="1"/>
          </p:cNvSpPr>
          <p:nvPr/>
        </p:nvSpPr>
        <p:spPr bwMode="auto">
          <a:xfrm>
            <a:off x="0" y="-534530"/>
            <a:ext cx="10294792" cy="7735430"/>
          </a:xfrm>
          <a:prstGeom prst="rect">
            <a:avLst/>
          </a:prstGeom>
          <a:blipFill>
            <a:blip r:embed="rId3"/>
            <a:srcRect l="4545" r="4545"/>
            <a:stretch/>
          </a:blip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Rechteck 2"/>
          <p:cNvSpPr/>
          <p:nvPr/>
        </p:nvSpPr>
        <p:spPr bwMode="auto">
          <a:xfrm>
            <a:off x="3276848" y="5544762"/>
            <a:ext cx="7052385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>
                <a:solidFill>
                  <a:schemeClr val="tx1"/>
                </a:solidFill>
              </a:rPr>
              <a:t>Konzeptorientierung im Unterricht</a:t>
            </a:r>
            <a:endParaRPr/>
          </a:p>
        </p:txBody>
      </p:sp>
      <p:sp>
        <p:nvSpPr>
          <p:cNvPr id="4" name="Rechteck 3"/>
          <p:cNvSpPr/>
          <p:nvPr/>
        </p:nvSpPr>
        <p:spPr bwMode="auto">
          <a:xfrm>
            <a:off x="3276848" y="6048770"/>
            <a:ext cx="7052385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>
                <a:solidFill>
                  <a:schemeClr val="tx1"/>
                </a:solidFill>
              </a:rPr>
              <a:t>…selbst umsetzen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 xmlns:m="http://schemas.openxmlformats.org/officeDocument/2006/math" xmlns:w="http://schemas.openxmlformats.org/wordprocessingml/2006/main">
      <p:transition spd="slow" advClick="1"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Dieser Foliensatz 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1800" i="1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Kompetenzorientierung im Unterricht selbst umsetzen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wurde im Rahmen des Projekts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DigitUS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von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Stefan Ufer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Timo Kosiol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Matthias Mohr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und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Christian </a:t>
            </a:r>
            <a:r>
              <a:rPr lang="de-DE" sz="1800" dirty="0" err="1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Lindermayer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erstellt und ist als </a:t>
            </a:r>
            <a:r>
              <a:rPr lang="de-DE" sz="180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7"/>
              </a:rPr>
              <a:t>CC-BY-SA4.0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lizensiert.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Einen Überblick über alle Materialien im DigitUS-Projekt findet sich im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Einführungskapitel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6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DigitUS-Projekt</a:t>
            </a:r>
            <a:endParaRPr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Lizenzhinweis</a:t>
            </a:r>
            <a:endParaRPr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16CE94-5933-844D-67B2-7739FC480B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18C6440-473E-2DFB-AC32-A79406B3DD2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/>
              <a:t>Konzeptorientierung im Unterricht</a:t>
            </a:r>
            <a:endParaRPr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„Stunde 2“ – gemeinsame Arbeit an der Stunde </a:t>
            </a:r>
            <a:endParaRPr/>
          </a:p>
        </p:txBody>
      </p:sp>
      <p:grpSp>
        <p:nvGrpSpPr>
          <p:cNvPr id="23" name="Gruppieren 22"/>
          <p:cNvGrpSpPr/>
          <p:nvPr/>
        </p:nvGrpSpPr>
        <p:grpSpPr bwMode="auto">
          <a:xfrm>
            <a:off x="468536" y="3358287"/>
            <a:ext cx="9361041" cy="3312000"/>
            <a:chOff x="3897508" y="2323064"/>
            <a:chExt cx="7532492" cy="4729357"/>
          </a:xfrm>
        </p:grpSpPr>
        <p:sp>
          <p:nvSpPr>
            <p:cNvPr id="15" name="Rechteck 14"/>
            <p:cNvSpPr/>
            <p:nvPr/>
          </p:nvSpPr>
          <p:spPr bwMode="auto">
            <a:xfrm>
              <a:off x="3897508" y="2323064"/>
              <a:ext cx="7532491" cy="3598424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357188" indent="-269875">
                <a:spcAft>
                  <a:spcPts val="253"/>
                </a:spcAft>
                <a:buFont typeface="Arial"/>
                <a:buChar char="•"/>
                <a:defRPr/>
              </a:pPr>
              <a:r>
                <a:rPr lang="de-DE" sz="1500" dirty="0">
                  <a:solidFill>
                    <a:schemeClr val="tx1"/>
                  </a:solidFill>
                </a:rPr>
                <a:t>Arbeiten Sie zusammen mit Ihrer </a:t>
              </a:r>
              <a:r>
                <a:rPr lang="de-DE" sz="1500" b="1" dirty="0">
                  <a:solidFill>
                    <a:schemeClr val="tx1"/>
                  </a:solidFill>
                </a:rPr>
                <a:t>Lerngemeinschaft</a:t>
              </a:r>
              <a:r>
                <a:rPr lang="de-DE" sz="1500" dirty="0">
                  <a:solidFill>
                    <a:schemeClr val="tx1"/>
                  </a:solidFill>
                </a:rPr>
                <a:t> auf Grundlage der im Vorfeld hochgeladenen Planungen gemeinsam an der Planung der </a:t>
              </a:r>
              <a:r>
                <a:rPr lang="de-DE" sz="1500" b="1" dirty="0">
                  <a:solidFill>
                    <a:schemeClr val="tx1"/>
                  </a:solidFill>
                </a:rPr>
                <a:t>„Stunde 2“ </a:t>
              </a:r>
              <a:r>
                <a:rPr lang="de-DE" sz="1500" dirty="0">
                  <a:solidFill>
                    <a:schemeClr val="tx1"/>
                  </a:solidFill>
                </a:rPr>
                <a:t>weiter.</a:t>
              </a:r>
              <a:endParaRPr dirty="0"/>
            </a:p>
            <a:p>
              <a:pPr marL="357188" indent="-269875">
                <a:spcAft>
                  <a:spcPts val="252"/>
                </a:spcAft>
                <a:buFont typeface="Arial"/>
                <a:buChar char="•"/>
                <a:defRPr/>
              </a:pPr>
              <a:r>
                <a:rPr lang="de-DE" sz="1500" dirty="0">
                  <a:solidFill>
                    <a:schemeClr val="tx1"/>
                  </a:solidFill>
                </a:rPr>
                <a:t>Berücksichtigen Sie dabei </a:t>
              </a:r>
              <a:r>
                <a:rPr lang="de-DE" sz="1500" b="1" dirty="0">
                  <a:solidFill>
                    <a:schemeClr val="tx1"/>
                  </a:solidFill>
                </a:rPr>
                <a:t>mindestens einen </a:t>
              </a:r>
              <a:r>
                <a:rPr lang="de-DE" sz="1500" dirty="0">
                  <a:solidFill>
                    <a:schemeClr val="tx1"/>
                  </a:solidFill>
                </a:rPr>
                <a:t>der heute behandelten Aspekte zum Thema </a:t>
              </a:r>
              <a:r>
                <a:rPr lang="de-DE" sz="1500" b="1" dirty="0">
                  <a:solidFill>
                    <a:schemeClr val="tx1"/>
                  </a:solidFill>
                </a:rPr>
                <a:t>Konzeptorientierung</a:t>
              </a:r>
              <a:r>
                <a:rPr lang="de-DE" sz="1500" dirty="0">
                  <a:solidFill>
                    <a:schemeClr val="tx1"/>
                  </a:solidFill>
                </a:rPr>
                <a:t>.</a:t>
              </a:r>
              <a:endParaRPr dirty="0"/>
            </a:p>
            <a:p>
              <a:pPr marL="357188" indent="-269875">
                <a:spcAft>
                  <a:spcPts val="252"/>
                </a:spcAft>
                <a:buFont typeface="Arial"/>
                <a:buChar char="•"/>
                <a:defRPr/>
              </a:pPr>
              <a:r>
                <a:rPr lang="de-DE" sz="1500" dirty="0">
                  <a:solidFill>
                    <a:schemeClr val="tx1"/>
                  </a:solidFill>
                </a:rPr>
                <a:t>Je nach Größe der Lerngemeinschaft kann dabei auch in Teilgruppen gearbeitet werden. </a:t>
              </a:r>
              <a:endParaRPr lang="de-DE" sz="1400" dirty="0">
                <a:solidFill>
                  <a:schemeClr val="tx1"/>
                </a:solidFill>
              </a:endParaRPr>
            </a:p>
            <a:p>
              <a:pPr marL="266700" lvl="2">
                <a:defRPr/>
              </a:pPr>
              <a:r>
                <a:rPr lang="de-DE" sz="1500" dirty="0">
                  <a:solidFill>
                    <a:schemeClr val="tx1"/>
                  </a:solidFill>
                </a:rPr>
                <a:t>Planen Sie im Stundenentwurf auch den </a:t>
              </a:r>
              <a:r>
                <a:rPr lang="de-DE" sz="1500" b="1" dirty="0">
                  <a:solidFill>
                    <a:schemeClr val="tx1"/>
                  </a:solidFill>
                </a:rPr>
                <a:t>Einsatz digitaler Medien </a:t>
              </a:r>
              <a:r>
                <a:rPr lang="de-DE" sz="1500" dirty="0">
                  <a:solidFill>
                    <a:schemeClr val="tx1"/>
                  </a:solidFill>
                </a:rPr>
                <a:t>ein, z. B. …   </a:t>
              </a:r>
              <a:br>
                <a:rPr lang="de-DE" sz="1500" dirty="0">
                  <a:solidFill>
                    <a:schemeClr val="tx1"/>
                  </a:solidFill>
                </a:rPr>
              </a:br>
              <a:r>
                <a:rPr lang="de-DE" sz="1500" dirty="0">
                  <a:solidFill>
                    <a:schemeClr val="tx1"/>
                  </a:solidFill>
                </a:rPr>
                <a:t>… um auf eine </a:t>
              </a:r>
              <a:r>
                <a:rPr lang="de-DE" sz="1500" u="sng" dirty="0">
                  <a:solidFill>
                    <a:schemeClr val="tx1"/>
                  </a:solidFill>
                </a:rPr>
                <a:t>Leitfrage</a:t>
              </a:r>
              <a:r>
                <a:rPr lang="de-DE" sz="1500" dirty="0">
                  <a:solidFill>
                    <a:schemeClr val="tx1"/>
                  </a:solidFill>
                </a:rPr>
                <a:t> hinzuführen oder sich auf die Leitfrage zurück zu beziehen? </a:t>
              </a:r>
              <a:r>
                <a:rPr lang="de-DE" sz="1500" i="1" dirty="0">
                  <a:solidFill>
                    <a:schemeClr val="tx1"/>
                  </a:solidFill>
                </a:rPr>
                <a:t>oder</a:t>
              </a:r>
              <a:endParaRPr lang="de-DE" sz="1500" dirty="0">
                <a:solidFill>
                  <a:schemeClr val="tx1"/>
                </a:solidFill>
              </a:endParaRPr>
            </a:p>
            <a:p>
              <a:pPr marL="266700" lvl="2">
                <a:defRPr/>
              </a:pPr>
              <a:r>
                <a:rPr lang="de-DE" sz="1500" i="1" dirty="0">
                  <a:solidFill>
                    <a:schemeClr val="tx1"/>
                  </a:solidFill>
                </a:rPr>
                <a:t>… </a:t>
              </a:r>
              <a:r>
                <a:rPr lang="de-DE" sz="1500" dirty="0">
                  <a:solidFill>
                    <a:schemeClr val="tx1"/>
                  </a:solidFill>
                </a:rPr>
                <a:t>um Vermutungen zu einer Leitfrage zu überprüfen? </a:t>
              </a:r>
              <a:r>
                <a:rPr lang="de-DE" sz="1500" i="1" dirty="0">
                  <a:solidFill>
                    <a:schemeClr val="tx1"/>
                  </a:solidFill>
                </a:rPr>
                <a:t>oder</a:t>
              </a:r>
              <a:endParaRPr lang="de-DE" sz="1500" dirty="0">
                <a:solidFill>
                  <a:schemeClr val="tx1"/>
                </a:solidFill>
              </a:endParaRPr>
            </a:p>
            <a:p>
              <a:pPr marL="266700" lvl="2">
                <a:defRPr/>
              </a:pPr>
              <a:r>
                <a:rPr lang="de-DE" sz="1500" dirty="0">
                  <a:solidFill>
                    <a:schemeClr val="tx1"/>
                  </a:solidFill>
                </a:rPr>
                <a:t>… um </a:t>
              </a:r>
              <a:r>
                <a:rPr lang="de-DE" sz="1500" u="sng" dirty="0" err="1">
                  <a:solidFill>
                    <a:schemeClr val="tx1"/>
                  </a:solidFill>
                </a:rPr>
                <a:t>Verstehenselemente</a:t>
              </a:r>
              <a:r>
                <a:rPr lang="de-DE" sz="1500" dirty="0">
                  <a:solidFill>
                    <a:schemeClr val="tx1"/>
                  </a:solidFill>
                </a:rPr>
                <a:t> einzubinden oder zusammenzufassen? (vgl. Option 1) </a:t>
              </a:r>
              <a:r>
                <a:rPr lang="de-DE" sz="1500" i="1" dirty="0">
                  <a:solidFill>
                    <a:schemeClr val="tx1"/>
                  </a:solidFill>
                </a:rPr>
                <a:t>oder</a:t>
              </a:r>
              <a:endParaRPr lang="de-DE" sz="1500" dirty="0">
                <a:solidFill>
                  <a:schemeClr val="tx1"/>
                </a:solidFill>
              </a:endParaRPr>
            </a:p>
            <a:p>
              <a:pPr marL="266700" lvl="2">
                <a:defRPr/>
              </a:pPr>
              <a:r>
                <a:rPr lang="de-DE" sz="1500" dirty="0">
                  <a:solidFill>
                    <a:schemeClr val="tx1"/>
                  </a:solidFill>
                </a:rPr>
                <a:t>… um </a:t>
              </a:r>
              <a:r>
                <a:rPr lang="de-DE" sz="1500" u="sng" dirty="0">
                  <a:solidFill>
                    <a:schemeClr val="tx1"/>
                  </a:solidFill>
                </a:rPr>
                <a:t>Darstellungen</a:t>
              </a:r>
              <a:r>
                <a:rPr lang="de-DE" sz="1500" dirty="0">
                  <a:solidFill>
                    <a:schemeClr val="tx1"/>
                  </a:solidFill>
                </a:rPr>
                <a:t> zu verknüpfen? (vgl. Option 2) </a:t>
              </a:r>
              <a:r>
                <a:rPr lang="de-DE" sz="1500" i="1" dirty="0">
                  <a:solidFill>
                    <a:schemeClr val="tx1"/>
                  </a:solidFill>
                </a:rPr>
                <a:t>oder</a:t>
              </a:r>
              <a:endParaRPr dirty="0"/>
            </a:p>
            <a:p>
              <a:pPr marL="266700" lvl="2">
                <a:defRPr/>
              </a:pPr>
              <a:r>
                <a:rPr lang="de-DE" sz="1500" dirty="0">
                  <a:solidFill>
                    <a:schemeClr val="tx1"/>
                  </a:solidFill>
                </a:rPr>
                <a:t>… um </a:t>
              </a:r>
              <a:r>
                <a:rPr lang="de-DE" sz="1500" u="sng" dirty="0">
                  <a:solidFill>
                    <a:schemeClr val="tx1"/>
                  </a:solidFill>
                </a:rPr>
                <a:t>Phänomene</a:t>
              </a:r>
              <a:r>
                <a:rPr lang="de-DE" sz="1500" dirty="0">
                  <a:solidFill>
                    <a:schemeClr val="tx1"/>
                  </a:solidFill>
                </a:rPr>
                <a:t> zu nutzen? (vgl. Option 3) </a:t>
              </a:r>
              <a:endParaRPr dirty="0"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3897508" y="5921488"/>
              <a:ext cx="7532492" cy="11309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0">
                <a:spcBef>
                  <a:spcPts val="253"/>
                </a:spcBef>
                <a:defRPr/>
              </a:pPr>
              <a:r>
                <a:rPr lang="de-DE" sz="1700" dirty="0">
                  <a:solidFill>
                    <a:schemeClr val="tx1"/>
                  </a:solidFill>
                </a:rPr>
                <a:t>Nutzen Sie gerne die verlinkte </a:t>
              </a:r>
              <a:r>
                <a:rPr lang="de-DE" sz="1700" dirty="0">
                  <a:solidFill>
                    <a:schemeClr val="tx1"/>
                  </a:solidFill>
                  <a:hlinkClick r:id="rId2"/>
                </a:rPr>
                <a:t>Vorlage</a:t>
              </a:r>
              <a:r>
                <a:rPr lang="de-DE" sz="1700" dirty="0">
                  <a:solidFill>
                    <a:schemeClr val="tx1"/>
                  </a:solidFill>
                </a:rPr>
                <a:t>.</a:t>
              </a:r>
              <a:endParaRPr dirty="0"/>
            </a:p>
          </p:txBody>
        </p:sp>
      </p:grpSp>
      <p:sp>
        <p:nvSpPr>
          <p:cNvPr id="11" name="Rechteck 10"/>
          <p:cNvSpPr/>
          <p:nvPr/>
        </p:nvSpPr>
        <p:spPr bwMode="auto">
          <a:xfrm>
            <a:off x="468536" y="3096394"/>
            <a:ext cx="3960440" cy="2422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1600" b="1">
                <a:solidFill>
                  <a:schemeClr val="bg1"/>
                </a:solidFill>
              </a:rPr>
              <a:t>Arbeitsauftrag für heute:</a:t>
            </a:r>
            <a:endParaRPr sz="120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231843" y="1224386"/>
            <a:ext cx="7834426" cy="180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211</Words>
  <Application>Microsoft Office PowerPoint</Application>
  <DocSecurity>0</DocSecurity>
  <PresentationFormat>Benutzerdefiniert</PresentationFormat>
  <Paragraphs>20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Arial Bold</vt:lpstr>
      <vt:lpstr>Calibri</vt:lpstr>
      <vt:lpstr>Corbel Light</vt:lpstr>
      <vt:lpstr>Symbol</vt:lpstr>
      <vt:lpstr>Wingdings</vt:lpstr>
      <vt:lpstr>Larissa-Design</vt:lpstr>
      <vt:lpstr>PowerPoint-Präsentation</vt:lpstr>
      <vt:lpstr>DigitUS-Projekt</vt:lpstr>
      <vt:lpstr>Konzeptorientierung im Unterricht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2011-02-03T11:29:47Z</dcterms:created>
  <dcterms:modified xsi:type="dcterms:W3CDTF">2023-04-03T13:29:34Z</dcterms:modified>
  <cp:category/>
  <dc:identifier/>
  <cp:contentStatus/>
  <dc:language/>
  <cp:version/>
</cp:coreProperties>
</file>