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298113" cy="7200900"/>
  <p:notesSz cx="10298113" cy="7200900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50" autoAdjust="0"/>
  </p:normalViewPr>
  <p:slideViewPr>
    <p:cSldViewPr>
      <p:cViewPr varScale="1">
        <p:scale>
          <a:sx n="82" d="100"/>
          <a:sy n="82" d="100"/>
        </p:scale>
        <p:origin x="418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4/3/2023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171450" lvl="0" indent="-171450">
              <a:buFont typeface="Arial"/>
              <a:buChar char="•"/>
              <a:defRPr/>
            </a:pPr>
            <a:endParaRPr lang="de-DE" i="1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92500" lnSpcReduction="10000"/>
          </a:bodyPr>
          <a:lstStyle/>
          <a:p>
            <a:pPr marL="171450" indent="-171450">
              <a:buFont typeface="Arial"/>
              <a:buChar char="•"/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171450" indent="-171450">
              <a:buFont typeface="Arial"/>
              <a:buChar char="•"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171450" indent="-171450">
              <a:buFont typeface="Arial"/>
              <a:buChar char="•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77500" lnSpcReduction="20000"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gitus - Mathematikdidaktik -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Didaktik der Mathematik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8536" y="717686"/>
            <a:ext cx="6912767" cy="406427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852913" y="6192737"/>
            <a:ext cx="5930286" cy="58417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r">
              <a:defRPr sz="10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287264" y="1178481"/>
            <a:ext cx="7723585" cy="2506980"/>
          </a:xfrm>
        </p:spPr>
        <p:txBody>
          <a:bodyPr anchor="b"/>
          <a:lstStyle>
            <a:lvl1pPr algn="ctr">
              <a:defRPr sz="505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287264" y="3782139"/>
            <a:ext cx="7723585" cy="1738550"/>
          </a:xfrm>
        </p:spPr>
        <p:txBody>
          <a:bodyPr/>
          <a:lstStyle>
            <a:lvl1pPr marL="0" indent="0" algn="ctr">
              <a:buNone/>
              <a:defRPr sz="2050"/>
            </a:lvl1pPr>
            <a:lvl2pPr marL="386197" indent="0" algn="ctr">
              <a:buNone/>
              <a:defRPr sz="1700"/>
            </a:lvl2pPr>
            <a:lvl3pPr marL="772394" indent="0" algn="ctr">
              <a:buNone/>
              <a:defRPr sz="1500"/>
            </a:lvl3pPr>
            <a:lvl4pPr marL="1158591" indent="0" algn="ctr">
              <a:buNone/>
              <a:defRPr sz="1350"/>
            </a:lvl4pPr>
            <a:lvl5pPr marL="1544787" indent="0" algn="ctr">
              <a:buNone/>
              <a:defRPr sz="1350"/>
            </a:lvl5pPr>
            <a:lvl6pPr marL="1930984" indent="0" algn="ctr">
              <a:buNone/>
              <a:defRPr sz="1350"/>
            </a:lvl6pPr>
            <a:lvl7pPr marL="2317181" indent="0" algn="ctr">
              <a:buNone/>
              <a:defRPr sz="1350"/>
            </a:lvl7pPr>
            <a:lvl8pPr marL="2703378" indent="0" algn="ctr">
              <a:buNone/>
              <a:defRPr sz="1350"/>
            </a:lvl8pPr>
            <a:lvl9pPr marL="3089575" indent="0" algn="ctr">
              <a:buNone/>
              <a:defRPr sz="135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C201E6-863F-4649-94BA-91F643322352}" type="datetimeFigureOut">
              <a:rPr lang="de-DE"/>
              <a:t>03.04.2023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BAE41F-202E-794F-8E35-1D290FEB89C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el, Unter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Prof. Dr. Stefan Ufer, Mathematikdidaktik, LMU München</a:t>
            </a:r>
            <a:endParaRPr lang="de-DE" sz="10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5A2DBFF-72C8-F848-B075-C8200C66C298}" type="slidenum">
              <a:rPr lang="de-DE"/>
              <a:t>‹Nr.›</a:t>
            </a:fld>
            <a:endParaRPr lang="de-DE"/>
          </a:p>
        </p:txBody>
      </p:sp>
      <p:sp>
        <p:nvSpPr>
          <p:cNvPr id="7" name="Inhaltsplatzhalter 8"/>
          <p:cNvSpPr>
            <a:spLocks noGrp="1"/>
          </p:cNvSpPr>
          <p:nvPr>
            <p:ph sz="quarter" idx="12"/>
          </p:nvPr>
        </p:nvSpPr>
        <p:spPr bwMode="auto">
          <a:xfrm>
            <a:off x="92419" y="1249137"/>
            <a:ext cx="10126478" cy="557439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Inhaltsplatzhalter 9"/>
          <p:cNvSpPr>
            <a:spLocks noGrp="1"/>
          </p:cNvSpPr>
          <p:nvPr>
            <p:ph sz="quarter" idx="13"/>
          </p:nvPr>
        </p:nvSpPr>
        <p:spPr bwMode="auto">
          <a:xfrm>
            <a:off x="7129463" y="0"/>
            <a:ext cx="3168649" cy="640444"/>
          </a:xfrm>
        </p:spPr>
        <p:txBody>
          <a:bodyPr anchor="t"/>
          <a:lstStyle>
            <a:lvl1pPr algn="r">
              <a:defRPr sz="9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9" name="Inhaltsplatzhalter 11"/>
          <p:cNvSpPr>
            <a:spLocks noGrp="1"/>
          </p:cNvSpPr>
          <p:nvPr>
            <p:ph sz="quarter" idx="14"/>
          </p:nvPr>
        </p:nvSpPr>
        <p:spPr bwMode="auto">
          <a:xfrm>
            <a:off x="0" y="639537"/>
            <a:ext cx="7050247" cy="348342"/>
          </a:xfrm>
          <a:prstGeom prst="rect">
            <a:avLst/>
          </a:prstGeom>
          <a:solidFill>
            <a:schemeClr val="accent2"/>
          </a:solidFill>
        </p:spPr>
        <p:txBody>
          <a:bodyPr tIns="0" bIns="0"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 - mit Unter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6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Didaktik der Mathematik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296193"/>
            <a:ext cx="9268300" cy="5136291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hyperlink" Target="http://www.ed.math.lmu.de/research/digitus/p/materialien/Beispiel_LinGleichung-Photomath_Mult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pub.ub.uni-muenchen.de/94255/1/Beispiel_Flaecheninhalt-Kreissektor_Mult.docx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pub.ub.uni-muenchen.de/94229/1/Beispiel_Flaecheninhalt-Kreissektor.html" TargetMode="External"/><Relationship Id="rId5" Type="http://schemas.openxmlformats.org/officeDocument/2006/relationships/hyperlink" Target="https://www.geogebra.org/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ub.ub.uni-muenchen.de/94313/1/4_M05a_Anforderungen-fokussieren_Aufg.od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ub.ub.uni-muenchen.de/94313/1/4_M05a_Anforderungen-fokussieren_Aufg.od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images/id-918449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pub.ub.uni-muenchen.de/95513/1/M_Handreichung_Lehrkraefte.docx" TargetMode="External"/><Relationship Id="rId3" Type="http://schemas.openxmlformats.org/officeDocument/2006/relationships/hyperlink" Target="https://orcid.org/0000-0002-3187-3459" TargetMode="External"/><Relationship Id="rId7" Type="http://schemas.openxmlformats.org/officeDocument/2006/relationships/hyperlink" Target="https://creativecommons.org/licenses/by-sa/4.0/deed.de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3-2828-6939" TargetMode="External"/><Relationship Id="rId4" Type="http://schemas.openxmlformats.org/officeDocument/2006/relationships/hyperlink" Target="https://orcid.org/0000-0002-8386-515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hyperlink" Target="https://epub.ub.uni-muenchen.de/94243/1/Beispiel_Verkaufspreiskalkulation_Mult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emf"/><Relationship Id="rId11" Type="http://schemas.openxmlformats.org/officeDocument/2006/relationships/image" Target="../media/image11.png"/><Relationship Id="rId5" Type="http://schemas.openxmlformats.org/officeDocument/2006/relationships/image" Target="../media/image6.emf"/><Relationship Id="rId10" Type="http://schemas.openxmlformats.org/officeDocument/2006/relationships/hyperlink" Target="https://epub.ub.uni-muenchen.de/94240/1/Beispiel_Verkaufspreiskalkulation.html" TargetMode="External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5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11" Type="http://schemas.openxmlformats.org/officeDocument/2006/relationships/hyperlink" Target="https://epub.ub.uni-muenchen.de/94243/1/Beispiel_Verkaufspreiskalkulation_Mult.docx" TargetMode="External"/><Relationship Id="rId5" Type="http://schemas.openxmlformats.org/officeDocument/2006/relationships/image" Target="../media/image7.emf"/><Relationship Id="rId10" Type="http://schemas.openxmlformats.org/officeDocument/2006/relationships/image" Target="../media/image11.png"/><Relationship Id="rId4" Type="http://schemas.openxmlformats.org/officeDocument/2006/relationships/image" Target="../media/image6.emf"/><Relationship Id="rId9" Type="http://schemas.openxmlformats.org/officeDocument/2006/relationships/hyperlink" Target="https://epub.ub.uni-muenchen.de/94240/1/Beispiel_Verkaufspreiskalkulat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251619" y="0"/>
            <a:ext cx="10801349" cy="7200900"/>
          </a:xfrm>
          <a:prstGeom prst="rect">
            <a:avLst/>
          </a:prstGeom>
        </p:spPr>
      </p:pic>
      <p:sp>
        <p:nvSpPr>
          <p:cNvPr id="5" name="Rechteck 2"/>
          <p:cNvSpPr/>
          <p:nvPr/>
        </p:nvSpPr>
        <p:spPr bwMode="auto">
          <a:xfrm>
            <a:off x="3852912" y="5544762"/>
            <a:ext cx="6476321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b="1">
                <a:solidFill>
                  <a:schemeClr val="tx1"/>
                </a:solidFill>
              </a:rPr>
              <a:t>Kognitive Aktivierung – Option 1</a:t>
            </a:r>
            <a:endParaRPr sz="2800" b="1">
              <a:solidFill>
                <a:schemeClr val="tx1"/>
              </a:solidFill>
            </a:endParaRPr>
          </a:p>
        </p:txBody>
      </p:sp>
      <p:sp>
        <p:nvSpPr>
          <p:cNvPr id="6" name="Rechteck 3"/>
          <p:cNvSpPr/>
          <p:nvPr/>
        </p:nvSpPr>
        <p:spPr bwMode="auto">
          <a:xfrm>
            <a:off x="3852912" y="6048770"/>
            <a:ext cx="6476321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>
                <a:solidFill>
                  <a:schemeClr val="tx1"/>
                </a:solidFill>
              </a:rPr>
              <a:t>Anforderungen fokussieren</a:t>
            </a:r>
            <a:endParaRPr lang="de-DE" sz="2800"/>
          </a:p>
        </p:txBody>
      </p:sp>
      <p:sp>
        <p:nvSpPr>
          <p:cNvPr id="7" name="Rechteck 3"/>
          <p:cNvSpPr/>
          <p:nvPr/>
        </p:nvSpPr>
        <p:spPr bwMode="auto">
          <a:xfrm>
            <a:off x="3865445" y="6552778"/>
            <a:ext cx="6476321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>
                <a:solidFill>
                  <a:schemeClr val="tx1"/>
                </a:solidFill>
              </a:rPr>
              <a:t>…um sich auf Wesentliches zu beschränken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3DA9AC2D-FAAA-9496-BC4D-212ADCE092CD}"/>
              </a:ext>
            </a:extLst>
          </p:cNvPr>
          <p:cNvGrpSpPr/>
          <p:nvPr/>
        </p:nvGrpSpPr>
        <p:grpSpPr>
          <a:xfrm>
            <a:off x="7669337" y="4429604"/>
            <a:ext cx="2206948" cy="2277547"/>
            <a:chOff x="7650431" y="4429604"/>
            <a:chExt cx="2206948" cy="2277547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DCB3F50-D21F-B04B-B365-3CCD6914C469}"/>
                </a:ext>
              </a:extLst>
            </p:cNvPr>
            <p:cNvSpPr txBox="1"/>
            <p:nvPr/>
          </p:nvSpPr>
          <p:spPr bwMode="auto">
            <a:xfrm>
              <a:off x="7650431" y="4429604"/>
              <a:ext cx="2206948" cy="227754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F497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Lösungsschritte</a:t>
              </a:r>
            </a:p>
            <a:p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Bewege Terme</a:t>
              </a:r>
            </a:p>
            <a:p>
              <a:endParaRPr lang="de-DE" sz="600" dirty="0"/>
            </a:p>
            <a:p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Faktorisiere den Ausdruck</a:t>
              </a:r>
            </a:p>
            <a:p>
              <a:endParaRPr lang="de-DE" sz="600" dirty="0"/>
            </a:p>
            <a:p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Berechne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ED2A061-9C8D-127D-C990-FB5921958F3B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7882" y="4755243"/>
              <a:ext cx="2055401" cy="323895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301DDFE4-7A47-704C-582B-68E543D87C74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593" y="5426028"/>
              <a:ext cx="2071977" cy="314369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BECF3004-57AB-DA38-67E9-B874C070BD79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41540" y="6049479"/>
              <a:ext cx="1660344" cy="333422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387684A-3E4B-FE1F-3F8A-34D7A8CD859E}"/>
              </a:ext>
            </a:extLst>
          </p:cNvPr>
          <p:cNvGrpSpPr/>
          <p:nvPr/>
        </p:nvGrpSpPr>
        <p:grpSpPr>
          <a:xfrm>
            <a:off x="7669336" y="1967391"/>
            <a:ext cx="2203225" cy="2462213"/>
            <a:chOff x="7628556" y="1992359"/>
            <a:chExt cx="2203225" cy="2462213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27D45BFA-00A0-2B9E-4985-21F3FD1DC322}"/>
                </a:ext>
              </a:extLst>
            </p:cNvPr>
            <p:cNvSpPr txBox="1"/>
            <p:nvPr/>
          </p:nvSpPr>
          <p:spPr>
            <a:xfrm>
              <a:off x="7628556" y="1992359"/>
              <a:ext cx="2203225" cy="24622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F497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Lösungsschritte</a:t>
              </a:r>
            </a:p>
            <a:p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Entferne Klammern</a:t>
              </a:r>
            </a:p>
            <a:p>
              <a:r>
                <a:rPr lang="de-DE" sz="1200" dirty="0"/>
                <a:t>Schreibe neu</a:t>
              </a:r>
            </a:p>
            <a:p>
              <a:endParaRPr lang="de-DE" sz="600" dirty="0"/>
            </a:p>
            <a:p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Berechne</a:t>
              </a:r>
            </a:p>
            <a:p>
              <a:endParaRPr lang="de-DE" sz="600" dirty="0"/>
            </a:p>
            <a:p>
              <a:endParaRPr lang="de-DE" sz="1200" b="0" dirty="0"/>
            </a:p>
            <a:p>
              <a:endParaRPr lang="de-DE" sz="1200" dirty="0"/>
            </a:p>
            <a:p>
              <a:r>
                <a:rPr lang="de-DE" sz="1200" dirty="0"/>
                <a:t>Bewege Terme</a:t>
              </a:r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6C5C9370-8FF8-64F9-C65C-8140CA44B5C9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00760" y="2329140"/>
              <a:ext cx="2050828" cy="33532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F470F5A4-A902-F18B-C724-0C8FC1D61004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20500" y="3160508"/>
              <a:ext cx="1761609" cy="30093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BD6CFA6F-A68D-0E4D-8E17-53D2E200DB57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17102" y="3808580"/>
              <a:ext cx="1183170" cy="33808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Titel 1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Anforderungen fokussieren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 – Strategien diskutieren – lineare Gleichungen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App PhotoMath: https://photomath.com/de</a:t>
            </a:r>
            <a:endParaRPr lang="de-DE" dirty="0"/>
          </a:p>
        </p:txBody>
      </p:sp>
      <p:grpSp>
        <p:nvGrpSpPr>
          <p:cNvPr id="7" name="Gruppieren 16"/>
          <p:cNvGrpSpPr/>
          <p:nvPr/>
        </p:nvGrpSpPr>
        <p:grpSpPr bwMode="auto">
          <a:xfrm>
            <a:off x="697604" y="3036337"/>
            <a:ext cx="3369660" cy="2758618"/>
            <a:chOff x="3938756" y="1633921"/>
            <a:chExt cx="3369660" cy="2758618"/>
          </a:xfrm>
        </p:grpSpPr>
        <p:sp>
          <p:nvSpPr>
            <p:cNvPr id="8" name="Rechteck 17"/>
            <p:cNvSpPr/>
            <p:nvPr/>
          </p:nvSpPr>
          <p:spPr bwMode="auto">
            <a:xfrm>
              <a:off x="3938758" y="1633921"/>
              <a:ext cx="3369658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Anforderungen fokussieren</a:t>
              </a:r>
              <a:endParaRPr/>
            </a:p>
          </p:txBody>
        </p:sp>
        <p:sp>
          <p:nvSpPr>
            <p:cNvPr id="9" name="Rechteck 18"/>
            <p:cNvSpPr/>
            <p:nvPr/>
          </p:nvSpPr>
          <p:spPr bwMode="auto">
            <a:xfrm>
              <a:off x="3938756" y="2100234"/>
              <a:ext cx="3369657" cy="229230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Nutzen von Strategien aus einer App…</a:t>
              </a:r>
              <a:endParaRPr dirty="0"/>
            </a:p>
            <a:p>
              <a:pPr>
                <a:defRPr/>
              </a:pPr>
              <a:endParaRPr lang="de-DE" sz="14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…um eigenständiges Lösen (hier) zunächst zu vermeiden…</a:t>
              </a:r>
              <a:endParaRPr dirty="0"/>
            </a:p>
            <a:p>
              <a:pPr>
                <a:defRPr/>
              </a:pPr>
              <a:endParaRPr lang="de-DE" sz="14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…und den Fokus auf die Analyse der Lösungswege zu legen….</a:t>
              </a:r>
              <a:endParaRPr dirty="0"/>
            </a:p>
            <a:p>
              <a:pPr>
                <a:defRPr/>
              </a:pPr>
              <a:endParaRPr lang="de-DE" sz="14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…und eine Bandbreite von Strategien ansprechen zu können.</a:t>
              </a:r>
              <a:endParaRPr dirty="0"/>
            </a:p>
          </p:txBody>
        </p:sp>
      </p:grpSp>
      <p:grpSp>
        <p:nvGrpSpPr>
          <p:cNvPr id="10" name="Gruppieren 19"/>
          <p:cNvGrpSpPr/>
          <p:nvPr/>
        </p:nvGrpSpPr>
        <p:grpSpPr bwMode="auto">
          <a:xfrm>
            <a:off x="697604" y="1546480"/>
            <a:ext cx="3369660" cy="1368154"/>
            <a:chOff x="3938756" y="1633921"/>
            <a:chExt cx="3369660" cy="1368154"/>
          </a:xfrm>
        </p:grpSpPr>
        <p:sp>
          <p:nvSpPr>
            <p:cNvPr id="11" name="Rechteck 20"/>
            <p:cNvSpPr/>
            <p:nvPr/>
          </p:nvSpPr>
          <p:spPr bwMode="auto">
            <a:xfrm>
              <a:off x="3938758" y="1633921"/>
              <a:ext cx="3369658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Ziel: 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Lösungswege vergleichen</a:t>
              </a:r>
              <a:endParaRPr/>
            </a:p>
          </p:txBody>
        </p:sp>
        <p:sp>
          <p:nvSpPr>
            <p:cNvPr id="12" name="Rechteck 21"/>
            <p:cNvSpPr/>
            <p:nvPr/>
          </p:nvSpPr>
          <p:spPr bwMode="auto">
            <a:xfrm>
              <a:off x="3938756" y="2100235"/>
              <a:ext cx="3369657" cy="90184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Mehr oder weniger geschicktes Vorgehen beim Lösen von linearen Gleichungen diskutieren.</a:t>
              </a:r>
              <a:endParaRPr/>
            </a:p>
          </p:txBody>
        </p:sp>
      </p:grpSp>
      <p:grpSp>
        <p:nvGrpSpPr>
          <p:cNvPr id="13" name="Gruppieren 33"/>
          <p:cNvGrpSpPr/>
          <p:nvPr/>
        </p:nvGrpSpPr>
        <p:grpSpPr bwMode="auto">
          <a:xfrm>
            <a:off x="4249951" y="1524170"/>
            <a:ext cx="3199638" cy="2260537"/>
            <a:chOff x="4249951" y="1524170"/>
            <a:chExt cx="3199638" cy="2260537"/>
          </a:xfrm>
        </p:grpSpPr>
        <p:sp>
          <p:nvSpPr>
            <p:cNvPr id="14" name="Rechteck 27"/>
            <p:cNvSpPr/>
            <p:nvPr/>
          </p:nvSpPr>
          <p:spPr bwMode="auto">
            <a:xfrm>
              <a:off x="4253674" y="1524170"/>
              <a:ext cx="3195915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Auftrag: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Lösungswege analysieren</a:t>
              </a: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hteck 29"/>
                <p:cNvSpPr/>
                <p:nvPr/>
              </p:nvSpPr>
              <p:spPr bwMode="auto">
                <a:xfrm>
                  <a:off x="4249951" y="1990483"/>
                  <a:ext cx="3199638" cy="1794224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defRPr/>
                  </a:pPr>
                  <a:r>
                    <a:rPr lang="de-DE" sz="1400" dirty="0">
                      <a:solidFill>
                        <a:schemeClr val="tx1"/>
                      </a:solidFill>
                    </a:rPr>
                    <a:t>Lass die folgenden Gleichungen mit der App PhotoMath lösen:</a:t>
                  </a:r>
                  <a:endParaRPr dirty="0"/>
                </a:p>
                <a:p>
                  <a:pPr>
                    <a:defRPr/>
                  </a:pPr>
                  <a:endParaRPr lang="de-DE" sz="1400" dirty="0">
                    <a:solidFill>
                      <a:schemeClr val="tx1"/>
                    </a:solidFill>
                  </a:endParaRPr>
                </a:p>
                <a:p>
                  <a:pPr>
                    <a:defRPr/>
                  </a:pPr>
                  <a:endParaRPr lang="de-DE" sz="1400" dirty="0">
                    <a:solidFill>
                      <a:schemeClr val="tx1"/>
                    </a:solidFill>
                  </a:endParaRPr>
                </a:p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3+3</m:t>
                        </m:r>
                        <m:r>
                          <a:rPr lang="de-DE" sz="1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de-DE" sz="1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d>
                          <m:dPr>
                            <m:ctrlP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3−</m:t>
                            </m:r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+5</m:t>
                        </m:r>
                      </m:oMath>
                    </m:oMathPara>
                  </a14:m>
                  <a:endParaRPr lang="de-DE" sz="1400" dirty="0">
                    <a:solidFill>
                      <a:schemeClr val="tx1"/>
                    </a:solidFill>
                  </a:endParaRPr>
                </a:p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de-DE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de-DE" sz="1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3−</m:t>
                            </m:r>
                            <m:r>
                              <a:rPr lang="de-DE" sz="1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de-DE" sz="1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+1=</m:t>
                        </m:r>
                        <m:d>
                          <m:dPr>
                            <m:ctrlPr>
                              <a:rPr lang="de-DE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de-DE" sz="1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3−</m:t>
                            </m:r>
                            <m:r>
                              <a:rPr lang="de-DE" sz="1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de-DE" sz="1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+5</m:t>
                        </m:r>
                      </m:oMath>
                    </m:oMathPara>
                  </a14:m>
                  <a:endParaRPr lang="de-DE" sz="1400" b="0" dirty="0">
                    <a:solidFill>
                      <a:schemeClr val="tx1"/>
                    </a:solidFill>
                  </a:endParaRPr>
                </a:p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3−</m:t>
                            </m:r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+1=</m:t>
                        </m:r>
                        <m:r>
                          <a:rPr lang="de-DE" sz="1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3−</m:t>
                            </m:r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+5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15" name="Rechteck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49951" y="1990483"/>
                  <a:ext cx="3199638" cy="1794224"/>
                </a:xfrm>
                <a:prstGeom prst="rect">
                  <a:avLst/>
                </a:prstGeom>
                <a:blipFill>
                  <a:blip r:embed="rId9"/>
                  <a:stretch>
                    <a:fillRect l="-570" t="-678"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hteck 31"/>
          <p:cNvSpPr/>
          <p:nvPr/>
        </p:nvSpPr>
        <p:spPr bwMode="auto">
          <a:xfrm>
            <a:off x="7669336" y="1512219"/>
            <a:ext cx="2203225" cy="466312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>
                <a:solidFill>
                  <a:schemeClr val="bg1"/>
                </a:solidFill>
              </a:rPr>
              <a:t>Lösungswege</a:t>
            </a:r>
            <a:endParaRPr/>
          </a:p>
        </p:txBody>
      </p:sp>
      <p:grpSp>
        <p:nvGrpSpPr>
          <p:cNvPr id="20" name="Gruppieren 37"/>
          <p:cNvGrpSpPr/>
          <p:nvPr/>
        </p:nvGrpSpPr>
        <p:grpSpPr bwMode="auto">
          <a:xfrm>
            <a:off x="7757882" y="2304170"/>
            <a:ext cx="1765006" cy="1132306"/>
            <a:chOff x="7541218" y="2437706"/>
            <a:chExt cx="1765006" cy="1132306"/>
          </a:xfrm>
        </p:grpSpPr>
        <p:sp>
          <p:nvSpPr>
            <p:cNvPr id="21" name="Rechteck 34"/>
            <p:cNvSpPr/>
            <p:nvPr/>
          </p:nvSpPr>
          <p:spPr bwMode="auto">
            <a:xfrm>
              <a:off x="7541218" y="3282031"/>
              <a:ext cx="576064" cy="28798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2" name="Rechteck 35"/>
            <p:cNvSpPr/>
            <p:nvPr/>
          </p:nvSpPr>
          <p:spPr bwMode="auto">
            <a:xfrm>
              <a:off x="7541218" y="2437706"/>
              <a:ext cx="648072" cy="33532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" name="Rechteck 36"/>
            <p:cNvSpPr/>
            <p:nvPr/>
          </p:nvSpPr>
          <p:spPr bwMode="auto">
            <a:xfrm>
              <a:off x="8677447" y="2448321"/>
              <a:ext cx="628777" cy="32471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24" name="Rechteck 38"/>
          <p:cNvSpPr/>
          <p:nvPr/>
        </p:nvSpPr>
        <p:spPr bwMode="auto">
          <a:xfrm>
            <a:off x="7703876" y="5382265"/>
            <a:ext cx="1549636" cy="37222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uppieren 1"/>
          <p:cNvGrpSpPr/>
          <p:nvPr/>
        </p:nvGrpSpPr>
        <p:grpSpPr bwMode="auto">
          <a:xfrm>
            <a:off x="4249951" y="3963292"/>
            <a:ext cx="3199638" cy="2373462"/>
            <a:chOff x="4249951" y="3963292"/>
            <a:chExt cx="3199638" cy="2373462"/>
          </a:xfrm>
        </p:grpSpPr>
        <p:sp>
          <p:nvSpPr>
            <p:cNvPr id="26" name="Rechteck 29"/>
            <p:cNvSpPr/>
            <p:nvPr/>
          </p:nvSpPr>
          <p:spPr bwMode="auto">
            <a:xfrm>
              <a:off x="4249951" y="4429604"/>
              <a:ext cx="3199638" cy="190715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Betrachte jeden Lösungsweg einzeln, Schritt für Schritt:</a:t>
              </a:r>
              <a:endParaRPr dirty="0"/>
            </a:p>
            <a:p>
              <a:pPr>
                <a:defRPr/>
              </a:pPr>
              <a:endParaRPr dirty="0"/>
            </a:p>
            <a:p>
              <a:pPr marL="139700" indent="-139700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Was wird hier gemacht? </a:t>
              </a:r>
              <a:br>
                <a:rPr lang="de-DE" sz="1400" dirty="0">
                  <a:solidFill>
                    <a:schemeClr val="tx1"/>
                  </a:solidFill>
                </a:rPr>
              </a:br>
              <a:r>
                <a:rPr lang="de-DE" sz="1400" dirty="0">
                  <a:solidFill>
                    <a:schemeClr val="tx1"/>
                  </a:solidFill>
                </a:rPr>
                <a:t>Warum ist das richtig?</a:t>
              </a:r>
              <a:endParaRPr dirty="0"/>
            </a:p>
            <a:p>
              <a:pPr marL="139700" indent="-139700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Ist es sinnvoll so vorzugehen?</a:t>
              </a:r>
              <a:endParaRPr dirty="0"/>
            </a:p>
            <a:p>
              <a:pPr marL="139700" indent="-139700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Wäre die Lösung anders vielleicht einfacher?</a:t>
              </a:r>
              <a:endParaRPr dirty="0"/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4249951" y="3963292"/>
              <a:ext cx="3195915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Prompts zur tiefen Verarbeitung</a:t>
              </a:r>
              <a:endParaRPr/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932ECD3-C3CB-8CAC-14FB-91B6D218B68D}"/>
              </a:ext>
            </a:extLst>
          </p:cNvPr>
          <p:cNvGrpSpPr/>
          <p:nvPr/>
        </p:nvGrpSpPr>
        <p:grpSpPr>
          <a:xfrm>
            <a:off x="9109496" y="218289"/>
            <a:ext cx="1080000" cy="1080000"/>
            <a:chOff x="-1530543" y="3954447"/>
            <a:chExt cx="1080000" cy="1080000"/>
          </a:xfrm>
        </p:grpSpPr>
        <p:sp>
          <p:nvSpPr>
            <p:cNvPr id="43" name="Rechteck 42">
              <a:hlinkClick r:id="rId10"/>
              <a:extLst>
                <a:ext uri="{FF2B5EF4-FFF2-40B4-BE49-F238E27FC236}">
                  <a16:creationId xmlns:a16="http://schemas.microsoft.com/office/drawing/2014/main" id="{49435DB3-16FB-B85D-0206-95516A350E25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44" name="Grafik 43" descr="Ein Bild, das Logo enthält.&#10;&#10;Automatisch generierte Beschreibung">
              <a:hlinkClick r:id="rId10"/>
              <a:extLst>
                <a:ext uri="{FF2B5EF4-FFF2-40B4-BE49-F238E27FC236}">
                  <a16:creationId xmlns:a16="http://schemas.microsoft.com/office/drawing/2014/main" id="{A6DDB8B5-E78A-C2E9-CE83-0D3840D0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Anforderungen fokussieren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 – Strategien diskutieren – lineare Gleichungen</a:t>
            </a:r>
            <a:endParaRPr/>
          </a:p>
        </p:txBody>
      </p:sp>
      <p:sp>
        <p:nvSpPr>
          <p:cNvPr id="7" name="Inhaltsplatzhalter 8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/>
              <a:t>Ergänzung: Vollständige Lösungswege der App für die drei Gleichungen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C2639A94-D3A9-054F-B5AF-23428F095A03}"/>
                  </a:ext>
                </a:extLst>
              </p:cNvPr>
              <p:cNvSpPr txBox="1"/>
              <p:nvPr/>
            </p:nvSpPr>
            <p:spPr bwMode="auto">
              <a:xfrm>
                <a:off x="108496" y="2146122"/>
                <a:ext cx="3239536" cy="37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F497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Lösungsschritte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+3=4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Entferne Klammern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+3=12−4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Berechne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+3=17−4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Bewege Terme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=17−3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Fasse die Terme mit gleichen Variablen mit Hilfe von Addition oder Subtraktion zusammen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Dividiere beide Seiten</a:t>
                </a:r>
              </a:p>
              <a:p>
                <a:r>
                  <a:rPr lang="de-DE" sz="1200" b="1" dirty="0">
                    <a:solidFill>
                      <a:srgbClr val="FF0000"/>
                    </a:solidFill>
                  </a:rPr>
                  <a:t>Lösung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C2639A94-D3A9-054F-B5AF-23428F095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96" y="2146122"/>
                <a:ext cx="3239536" cy="3780000"/>
              </a:xfrm>
              <a:prstGeom prst="rect">
                <a:avLst/>
              </a:prstGeom>
              <a:blipFill>
                <a:blip r:embed="rId3"/>
                <a:stretch>
                  <a:fillRect l="-1126" t="-322"/>
                </a:stretch>
              </a:blipFill>
              <a:ln>
                <a:solidFill>
                  <a:srgbClr val="1F497D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21CC5DB9-674E-403F-D224-5CB10DB959C5}"/>
                  </a:ext>
                </a:extLst>
              </p:cNvPr>
              <p:cNvSpPr txBox="1"/>
              <p:nvPr/>
            </p:nvSpPr>
            <p:spPr bwMode="auto">
              <a:xfrm>
                <a:off x="3529288" y="2159276"/>
                <a:ext cx="3239536" cy="37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F497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Lösungsschritte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(3−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)+1=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Entferne Klammern</a:t>
                </a:r>
              </a:p>
              <a:p>
                <a:r>
                  <a:rPr lang="de-DE" sz="1200" dirty="0"/>
                  <a:t>Schreibe neu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+1=3−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Berechne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=8−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Bewege Terme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=8−7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Fasse die Terme mit gleichen Variablen mit Hilfe von Addition oder Subtraktion zusammen</a:t>
                </a:r>
              </a:p>
              <a:p>
                <a:r>
                  <a:rPr lang="de-DE" sz="1200" dirty="0"/>
                  <a:t>Berechne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Ändere die Vorzeichen</a:t>
                </a:r>
              </a:p>
              <a:p>
                <a:r>
                  <a:rPr lang="de-DE" sz="1200" b="1" dirty="0">
                    <a:solidFill>
                      <a:srgbClr val="FF0000"/>
                    </a:solidFill>
                  </a:rPr>
                  <a:t>Lösung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21CC5DB9-674E-403F-D224-5CB10DB95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9288" y="2159276"/>
                <a:ext cx="3239536" cy="3780000"/>
              </a:xfrm>
              <a:prstGeom prst="rect">
                <a:avLst/>
              </a:prstGeom>
              <a:blipFill>
                <a:blip r:embed="rId4"/>
                <a:stretch>
                  <a:fillRect l="-1126" t="-322"/>
                </a:stretch>
              </a:blipFill>
              <a:ln>
                <a:solidFill>
                  <a:srgbClr val="1F497D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8A7B361A-8858-FF61-3E77-A8A13B334B0A}"/>
                  </a:ext>
                </a:extLst>
              </p:cNvPr>
              <p:cNvSpPr txBox="1"/>
              <p:nvPr/>
            </p:nvSpPr>
            <p:spPr bwMode="auto">
              <a:xfrm>
                <a:off x="6950081" y="2159276"/>
                <a:ext cx="3239536" cy="37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F497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Lösungsschritte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(3−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)+1=3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Bewege Terme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=5−1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Faktorisiere den Ausdruck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2−3)(3−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)=5−1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Berechne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−1(3−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)=5−1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Multipliziere beide Seiten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=−5+1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Berechne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Bringe die Konstante nach rechts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=−4−3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Berechne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de-DE" sz="1200" dirty="0"/>
              </a:p>
              <a:p>
                <a:r>
                  <a:rPr lang="de-DE" sz="1200" dirty="0"/>
                  <a:t>Ändere die Vorzeichen</a:t>
                </a:r>
              </a:p>
              <a:p>
                <a:r>
                  <a:rPr lang="de-DE" sz="1200" b="1" dirty="0">
                    <a:solidFill>
                      <a:srgbClr val="FF0000"/>
                    </a:solidFill>
                  </a:rPr>
                  <a:t>Lösung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8A7B361A-8858-FF61-3E77-A8A13B334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0081" y="2159276"/>
                <a:ext cx="3239536" cy="3780000"/>
              </a:xfrm>
              <a:prstGeom prst="rect">
                <a:avLst/>
              </a:prstGeom>
              <a:blipFill>
                <a:blip r:embed="rId5"/>
                <a:stretch>
                  <a:fillRect l="-936" t="-322"/>
                </a:stretch>
              </a:blipFill>
              <a:ln>
                <a:solidFill>
                  <a:srgbClr val="1F497D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FEA745D8-BF22-A61A-C82E-4F6B828A08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7453313" y="0"/>
            <a:ext cx="2844800" cy="560388"/>
          </a:xfrm>
        </p:spPr>
        <p:txBody>
          <a:bodyPr/>
          <a:lstStyle/>
          <a:p>
            <a:pPr>
              <a:defRPr/>
            </a:pPr>
            <a:r>
              <a:rPr lang="en-US" dirty="0"/>
              <a:t>App PhotoMath: https://photomath.com/de</a:t>
            </a:r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Anforderungen fokussieren</a:t>
            </a: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 Zusammenhänge erkunden – Flächeninhalt Kreissektor</a:t>
            </a:r>
            <a:endParaRPr/>
          </a:p>
        </p:txBody>
      </p:sp>
      <p:grpSp>
        <p:nvGrpSpPr>
          <p:cNvPr id="7" name="Gruppieren 12"/>
          <p:cNvGrpSpPr/>
          <p:nvPr/>
        </p:nvGrpSpPr>
        <p:grpSpPr bwMode="auto">
          <a:xfrm>
            <a:off x="3924920" y="1605287"/>
            <a:ext cx="6228693" cy="1991429"/>
            <a:chOff x="1027071" y="2140812"/>
            <a:chExt cx="6228693" cy="1991429"/>
          </a:xfrm>
        </p:grpSpPr>
        <p:sp>
          <p:nvSpPr>
            <p:cNvPr id="8" name="Rechteck 13"/>
            <p:cNvSpPr/>
            <p:nvPr/>
          </p:nvSpPr>
          <p:spPr bwMode="auto">
            <a:xfrm>
              <a:off x="1027071" y="2140812"/>
              <a:ext cx="6228693" cy="1991429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>
                <a:defRPr/>
              </a:pPr>
              <a:r>
                <a:rPr lang="de-DE" i="1">
                  <a:solidFill>
                    <a:schemeClr val="tx1"/>
                  </a:solidFill>
                </a:rPr>
                <a:t>Beispiel:</a:t>
              </a:r>
              <a:r>
                <a:rPr lang="de-DE">
                  <a:solidFill>
                    <a:schemeClr val="tx1"/>
                  </a:solidFill>
                </a:rPr>
                <a:t> Wenn der Mittelpunktswinkel α vergrößert wird und der Radius r gleich bleibt, dann vergrößert sich der Flächeninhalt des Kreissektors. </a:t>
              </a:r>
              <a:endParaRPr/>
            </a:p>
            <a:p>
              <a:pPr>
                <a:defRPr/>
              </a:pPr>
              <a:endParaRPr lang="de-DE" i="1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de-DE" i="1">
                  <a:solidFill>
                    <a:schemeClr val="tx1"/>
                  </a:solidFill>
                </a:rPr>
                <a:t>Formuliere selbst Zusammenhänge!</a:t>
              </a:r>
              <a:endParaRPr/>
            </a:p>
            <a:p>
              <a:pPr>
                <a:defRPr/>
              </a:pPr>
              <a:r>
                <a:rPr lang="de-DE">
                  <a:solidFill>
                    <a:schemeClr val="tx1"/>
                  </a:solidFill>
                </a:rPr>
                <a:t>Wenn …, dann … sich der Flächeninhalt des Kreissektors.</a:t>
              </a:r>
              <a:endParaRPr/>
            </a:p>
          </p:txBody>
        </p:sp>
        <p:sp>
          <p:nvSpPr>
            <p:cNvPr id="9" name="Rechteck 14"/>
            <p:cNvSpPr/>
            <p:nvPr/>
          </p:nvSpPr>
          <p:spPr bwMode="auto">
            <a:xfrm>
              <a:off x="1030223" y="2140812"/>
              <a:ext cx="2822689" cy="379351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>
                  <a:solidFill>
                    <a:schemeClr val="bg1"/>
                  </a:solidFill>
                </a:rPr>
                <a:t>Arbeitsauftrag</a:t>
              </a:r>
              <a:endParaRPr/>
            </a:p>
          </p:txBody>
        </p:sp>
      </p:grpSp>
      <p:pic>
        <p:nvPicPr>
          <p:cNvPr id="18" name="Grafik 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57169" y="3731968"/>
            <a:ext cx="1562622" cy="1570263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 bwMode="auto">
          <a:xfrm>
            <a:off x="7869797" y="3731968"/>
            <a:ext cx="2322287" cy="2913879"/>
            <a:chOff x="7869797" y="3494883"/>
            <a:chExt cx="2322287" cy="2913879"/>
          </a:xfrm>
        </p:grpSpPr>
        <p:sp>
          <p:nvSpPr>
            <p:cNvPr id="10" name="Rechteck 15"/>
            <p:cNvSpPr/>
            <p:nvPr/>
          </p:nvSpPr>
          <p:spPr bwMode="auto">
            <a:xfrm>
              <a:off x="7869797" y="4461124"/>
              <a:ext cx="1095683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verdoppelt</a:t>
              </a:r>
              <a:endParaRPr/>
            </a:p>
          </p:txBody>
        </p:sp>
        <p:sp>
          <p:nvSpPr>
            <p:cNvPr id="11" name="Rechteck 16"/>
            <p:cNvSpPr/>
            <p:nvPr/>
          </p:nvSpPr>
          <p:spPr bwMode="auto">
            <a:xfrm>
              <a:off x="9093933" y="4461124"/>
              <a:ext cx="1095683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verdreifacht</a:t>
              </a:r>
              <a:endParaRPr/>
            </a:p>
          </p:txBody>
        </p:sp>
        <p:sp>
          <p:nvSpPr>
            <p:cNvPr id="12" name="Rechteck 17"/>
            <p:cNvSpPr/>
            <p:nvPr/>
          </p:nvSpPr>
          <p:spPr bwMode="auto">
            <a:xfrm>
              <a:off x="7874346" y="4785510"/>
              <a:ext cx="1091134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ver…facht</a:t>
              </a:r>
              <a:endParaRPr/>
            </a:p>
          </p:txBody>
        </p:sp>
        <p:sp>
          <p:nvSpPr>
            <p:cNvPr id="13" name="Rechteck 18"/>
            <p:cNvSpPr/>
            <p:nvPr/>
          </p:nvSpPr>
          <p:spPr bwMode="auto">
            <a:xfrm>
              <a:off x="9098482" y="4785510"/>
              <a:ext cx="1091134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halbiert</a:t>
              </a:r>
              <a:endParaRPr/>
            </a:p>
          </p:txBody>
        </p:sp>
        <p:sp>
          <p:nvSpPr>
            <p:cNvPr id="14" name="Rechteck 19"/>
            <p:cNvSpPr/>
            <p:nvPr/>
          </p:nvSpPr>
          <p:spPr bwMode="auto">
            <a:xfrm>
              <a:off x="7869797" y="5793622"/>
              <a:ext cx="1095683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der Radius r</a:t>
              </a:r>
              <a:endParaRPr/>
            </a:p>
          </p:txBody>
        </p:sp>
        <p:sp>
          <p:nvSpPr>
            <p:cNvPr id="15" name="Rechteck 20"/>
            <p:cNvSpPr/>
            <p:nvPr/>
          </p:nvSpPr>
          <p:spPr bwMode="auto">
            <a:xfrm>
              <a:off x="9098482" y="5793622"/>
              <a:ext cx="1091134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der Winkel α</a:t>
              </a:r>
              <a:endParaRPr/>
            </a:p>
          </p:txBody>
        </p:sp>
        <p:sp>
          <p:nvSpPr>
            <p:cNvPr id="16" name="Rechteck 22"/>
            <p:cNvSpPr/>
            <p:nvPr/>
          </p:nvSpPr>
          <p:spPr bwMode="auto">
            <a:xfrm>
              <a:off x="7874346" y="5103752"/>
              <a:ext cx="1091134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gedrittelt</a:t>
              </a:r>
              <a:endParaRPr/>
            </a:p>
          </p:txBody>
        </p:sp>
        <p:sp>
          <p:nvSpPr>
            <p:cNvPr id="17" name="Rechteck 23"/>
            <p:cNvSpPr/>
            <p:nvPr/>
          </p:nvSpPr>
          <p:spPr bwMode="auto">
            <a:xfrm>
              <a:off x="9098482" y="5106474"/>
              <a:ext cx="1091134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ge…telt</a:t>
              </a:r>
              <a:endParaRPr/>
            </a:p>
          </p:txBody>
        </p:sp>
        <p:sp>
          <p:nvSpPr>
            <p:cNvPr id="19" name="Rechteck 26"/>
            <p:cNvSpPr/>
            <p:nvPr/>
          </p:nvSpPr>
          <p:spPr bwMode="auto">
            <a:xfrm>
              <a:off x="7874346" y="5433582"/>
              <a:ext cx="1091134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gleich bleibt</a:t>
              </a:r>
              <a:endParaRPr/>
            </a:p>
          </p:txBody>
        </p:sp>
        <p:sp>
          <p:nvSpPr>
            <p:cNvPr id="20" name="Rechteck 27"/>
            <p:cNvSpPr/>
            <p:nvPr/>
          </p:nvSpPr>
          <p:spPr bwMode="auto">
            <a:xfrm>
              <a:off x="9093933" y="3819196"/>
              <a:ext cx="1091134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und</a:t>
              </a:r>
              <a:endParaRPr/>
            </a:p>
          </p:txBody>
        </p:sp>
        <p:sp>
          <p:nvSpPr>
            <p:cNvPr id="21" name="Rechteck 28"/>
            <p:cNvSpPr/>
            <p:nvPr/>
          </p:nvSpPr>
          <p:spPr bwMode="auto">
            <a:xfrm>
              <a:off x="7874346" y="3498232"/>
              <a:ext cx="1091134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Wenn</a:t>
              </a:r>
              <a:endParaRPr/>
            </a:p>
          </p:txBody>
        </p:sp>
        <p:sp>
          <p:nvSpPr>
            <p:cNvPr id="22" name="Rechteck 29"/>
            <p:cNvSpPr/>
            <p:nvPr/>
          </p:nvSpPr>
          <p:spPr bwMode="auto">
            <a:xfrm>
              <a:off x="9093933" y="3494883"/>
              <a:ext cx="1091134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, dann</a:t>
              </a:r>
              <a:endParaRPr/>
            </a:p>
          </p:txBody>
        </p:sp>
        <p:sp>
          <p:nvSpPr>
            <p:cNvPr id="23" name="Rechteck 30"/>
            <p:cNvSpPr/>
            <p:nvPr/>
          </p:nvSpPr>
          <p:spPr bwMode="auto">
            <a:xfrm>
              <a:off x="7878895" y="6153662"/>
              <a:ext cx="2310721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sich der Flächeninhalt.</a:t>
              </a:r>
              <a:endParaRPr/>
            </a:p>
          </p:txBody>
        </p:sp>
        <p:sp>
          <p:nvSpPr>
            <p:cNvPr id="24" name="Rechteck 31"/>
            <p:cNvSpPr/>
            <p:nvPr/>
          </p:nvSpPr>
          <p:spPr bwMode="auto">
            <a:xfrm>
              <a:off x="7874346" y="3819196"/>
              <a:ext cx="1091134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wird</a:t>
              </a:r>
              <a:endParaRPr/>
            </a:p>
          </p:txBody>
        </p:sp>
        <p:sp>
          <p:nvSpPr>
            <p:cNvPr id="25" name="Rechteck 32"/>
            <p:cNvSpPr/>
            <p:nvPr/>
          </p:nvSpPr>
          <p:spPr bwMode="auto">
            <a:xfrm>
              <a:off x="7869797" y="4140160"/>
              <a:ext cx="1095683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vergrößert</a:t>
              </a:r>
              <a:endParaRPr/>
            </a:p>
          </p:txBody>
        </p:sp>
        <p:sp>
          <p:nvSpPr>
            <p:cNvPr id="26" name="Rechteck 33"/>
            <p:cNvSpPr/>
            <p:nvPr/>
          </p:nvSpPr>
          <p:spPr bwMode="auto">
            <a:xfrm>
              <a:off x="9093933" y="4140160"/>
              <a:ext cx="1095683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tx1"/>
                  </a:solidFill>
                </a:rPr>
                <a:t>verkleinert</a:t>
              </a:r>
              <a:endParaRPr/>
            </a:p>
          </p:txBody>
        </p:sp>
        <p:sp>
          <p:nvSpPr>
            <p:cNvPr id="27" name="Rechteck 35"/>
            <p:cNvSpPr/>
            <p:nvPr/>
          </p:nvSpPr>
          <p:spPr bwMode="auto">
            <a:xfrm>
              <a:off x="9100950" y="5433582"/>
              <a:ext cx="1091134" cy="25510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uppieren 36"/>
          <p:cNvGrpSpPr/>
          <p:nvPr/>
        </p:nvGrpSpPr>
        <p:grpSpPr bwMode="auto">
          <a:xfrm>
            <a:off x="386173" y="3298674"/>
            <a:ext cx="3369660" cy="1296145"/>
            <a:chOff x="3938756" y="1633921"/>
            <a:chExt cx="3369660" cy="1296145"/>
          </a:xfrm>
        </p:grpSpPr>
        <p:sp>
          <p:nvSpPr>
            <p:cNvPr id="29" name="Rechteck 37"/>
            <p:cNvSpPr/>
            <p:nvPr/>
          </p:nvSpPr>
          <p:spPr bwMode="auto">
            <a:xfrm>
              <a:off x="3938758" y="1633921"/>
              <a:ext cx="3369658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Anforderungen fokussieren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z.B. durch</a:t>
              </a:r>
              <a:endParaRPr/>
            </a:p>
          </p:txBody>
        </p:sp>
        <p:sp>
          <p:nvSpPr>
            <p:cNvPr id="35" name="Rechteck 38"/>
            <p:cNvSpPr/>
            <p:nvPr/>
          </p:nvSpPr>
          <p:spPr bwMode="auto">
            <a:xfrm>
              <a:off x="3938756" y="2103159"/>
              <a:ext cx="3369657" cy="826907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de-DE" sz="1400" u="sng">
                  <a:solidFill>
                    <a:schemeClr val="tx1"/>
                  </a:solidFill>
                </a:rPr>
                <a:t>Sprachunterstützung…</a:t>
              </a:r>
              <a:endParaRPr/>
            </a:p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…um von sprachlichen Anforderungen zu entlasten.</a:t>
              </a:r>
              <a:endParaRPr/>
            </a:p>
          </p:txBody>
        </p:sp>
      </p:grpSp>
      <p:grpSp>
        <p:nvGrpSpPr>
          <p:cNvPr id="31" name="Gruppieren 39"/>
          <p:cNvGrpSpPr/>
          <p:nvPr/>
        </p:nvGrpSpPr>
        <p:grpSpPr bwMode="auto">
          <a:xfrm>
            <a:off x="386173" y="1605287"/>
            <a:ext cx="3369660" cy="1368154"/>
            <a:chOff x="3938756" y="1633921"/>
            <a:chExt cx="3369660" cy="1368154"/>
          </a:xfrm>
        </p:grpSpPr>
        <p:sp>
          <p:nvSpPr>
            <p:cNvPr id="32" name="Rechteck 40"/>
            <p:cNvSpPr/>
            <p:nvPr/>
          </p:nvSpPr>
          <p:spPr bwMode="auto">
            <a:xfrm>
              <a:off x="3938758" y="1633921"/>
              <a:ext cx="3369658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Thema: Flächeninhaltsformel 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zum Kreissektor</a:t>
              </a:r>
              <a:endParaRPr/>
            </a:p>
          </p:txBody>
        </p:sp>
        <p:sp>
          <p:nvSpPr>
            <p:cNvPr id="33" name="Rechteck 41"/>
            <p:cNvSpPr/>
            <p:nvPr/>
          </p:nvSpPr>
          <p:spPr bwMode="auto">
            <a:xfrm>
              <a:off x="3938756" y="2100235"/>
              <a:ext cx="3369657" cy="90184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Ziel: </a:t>
              </a:r>
              <a:br>
                <a:rPr lang="de-DE" sz="1400">
                  <a:solidFill>
                    <a:schemeClr val="tx1"/>
                  </a:solidFill>
                </a:rPr>
              </a:br>
              <a:r>
                <a:rPr lang="de-DE" sz="1400">
                  <a:solidFill>
                    <a:schemeClr val="tx1"/>
                  </a:solidFill>
                </a:rPr>
                <a:t>Zusammenhänge zwischen Radius, Mittelpunktswinkel und Flächeninhalt analysieren.</a:t>
              </a:r>
              <a:endParaRPr/>
            </a:p>
          </p:txBody>
        </p:sp>
      </p:grpSp>
      <p:pic>
        <p:nvPicPr>
          <p:cNvPr id="34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88023" y="5421711"/>
            <a:ext cx="3823137" cy="1347091"/>
          </a:xfrm>
          <a:prstGeom prst="rect">
            <a:avLst/>
          </a:prstGeom>
        </p:spPr>
      </p:pic>
      <p:sp>
        <p:nvSpPr>
          <p:cNvPr id="36" name="Rechteck 38"/>
          <p:cNvSpPr/>
          <p:nvPr/>
        </p:nvSpPr>
        <p:spPr bwMode="auto">
          <a:xfrm>
            <a:off x="386173" y="4594819"/>
            <a:ext cx="3369657" cy="205102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400" u="sng">
                <a:solidFill>
                  <a:schemeClr val="tx1"/>
                </a:solidFill>
              </a:rPr>
              <a:t>Einsatz eines DGS…</a:t>
            </a:r>
            <a:endParaRPr/>
          </a:p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…um Lernende vom technischen Rechnen zu entlasten…</a:t>
            </a:r>
            <a:endParaRPr/>
          </a:p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…und den Fokus auf die Analyse des Zusammenhangs zu fokussieren.</a:t>
            </a:r>
            <a:endParaRPr/>
          </a:p>
          <a:p>
            <a:pPr>
              <a:defRPr/>
            </a:pPr>
            <a:endParaRPr lang="de-DE" sz="140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400" u="sng">
                <a:solidFill>
                  <a:schemeClr val="tx1"/>
                </a:solidFill>
              </a:rPr>
              <a:t>Einsatz einer Tabellenkalkulation…</a:t>
            </a:r>
            <a:endParaRPr/>
          </a:p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…um die Beispiele zu sammeln und die Ergebnisse als Diagramm darzustellen.</a:t>
            </a:r>
            <a:endParaRPr/>
          </a:p>
        </p:txBody>
      </p:sp>
      <p:sp>
        <p:nvSpPr>
          <p:cNvPr id="37" name="Textplatzhalter 10">
            <a:extLst>
              <a:ext uri="{FF2B5EF4-FFF2-40B4-BE49-F238E27FC236}">
                <a16:creationId xmlns:a16="http://schemas.microsoft.com/office/drawing/2014/main" id="{7C82CE1A-348B-DEFF-765C-722D397CC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6899174" y="1136741"/>
            <a:ext cx="2844801" cy="462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1000" dirty="0"/>
              <a:t>Angepasst nach: </a:t>
            </a:r>
            <a:r>
              <a:rPr lang="de-DE" sz="1000" i="1" dirty="0"/>
              <a:t>Kopf oder Zahl 8</a:t>
            </a:r>
            <a:r>
              <a:rPr lang="de-DE" sz="1000" dirty="0"/>
              <a:t>, S. 81</a:t>
            </a:r>
          </a:p>
          <a:p>
            <a:pPr>
              <a:defRPr/>
            </a:pPr>
            <a:r>
              <a:rPr lang="nl-NL" sz="1000" dirty="0">
                <a:effectLst/>
                <a:latin typeface="Segoe UI" panose="020B0502040204020203" pitchFamily="34" charset="0"/>
              </a:rPr>
              <a:t>App GeoGebra: </a:t>
            </a:r>
            <a:r>
              <a:rPr lang="nl-NL" sz="1000" dirty="0">
                <a:effectLst/>
                <a:latin typeface="Segoe UI" panose="020B0502040204020203" pitchFamily="34" charset="0"/>
                <a:hlinkClick r:id="rId5"/>
              </a:rPr>
              <a:t>https://www.geogebra.org/</a:t>
            </a:r>
            <a:endParaRPr sz="1000" dirty="0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AAEE21E-0E48-21A9-D710-32473630CCBE}"/>
              </a:ext>
            </a:extLst>
          </p:cNvPr>
          <p:cNvGrpSpPr/>
          <p:nvPr/>
        </p:nvGrpSpPr>
        <p:grpSpPr>
          <a:xfrm>
            <a:off x="7525320" y="42038"/>
            <a:ext cx="1080000" cy="1085566"/>
            <a:chOff x="-1463340" y="2695985"/>
            <a:chExt cx="1080000" cy="1085566"/>
          </a:xfrm>
        </p:grpSpPr>
        <p:sp>
          <p:nvSpPr>
            <p:cNvPr id="39" name="Rechteck 38">
              <a:hlinkClick r:id="rId6"/>
              <a:extLst>
                <a:ext uri="{FF2B5EF4-FFF2-40B4-BE49-F238E27FC236}">
                  <a16:creationId xmlns:a16="http://schemas.microsoft.com/office/drawing/2014/main" id="{5C477BEE-2A99-8D39-AEB4-F81E2003BD93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40" name="Grafik 39" descr="Ein Bild, das Logo enthält.&#10;&#10;Automatisch generierte Beschreibung">
              <a:hlinkClick r:id="rId6"/>
              <a:extLst>
                <a:ext uri="{FF2B5EF4-FFF2-40B4-BE49-F238E27FC236}">
                  <a16:creationId xmlns:a16="http://schemas.microsoft.com/office/drawing/2014/main" id="{B7C699FF-39F2-6685-0DE5-30F9C7E7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D3448F7E-DF4F-C0C0-298D-AE14281E0AA3}"/>
              </a:ext>
            </a:extLst>
          </p:cNvPr>
          <p:cNvGrpSpPr/>
          <p:nvPr/>
        </p:nvGrpSpPr>
        <p:grpSpPr>
          <a:xfrm>
            <a:off x="8677328" y="42038"/>
            <a:ext cx="1080000" cy="1080000"/>
            <a:chOff x="-1530543" y="3954447"/>
            <a:chExt cx="1080000" cy="1080000"/>
          </a:xfrm>
        </p:grpSpPr>
        <p:sp>
          <p:nvSpPr>
            <p:cNvPr id="42" name="Rechteck 41">
              <a:hlinkClick r:id="rId8"/>
              <a:extLst>
                <a:ext uri="{FF2B5EF4-FFF2-40B4-BE49-F238E27FC236}">
                  <a16:creationId xmlns:a16="http://schemas.microsoft.com/office/drawing/2014/main" id="{22E566AB-2767-A99B-01A3-C7C13F40B7E7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43" name="Grafik 42" descr="Ein Bild, das Logo enthält.&#10;&#10;Automatisch generierte Beschreibung">
              <a:hlinkClick r:id="rId8"/>
              <a:extLst>
                <a:ext uri="{FF2B5EF4-FFF2-40B4-BE49-F238E27FC236}">
                  <a16:creationId xmlns:a16="http://schemas.microsoft.com/office/drawing/2014/main" id="{D4C7CB0F-8AA6-F3A4-21EA-C877ED55B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Anforderungen fokussieren</a:t>
            </a:r>
            <a:endParaRPr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Einordnung</a:t>
            </a:r>
            <a:endParaRPr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Rechteck 28"/>
          <p:cNvSpPr/>
          <p:nvPr/>
        </p:nvSpPr>
        <p:spPr bwMode="auto">
          <a:xfrm>
            <a:off x="0" y="1898898"/>
            <a:ext cx="10040660" cy="3861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sp>
        <p:nvSpPr>
          <p:cNvPr id="10" name="Rechteck 6"/>
          <p:cNvSpPr/>
          <p:nvPr/>
        </p:nvSpPr>
        <p:spPr bwMode="auto">
          <a:xfrm>
            <a:off x="643632" y="2478167"/>
            <a:ext cx="1930896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Ausgangslage</a:t>
            </a:r>
            <a:endParaRPr/>
          </a:p>
        </p:txBody>
      </p:sp>
      <p:sp>
        <p:nvSpPr>
          <p:cNvPr id="11" name="Rechteck 7"/>
          <p:cNvSpPr/>
          <p:nvPr/>
        </p:nvSpPr>
        <p:spPr bwMode="auto">
          <a:xfrm>
            <a:off x="3095285" y="2478167"/>
            <a:ext cx="2316100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Material &amp; Idee</a:t>
            </a:r>
            <a:endParaRPr/>
          </a:p>
        </p:txBody>
      </p:sp>
      <p:sp>
        <p:nvSpPr>
          <p:cNvPr id="12" name="Rechteck 8"/>
          <p:cNvSpPr/>
          <p:nvPr/>
        </p:nvSpPr>
        <p:spPr bwMode="auto">
          <a:xfrm>
            <a:off x="5917515" y="2478167"/>
            <a:ext cx="3409299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Planung der Umsetzung</a:t>
            </a:r>
            <a:endParaRPr/>
          </a:p>
        </p:txBody>
      </p:sp>
      <p:grpSp>
        <p:nvGrpSpPr>
          <p:cNvPr id="13" name="Gruppieren 62"/>
          <p:cNvGrpSpPr/>
          <p:nvPr/>
        </p:nvGrpSpPr>
        <p:grpSpPr bwMode="auto">
          <a:xfrm>
            <a:off x="971299" y="3121800"/>
            <a:ext cx="1222901" cy="2379976"/>
            <a:chOff x="1149927" y="2743200"/>
            <a:chExt cx="1447800" cy="2817669"/>
          </a:xfrm>
        </p:grpSpPr>
        <p:sp>
          <p:nvSpPr>
            <p:cNvPr id="14" name="Oval 51"/>
            <p:cNvSpPr/>
            <p:nvPr/>
          </p:nvSpPr>
          <p:spPr bwMode="auto">
            <a:xfrm>
              <a:off x="1149927" y="4227369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Ziele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für die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Aktivität</a:t>
              </a:r>
              <a:endParaRPr/>
            </a:p>
          </p:txBody>
        </p:sp>
        <p:sp>
          <p:nvSpPr>
            <p:cNvPr id="15" name="Oval 52"/>
            <p:cNvSpPr/>
            <p:nvPr/>
          </p:nvSpPr>
          <p:spPr bwMode="auto">
            <a:xfrm>
              <a:off x="1149927" y="2743200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Voraus-setzungen</a:t>
              </a:r>
              <a:endParaRPr/>
            </a:p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der SuS</a:t>
              </a:r>
              <a:endParaRPr/>
            </a:p>
          </p:txBody>
        </p:sp>
      </p:grpSp>
      <p:cxnSp>
        <p:nvCxnSpPr>
          <p:cNvPr id="16" name="Gerade Verbindung 54"/>
          <p:cNvCxnSpPr>
            <a:cxnSpLocks/>
          </p:cNvCxnSpPr>
          <p:nvPr/>
        </p:nvCxnSpPr>
        <p:spPr bwMode="auto">
          <a:xfrm>
            <a:off x="2831981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56"/>
          <p:cNvCxnSpPr>
            <a:cxnSpLocks/>
          </p:cNvCxnSpPr>
          <p:nvPr/>
        </p:nvCxnSpPr>
        <p:spPr bwMode="auto">
          <a:xfrm>
            <a:off x="5663962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41"/>
          <p:cNvGrpSpPr/>
          <p:nvPr/>
        </p:nvGrpSpPr>
        <p:grpSpPr bwMode="auto">
          <a:xfrm>
            <a:off x="3095285" y="3164690"/>
            <a:ext cx="2316100" cy="2379976"/>
            <a:chOff x="3664527" y="2743200"/>
            <a:chExt cx="2742045" cy="2817669"/>
          </a:xfrm>
        </p:grpSpPr>
        <p:sp>
          <p:nvSpPr>
            <p:cNvPr id="19" name="Oval 42"/>
            <p:cNvSpPr/>
            <p:nvPr/>
          </p:nvSpPr>
          <p:spPr bwMode="auto">
            <a:xfrm>
              <a:off x="4958772" y="3451514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angestrebte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Lern-aktivitäten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0" name="Oval 43"/>
            <p:cNvSpPr/>
            <p:nvPr/>
          </p:nvSpPr>
          <p:spPr bwMode="auto">
            <a:xfrm>
              <a:off x="3664527" y="4227369"/>
              <a:ext cx="1447800" cy="13335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bg1"/>
                  </a:solidFill>
                </a:rPr>
                <a:t>Tools &amp; Medien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Oval 44"/>
            <p:cNvSpPr/>
            <p:nvPr/>
          </p:nvSpPr>
          <p:spPr bwMode="auto">
            <a:xfrm>
              <a:off x="3664527" y="2743200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Aufträge</a:t>
              </a:r>
              <a:endParaRPr/>
            </a:p>
          </p:txBody>
        </p:sp>
      </p:grpSp>
      <p:grpSp>
        <p:nvGrpSpPr>
          <p:cNvPr id="22" name="Gruppieren 45"/>
          <p:cNvGrpSpPr/>
          <p:nvPr/>
        </p:nvGrpSpPr>
        <p:grpSpPr bwMode="auto">
          <a:xfrm>
            <a:off x="5917514" y="3167616"/>
            <a:ext cx="3409299" cy="2377050"/>
            <a:chOff x="7005783" y="2746664"/>
            <a:chExt cx="4036290" cy="2814205"/>
          </a:xfrm>
        </p:grpSpPr>
        <p:sp>
          <p:nvSpPr>
            <p:cNvPr id="23" name="Oval 46"/>
            <p:cNvSpPr/>
            <p:nvPr/>
          </p:nvSpPr>
          <p:spPr bwMode="auto">
            <a:xfrm>
              <a:off x="7005783" y="3451514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Einbettung</a:t>
              </a:r>
              <a:endParaRPr/>
            </a:p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im Unterricht</a:t>
              </a:r>
              <a:endParaRPr/>
            </a:p>
          </p:txBody>
        </p:sp>
        <p:sp>
          <p:nvSpPr>
            <p:cNvPr id="24" name="Oval 47"/>
            <p:cNvSpPr/>
            <p:nvPr/>
          </p:nvSpPr>
          <p:spPr bwMode="auto">
            <a:xfrm>
              <a:off x="8305800" y="2746664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Prozess-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unter-stützung</a:t>
              </a:r>
              <a:endParaRPr/>
            </a:p>
          </p:txBody>
        </p:sp>
        <p:sp>
          <p:nvSpPr>
            <p:cNvPr id="25" name="Oval 48"/>
            <p:cNvSpPr/>
            <p:nvPr/>
          </p:nvSpPr>
          <p:spPr bwMode="auto">
            <a:xfrm>
              <a:off x="9594273" y="3451514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Diskussion von Lösungen</a:t>
              </a:r>
              <a:endParaRPr/>
            </a:p>
          </p:txBody>
        </p:sp>
        <p:sp>
          <p:nvSpPr>
            <p:cNvPr id="26" name="Oval 49"/>
            <p:cNvSpPr/>
            <p:nvPr/>
          </p:nvSpPr>
          <p:spPr bwMode="auto">
            <a:xfrm>
              <a:off x="8305800" y="4227369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Lösungen beobachten</a:t>
              </a:r>
              <a:endParaRPr/>
            </a:p>
          </p:txBody>
        </p:sp>
      </p:grpSp>
      <p:sp>
        <p:nvSpPr>
          <p:cNvPr id="28" name="Legende mit Linie (1) (ohne Rahmen) 29"/>
          <p:cNvSpPr/>
          <p:nvPr/>
        </p:nvSpPr>
        <p:spPr bwMode="auto">
          <a:xfrm>
            <a:off x="249984" y="5888722"/>
            <a:ext cx="3888432" cy="475985"/>
          </a:xfrm>
          <a:prstGeom prst="callout1">
            <a:avLst>
              <a:gd name="adj1" fmla="val -7241"/>
              <a:gd name="adj2" fmla="val 48215"/>
              <a:gd name="adj3" fmla="val -382391"/>
              <a:gd name="adj4" fmla="val 81267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Wie gut ist für die Lernenden erkennbar worum es geht?</a:t>
            </a:r>
            <a:endParaRPr/>
          </a:p>
        </p:txBody>
      </p:sp>
      <p:sp>
        <p:nvSpPr>
          <p:cNvPr id="29" name="Legende mit Linie (1) (ohne Rahmen) 30"/>
          <p:cNvSpPr/>
          <p:nvPr/>
        </p:nvSpPr>
        <p:spPr bwMode="auto">
          <a:xfrm>
            <a:off x="6229176" y="5895069"/>
            <a:ext cx="3888432" cy="475985"/>
          </a:xfrm>
          <a:prstGeom prst="callout1">
            <a:avLst>
              <a:gd name="adj1" fmla="val -5748"/>
              <a:gd name="adj2" fmla="val 54410"/>
              <a:gd name="adj3" fmla="val -373290"/>
              <a:gd name="adj4" fmla="val 39002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Wie kann ich die Lernenden ggf. bei Bedarf fokussieren bzw. entlasten?</a:t>
            </a:r>
            <a:endParaRPr/>
          </a:p>
        </p:txBody>
      </p:sp>
      <p:sp>
        <p:nvSpPr>
          <p:cNvPr id="30" name="Legende mit Linie (1) (ohne Rahmen) 31"/>
          <p:cNvSpPr/>
          <p:nvPr/>
        </p:nvSpPr>
        <p:spPr bwMode="auto">
          <a:xfrm>
            <a:off x="6229176" y="1275679"/>
            <a:ext cx="3888432" cy="475985"/>
          </a:xfrm>
          <a:prstGeom prst="callout1">
            <a:avLst>
              <a:gd name="adj1" fmla="val 121121"/>
              <a:gd name="adj2" fmla="val 17516"/>
              <a:gd name="adj3" fmla="val 557612"/>
              <a:gd name="adj4" fmla="val 6863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Welche Anforderungen an die Lernenden sind an dieser Stelle des Unterrichts wichtig? </a:t>
            </a:r>
            <a:endParaRPr/>
          </a:p>
        </p:txBody>
      </p:sp>
      <p:sp>
        <p:nvSpPr>
          <p:cNvPr id="31" name="Legende mit Linie (1) (ohne Rahmen) 50"/>
          <p:cNvSpPr/>
          <p:nvPr/>
        </p:nvSpPr>
        <p:spPr bwMode="auto">
          <a:xfrm>
            <a:off x="3467169" y="6431890"/>
            <a:ext cx="3888432" cy="475985"/>
          </a:xfrm>
          <a:prstGeom prst="callout1">
            <a:avLst>
              <a:gd name="adj1" fmla="val -27634"/>
              <a:gd name="adj2" fmla="val 42801"/>
              <a:gd name="adj3" fmla="val -268725"/>
              <a:gd name="adj4" fmla="val 11915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Können digitale Medien dazu beitragen irrelevante Anforderungen zu reduzieren?</a:t>
            </a:r>
            <a:endParaRPr/>
          </a:p>
        </p:txBody>
      </p:sp>
      <p:grpSp>
        <p:nvGrpSpPr>
          <p:cNvPr id="2" name="Gruppieren 1"/>
          <p:cNvGrpSpPr/>
          <p:nvPr/>
        </p:nvGrpSpPr>
        <p:grpSpPr bwMode="auto">
          <a:xfrm>
            <a:off x="1933561" y="1281296"/>
            <a:ext cx="3888432" cy="478529"/>
            <a:chOff x="1933561" y="1281296"/>
            <a:chExt cx="3888432" cy="478529"/>
          </a:xfrm>
        </p:grpSpPr>
        <p:sp>
          <p:nvSpPr>
            <p:cNvPr id="27" name="Legende mit Linie (1) (ohne Rahmen) 3"/>
            <p:cNvSpPr/>
            <p:nvPr/>
          </p:nvSpPr>
          <p:spPr bwMode="auto">
            <a:xfrm>
              <a:off x="1933561" y="1281296"/>
              <a:ext cx="3888432" cy="475985"/>
            </a:xfrm>
            <a:prstGeom prst="callout1">
              <a:avLst>
                <a:gd name="adj1" fmla="val 112644"/>
                <a:gd name="adj2" fmla="val 49878"/>
                <a:gd name="adj3" fmla="val 554521"/>
                <a:gd name="adj4" fmla="val 711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600" i="1">
                  <a:solidFill>
                    <a:schemeClr val="tx1"/>
                  </a:solidFill>
                </a:rPr>
                <a:t>Worauf</a:t>
              </a:r>
              <a:r>
                <a:rPr lang="de-DE" sz="1600">
                  <a:solidFill>
                    <a:schemeClr val="tx1"/>
                  </a:solidFill>
                </a:rPr>
                <a:t> will ich die Lernaktivitäten </a:t>
              </a:r>
              <a:br>
                <a:rPr lang="de-DE" sz="1600">
                  <a:solidFill>
                    <a:schemeClr val="tx1"/>
                  </a:solidFill>
                </a:rPr>
              </a:br>
              <a:r>
                <a:rPr lang="de-DE" sz="1600">
                  <a:solidFill>
                    <a:schemeClr val="tx1"/>
                  </a:solidFill>
                </a:rPr>
                <a:t>eigentlich fokussieren?</a:t>
              </a:r>
              <a:endParaRPr lang="de-DE" sz="1600" i="1">
                <a:solidFill>
                  <a:schemeClr val="tx1"/>
                </a:solidFill>
              </a:endParaRPr>
            </a:p>
          </p:txBody>
        </p:sp>
        <p:sp>
          <p:nvSpPr>
            <p:cNvPr id="32" name="Legende mit Linie (1) (ohne Rahmen) 3"/>
            <p:cNvSpPr/>
            <p:nvPr/>
          </p:nvSpPr>
          <p:spPr bwMode="auto">
            <a:xfrm>
              <a:off x="1933561" y="1283840"/>
              <a:ext cx="3888432" cy="475985"/>
            </a:xfrm>
            <a:prstGeom prst="callout1">
              <a:avLst>
                <a:gd name="adj1" fmla="val 112644"/>
                <a:gd name="adj2" fmla="val 49878"/>
                <a:gd name="adj3" fmla="val 699718"/>
                <a:gd name="adj4" fmla="val -40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600" i="1">
                  <a:solidFill>
                    <a:schemeClr val="tx1"/>
                  </a:solidFill>
                </a:rPr>
                <a:t>Worauf</a:t>
              </a:r>
              <a:r>
                <a:rPr lang="de-DE" sz="1600">
                  <a:solidFill>
                    <a:schemeClr val="tx1"/>
                  </a:solidFill>
                </a:rPr>
                <a:t> will ich die Lernaktivitäten </a:t>
              </a:r>
              <a:br>
                <a:rPr lang="de-DE" sz="1600">
                  <a:solidFill>
                    <a:schemeClr val="tx1"/>
                  </a:solidFill>
                </a:rPr>
              </a:br>
              <a:r>
                <a:rPr lang="de-DE" sz="1600">
                  <a:solidFill>
                    <a:schemeClr val="tx1"/>
                  </a:solidFill>
                </a:rPr>
                <a:t>eigentlich fokussieren?</a:t>
              </a:r>
              <a:endParaRPr lang="de-DE" sz="1600" i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8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/>
              <a:t>Anforderungen fokussieren</a:t>
            </a:r>
            <a:endParaRPr lang="de-DE"/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Anwendung</a:t>
            </a:r>
            <a:endParaRPr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 15" descr="Bleistift, Anspitzer, Notebook, Papier, Bildung"/>
          <p:cNvSpPr>
            <a:spLocks noChangeAspect="1"/>
          </p:cNvSpPr>
          <p:nvPr/>
        </p:nvSpPr>
        <p:spPr bwMode="auto">
          <a:xfrm>
            <a:off x="198374" y="1569960"/>
            <a:ext cx="4879357" cy="3666312"/>
          </a:xfrm>
          <a:prstGeom prst="rect">
            <a:avLst/>
          </a:prstGeom>
          <a:blipFill>
            <a:blip r:embed="rId3"/>
            <a:srcRect l="4545" r="4545"/>
            <a:stretch/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uppieren 22"/>
          <p:cNvGrpSpPr/>
          <p:nvPr/>
        </p:nvGrpSpPr>
        <p:grpSpPr bwMode="auto">
          <a:xfrm>
            <a:off x="3683194" y="1702602"/>
            <a:ext cx="6362406" cy="5020331"/>
            <a:chOff x="3897508" y="838198"/>
            <a:chExt cx="7532492" cy="5943603"/>
          </a:xfrm>
        </p:grpSpPr>
        <p:sp>
          <p:nvSpPr>
            <p:cNvPr id="9" name="Rechteck 14"/>
            <p:cNvSpPr/>
            <p:nvPr/>
          </p:nvSpPr>
          <p:spPr bwMode="auto">
            <a:xfrm>
              <a:off x="3897508" y="838198"/>
              <a:ext cx="7532491" cy="497382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430338" lvl="2" indent="-3175">
                <a:defRPr/>
              </a:pPr>
              <a:r>
                <a:rPr lang="de-DE" sz="1400" b="1" dirty="0">
                  <a:solidFill>
                    <a:schemeClr val="tx1"/>
                  </a:solidFill>
                </a:rPr>
                <a:t>Analysieren Sie eines der Beispiele.</a:t>
              </a:r>
              <a:endParaRPr dirty="0"/>
            </a:p>
            <a:p>
              <a:pPr marL="1430338" lvl="2" indent="-3175">
                <a:defRPr/>
              </a:pPr>
              <a:endParaRPr lang="de-DE" sz="1400" b="1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de-DE" sz="1400" i="1" dirty="0">
                  <a:solidFill>
                    <a:schemeClr val="tx1"/>
                  </a:solidFill>
                </a:rPr>
                <a:t>Was ist jeweils das Ziel?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Was sind lernförderliche Anforderungen bei einer möglichen Erarbeitung?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Was wären nicht direkt relevante Anforderungen bei einer möglichen Erarbeitung?</a:t>
              </a:r>
              <a:endParaRPr dirty="0"/>
            </a:p>
            <a:p>
              <a:pPr marL="1430338" lvl="2" indent="-3175">
                <a:defRPr/>
              </a:pPr>
              <a:endParaRPr lang="de-DE" sz="1400" i="1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de-DE" sz="1400" i="1" dirty="0">
                  <a:solidFill>
                    <a:schemeClr val="tx1"/>
                  </a:solidFill>
                </a:rPr>
                <a:t>Wie werden Anforderungen hier fokussiert?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Welche Aspekte werden für die Arbeit der Lernenden in den Vordergrund gestellt?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Welche Anforderungen werden gezielt reduziert?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Wie wird das erreicht?</a:t>
              </a:r>
              <a:endParaRPr dirty="0"/>
            </a:p>
            <a:p>
              <a:pPr marL="1430338" lvl="2" indent="-3175">
                <a:defRPr/>
              </a:pPr>
              <a:endParaRPr lang="de-DE" sz="1400" i="1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de-DE" sz="1400" i="1" dirty="0">
                  <a:solidFill>
                    <a:schemeClr val="tx1"/>
                  </a:solidFill>
                </a:rPr>
                <a:t>Wo könnte optimiert werden?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Wie könnte das Ziel anders, und dennoch mit realistischen Anforderungen angegangen werden?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Wo würde sich ggf. auch eine Differenzierung anbieten?</a:t>
              </a:r>
              <a:endParaRPr dirty="0"/>
            </a:p>
            <a:p>
              <a:pPr marL="1427163" lvl="2"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Notieren Sie konkrete Verbesserungsmöglichkeiten!</a:t>
              </a:r>
              <a:endParaRPr dirty="0"/>
            </a:p>
          </p:txBody>
        </p:sp>
        <p:sp>
          <p:nvSpPr>
            <p:cNvPr id="10" name="Rechteck 13"/>
            <p:cNvSpPr/>
            <p:nvPr/>
          </p:nvSpPr>
          <p:spPr bwMode="auto">
            <a:xfrm>
              <a:off x="3902373" y="838198"/>
              <a:ext cx="1646136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1800" b="1">
                  <a:solidFill>
                    <a:schemeClr val="bg1"/>
                  </a:solidFill>
                </a:rPr>
                <a:t>Anwendung</a:t>
              </a:r>
              <a:endParaRPr/>
            </a:p>
          </p:txBody>
        </p:sp>
        <p:sp>
          <p:nvSpPr>
            <p:cNvPr id="11" name="Rechteck 16"/>
            <p:cNvSpPr/>
            <p:nvPr/>
          </p:nvSpPr>
          <p:spPr bwMode="auto">
            <a:xfrm>
              <a:off x="3897508" y="5812026"/>
              <a:ext cx="7532492" cy="969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40000">
                <a:spcBef>
                  <a:spcPts val="253"/>
                </a:spcBef>
                <a:defRPr/>
              </a:pPr>
              <a:r>
                <a:rPr lang="de-DE" sz="1700" dirty="0">
                  <a:solidFill>
                    <a:schemeClr val="tx1"/>
                  </a:solidFill>
                </a:rPr>
                <a:t>Nutzen Sie gerne die verlinkte </a:t>
              </a:r>
              <a:r>
                <a:rPr lang="de-DE" sz="1700" dirty="0">
                  <a:solidFill>
                    <a:schemeClr val="tx1"/>
                  </a:solidFill>
                  <a:hlinkClick r:id="rId4"/>
                </a:rPr>
                <a:t>Vorlage</a:t>
              </a:r>
              <a:r>
                <a:rPr lang="de-DE" sz="1700" dirty="0">
                  <a:solidFill>
                    <a:schemeClr val="tx1"/>
                  </a:solidFill>
                </a:rPr>
                <a:t>.</a:t>
              </a:r>
              <a:endParaRPr lang="de-DE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8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/>
              <a:t>Anforderungen fokussieren</a:t>
            </a:r>
            <a:endParaRPr lang="de-DE"/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 digitaler Medien</a:t>
            </a:r>
            <a:endParaRPr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 15" descr="Bleistift, Anspitzer, Notebook, Papier, Bildung"/>
          <p:cNvSpPr>
            <a:spLocks noChangeAspect="1"/>
          </p:cNvSpPr>
          <p:nvPr/>
        </p:nvSpPr>
        <p:spPr bwMode="auto">
          <a:xfrm>
            <a:off x="198374" y="1569960"/>
            <a:ext cx="4879357" cy="3666312"/>
          </a:xfrm>
          <a:prstGeom prst="rect">
            <a:avLst/>
          </a:prstGeom>
          <a:blipFill>
            <a:blip r:embed="rId3"/>
            <a:srcRect l="4545" r="4545"/>
            <a:stretch/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uppieren 22"/>
          <p:cNvGrpSpPr/>
          <p:nvPr/>
        </p:nvGrpSpPr>
        <p:grpSpPr bwMode="auto">
          <a:xfrm>
            <a:off x="3683194" y="1702602"/>
            <a:ext cx="6362406" cy="5020331"/>
            <a:chOff x="3897508" y="838198"/>
            <a:chExt cx="7532492" cy="5943603"/>
          </a:xfrm>
        </p:grpSpPr>
        <p:sp>
          <p:nvSpPr>
            <p:cNvPr id="9" name="Rechteck 14"/>
            <p:cNvSpPr/>
            <p:nvPr/>
          </p:nvSpPr>
          <p:spPr bwMode="auto">
            <a:xfrm>
              <a:off x="3897508" y="838198"/>
              <a:ext cx="7532491" cy="497382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430338" lvl="2" indent="-3175">
                <a:defRPr/>
              </a:pPr>
              <a:r>
                <a:rPr lang="de-DE" sz="1400" b="1" dirty="0">
                  <a:solidFill>
                    <a:schemeClr val="tx1"/>
                  </a:solidFill>
                </a:rPr>
                <a:t>Analysieren Sie eines der Beispiele.</a:t>
              </a:r>
              <a:endParaRPr lang="de-DE" sz="1400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endParaRPr lang="de-DE" sz="1400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de-DE" sz="1400" i="1" dirty="0">
                  <a:solidFill>
                    <a:schemeClr val="tx1"/>
                  </a:solidFill>
                </a:rPr>
                <a:t>Digitale Medien und Fokussieren von Anforderungen.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Wie tragen digitale Medien hier dazu bei, die Anforderungen auf relevante Aspekte zu fokussieren?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Inwiefern ließe sich das auch ohne digitale Medien umsetzen?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Gibt es Verbesserungsmöglichkeiten für den Einsatz digitaler Medien?</a:t>
              </a:r>
              <a:endParaRPr dirty="0"/>
            </a:p>
          </p:txBody>
        </p:sp>
        <p:sp>
          <p:nvSpPr>
            <p:cNvPr id="10" name="Rechteck 13"/>
            <p:cNvSpPr/>
            <p:nvPr/>
          </p:nvSpPr>
          <p:spPr bwMode="auto">
            <a:xfrm>
              <a:off x="3902373" y="838198"/>
              <a:ext cx="1646136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1800" b="1">
                  <a:solidFill>
                    <a:schemeClr val="bg1"/>
                  </a:solidFill>
                </a:rPr>
                <a:t>Auftrag</a:t>
              </a:r>
              <a:endParaRPr/>
            </a:p>
          </p:txBody>
        </p:sp>
        <p:sp>
          <p:nvSpPr>
            <p:cNvPr id="11" name="Rechteck 16"/>
            <p:cNvSpPr/>
            <p:nvPr/>
          </p:nvSpPr>
          <p:spPr bwMode="auto">
            <a:xfrm>
              <a:off x="3897508" y="5812026"/>
              <a:ext cx="7532492" cy="969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40000">
                <a:spcBef>
                  <a:spcPts val="253"/>
                </a:spcBef>
                <a:defRPr/>
              </a:pPr>
              <a:r>
                <a:rPr lang="de-DE" sz="1700" dirty="0">
                  <a:solidFill>
                    <a:schemeClr val="tx1"/>
                  </a:solidFill>
                </a:rPr>
                <a:t>Nutzen Sie gerne die verlinkte </a:t>
              </a:r>
              <a:r>
                <a:rPr lang="de-DE" sz="1700" dirty="0">
                  <a:solidFill>
                    <a:schemeClr val="tx1"/>
                  </a:solidFill>
                  <a:hlinkClick r:id="rId4"/>
                </a:rPr>
                <a:t>Vorlage</a:t>
              </a:r>
              <a:r>
                <a:rPr lang="de-DE" sz="1700" dirty="0">
                  <a:solidFill>
                    <a:schemeClr val="tx1"/>
                  </a:solidFill>
                </a:rPr>
                <a:t>.</a:t>
              </a:r>
              <a:endParaRPr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 und Literaturverzeichnis</a:t>
            </a:r>
            <a:endParaRPr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 sz="1600" b="0"/>
              <a:t>Fauth, B., &amp; Leuders, T. (2018). </a:t>
            </a:r>
            <a:r>
              <a:rPr lang="de-DE" sz="1600" b="0" i="1"/>
              <a:t>Kognitive Aktivierung im Unterricht. </a:t>
            </a:r>
            <a:r>
              <a:rPr lang="de-DE" sz="1600" b="0"/>
              <a:t>Stuttgart: Landesinstitut für Schulentwicklung (LS).</a:t>
            </a:r>
            <a:endParaRPr/>
          </a:p>
          <a:p>
            <a:pPr>
              <a:defRPr/>
            </a:pPr>
            <a:r>
              <a:rPr lang="de-DE" sz="1600" b="0"/>
              <a:t>Jordan, A., Krauss, S., Löwen, K., Blum, W., Neubrand, M., Brunner, M., ... &amp; Baumert, J. (2008). Aufgaben im COACTIV-Projekt: Zeugnisse des kognitiven Aktivierungspotentials im deutschen Mathematikunterricht. Journal für Mathematik-Didaktik 29(2), 83-107.</a:t>
            </a:r>
            <a:endParaRPr/>
          </a:p>
          <a:p>
            <a:pPr>
              <a:defRPr/>
            </a:pPr>
            <a:r>
              <a:rPr lang="de-DE" sz="1600" b="0"/>
              <a:t>Kapur, M. (2016). Examining productive failure, productive success, unproductive failure, and unproductive success in learning. Educational Psychologist, 51(2), 289-299.</a:t>
            </a:r>
            <a:endParaRPr/>
          </a:p>
          <a:p>
            <a:pPr>
              <a:defRPr/>
            </a:pPr>
            <a:r>
              <a:rPr lang="de-DE" sz="1600" b="0"/>
              <a:t>Leisen, J. (2013). Handbuch Sprachförderung im Fach. Sprachsensibler Fachunterricht in der Praxis. Grundlagenteil/Praxismaterialien Stuttgart Klett.</a:t>
            </a:r>
            <a:endParaRPr/>
          </a:p>
          <a:p>
            <a:pPr>
              <a:defRPr/>
            </a:pPr>
            <a:r>
              <a:rPr lang="de-DE" sz="1600" b="0"/>
              <a:t>Lipowsky, F., Richter, T., Borromeo-Ferri, R., Ebersbach, M., &amp; Hänze, M. (2015). Wünschenswerte Erschwernisse beim Lernen. </a:t>
            </a:r>
            <a:r>
              <a:rPr lang="de-DE" sz="1600" b="0" i="1"/>
              <a:t>Schulpädagogik heute 6</a:t>
            </a:r>
            <a:r>
              <a:rPr lang="de-DE" sz="1600" b="0"/>
              <a:t>(11).</a:t>
            </a:r>
            <a:endParaRPr/>
          </a:p>
          <a:p>
            <a:pPr>
              <a:defRPr/>
            </a:pPr>
            <a:r>
              <a:rPr lang="de-DE" sz="1600" b="0"/>
              <a:t>Schnotz, W., &amp; Kürschner, C. (2007). A reconsideration of cognitive load theory. Educational psychology review, 19(4), 469-508.</a:t>
            </a:r>
            <a:endParaRPr/>
          </a:p>
          <a:p>
            <a:pPr>
              <a:defRPr/>
            </a:pPr>
            <a:r>
              <a:rPr lang="de-DE" sz="1600" b="0"/>
              <a:t>Ufer, S., Heinze, A. &amp; Lipowsky, F. (2015). Unterrichtsmethoden und Instruktionsstrategien. </a:t>
            </a:r>
            <a:r>
              <a:rPr lang="de-DE" sz="1600" b="0" i="1"/>
              <a:t>In: Bruder R., Hefendehl-Hebeker L., Schmidt-Thieme B., Weigand HG. (eds) Handbuch der Mathematikdidaktik.</a:t>
            </a:r>
            <a:r>
              <a:rPr lang="de-DE" sz="1600" b="0"/>
              <a:t> Springer Spektrum, Berlin, Heidelberg.</a:t>
            </a:r>
            <a:endParaRPr/>
          </a:p>
          <a:p>
            <a:pPr>
              <a:defRPr/>
            </a:pPr>
            <a:r>
              <a:rPr lang="de-DE" sz="1600" b="0"/>
              <a:t>Wecker, C., Ufer, S., Mahl, C. (2016). Vom Vormachen zum Selbermachen: Fading von Lösungsschritten bei der Demonstration von Strategien im Mathematikunterricht. </a:t>
            </a:r>
            <a:r>
              <a:rPr lang="de-DE" sz="1600" b="0" i="1"/>
              <a:t>Unterrichtswissenschaft: Zeitschrift für Lernforschung, 44</a:t>
            </a:r>
            <a:r>
              <a:rPr lang="de-DE" sz="1600" b="0"/>
              <a:t>, 442-457.</a:t>
            </a:r>
            <a:endParaRPr/>
          </a:p>
          <a:p>
            <a:pPr>
              <a:defRPr/>
            </a:pPr>
            <a:endParaRPr lang="de-DE"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1600" b="0"/>
              <a:t>Titelbild: Bild von Free-Photos auf Pixabay: https://pixabay.com/images/id-1209823/ </a:t>
            </a:r>
            <a:endParaRPr/>
          </a:p>
          <a:p>
            <a:pPr>
              <a:defRPr/>
            </a:pPr>
            <a:r>
              <a:rPr lang="de-DE" sz="1600" b="0"/>
              <a:t>Folien 13-14: Bild von Free-Photos auf Pixabay: </a:t>
            </a:r>
            <a:r>
              <a:rPr lang="de-DE" sz="1600" b="0" u="sng">
                <a:hlinkClick r:id="rId2" tooltip="https://pixabay.com/images/id-918449/"/>
              </a:rPr>
              <a:t>https://pixabay.com/images/id-918449/</a:t>
            </a:r>
            <a:endParaRPr lang="de-DE" sz="1600" b="0"/>
          </a:p>
          <a:p>
            <a:pPr>
              <a:defRPr/>
            </a:pPr>
            <a:endParaRPr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 und Literaturverzeichnis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Bilder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Kognitive Aktivierung – Option 1: Anforderungen fokussieren um sich auf das Wesentliche zu beschränken</a:t>
            </a:r>
            <a:r>
              <a:rPr lang="de-DE" sz="1800" i="1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wurde im Rahmen des Projekts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Stefan Ufer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Timo Kosiol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Matthias Mohr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und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Christian </a:t>
            </a:r>
            <a:r>
              <a:rPr lang="de-DE" sz="1800" dirty="0" err="1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Lindermayer</a:t>
            </a:r>
            <a:r>
              <a:rPr lang="de-DE" sz="180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erstellt und ist als </a:t>
            </a:r>
            <a:r>
              <a:rPr lang="de-DE" sz="180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CC-BY-SA4.0</a:t>
            </a:r>
            <a:r>
              <a:rPr lang="de-DE" sz="180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  <a:endParaRPr lang="de-DE" sz="1800" dirty="0">
              <a:solidFill>
                <a:srgbClr val="000000"/>
              </a:solidFill>
              <a:effectLst/>
              <a:latin typeface="Corbel Light" panose="020B0303020204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DigitUS-Projekt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ausführliche Darstellung der Inhalte der Präsentation findet sich in der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Handreichung für Mathematik-Lehrkräfte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DigitUS-Projekt</a:t>
            </a:r>
            <a:endParaRPr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Lizenzhinweis</a:t>
            </a:r>
            <a:endParaRPr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3CD827-E223-9BF3-B8FC-A27B26CF76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F1A6021-4B03-4406-8899-8DBD1F4DE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70685" y="3673420"/>
            <a:ext cx="3480509" cy="2925428"/>
          </a:xfrm>
          <a:prstGeom prst="rect">
            <a:avLst/>
          </a:prstGeom>
        </p:spPr>
      </p:pic>
      <p:pic>
        <p:nvPicPr>
          <p:cNvPr id="5" name="Grafik 2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33016" y="3672458"/>
            <a:ext cx="3494053" cy="2931705"/>
          </a:xfrm>
          <a:prstGeom prst="rect">
            <a:avLst/>
          </a:prstGeom>
        </p:spPr>
      </p:pic>
      <p:sp>
        <p:nvSpPr>
          <p:cNvPr id="6" name="Titel 9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/>
              <a:t>Anforderungen fokussieren</a:t>
            </a:r>
            <a:endParaRPr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Hintergrund</a:t>
            </a:r>
            <a:endParaRPr lang="de-DE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Jordan et al., 2008; Schnotz &amp; Kürschner, 2007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Aufgaben, die tiefe Verarbeitung anregen sollen, sind häufig anspruchsvoll. 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Besonders für Lernende mit weniger günstigen Lernvoraussetzungen </a:t>
            </a:r>
            <a:br>
              <a:rPr lang="de-DE"/>
            </a:br>
            <a:r>
              <a:rPr lang="de-DE"/>
              <a:t>(z.B. Vorwissen, Selbstkonzept).</a:t>
            </a:r>
            <a:endParaRPr/>
          </a:p>
          <a:p>
            <a:pPr>
              <a:defRPr/>
            </a:pPr>
            <a:endParaRPr lang="de-DE" b="1"/>
          </a:p>
          <a:p>
            <a:pPr>
              <a:defRPr/>
            </a:pPr>
            <a:r>
              <a:rPr lang="de-DE" b="1"/>
              <a:t>Anforderungen in der realen Unterrichtspraxis</a:t>
            </a:r>
            <a:endParaRPr/>
          </a:p>
          <a:p>
            <a:pPr lvl="1">
              <a:defRPr/>
            </a:pPr>
            <a:r>
              <a:rPr lang="de-DE"/>
              <a:t>Insgesamt geringe Umsetzung „tiefer Verarbeitung“, häufig Vereinfachung von Anforderungen im Unterrichtsgespräch.</a:t>
            </a:r>
            <a:endParaRPr/>
          </a:p>
          <a:p>
            <a:pPr lvl="1">
              <a:defRPr/>
            </a:pPr>
            <a:r>
              <a:rPr lang="de-DE" i="1"/>
              <a:t>Mögliche Ursache: </a:t>
            </a:r>
            <a:br>
              <a:rPr lang="de-DE" i="1"/>
            </a:br>
            <a:r>
              <a:rPr lang="de-DE"/>
              <a:t>Vermutete oder reale Überforderung </a:t>
            </a:r>
            <a:br>
              <a:rPr lang="de-DE"/>
            </a:br>
            <a:r>
              <a:rPr lang="de-DE"/>
              <a:t>der Lernenden bei komplexeren Anforderungen?</a:t>
            </a:r>
            <a:br>
              <a:rPr lang="de-DE"/>
            </a:br>
            <a:r>
              <a:rPr lang="de-DE"/>
              <a:t>Oder ist es eine Sache der Dosierung?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Aus der Instruktionsforschung</a:t>
            </a:r>
            <a:endParaRPr/>
          </a:p>
          <a:p>
            <a:pPr lvl="1">
              <a:defRPr/>
            </a:pPr>
            <a:r>
              <a:rPr lang="de-DE"/>
              <a:t>Forschungsstand legt eine </a:t>
            </a:r>
            <a:r>
              <a:rPr lang="de-DE" b="1"/>
              <a:t>U-förmige Verbindung</a:t>
            </a:r>
            <a:r>
              <a:rPr lang="de-DE"/>
              <a:t> </a:t>
            </a:r>
            <a:br>
              <a:rPr lang="de-DE"/>
            </a:br>
            <a:r>
              <a:rPr lang="de-DE"/>
              <a:t>zwischen Umfang der lernförderlichen Anforderungen </a:t>
            </a:r>
            <a:br>
              <a:rPr lang="de-DE"/>
            </a:br>
            <a:r>
              <a:rPr lang="de-DE"/>
              <a:t>und dem Lernzuwachs nahe.</a:t>
            </a:r>
            <a:endParaRPr/>
          </a:p>
          <a:p>
            <a:pPr lvl="1">
              <a:defRPr/>
            </a:pPr>
            <a:r>
              <a:rPr lang="de-DE"/>
              <a:t>Irrelevante Anforderungen reduzieren </a:t>
            </a:r>
            <a:br>
              <a:rPr lang="de-DE"/>
            </a:br>
            <a:r>
              <a:rPr lang="de-DE"/>
              <a:t>den Lernzuwachs zusätzlich.</a:t>
            </a:r>
            <a:endParaRPr/>
          </a:p>
          <a:p>
            <a:pPr>
              <a:defRPr/>
            </a:pPr>
            <a:endParaRPr lang="de-DE"/>
          </a:p>
        </p:txBody>
      </p:sp>
      <p:grpSp>
        <p:nvGrpSpPr>
          <p:cNvPr id="10" name="Gruppieren 12"/>
          <p:cNvGrpSpPr/>
          <p:nvPr/>
        </p:nvGrpSpPr>
        <p:grpSpPr bwMode="auto">
          <a:xfrm>
            <a:off x="6265693" y="4495542"/>
            <a:ext cx="2547391" cy="2334235"/>
            <a:chOff x="6312216" y="4536555"/>
            <a:chExt cx="2547391" cy="2334235"/>
          </a:xfrm>
        </p:grpSpPr>
        <p:sp>
          <p:nvSpPr>
            <p:cNvPr id="11" name="Textfeld 10"/>
            <p:cNvSpPr/>
            <p:nvPr/>
          </p:nvSpPr>
          <p:spPr bwMode="auto">
            <a:xfrm rot="16199998">
              <a:off x="5956478" y="4892293"/>
              <a:ext cx="9884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1200"/>
                <a:t>Lernzuwachs</a:t>
              </a:r>
              <a:endParaRPr/>
            </a:p>
          </p:txBody>
        </p:sp>
        <p:sp>
          <p:nvSpPr>
            <p:cNvPr id="12" name="Textfeld 11"/>
            <p:cNvSpPr/>
            <p:nvPr/>
          </p:nvSpPr>
          <p:spPr bwMode="auto">
            <a:xfrm>
              <a:off x="7422867" y="6593791"/>
              <a:ext cx="1436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1200"/>
                <a:t>Gesamtanforderung</a:t>
              </a:r>
              <a:endParaRPr/>
            </a:p>
          </p:txBody>
        </p:sp>
      </p:grpSp>
      <p:sp>
        <p:nvSpPr>
          <p:cNvPr id="13" name="Textfeld 14"/>
          <p:cNvSpPr/>
          <p:nvPr/>
        </p:nvSpPr>
        <p:spPr bwMode="auto">
          <a:xfrm>
            <a:off x="5313504" y="6180702"/>
            <a:ext cx="1449436" cy="553998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de-DE" sz="1000"/>
              <a:t>zu wenig lernförderliche</a:t>
            </a:r>
            <a:br>
              <a:rPr lang="de-DE" sz="1000"/>
            </a:br>
            <a:r>
              <a:rPr lang="de-DE" sz="1000"/>
              <a:t>Anforderungen</a:t>
            </a:r>
            <a:endParaRPr sz="1000"/>
          </a:p>
          <a:p>
            <a:pPr algn="ctr">
              <a:defRPr/>
            </a:pPr>
            <a:r>
              <a:rPr lang="de-DE" sz="1000"/>
              <a:t>--&gt; Unterforderung</a:t>
            </a:r>
            <a:endParaRPr sz="1000"/>
          </a:p>
        </p:txBody>
      </p:sp>
      <p:sp>
        <p:nvSpPr>
          <p:cNvPr id="14" name="Textfeld 15"/>
          <p:cNvSpPr/>
          <p:nvPr/>
        </p:nvSpPr>
        <p:spPr bwMode="auto">
          <a:xfrm>
            <a:off x="8945238" y="6159180"/>
            <a:ext cx="1316386" cy="553998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de-DE" sz="1000"/>
              <a:t>zu viel lernförderliche</a:t>
            </a:r>
            <a:br>
              <a:rPr lang="de-DE" sz="1000"/>
            </a:br>
            <a:r>
              <a:rPr lang="de-DE" sz="1000"/>
              <a:t>Anforderungen</a:t>
            </a:r>
            <a:endParaRPr sz="1000"/>
          </a:p>
          <a:p>
            <a:pPr algn="ctr">
              <a:defRPr/>
            </a:pPr>
            <a:r>
              <a:rPr lang="de-DE" sz="1000"/>
              <a:t>--&gt; Überforderung</a:t>
            </a:r>
            <a:endParaRPr sz="1000"/>
          </a:p>
        </p:txBody>
      </p:sp>
      <p:sp>
        <p:nvSpPr>
          <p:cNvPr id="15" name="Textfeld 27"/>
          <p:cNvSpPr/>
          <p:nvPr/>
        </p:nvSpPr>
        <p:spPr bwMode="auto">
          <a:xfrm>
            <a:off x="7048772" y="5295279"/>
            <a:ext cx="1895071" cy="400110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de-DE" sz="1000"/>
              <a:t>Reduzierter optimaler Lernerfolg</a:t>
            </a:r>
            <a:br>
              <a:rPr lang="de-DE" sz="1000"/>
            </a:br>
            <a:r>
              <a:rPr lang="de-DE" sz="1000"/>
              <a:t>bei irrelevanten Anforderungen</a:t>
            </a:r>
            <a:endParaRPr sz="1000"/>
          </a:p>
        </p:txBody>
      </p:sp>
      <p:sp>
        <p:nvSpPr>
          <p:cNvPr id="16" name="Textfeld 28"/>
          <p:cNvSpPr/>
          <p:nvPr/>
        </p:nvSpPr>
        <p:spPr bwMode="auto">
          <a:xfrm>
            <a:off x="8237622" y="4731236"/>
            <a:ext cx="18453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800"/>
              <a:t>bei nur lernförderlichen Anforderungen</a:t>
            </a:r>
            <a:endParaRPr/>
          </a:p>
        </p:txBody>
      </p:sp>
      <p:sp>
        <p:nvSpPr>
          <p:cNvPr id="17" name="Textfeld 29"/>
          <p:cNvSpPr/>
          <p:nvPr/>
        </p:nvSpPr>
        <p:spPr bwMode="auto">
          <a:xfrm>
            <a:off x="7099980" y="5896773"/>
            <a:ext cx="17347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800"/>
              <a:t>bei auch irrelevanten Anforderungen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Anforderungen fokussieren</a:t>
            </a:r>
            <a:endParaRPr/>
          </a:p>
        </p:txBody>
      </p:sp>
      <p:sp>
        <p:nvSpPr>
          <p:cNvPr id="5" name="Textplatzhalter 1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Grundidee</a:t>
            </a:r>
            <a:endParaRPr/>
          </a:p>
        </p:txBody>
      </p:sp>
      <p:sp>
        <p:nvSpPr>
          <p:cNvPr id="6" name="Textplatzhalter 18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Notwendige </a:t>
            </a:r>
            <a:r>
              <a:rPr lang="de-DE" b="1"/>
              <a:t>Balance</a:t>
            </a:r>
            <a:r>
              <a:rPr lang="de-DE"/>
              <a:t>:</a:t>
            </a:r>
            <a:endParaRPr/>
          </a:p>
          <a:p>
            <a:pPr lvl="1">
              <a:defRPr/>
            </a:pPr>
            <a:r>
              <a:rPr lang="de-DE"/>
              <a:t>Zu hohe Anforderungen führen zu Überforderung und behindern Lernprozesse.</a:t>
            </a:r>
            <a:endParaRPr/>
          </a:p>
          <a:p>
            <a:pPr lvl="1">
              <a:defRPr/>
            </a:pPr>
            <a:r>
              <a:rPr lang="de-DE"/>
              <a:t>Zu niedrige Anforderungen sind nicht wirksam für verständnisvolles Lernen.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Welche Anforderungen der Aufgaben sind wirklich für das Lernen notwendig?</a:t>
            </a:r>
            <a:endParaRPr/>
          </a:p>
        </p:txBody>
      </p:sp>
      <p:grpSp>
        <p:nvGrpSpPr>
          <p:cNvPr id="2" name="Gruppieren 1"/>
          <p:cNvGrpSpPr/>
          <p:nvPr/>
        </p:nvGrpSpPr>
        <p:grpSpPr bwMode="auto">
          <a:xfrm>
            <a:off x="1044600" y="3384426"/>
            <a:ext cx="3960440" cy="1819511"/>
            <a:chOff x="1044600" y="3797163"/>
            <a:chExt cx="3960440" cy="1819511"/>
          </a:xfrm>
        </p:grpSpPr>
        <p:sp>
          <p:nvSpPr>
            <p:cNvPr id="9" name="Rechteck 8"/>
            <p:cNvSpPr/>
            <p:nvPr/>
          </p:nvSpPr>
          <p:spPr bwMode="auto">
            <a:xfrm>
              <a:off x="1044600" y="4176514"/>
              <a:ext cx="3960440" cy="144016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de-DE">
                  <a:solidFill>
                    <a:schemeClr val="tx1"/>
                  </a:solidFill>
                </a:rPr>
                <a:t>Welche Denk- und Problemlöseprozesse sind notwendig, </a:t>
              </a:r>
              <a:br>
                <a:rPr lang="de-DE">
                  <a:solidFill>
                    <a:schemeClr val="tx1"/>
                  </a:solidFill>
                </a:rPr>
              </a:br>
              <a:r>
                <a:rPr lang="de-DE">
                  <a:solidFill>
                    <a:schemeClr val="tx1"/>
                  </a:solidFill>
                </a:rPr>
                <a:t>damit die Lernenden in Bezug auf das Lernziel Fortschritte machen?</a:t>
              </a:r>
              <a:endParaRPr/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1044600" y="3797163"/>
              <a:ext cx="3960440" cy="379351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/>
                  </a:solidFill>
                </a:rPr>
                <a:t>lernrelevante Anforderungen</a:t>
              </a:r>
              <a:endParaRPr/>
            </a:p>
          </p:txBody>
        </p:sp>
      </p:grpSp>
      <p:sp>
        <p:nvSpPr>
          <p:cNvPr id="11" name="Rechteck 14"/>
          <p:cNvSpPr/>
          <p:nvPr/>
        </p:nvSpPr>
        <p:spPr bwMode="auto">
          <a:xfrm>
            <a:off x="1044600" y="5203937"/>
            <a:ext cx="3960440" cy="115212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z.B. </a:t>
            </a:r>
            <a:br>
              <a:rPr lang="de-DE">
                <a:solidFill>
                  <a:schemeClr val="tx1"/>
                </a:solidFill>
              </a:rPr>
            </a:br>
            <a:r>
              <a:rPr lang="de-DE">
                <a:solidFill>
                  <a:schemeClr val="tx1"/>
                </a:solidFill>
              </a:rPr>
              <a:t>Begründen, Explorieren, Beschreiben, Zusammenhänge erkennen, (aktiv) nachvollziehen,…</a:t>
            </a:r>
            <a:endParaRPr/>
          </a:p>
        </p:txBody>
      </p:sp>
      <p:grpSp>
        <p:nvGrpSpPr>
          <p:cNvPr id="3" name="Gruppieren 2"/>
          <p:cNvGrpSpPr/>
          <p:nvPr/>
        </p:nvGrpSpPr>
        <p:grpSpPr bwMode="auto">
          <a:xfrm>
            <a:off x="5581104" y="3384426"/>
            <a:ext cx="3960440" cy="1819511"/>
            <a:chOff x="5581104" y="3797163"/>
            <a:chExt cx="3960440" cy="1819511"/>
          </a:xfrm>
        </p:grpSpPr>
        <p:sp>
          <p:nvSpPr>
            <p:cNvPr id="13" name="Rechteck 11"/>
            <p:cNvSpPr/>
            <p:nvPr/>
          </p:nvSpPr>
          <p:spPr bwMode="auto">
            <a:xfrm>
              <a:off x="5581104" y="4176514"/>
              <a:ext cx="3960440" cy="144016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>
                  <a:solidFill>
                    <a:schemeClr val="tx1"/>
                  </a:solidFill>
                </a:rPr>
                <a:t>Welche Denk- und Problemlöseprozesse erfordert die Aufgabe, </a:t>
              </a:r>
              <a:endParaRPr/>
            </a:p>
            <a:p>
              <a:pPr marL="139700" indent="-139700">
                <a:buFont typeface="Arial"/>
                <a:buChar char="•"/>
                <a:defRPr/>
              </a:pPr>
              <a:r>
                <a:rPr lang="de-DE">
                  <a:solidFill>
                    <a:schemeClr val="tx1"/>
                  </a:solidFill>
                </a:rPr>
                <a:t>die nicht zwingend für den Lernfortschritt nötig sind </a:t>
              </a:r>
              <a:endParaRPr/>
            </a:p>
            <a:p>
              <a:pPr marL="139700" indent="-139700">
                <a:buFont typeface="Arial"/>
                <a:buChar char="•"/>
                <a:defRPr/>
              </a:pPr>
              <a:r>
                <a:rPr lang="de-DE">
                  <a:solidFill>
                    <a:schemeClr val="tx1"/>
                  </a:solidFill>
                </a:rPr>
                <a:t>und diesen ggf. sogar behindern?</a:t>
              </a:r>
              <a:endParaRPr/>
            </a:p>
          </p:txBody>
        </p:sp>
        <p:sp>
          <p:nvSpPr>
            <p:cNvPr id="14" name="Rechteck 12"/>
            <p:cNvSpPr/>
            <p:nvPr/>
          </p:nvSpPr>
          <p:spPr bwMode="auto">
            <a:xfrm>
              <a:off x="5581104" y="3797163"/>
              <a:ext cx="3960440" cy="379351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/>
                  </a:solidFill>
                </a:rPr>
                <a:t>nicht direkt relevante Anforderungen</a:t>
              </a:r>
              <a:endParaRPr/>
            </a:p>
          </p:txBody>
        </p:sp>
      </p:grpSp>
      <p:sp>
        <p:nvSpPr>
          <p:cNvPr id="15" name="Rechteck 15"/>
          <p:cNvSpPr/>
          <p:nvPr/>
        </p:nvSpPr>
        <p:spPr bwMode="auto">
          <a:xfrm>
            <a:off x="5581104" y="5203937"/>
            <a:ext cx="3960440" cy="115212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z.B. </a:t>
            </a:r>
            <a:br>
              <a:rPr lang="de-DE">
                <a:solidFill>
                  <a:schemeClr val="tx1"/>
                </a:solidFill>
              </a:rPr>
            </a:br>
            <a:r>
              <a:rPr lang="de-DE">
                <a:solidFill>
                  <a:schemeClr val="tx1"/>
                </a:solidFill>
              </a:rPr>
              <a:t>ein komplexes, zu lernendes Verfahren selbst (er-)finden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Anforderungen fokussieren</a:t>
            </a:r>
            <a:endParaRPr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Grundidee</a:t>
            </a:r>
            <a:endParaRPr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Was lernrelevant ist, hängt vom Lernziel ab.</a:t>
            </a:r>
            <a:endParaRPr/>
          </a:p>
          <a:p>
            <a:pPr marL="477838" lvl="1" indent="0">
              <a:buNone/>
              <a:defRPr/>
            </a:pPr>
            <a:r>
              <a:rPr lang="de-DE" sz="1800"/>
              <a:t>z.B. “lineare Gleichungen lösen“</a:t>
            </a:r>
            <a:endParaRPr lang="de-DE"/>
          </a:p>
        </p:txBody>
      </p:sp>
      <p:sp>
        <p:nvSpPr>
          <p:cNvPr id="8" name="Rechteck 8"/>
          <p:cNvSpPr/>
          <p:nvPr/>
        </p:nvSpPr>
        <p:spPr bwMode="auto">
          <a:xfrm>
            <a:off x="324520" y="2304307"/>
            <a:ext cx="3816424" cy="379351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</a:rPr>
              <a:t>Lernziel</a:t>
            </a:r>
            <a:endParaRPr/>
          </a:p>
        </p:txBody>
      </p:sp>
      <p:sp>
        <p:nvSpPr>
          <p:cNvPr id="9" name="Rechteck 9"/>
          <p:cNvSpPr/>
          <p:nvPr/>
        </p:nvSpPr>
        <p:spPr bwMode="auto">
          <a:xfrm>
            <a:off x="324520" y="2810018"/>
            <a:ext cx="3816424" cy="1028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Das Verfahren effizient durchführen können.</a:t>
            </a:r>
            <a:endParaRPr/>
          </a:p>
        </p:txBody>
      </p:sp>
      <p:sp>
        <p:nvSpPr>
          <p:cNvPr id="10" name="Rechteck 10"/>
          <p:cNvSpPr/>
          <p:nvPr/>
        </p:nvSpPr>
        <p:spPr bwMode="auto">
          <a:xfrm>
            <a:off x="4356970" y="2307011"/>
            <a:ext cx="2808310" cy="379351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</a:rPr>
              <a:t>lernförderlich</a:t>
            </a:r>
            <a:endParaRPr/>
          </a:p>
        </p:txBody>
      </p:sp>
      <p:sp>
        <p:nvSpPr>
          <p:cNvPr id="11" name="Rechteck 11"/>
          <p:cNvSpPr/>
          <p:nvPr/>
        </p:nvSpPr>
        <p:spPr bwMode="auto">
          <a:xfrm>
            <a:off x="7381306" y="2304306"/>
            <a:ext cx="2808310" cy="379351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</a:rPr>
              <a:t>nicht direkt relevant</a:t>
            </a:r>
            <a:endParaRPr/>
          </a:p>
        </p:txBody>
      </p:sp>
      <p:sp>
        <p:nvSpPr>
          <p:cNvPr id="12" name="Rechteck 12"/>
          <p:cNvSpPr/>
          <p:nvPr/>
        </p:nvSpPr>
        <p:spPr bwMode="auto">
          <a:xfrm>
            <a:off x="4356968" y="2805607"/>
            <a:ext cx="2808310" cy="1028472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Schritte selbst durchführen;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de-DE" sz="1200">
                <a:solidFill>
                  <a:schemeClr val="tx1"/>
                </a:solidFill>
              </a:rPr>
              <a:t>Ergebnis kontrollieren; 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de-DE" sz="1200">
                <a:solidFill>
                  <a:schemeClr val="tx1"/>
                </a:solidFill>
              </a:rPr>
              <a:t>ggf. Vorgehensweisen vergleichen;</a:t>
            </a:r>
            <a:endParaRPr/>
          </a:p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verschiedene Fälle für die Lösungsmenge betrachten.</a:t>
            </a:r>
            <a:endParaRPr/>
          </a:p>
        </p:txBody>
      </p:sp>
      <p:sp>
        <p:nvSpPr>
          <p:cNvPr id="13" name="Rechteck 13"/>
          <p:cNvSpPr/>
          <p:nvPr/>
        </p:nvSpPr>
        <p:spPr bwMode="auto">
          <a:xfrm>
            <a:off x="7381303" y="2808962"/>
            <a:ext cx="2808310" cy="1028472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Schritte selbst entdecken;</a:t>
            </a:r>
            <a:br>
              <a:rPr lang="de-DE" sz="1400">
                <a:solidFill>
                  <a:schemeClr val="tx1"/>
                </a:solidFill>
              </a:rPr>
            </a:br>
            <a:r>
              <a:rPr lang="de-DE" sz="1400">
                <a:solidFill>
                  <a:schemeClr val="tx1"/>
                </a:solidFill>
              </a:rPr>
              <a:t>Schritte oder Verfahren begründen.</a:t>
            </a:r>
            <a:endParaRPr/>
          </a:p>
        </p:txBody>
      </p:sp>
      <p:sp>
        <p:nvSpPr>
          <p:cNvPr id="14" name="Rechteck 14"/>
          <p:cNvSpPr/>
          <p:nvPr/>
        </p:nvSpPr>
        <p:spPr bwMode="auto">
          <a:xfrm>
            <a:off x="322849" y="3963202"/>
            <a:ext cx="3816424" cy="5953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Erklären können, </a:t>
            </a:r>
            <a:r>
              <a:rPr lang="de-DE" sz="1400" i="1">
                <a:solidFill>
                  <a:schemeClr val="tx1"/>
                </a:solidFill>
              </a:rPr>
              <a:t>warum</a:t>
            </a:r>
            <a:r>
              <a:rPr lang="de-DE" sz="1400">
                <a:solidFill>
                  <a:schemeClr val="tx1"/>
                </a:solidFill>
              </a:rPr>
              <a:t> das Verfahren funktioniert.</a:t>
            </a:r>
            <a:endParaRPr/>
          </a:p>
        </p:txBody>
      </p:sp>
      <p:sp>
        <p:nvSpPr>
          <p:cNvPr id="15" name="Rechteck 15"/>
          <p:cNvSpPr/>
          <p:nvPr/>
        </p:nvSpPr>
        <p:spPr bwMode="auto">
          <a:xfrm>
            <a:off x="4355297" y="3958791"/>
            <a:ext cx="2808310" cy="59536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Schritte oder Verfahren begründen;</a:t>
            </a:r>
            <a:br>
              <a:rPr lang="de-DE" sz="1400">
                <a:solidFill>
                  <a:schemeClr val="tx1"/>
                </a:solidFill>
              </a:rPr>
            </a:br>
            <a:r>
              <a:rPr lang="de-DE" sz="1400">
                <a:solidFill>
                  <a:schemeClr val="tx1"/>
                </a:solidFill>
              </a:rPr>
              <a:t>eigene Begründung schreiben und prüfen.</a:t>
            </a:r>
            <a:endParaRPr/>
          </a:p>
        </p:txBody>
      </p:sp>
      <p:sp>
        <p:nvSpPr>
          <p:cNvPr id="16" name="Rechteck 16"/>
          <p:cNvSpPr/>
          <p:nvPr/>
        </p:nvSpPr>
        <p:spPr bwMode="auto">
          <a:xfrm>
            <a:off x="7379632" y="3962146"/>
            <a:ext cx="2808310" cy="59536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Schritte selbst entdecken;</a:t>
            </a:r>
            <a:br>
              <a:rPr lang="de-DE" sz="1400">
                <a:solidFill>
                  <a:schemeClr val="tx1"/>
                </a:solidFill>
              </a:rPr>
            </a:br>
            <a:r>
              <a:rPr lang="de-DE" sz="1400">
                <a:solidFill>
                  <a:schemeClr val="tx1"/>
                </a:solidFill>
              </a:rPr>
              <a:t>Schritte selbst durchführen.</a:t>
            </a:r>
            <a:endParaRPr/>
          </a:p>
        </p:txBody>
      </p:sp>
      <p:sp>
        <p:nvSpPr>
          <p:cNvPr id="17" name="Rechteck 17"/>
          <p:cNvSpPr/>
          <p:nvPr/>
        </p:nvSpPr>
        <p:spPr bwMode="auto">
          <a:xfrm>
            <a:off x="322849" y="4683282"/>
            <a:ext cx="3816424" cy="5953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(Anderen) Erklären können, </a:t>
            </a:r>
            <a:r>
              <a:rPr lang="de-DE" sz="1400" i="1">
                <a:solidFill>
                  <a:schemeClr val="tx1"/>
                </a:solidFill>
              </a:rPr>
              <a:t>wie</a:t>
            </a:r>
            <a:r>
              <a:rPr lang="de-DE" sz="1400">
                <a:solidFill>
                  <a:schemeClr val="tx1"/>
                </a:solidFill>
              </a:rPr>
              <a:t> das Verfahren funktioniert.</a:t>
            </a:r>
            <a:endParaRPr/>
          </a:p>
        </p:txBody>
      </p:sp>
      <p:sp>
        <p:nvSpPr>
          <p:cNvPr id="18" name="Rechteck 18"/>
          <p:cNvSpPr/>
          <p:nvPr/>
        </p:nvSpPr>
        <p:spPr bwMode="auto">
          <a:xfrm>
            <a:off x="4355297" y="4678870"/>
            <a:ext cx="2808310" cy="59536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Eigene Beschreibung verfassen; fremde Beschreibungen bewerten.</a:t>
            </a:r>
            <a:endParaRPr/>
          </a:p>
        </p:txBody>
      </p:sp>
      <p:sp>
        <p:nvSpPr>
          <p:cNvPr id="19" name="Rechteck 19"/>
          <p:cNvSpPr/>
          <p:nvPr/>
        </p:nvSpPr>
        <p:spPr bwMode="auto">
          <a:xfrm>
            <a:off x="7379632" y="4682226"/>
            <a:ext cx="2808310" cy="59536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Schritte oder Verfahren begründen.</a:t>
            </a:r>
            <a:endParaRPr/>
          </a:p>
        </p:txBody>
      </p:sp>
      <p:sp>
        <p:nvSpPr>
          <p:cNvPr id="20" name="Rechteck 23"/>
          <p:cNvSpPr/>
          <p:nvPr/>
        </p:nvSpPr>
        <p:spPr bwMode="auto">
          <a:xfrm>
            <a:off x="322849" y="5403362"/>
            <a:ext cx="3816424" cy="5953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Unbekannte Probleme (ganz allgemein) mathematisch selbständig bearbeiten und lösen.</a:t>
            </a:r>
            <a:endParaRPr/>
          </a:p>
        </p:txBody>
      </p:sp>
      <p:sp>
        <p:nvSpPr>
          <p:cNvPr id="21" name="Rechteck 24"/>
          <p:cNvSpPr/>
          <p:nvPr/>
        </p:nvSpPr>
        <p:spPr bwMode="auto">
          <a:xfrm>
            <a:off x="4355297" y="5398951"/>
            <a:ext cx="2808310" cy="59536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Ein mögliches Vorgehen selbst entdecken.</a:t>
            </a:r>
            <a:endParaRPr/>
          </a:p>
        </p:txBody>
      </p:sp>
      <p:sp>
        <p:nvSpPr>
          <p:cNvPr id="22" name="Rechteck 25"/>
          <p:cNvSpPr/>
          <p:nvPr/>
        </p:nvSpPr>
        <p:spPr bwMode="auto">
          <a:xfrm>
            <a:off x="7379632" y="5402306"/>
            <a:ext cx="2808310" cy="59536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Gleiches Verfahren mehrfach durchführen.</a:t>
            </a:r>
            <a:br>
              <a:rPr lang="de-DE" sz="1400">
                <a:solidFill>
                  <a:schemeClr val="tx1"/>
                </a:solidFill>
              </a:rPr>
            </a:br>
            <a:r>
              <a:rPr lang="de-DE" sz="1400">
                <a:solidFill>
                  <a:schemeClr val="tx1"/>
                </a:solidFill>
              </a:rPr>
              <a:t>Schritte oder Verfahren begründen.</a:t>
            </a:r>
            <a:endParaRPr/>
          </a:p>
        </p:txBody>
      </p:sp>
      <p:sp>
        <p:nvSpPr>
          <p:cNvPr id="23" name="Rechteck 26"/>
          <p:cNvSpPr/>
          <p:nvPr/>
        </p:nvSpPr>
        <p:spPr bwMode="auto">
          <a:xfrm>
            <a:off x="324520" y="6123442"/>
            <a:ext cx="3816424" cy="5953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Vertieftes Wissen über Äquivalenzumformungen oder andere grundlegende Konzepte.</a:t>
            </a:r>
            <a:endParaRPr/>
          </a:p>
        </p:txBody>
      </p:sp>
      <p:sp>
        <p:nvSpPr>
          <p:cNvPr id="24" name="Rechteck 27"/>
          <p:cNvSpPr/>
          <p:nvPr/>
        </p:nvSpPr>
        <p:spPr bwMode="auto">
          <a:xfrm>
            <a:off x="4356968" y="6119031"/>
            <a:ext cx="2808310" cy="59536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Ein mögliches Vorgehen selbst entdecken.</a:t>
            </a:r>
            <a:endParaRPr/>
          </a:p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Schritte oder Verfahren begründen.</a:t>
            </a:r>
            <a:endParaRPr/>
          </a:p>
        </p:txBody>
      </p:sp>
      <p:sp>
        <p:nvSpPr>
          <p:cNvPr id="25" name="Rechteck 28"/>
          <p:cNvSpPr/>
          <p:nvPr/>
        </p:nvSpPr>
        <p:spPr bwMode="auto">
          <a:xfrm>
            <a:off x="7381303" y="6122386"/>
            <a:ext cx="2808310" cy="595368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Gleiches Verfahren mehrfach durchführen.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9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/>
              <a:t>Anforderungen fokussieren</a:t>
            </a:r>
            <a:endParaRPr/>
          </a:p>
        </p:txBody>
      </p:sp>
      <p:sp>
        <p:nvSpPr>
          <p:cNvPr id="5" name="Inhaltsplatzhalter 1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Exemplarische wirksame Ansätze</a:t>
            </a: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Kapur, 2016; Leisen, 2013; Lipowksy et al., 2015; </a:t>
            </a:r>
            <a:br>
              <a:rPr lang="de-DE"/>
            </a:br>
            <a:r>
              <a:rPr lang="de-DE"/>
              <a:t>Ufer, Heinze &amp; Lipowsky, 2015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Verfahren lernen: Lösungsbeispiele statt selbst lösen</a:t>
            </a:r>
            <a:endParaRPr/>
          </a:p>
          <a:p>
            <a:pPr lvl="1">
              <a:defRPr/>
            </a:pPr>
            <a:r>
              <a:rPr lang="de-DE"/>
              <a:t>Lernende analysieren Musterlösungen anhand gezielter Fragen,…</a:t>
            </a:r>
            <a:endParaRPr/>
          </a:p>
          <a:p>
            <a:pPr lvl="1">
              <a:defRPr/>
            </a:pPr>
            <a:r>
              <a:rPr lang="de-DE"/>
              <a:t>…anstatt ohne ausreichendes Vorwissen zu versuchen „das Rad selbst zu erfinden“.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Sprachunterstützung: Lernen mit eigenen und fremden Texten</a:t>
            </a:r>
            <a:endParaRPr/>
          </a:p>
          <a:p>
            <a:pPr lvl="1">
              <a:defRPr/>
            </a:pPr>
            <a:r>
              <a:rPr lang="de-DE"/>
              <a:t>Unterstützung beim selbständigen Formulieren durch sprachliche Hilfen.</a:t>
            </a:r>
            <a:endParaRPr/>
          </a:p>
          <a:p>
            <a:pPr lvl="1">
              <a:defRPr/>
            </a:pPr>
            <a:r>
              <a:rPr lang="de-DE"/>
              <a:t>Schwierige Textmerkmale (Wörter, Satzkonstruktionen) in Texten vermeiden oder thematisieren.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Wünschenswerte Erschwernisse: Herausforderungen gezielt einsetzen</a:t>
            </a:r>
            <a:endParaRPr/>
          </a:p>
          <a:p>
            <a:pPr lvl="1">
              <a:defRPr/>
            </a:pPr>
            <a:r>
              <a:rPr lang="de-DE"/>
              <a:t>Aufgaben, die problemlösendes Arbeiten </a:t>
            </a:r>
            <a:r>
              <a:rPr lang="de-DE" i="1"/>
              <a:t>an den zentralen Ideen</a:t>
            </a:r>
            <a:r>
              <a:rPr lang="de-DE"/>
              <a:t> herausfordern.</a:t>
            </a:r>
            <a:endParaRPr/>
          </a:p>
          <a:p>
            <a:pPr lvl="1">
              <a:defRPr/>
            </a:pPr>
            <a:r>
              <a:rPr lang="de-DE"/>
              <a:t>z.B. Aufmerksamkeit auf zentrale Probleme lenken durch „productive failure“:</a:t>
            </a:r>
            <a:br>
              <a:rPr lang="de-DE"/>
            </a:br>
            <a:r>
              <a:rPr lang="de-DE"/>
              <a:t>Nicht-perfekte Ansätze der Lernenden in Bezug auf eine Leitfrage als Ausgangspunkt für systematische Betrachtung.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Anforderungen fokussieren</a:t>
            </a:r>
            <a:endParaRPr/>
          </a:p>
        </p:txBody>
      </p:sp>
      <p:sp>
        <p:nvSpPr>
          <p:cNvPr id="5" name="Inhaltsplatzhalter 1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Kriterien – </a:t>
            </a:r>
            <a:r>
              <a:rPr lang="de-DE"/>
              <a:t>Anforderungen zu fokussieren beinhaltet…</a:t>
            </a:r>
            <a:endParaRPr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/>
              <a:t>Nicht direkt relevante Anforderungen zu reduzieren</a:t>
            </a:r>
            <a:endParaRPr/>
          </a:p>
          <a:p>
            <a:pPr lvl="1">
              <a:defRPr/>
            </a:pPr>
            <a:r>
              <a:rPr lang="de-DE"/>
              <a:t>Welche Informationen sollen die SchülerInnen selbst generieren?</a:t>
            </a:r>
            <a:br>
              <a:rPr lang="de-DE"/>
            </a:br>
            <a:r>
              <a:rPr lang="de-DE"/>
              <a:t>Inwiefern ist es wichtiger ggf. vorgegebene Informationen zu analysieren (z.B. Erklärungen, Lösungsbeispiele)?</a:t>
            </a:r>
            <a:endParaRPr/>
          </a:p>
          <a:p>
            <a:pPr lvl="1">
              <a:defRPr/>
            </a:pPr>
            <a:r>
              <a:rPr lang="de-DE"/>
              <a:t>Ist es z.B. sinnvoll technische Tätigkeiten (konkretes Rechnen) zu entlasten?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Anforderungen auf die zentralen Inhalte ausrichten</a:t>
            </a:r>
            <a:endParaRPr/>
          </a:p>
          <a:p>
            <a:pPr lvl="1">
              <a:defRPr/>
            </a:pPr>
            <a:r>
              <a:rPr lang="de-DE"/>
              <a:t>Aktivitäten der Lernenden auf das fokussieren, was gerade gelernt oder vertieft werden soll.</a:t>
            </a:r>
            <a:endParaRPr/>
          </a:p>
          <a:p>
            <a:pPr lvl="1">
              <a:defRPr/>
            </a:pPr>
            <a:r>
              <a:rPr lang="de-DE"/>
              <a:t>z.B. Selbsterklärungen und Verständnisfragen zu vorgegebenen Informationen.</a:t>
            </a:r>
            <a:endParaRPr/>
          </a:p>
          <a:p>
            <a:pPr lvl="1">
              <a:defRPr/>
            </a:pPr>
            <a:r>
              <a:rPr lang="de-DE"/>
              <a:t>z.B. Explorieren und Analysieren von Zusammenhängen.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>
                <a:solidFill>
                  <a:srgbClr val="C00000"/>
                </a:solidFill>
              </a:rPr>
              <a:t>Anforderungen fokussieren bedeutet z.B. nicht</a:t>
            </a:r>
            <a:endParaRPr/>
          </a:p>
          <a:p>
            <a:pPr lvl="1">
              <a:defRPr/>
            </a:pPr>
            <a:r>
              <a:rPr lang="de-DE"/>
              <a:t>Tiefe Verarbeitung durch oberflächlich lösbare Aufgaben zu verhindern.</a:t>
            </a:r>
            <a:endParaRPr/>
          </a:p>
          <a:p>
            <a:pPr lvl="1">
              <a:defRPr/>
            </a:pPr>
            <a:r>
              <a:rPr lang="de-DE"/>
              <a:t>Überhaupt keine technischen Fertigkeiten mehr zu automatisieren.</a:t>
            </a:r>
            <a:endParaRPr/>
          </a:p>
          <a:p>
            <a:pPr lvl="1">
              <a:defRPr/>
            </a:pPr>
            <a:r>
              <a:rPr lang="de-DE"/>
              <a:t>Den Lernenden „die Arbeit abzunehmen“.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Anforderungen fokussieren</a:t>
            </a:r>
            <a:endParaRPr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 – Lösungsbeispiele analysieren – Prozentrechnung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Chi, 2000; Fauth &amp; Leuders, 2018; </a:t>
            </a:r>
            <a:br>
              <a:rPr lang="de-DE"/>
            </a:br>
            <a:r>
              <a:rPr lang="de-DE"/>
              <a:t>Rittle-Johnson et al., 2017; </a:t>
            </a:r>
            <a:br>
              <a:rPr lang="de-DE"/>
            </a:br>
            <a:r>
              <a:rPr lang="de-DE"/>
              <a:t>Wecker, Ufer &amp; Mahl, 2016</a:t>
            </a:r>
            <a:endParaRPr/>
          </a:p>
        </p:txBody>
      </p:sp>
      <p:grpSp>
        <p:nvGrpSpPr>
          <p:cNvPr id="8" name="Gruppieren 9"/>
          <p:cNvGrpSpPr/>
          <p:nvPr/>
        </p:nvGrpSpPr>
        <p:grpSpPr bwMode="auto">
          <a:xfrm>
            <a:off x="4253674" y="1633921"/>
            <a:ext cx="3199638" cy="2638013"/>
            <a:chOff x="5308496" y="2290936"/>
            <a:chExt cx="3199638" cy="2638013"/>
          </a:xfrm>
        </p:grpSpPr>
        <p:pic>
          <p:nvPicPr>
            <p:cNvPr id="9" name="Grafik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308496" y="2757249"/>
              <a:ext cx="3199638" cy="21717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0" name="Rechteck 10"/>
            <p:cNvSpPr/>
            <p:nvPr/>
          </p:nvSpPr>
          <p:spPr bwMode="auto">
            <a:xfrm>
              <a:off x="5308496" y="2290936"/>
              <a:ext cx="3199638" cy="466313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Prozessmodell: 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Mögliches Vorgehen</a:t>
              </a:r>
              <a:endParaRPr/>
            </a:p>
          </p:txBody>
        </p:sp>
      </p:grpSp>
      <p:pic>
        <p:nvPicPr>
          <p:cNvPr id="11" name="Grafik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52393" y="2189253"/>
            <a:ext cx="1844675" cy="10490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nhaltsplatzhalter 15"/>
          <p:cNvPicPr>
            <a:picLocks noGrp="1" noChangeAspect="1"/>
          </p:cNvPicPr>
          <p:nvPr>
            <p:ph idx="1"/>
          </p:nvPr>
        </p:nvPicPr>
        <p:blipFill>
          <a:blip r:embed="rId5"/>
          <a:stretch/>
        </p:blipFill>
        <p:spPr bwMode="auto">
          <a:xfrm>
            <a:off x="7647948" y="3327551"/>
            <a:ext cx="1849120" cy="6445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Grafik 1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656598" y="4061354"/>
            <a:ext cx="1906905" cy="6134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Grafik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656598" y="4764042"/>
            <a:ext cx="1435735" cy="6667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Grafik 18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679085" y="5514955"/>
            <a:ext cx="1440180" cy="85344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6" name="Gruppieren 21"/>
          <p:cNvGrpSpPr/>
          <p:nvPr/>
        </p:nvGrpSpPr>
        <p:grpSpPr bwMode="auto">
          <a:xfrm>
            <a:off x="7597326" y="1633921"/>
            <a:ext cx="2592290" cy="4734472"/>
            <a:chOff x="7453310" y="1633921"/>
            <a:chExt cx="2592290" cy="4734472"/>
          </a:xfrm>
        </p:grpSpPr>
        <p:sp>
          <p:nvSpPr>
            <p:cNvPr id="17" name="Rechteck 19"/>
            <p:cNvSpPr/>
            <p:nvPr/>
          </p:nvSpPr>
          <p:spPr bwMode="auto">
            <a:xfrm>
              <a:off x="7453310" y="2109391"/>
              <a:ext cx="2592290" cy="4259003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" name="Rechteck 20"/>
            <p:cNvSpPr/>
            <p:nvPr/>
          </p:nvSpPr>
          <p:spPr bwMode="auto">
            <a:xfrm>
              <a:off x="7453310" y="1633921"/>
              <a:ext cx="2592289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„vom Vormachen 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zum Selbermachen“</a:t>
              </a:r>
              <a:endParaRPr/>
            </a:p>
          </p:txBody>
        </p:sp>
      </p:grpSp>
      <p:grpSp>
        <p:nvGrpSpPr>
          <p:cNvPr id="19" name="Gruppieren 25"/>
          <p:cNvGrpSpPr/>
          <p:nvPr/>
        </p:nvGrpSpPr>
        <p:grpSpPr bwMode="auto">
          <a:xfrm>
            <a:off x="697604" y="1633921"/>
            <a:ext cx="3371332" cy="2107709"/>
            <a:chOff x="285696" y="1218747"/>
            <a:chExt cx="3371332" cy="2107709"/>
          </a:xfrm>
        </p:grpSpPr>
        <p:pic>
          <p:nvPicPr>
            <p:cNvPr id="20" name="Grafik 22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287370" y="1685389"/>
              <a:ext cx="3369658" cy="1641067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21" name="Rechteck 24"/>
            <p:cNvSpPr/>
            <p:nvPr/>
          </p:nvSpPr>
          <p:spPr bwMode="auto">
            <a:xfrm>
              <a:off x="285696" y="1218747"/>
              <a:ext cx="3371332" cy="466313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Ziel: 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Sachaufgaben zur Prozentrechnung lösen</a:t>
              </a:r>
              <a:endParaRPr/>
            </a:p>
          </p:txBody>
        </p:sp>
      </p:grpSp>
      <p:grpSp>
        <p:nvGrpSpPr>
          <p:cNvPr id="22" name="Gruppieren 26"/>
          <p:cNvGrpSpPr/>
          <p:nvPr/>
        </p:nvGrpSpPr>
        <p:grpSpPr bwMode="auto">
          <a:xfrm>
            <a:off x="697604" y="3938177"/>
            <a:ext cx="3369660" cy="2542594"/>
            <a:chOff x="3938756" y="1633921"/>
            <a:chExt cx="3369660" cy="2542594"/>
          </a:xfrm>
        </p:grpSpPr>
        <p:sp>
          <p:nvSpPr>
            <p:cNvPr id="23" name="Rechteck 27"/>
            <p:cNvSpPr/>
            <p:nvPr/>
          </p:nvSpPr>
          <p:spPr bwMode="auto">
            <a:xfrm>
              <a:off x="3938758" y="1633921"/>
              <a:ext cx="3369658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Anforderungen fokussieren</a:t>
              </a:r>
              <a:endParaRPr/>
            </a:p>
          </p:txBody>
        </p:sp>
        <p:sp>
          <p:nvSpPr>
            <p:cNvPr id="24" name="Rechteck 28"/>
            <p:cNvSpPr/>
            <p:nvPr/>
          </p:nvSpPr>
          <p:spPr bwMode="auto">
            <a:xfrm>
              <a:off x="3938756" y="2100235"/>
              <a:ext cx="3369657" cy="207628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Anfangs kein eigenständiges Lösen von Sachaufgaben,…</a:t>
              </a:r>
              <a:endParaRPr/>
            </a:p>
            <a:p>
              <a:pPr>
                <a:defRPr/>
              </a:pPr>
              <a:endParaRPr lang="de-DE" sz="140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…sondern…</a:t>
              </a:r>
              <a:endParaRPr/>
            </a:p>
            <a:p>
              <a:pPr>
                <a:defRPr/>
              </a:pPr>
              <a:endParaRPr lang="de-DE" sz="140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…aktives Nachvollziehen eines möglichen Vorgehens anhand von Beispielen,…</a:t>
              </a:r>
              <a:endParaRPr/>
            </a:p>
            <a:p>
              <a:pPr>
                <a:defRPr/>
              </a:pPr>
              <a:endParaRPr lang="de-DE" sz="140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…dann zunehmend eigenständiges Lösen.</a:t>
              </a:r>
              <a:endParaRPr/>
            </a:p>
          </p:txBody>
        </p:sp>
      </p:grp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F952062-1E0F-EE46-4A66-F4224BF9FC86}"/>
              </a:ext>
            </a:extLst>
          </p:cNvPr>
          <p:cNvGrpSpPr/>
          <p:nvPr/>
        </p:nvGrpSpPr>
        <p:grpSpPr>
          <a:xfrm>
            <a:off x="8012333" y="435979"/>
            <a:ext cx="1080000" cy="1085566"/>
            <a:chOff x="-1463340" y="2695985"/>
            <a:chExt cx="1080000" cy="1085566"/>
          </a:xfrm>
        </p:grpSpPr>
        <p:sp>
          <p:nvSpPr>
            <p:cNvPr id="3" name="Rechteck 2">
              <a:hlinkClick r:id="rId10"/>
              <a:extLst>
                <a:ext uri="{FF2B5EF4-FFF2-40B4-BE49-F238E27FC236}">
                  <a16:creationId xmlns:a16="http://schemas.microsoft.com/office/drawing/2014/main" id="{189E6AFD-AF20-6178-4EB3-4B23202F1FFF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25" name="Grafik 24" descr="Ein Bild, das Logo enthält.&#10;&#10;Automatisch generierte Beschreibung">
              <a:hlinkClick r:id="rId10"/>
              <a:extLst>
                <a:ext uri="{FF2B5EF4-FFF2-40B4-BE49-F238E27FC236}">
                  <a16:creationId xmlns:a16="http://schemas.microsoft.com/office/drawing/2014/main" id="{4955EACD-8CA2-5D55-D8A7-49C8CA178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78E6077-618D-5641-4E6C-055F52BDF9E6}"/>
              </a:ext>
            </a:extLst>
          </p:cNvPr>
          <p:cNvGrpSpPr/>
          <p:nvPr/>
        </p:nvGrpSpPr>
        <p:grpSpPr>
          <a:xfrm>
            <a:off x="9137252" y="441403"/>
            <a:ext cx="1080000" cy="1080000"/>
            <a:chOff x="-1530543" y="3954447"/>
            <a:chExt cx="1080000" cy="1080000"/>
          </a:xfrm>
        </p:grpSpPr>
        <p:sp>
          <p:nvSpPr>
            <p:cNvPr id="27" name="Rechteck 26">
              <a:hlinkClick r:id="rId12"/>
              <a:extLst>
                <a:ext uri="{FF2B5EF4-FFF2-40B4-BE49-F238E27FC236}">
                  <a16:creationId xmlns:a16="http://schemas.microsoft.com/office/drawing/2014/main" id="{2772BE60-4C89-38B8-7936-03962C4EF642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28" name="Grafik 27" descr="Ein Bild, das Logo enthält.&#10;&#10;Automatisch generierte Beschreibung">
              <a:hlinkClick r:id="rId12"/>
              <a:extLst>
                <a:ext uri="{FF2B5EF4-FFF2-40B4-BE49-F238E27FC236}">
                  <a16:creationId xmlns:a16="http://schemas.microsoft.com/office/drawing/2014/main" id="{51E1E458-0001-1A56-2D31-3573DD777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Anforderungen fokussieren</a:t>
            </a:r>
            <a:endParaRPr/>
          </a:p>
        </p:txBody>
      </p:sp>
      <p:sp>
        <p:nvSpPr>
          <p:cNvPr id="5" name="Inhaltsplatzhalter 3"/>
          <p:cNvSpPr>
            <a:spLocks noGrp="1"/>
          </p:cNvSpPr>
          <p:nvPr>
            <p:ph sz="quarter" idx="10"/>
          </p:nvPr>
        </p:nvSpPr>
        <p:spPr bwMode="auto">
          <a:xfrm>
            <a:off x="5680249" y="6480770"/>
            <a:ext cx="4248943" cy="288032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 – Lösungsbeispiele analysieren – Prozentrechnung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Fauth &amp; </a:t>
            </a:r>
            <a:r>
              <a:rPr lang="de-DE" dirty="0" err="1"/>
              <a:t>Leuders</a:t>
            </a:r>
            <a:r>
              <a:rPr lang="de-DE" dirty="0"/>
              <a:t>, 2018; </a:t>
            </a:r>
            <a:br>
              <a:rPr lang="de-DE" dirty="0"/>
            </a:br>
            <a:r>
              <a:rPr lang="de-DE" dirty="0"/>
              <a:t>Wecker, Ufer &amp; Mahl, 2016</a:t>
            </a:r>
            <a:endParaRPr dirty="0"/>
          </a:p>
        </p:txBody>
      </p:sp>
      <p:pic>
        <p:nvPicPr>
          <p:cNvPr id="8" name="Grafik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52393" y="2189253"/>
            <a:ext cx="1844675" cy="10490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nhaltsplatzhalter 15"/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7647948" y="3327551"/>
            <a:ext cx="1849120" cy="6445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Grafik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656598" y="4061354"/>
            <a:ext cx="1906905" cy="6134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Grafik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656598" y="4764042"/>
            <a:ext cx="1435735" cy="6667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Grafik 1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679085" y="5514955"/>
            <a:ext cx="1440180" cy="85344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3" name="Gruppieren 21"/>
          <p:cNvGrpSpPr/>
          <p:nvPr/>
        </p:nvGrpSpPr>
        <p:grpSpPr bwMode="auto">
          <a:xfrm>
            <a:off x="7597326" y="1633921"/>
            <a:ext cx="2592290" cy="4734472"/>
            <a:chOff x="7453310" y="1633921"/>
            <a:chExt cx="2592290" cy="4734472"/>
          </a:xfrm>
        </p:grpSpPr>
        <p:sp>
          <p:nvSpPr>
            <p:cNvPr id="14" name="Rechteck 19"/>
            <p:cNvSpPr/>
            <p:nvPr/>
          </p:nvSpPr>
          <p:spPr bwMode="auto">
            <a:xfrm>
              <a:off x="7453310" y="2109391"/>
              <a:ext cx="2592290" cy="4259003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5" name="Rechteck 20"/>
            <p:cNvSpPr/>
            <p:nvPr/>
          </p:nvSpPr>
          <p:spPr bwMode="auto">
            <a:xfrm>
              <a:off x="7453310" y="1633921"/>
              <a:ext cx="2592289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„vom Vormachen 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zum Selbermachen“</a:t>
              </a:r>
              <a:endParaRPr/>
            </a:p>
          </p:txBody>
        </p:sp>
      </p:grpSp>
      <p:grpSp>
        <p:nvGrpSpPr>
          <p:cNvPr id="16" name="Gruppieren 25"/>
          <p:cNvGrpSpPr/>
          <p:nvPr/>
        </p:nvGrpSpPr>
        <p:grpSpPr bwMode="auto">
          <a:xfrm>
            <a:off x="699278" y="1633921"/>
            <a:ext cx="3369658" cy="2107709"/>
            <a:chOff x="287370" y="1218747"/>
            <a:chExt cx="3369658" cy="2107709"/>
          </a:xfrm>
        </p:grpSpPr>
        <p:pic>
          <p:nvPicPr>
            <p:cNvPr id="17" name="Grafik 22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287370" y="1685389"/>
              <a:ext cx="3369658" cy="1641067"/>
            </a:xfrm>
            <a:prstGeom prst="rect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8" name="Rechteck 24"/>
            <p:cNvSpPr/>
            <p:nvPr/>
          </p:nvSpPr>
          <p:spPr bwMode="auto">
            <a:xfrm>
              <a:off x="287370" y="1218747"/>
              <a:ext cx="3369658" cy="4663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tx1"/>
                  </a:solidFill>
                </a:rPr>
                <a:t>Ziel: </a:t>
              </a:r>
              <a:br>
                <a:rPr lang="de-DE" sz="1400">
                  <a:solidFill>
                    <a:schemeClr val="tx1"/>
                  </a:solidFill>
                </a:rPr>
              </a:br>
              <a:r>
                <a:rPr lang="de-DE" sz="1400">
                  <a:solidFill>
                    <a:schemeClr val="tx1"/>
                  </a:solidFill>
                </a:rPr>
                <a:t>Sachaufgaben zur Prozentrechnung lösen</a:t>
              </a:r>
              <a:endParaRPr/>
            </a:p>
          </p:txBody>
        </p:sp>
      </p:grpSp>
      <p:grpSp>
        <p:nvGrpSpPr>
          <p:cNvPr id="19" name="Gruppieren 2"/>
          <p:cNvGrpSpPr/>
          <p:nvPr/>
        </p:nvGrpSpPr>
        <p:grpSpPr bwMode="auto">
          <a:xfrm>
            <a:off x="4253673" y="1633921"/>
            <a:ext cx="3199639" cy="4738711"/>
            <a:chOff x="3938757" y="1633921"/>
            <a:chExt cx="3199639" cy="4738711"/>
          </a:xfrm>
        </p:grpSpPr>
        <p:sp>
          <p:nvSpPr>
            <p:cNvPr id="20" name="Rechteck 10"/>
            <p:cNvSpPr/>
            <p:nvPr/>
          </p:nvSpPr>
          <p:spPr bwMode="auto">
            <a:xfrm>
              <a:off x="3938758" y="1633921"/>
              <a:ext cx="3199638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Selbsterklärung: Aktive Verarbeitung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trotz vorgegebener Lösung</a:t>
              </a:r>
              <a:endParaRPr/>
            </a:p>
          </p:txBody>
        </p:sp>
        <p:sp>
          <p:nvSpPr>
            <p:cNvPr id="21" name="Rechteck 26"/>
            <p:cNvSpPr/>
            <p:nvPr/>
          </p:nvSpPr>
          <p:spPr bwMode="auto">
            <a:xfrm>
              <a:off x="3938757" y="2113629"/>
              <a:ext cx="3199486" cy="4259003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" name="Gruppieren 1"/>
          <p:cNvGrpSpPr/>
          <p:nvPr/>
        </p:nvGrpSpPr>
        <p:grpSpPr bwMode="auto">
          <a:xfrm>
            <a:off x="4585913" y="2275260"/>
            <a:ext cx="2450641" cy="3382245"/>
            <a:chOff x="4585913" y="2275260"/>
            <a:chExt cx="2450641" cy="3382245"/>
          </a:xfrm>
        </p:grpSpPr>
        <p:sp>
          <p:nvSpPr>
            <p:cNvPr id="22" name="Legende mit Linie (1) 1"/>
            <p:cNvSpPr/>
            <p:nvPr/>
          </p:nvSpPr>
          <p:spPr bwMode="auto">
            <a:xfrm>
              <a:off x="4588282" y="2275260"/>
              <a:ext cx="2448272" cy="452886"/>
            </a:xfrm>
            <a:prstGeom prst="borderCallout1">
              <a:avLst>
                <a:gd name="adj1" fmla="val 6620"/>
                <a:gd name="adj2" fmla="val 101848"/>
                <a:gd name="adj3" fmla="val 73111"/>
                <a:gd name="adj4" fmla="val 151590"/>
              </a:avLst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tx1"/>
                  </a:solidFill>
                </a:rPr>
                <a:t>Wieso steht die „3“ hier </a:t>
              </a:r>
              <a:br>
                <a:rPr lang="de-DE" sz="1400">
                  <a:solidFill>
                    <a:schemeClr val="tx1"/>
                  </a:solidFill>
                </a:rPr>
              </a:br>
              <a:r>
                <a:rPr lang="de-DE" sz="1400">
                  <a:solidFill>
                    <a:schemeClr val="tx1"/>
                  </a:solidFill>
                </a:rPr>
                <a:t>auf beiden Seiten?</a:t>
              </a:r>
              <a:endParaRPr/>
            </a:p>
          </p:txBody>
        </p:sp>
        <p:sp>
          <p:nvSpPr>
            <p:cNvPr id="23" name="Legende mit Linie (1) 27"/>
            <p:cNvSpPr/>
            <p:nvPr/>
          </p:nvSpPr>
          <p:spPr bwMode="auto">
            <a:xfrm>
              <a:off x="4588282" y="3520714"/>
              <a:ext cx="2448272" cy="675916"/>
            </a:xfrm>
            <a:prstGeom prst="borderCallout1">
              <a:avLst>
                <a:gd name="adj1" fmla="val 6962"/>
                <a:gd name="adj2" fmla="val 102759"/>
                <a:gd name="adj3" fmla="val 34633"/>
                <a:gd name="adj4" fmla="val 157360"/>
              </a:avLst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tx1"/>
                  </a:solidFill>
                </a:rPr>
                <a:t>Worauf muss man achten, wenn man sich diesen „Zwischenwert“ überlegt?</a:t>
              </a:r>
              <a:endParaRPr/>
            </a:p>
          </p:txBody>
        </p:sp>
        <p:sp>
          <p:nvSpPr>
            <p:cNvPr id="24" name="Legende mit Linie (1) 28"/>
            <p:cNvSpPr/>
            <p:nvPr/>
          </p:nvSpPr>
          <p:spPr bwMode="auto">
            <a:xfrm>
              <a:off x="4585913" y="5192667"/>
              <a:ext cx="2448272" cy="464838"/>
            </a:xfrm>
            <a:prstGeom prst="borderCallout1">
              <a:avLst>
                <a:gd name="adj1" fmla="val 10873"/>
                <a:gd name="adj2" fmla="val 103669"/>
                <a:gd name="adj3" fmla="val -625"/>
                <a:gd name="adj4" fmla="val 137319"/>
              </a:avLst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tx1"/>
                  </a:solidFill>
                </a:rPr>
                <a:t>Was wäre ein sinnvoller nächster Schritt?</a:t>
              </a:r>
              <a:endParaRPr/>
            </a:p>
          </p:txBody>
        </p:sp>
        <p:sp>
          <p:nvSpPr>
            <p:cNvPr id="25" name="Legende mit Linie (1) 29"/>
            <p:cNvSpPr/>
            <p:nvPr/>
          </p:nvSpPr>
          <p:spPr bwMode="auto">
            <a:xfrm>
              <a:off x="4588282" y="4359951"/>
              <a:ext cx="2448272" cy="675916"/>
            </a:xfrm>
            <a:prstGeom prst="borderCallout1">
              <a:avLst>
                <a:gd name="adj1" fmla="val 8062"/>
                <a:gd name="adj2" fmla="val 102759"/>
                <a:gd name="adj3" fmla="val -75354"/>
                <a:gd name="adj4" fmla="val 152501"/>
              </a:avLst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tx1"/>
                  </a:solidFill>
                </a:rPr>
                <a:t>Warum ist es wichtig, sich diese beiden Zahlen zu überlegen?</a:t>
              </a:r>
              <a:endParaRPr/>
            </a:p>
          </p:txBody>
        </p:sp>
        <p:sp>
          <p:nvSpPr>
            <p:cNvPr id="26" name="Legende mit Linie (1) 31"/>
            <p:cNvSpPr/>
            <p:nvPr/>
          </p:nvSpPr>
          <p:spPr bwMode="auto">
            <a:xfrm>
              <a:off x="4588282" y="2897989"/>
              <a:ext cx="2448272" cy="464838"/>
            </a:xfrm>
            <a:prstGeom prst="borderCallout1">
              <a:avLst>
                <a:gd name="adj1" fmla="val 4476"/>
                <a:gd name="adj2" fmla="val 102152"/>
                <a:gd name="adj3" fmla="val 23364"/>
                <a:gd name="adj4" fmla="val 134889"/>
              </a:avLst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tx1"/>
                  </a:solidFill>
                </a:rPr>
                <a:t>Warum ist das die richtige Lösung der Aufgabe?</a:t>
              </a:r>
              <a:endParaRPr/>
            </a:p>
          </p:txBody>
        </p:sp>
      </p:grpSp>
      <p:sp>
        <p:nvSpPr>
          <p:cNvPr id="27" name="Rechteck 32"/>
          <p:cNvSpPr/>
          <p:nvPr/>
        </p:nvSpPr>
        <p:spPr bwMode="auto">
          <a:xfrm>
            <a:off x="4588282" y="5814305"/>
            <a:ext cx="2448272" cy="45075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>
                <a:solidFill>
                  <a:schemeClr val="tx1"/>
                </a:solidFill>
              </a:rPr>
              <a:t>ggf. sprachliche Unterstützung</a:t>
            </a:r>
            <a:br>
              <a:rPr lang="de-DE" sz="1400">
                <a:solidFill>
                  <a:schemeClr val="tx1"/>
                </a:solidFill>
              </a:rPr>
            </a:br>
            <a:r>
              <a:rPr lang="de-DE" sz="1400">
                <a:solidFill>
                  <a:schemeClr val="tx1"/>
                </a:solidFill>
              </a:rPr>
              <a:t>(Satzanfänge, Wortspeicher,…)</a:t>
            </a:r>
            <a:endParaRPr/>
          </a:p>
        </p:txBody>
      </p:sp>
      <p:grpSp>
        <p:nvGrpSpPr>
          <p:cNvPr id="28" name="Gruppieren 42"/>
          <p:cNvGrpSpPr/>
          <p:nvPr/>
        </p:nvGrpSpPr>
        <p:grpSpPr bwMode="auto">
          <a:xfrm>
            <a:off x="697604" y="3938177"/>
            <a:ext cx="3369660" cy="2542594"/>
            <a:chOff x="3938756" y="1633921"/>
            <a:chExt cx="3369660" cy="2542594"/>
          </a:xfrm>
        </p:grpSpPr>
        <p:sp>
          <p:nvSpPr>
            <p:cNvPr id="29" name="Rechteck 43"/>
            <p:cNvSpPr/>
            <p:nvPr/>
          </p:nvSpPr>
          <p:spPr bwMode="auto">
            <a:xfrm>
              <a:off x="3938758" y="1633921"/>
              <a:ext cx="3369658" cy="4663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tx1"/>
                  </a:solidFill>
                </a:rPr>
                <a:t>Anforderungen fokussieren</a:t>
              </a:r>
              <a:endParaRPr/>
            </a:p>
          </p:txBody>
        </p:sp>
        <p:sp>
          <p:nvSpPr>
            <p:cNvPr id="30" name="Rechteck 44"/>
            <p:cNvSpPr/>
            <p:nvPr/>
          </p:nvSpPr>
          <p:spPr bwMode="auto">
            <a:xfrm>
              <a:off x="3938756" y="2100235"/>
              <a:ext cx="3369657" cy="2076280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Anfangs kein eigenständiges Lösen von Sachaufgaben,…</a:t>
              </a:r>
              <a:endParaRPr/>
            </a:p>
            <a:p>
              <a:pPr>
                <a:defRPr/>
              </a:pPr>
              <a:endParaRPr lang="de-DE" sz="140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…sondern…</a:t>
              </a:r>
              <a:endParaRPr/>
            </a:p>
            <a:p>
              <a:pPr>
                <a:defRPr/>
              </a:pPr>
              <a:endParaRPr lang="de-DE" sz="140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…aktives Nachvollziehen eines möglichen Vorgehens anhand von Beispielen,…</a:t>
              </a:r>
              <a:endParaRPr/>
            </a:p>
            <a:p>
              <a:pPr>
                <a:defRPr/>
              </a:pPr>
              <a:endParaRPr lang="de-DE" sz="140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…dann zunehmend eigenständiges Lösen.</a:t>
              </a:r>
              <a:endParaRPr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36D6C11-67B5-9981-D776-306D4FD15B1B}"/>
              </a:ext>
            </a:extLst>
          </p:cNvPr>
          <p:cNvGrpSpPr/>
          <p:nvPr/>
        </p:nvGrpSpPr>
        <p:grpSpPr>
          <a:xfrm>
            <a:off x="8012333" y="435979"/>
            <a:ext cx="1080000" cy="1085566"/>
            <a:chOff x="-1463340" y="2695985"/>
            <a:chExt cx="1080000" cy="1085566"/>
          </a:xfrm>
        </p:grpSpPr>
        <p:sp>
          <p:nvSpPr>
            <p:cNvPr id="31" name="Rechteck 30">
              <a:hlinkClick r:id="rId9"/>
              <a:extLst>
                <a:ext uri="{FF2B5EF4-FFF2-40B4-BE49-F238E27FC236}">
                  <a16:creationId xmlns:a16="http://schemas.microsoft.com/office/drawing/2014/main" id="{0EF14A78-5412-9D62-38C4-A7965D6B4312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1745962496" name="Grafik 1745962495" descr="Ein Bild, das Logo enthält.&#10;&#10;Automatisch generierte Beschreibung">
              <a:hlinkClick r:id="rId9"/>
              <a:extLst>
                <a:ext uri="{FF2B5EF4-FFF2-40B4-BE49-F238E27FC236}">
                  <a16:creationId xmlns:a16="http://schemas.microsoft.com/office/drawing/2014/main" id="{48993076-495E-C4E7-59E4-B08292BD4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1745962497" name="Gruppieren 1745962496">
            <a:extLst>
              <a:ext uri="{FF2B5EF4-FFF2-40B4-BE49-F238E27FC236}">
                <a16:creationId xmlns:a16="http://schemas.microsoft.com/office/drawing/2014/main" id="{D72A0FB5-3453-CA16-1F70-DA3132C99415}"/>
              </a:ext>
            </a:extLst>
          </p:cNvPr>
          <p:cNvGrpSpPr/>
          <p:nvPr/>
        </p:nvGrpSpPr>
        <p:grpSpPr>
          <a:xfrm>
            <a:off x="9137252" y="441403"/>
            <a:ext cx="1080000" cy="1080000"/>
            <a:chOff x="-1530543" y="3954447"/>
            <a:chExt cx="1080000" cy="1080000"/>
          </a:xfrm>
        </p:grpSpPr>
        <p:sp>
          <p:nvSpPr>
            <p:cNvPr id="1745962498" name="Rechteck 1745962497">
              <a:hlinkClick r:id="rId11"/>
              <a:extLst>
                <a:ext uri="{FF2B5EF4-FFF2-40B4-BE49-F238E27FC236}">
                  <a16:creationId xmlns:a16="http://schemas.microsoft.com/office/drawing/2014/main" id="{167CC059-BCF0-2747-65F1-1F36B3E238BB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1745962499" name="Grafik 1745962498" descr="Ein Bild, das Logo enthält.&#10;&#10;Automatisch generierte Beschreibung">
              <a:hlinkClick r:id="rId11"/>
              <a:extLst>
                <a:ext uri="{FF2B5EF4-FFF2-40B4-BE49-F238E27FC236}">
                  <a16:creationId xmlns:a16="http://schemas.microsoft.com/office/drawing/2014/main" id="{D3010A5C-F09F-3122-13C3-370872E5F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2216</Words>
  <Application>Microsoft Office PowerPoint</Application>
  <DocSecurity>0</DocSecurity>
  <PresentationFormat>Benutzerdefiniert</PresentationFormat>
  <Paragraphs>362</Paragraphs>
  <Slides>17</Slides>
  <Notes>14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Arial</vt:lpstr>
      <vt:lpstr>Arial Bold</vt:lpstr>
      <vt:lpstr>Calibri</vt:lpstr>
      <vt:lpstr>Cambria Math</vt:lpstr>
      <vt:lpstr>Corbel Light</vt:lpstr>
      <vt:lpstr>Segoe UI</vt:lpstr>
      <vt:lpstr>Symbol</vt:lpstr>
      <vt:lpstr>Wingdings</vt:lpstr>
      <vt:lpstr>Larissa-Design</vt:lpstr>
      <vt:lpstr>PowerPoint-Präsentation</vt:lpstr>
      <vt:lpstr>DigitUS-Projekt</vt:lpstr>
      <vt:lpstr>Anforderungen fokussieren</vt:lpstr>
      <vt:lpstr>Anforderungen fokussieren</vt:lpstr>
      <vt:lpstr>Anforderungen fokussieren</vt:lpstr>
      <vt:lpstr>Anforderungen fokussieren</vt:lpstr>
      <vt:lpstr>Anforderungen fokussieren</vt:lpstr>
      <vt:lpstr>Anforderungen fokussieren</vt:lpstr>
      <vt:lpstr>Anforderungen fokussieren</vt:lpstr>
      <vt:lpstr>Anforderungen fokussieren</vt:lpstr>
      <vt:lpstr>Anforderungen fokussieren</vt:lpstr>
      <vt:lpstr>Anforderungen fokussieren</vt:lpstr>
      <vt:lpstr>Anforderungen fokussieren</vt:lpstr>
      <vt:lpstr>Anforderungen fokussieren</vt:lpstr>
      <vt:lpstr>Anforderungen fokussieren</vt:lpstr>
      <vt:lpstr>Quellen und Literaturverzeichnis</vt:lpstr>
      <vt:lpstr>Quellen und Literaturverzeichnis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3</cp:revision>
  <dcterms:created xsi:type="dcterms:W3CDTF">2011-02-03T11:29:47Z</dcterms:created>
  <dcterms:modified xsi:type="dcterms:W3CDTF">2023-04-03T13:18:25Z</dcterms:modified>
  <cp:category/>
  <dc:identifier/>
  <cp:contentStatus/>
  <dc:language/>
  <cp:version/>
</cp:coreProperties>
</file>