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298113" cy="7200900"/>
  <p:notesSz cx="10298113" cy="7200900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>
      <p:cViewPr varScale="1">
        <p:scale>
          <a:sx n="105" d="100"/>
          <a:sy n="105" d="100"/>
        </p:scale>
        <p:origin x="34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4/3/2023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indent="0">
              <a:buFont typeface="Arial"/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536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12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/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287264" y="1178481"/>
            <a:ext cx="7723585" cy="2506980"/>
          </a:xfrm>
        </p:spPr>
        <p:txBody>
          <a:bodyPr anchor="b"/>
          <a:lstStyle>
            <a:lvl1pPr algn="ctr">
              <a:defRPr sz="50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87264" y="3782139"/>
            <a:ext cx="7723585" cy="1738550"/>
          </a:xfrm>
        </p:spPr>
        <p:txBody>
          <a:bodyPr/>
          <a:lstStyle>
            <a:lvl1pPr marL="0" indent="0" algn="ctr">
              <a:buNone/>
              <a:defRPr sz="2050"/>
            </a:lvl1pPr>
            <a:lvl2pPr marL="386197" indent="0" algn="ctr">
              <a:buNone/>
              <a:defRPr sz="1700"/>
            </a:lvl2pPr>
            <a:lvl3pPr marL="772394" indent="0" algn="ctr">
              <a:buNone/>
              <a:defRPr sz="1500"/>
            </a:lvl3pPr>
            <a:lvl4pPr marL="1158591" indent="0" algn="ctr">
              <a:buNone/>
              <a:defRPr sz="1350"/>
            </a:lvl4pPr>
            <a:lvl5pPr marL="1544787" indent="0" algn="ctr">
              <a:buNone/>
              <a:defRPr sz="1350"/>
            </a:lvl5pPr>
            <a:lvl6pPr marL="1930984" indent="0" algn="ctr">
              <a:buNone/>
              <a:defRPr sz="1350"/>
            </a:lvl6pPr>
            <a:lvl7pPr marL="2317181" indent="0" algn="ctr">
              <a:buNone/>
              <a:defRPr sz="1350"/>
            </a:lvl7pPr>
            <a:lvl8pPr marL="2703378" indent="0" algn="ctr">
              <a:buNone/>
              <a:defRPr sz="1350"/>
            </a:lvl8pPr>
            <a:lvl9pPr marL="3089575" indent="0" algn="ctr">
              <a:buNone/>
              <a:defRPr sz="135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C201E6-863F-4649-94BA-91F643322352}" type="datetimeFigureOut">
              <a:rPr lang="de-DE"/>
              <a:t>03.04.2023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BAE41F-202E-794F-8E35-1D290FEB89C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, Unter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Prof. Dr. Stefan Ufer, Mathematikdidaktik, LMU München</a:t>
            </a:r>
            <a:endParaRPr lang="de-DE" sz="10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5A2DBFF-72C8-F848-B075-C8200C66C298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2"/>
          </p:nvPr>
        </p:nvSpPr>
        <p:spPr bwMode="auto">
          <a:xfrm>
            <a:off x="92419" y="1249137"/>
            <a:ext cx="10126478" cy="557439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 bwMode="auto">
          <a:xfrm>
            <a:off x="7129463" y="0"/>
            <a:ext cx="3168649" cy="640444"/>
          </a:xfrm>
        </p:spPr>
        <p:txBody>
          <a:bodyPr anchor="t"/>
          <a:lstStyle>
            <a:lvl1pPr algn="r">
              <a:defRPr sz="9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 bwMode="auto">
          <a:xfrm>
            <a:off x="0" y="639537"/>
            <a:ext cx="7050247" cy="348342"/>
          </a:xfrm>
          <a:prstGeom prst="rect">
            <a:avLst/>
          </a:prstGeom>
          <a:solidFill>
            <a:schemeClr val="accent2"/>
          </a:solidFill>
        </p:spPr>
        <p:txBody>
          <a:bodyPr tIns="0" bIns="0"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12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/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12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/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10" name="Foliennummernplatzhalter 4"/>
          <p:cNvSpPr txBox="1">
            <a:spLocks noGrp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1/1/4_M05c_Lernprozesse-unterstuetzen_Aufg.od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1/1/4_M05c_Lernprozesse-unterstuetzen_Aufg.od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ub.uni-muenchen.de/95513/1/M_Handreichung_Lehrkraefte.docx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8386-515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33784" y="0"/>
            <a:ext cx="10765680" cy="720515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3276848" y="5544762"/>
            <a:ext cx="7052385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Lernprozesse unterstützen</a:t>
            </a:r>
            <a:endParaRPr/>
          </a:p>
        </p:txBody>
      </p:sp>
      <p:sp>
        <p:nvSpPr>
          <p:cNvPr id="4" name="Rechteck 3"/>
          <p:cNvSpPr/>
          <p:nvPr/>
        </p:nvSpPr>
        <p:spPr bwMode="auto">
          <a:xfrm>
            <a:off x="3276848" y="6048770"/>
            <a:ext cx="7052385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…um aktive Verarbeitung aufrecht zu erhalten</a:t>
            </a:r>
            <a:endParaRPr/>
          </a:p>
        </p:txBody>
      </p:sp>
      <p:sp>
        <p:nvSpPr>
          <p:cNvPr id="5" name="Rechteck 4"/>
          <p:cNvSpPr/>
          <p:nvPr/>
        </p:nvSpPr>
        <p:spPr bwMode="auto">
          <a:xfrm>
            <a:off x="3276848" y="5026633"/>
            <a:ext cx="7021265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808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3617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423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7231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84039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0849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37656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14465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b="1">
                <a:solidFill>
                  <a:schemeClr val="tx1"/>
                </a:solidFill>
              </a:rPr>
              <a:t>Kognitive Aktivierung – Option 3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Selbstregulation anregen und unterstützen – Beispiel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5349316" y="1662262"/>
            <a:ext cx="2276133" cy="352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300">
                <a:solidFill>
                  <a:schemeClr val="tx1"/>
                </a:solidFill>
              </a:rPr>
              <a:t>Herausfordernd, </a:t>
            </a:r>
            <a:br>
              <a:rPr lang="de-DE" sz="1300">
                <a:solidFill>
                  <a:schemeClr val="tx1"/>
                </a:solidFill>
              </a:rPr>
            </a:br>
            <a:r>
              <a:rPr lang="de-DE" sz="1300">
                <a:solidFill>
                  <a:schemeClr val="tx1"/>
                </a:solidFill>
              </a:rPr>
              <a:t>aber realistisch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2800914" y="1662262"/>
            <a:ext cx="2276133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(zu) einfach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7897718" y="1662262"/>
            <a:ext cx="2276133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(zu) schwer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252512" y="1662262"/>
            <a:ext cx="2276133" cy="3540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Aufgabenanforderungen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252512" y="2102956"/>
            <a:ext cx="2276133" cy="3540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Externe Steuerung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2800914" y="2102956"/>
            <a:ext cx="2276133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(zu) hoch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7897718" y="2102956"/>
            <a:ext cx="2276133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(zu) gering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5349315" y="2673364"/>
            <a:ext cx="2276133" cy="647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Optimale Anforderung,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tiefe Verarbeitung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252512" y="2676539"/>
            <a:ext cx="2276134" cy="6445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Reaktion der Lehrkraft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2800914" y="2673364"/>
            <a:ext cx="2276133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Weniger Steuerung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Zusätzlicher Anspruch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7897716" y="2673364"/>
            <a:ext cx="2276133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Fortschritt zurückmelden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zusätzliche Steuerung</a:t>
            </a:r>
          </a:p>
        </p:txBody>
      </p:sp>
      <p:cxnSp>
        <p:nvCxnSpPr>
          <p:cNvPr id="18" name="Gerade Verbindung mit Pfeil 17"/>
          <p:cNvCxnSpPr>
            <a:cxnSpLocks/>
            <a:stCxn id="16" idx="3"/>
            <a:endCxn id="14" idx="1"/>
          </p:cNvCxnSpPr>
          <p:nvPr/>
        </p:nvCxnSpPr>
        <p:spPr bwMode="auto">
          <a:xfrm>
            <a:off x="5077047" y="2995627"/>
            <a:ext cx="272268" cy="1587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cxnSpLocks/>
            <a:stCxn id="17" idx="1"/>
            <a:endCxn id="14" idx="3"/>
          </p:cNvCxnSpPr>
          <p:nvPr/>
        </p:nvCxnSpPr>
        <p:spPr bwMode="auto">
          <a:xfrm flipH="1">
            <a:off x="7625448" y="2995627"/>
            <a:ext cx="272268" cy="1587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 bwMode="auto">
          <a:xfrm>
            <a:off x="252512" y="3645980"/>
            <a:ext cx="2276134" cy="103459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>
                <a:solidFill>
                  <a:schemeClr val="tx1"/>
                </a:solidFill>
              </a:rPr>
              <a:t>Inhaltsebene</a:t>
            </a:r>
            <a:endParaRPr/>
          </a:p>
        </p:txBody>
      </p:sp>
      <p:sp>
        <p:nvSpPr>
          <p:cNvPr id="30" name="Rechteck 29"/>
          <p:cNvSpPr/>
          <p:nvPr/>
        </p:nvSpPr>
        <p:spPr bwMode="auto">
          <a:xfrm>
            <a:off x="2800914" y="3642805"/>
            <a:ext cx="2276133" cy="103459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Kannst Du das </a:t>
            </a:r>
            <a:r>
              <a:rPr lang="de-DE" sz="1400" i="1">
                <a:solidFill>
                  <a:schemeClr val="tx1"/>
                </a:solidFill>
              </a:rPr>
              <a:t>auch noch anders </a:t>
            </a:r>
            <a:r>
              <a:rPr lang="de-DE" sz="1400">
                <a:solidFill>
                  <a:schemeClr val="tx1"/>
                </a:solidFill>
              </a:rPr>
              <a:t>lösen? Wieviel frisst denn eine Raupe am Tag?</a:t>
            </a:r>
            <a:endParaRPr/>
          </a:p>
        </p:txBody>
      </p:sp>
      <p:sp>
        <p:nvSpPr>
          <p:cNvPr id="31" name="Rechteck 30"/>
          <p:cNvSpPr/>
          <p:nvPr/>
        </p:nvSpPr>
        <p:spPr bwMode="auto">
          <a:xfrm>
            <a:off x="7897716" y="3642805"/>
            <a:ext cx="2276133" cy="103459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Wieviel würden denn vier Raupen am Tag fressen…?</a:t>
            </a:r>
            <a:endParaRPr/>
          </a:p>
        </p:txBody>
      </p:sp>
      <p:cxnSp>
        <p:nvCxnSpPr>
          <p:cNvPr id="32" name="Gerade Verbindung mit Pfeil 31"/>
          <p:cNvCxnSpPr>
            <a:cxnSpLocks/>
            <a:stCxn id="30" idx="3"/>
            <a:endCxn id="43" idx="1"/>
          </p:cNvCxnSpPr>
          <p:nvPr/>
        </p:nvCxnSpPr>
        <p:spPr bwMode="auto">
          <a:xfrm flipV="1">
            <a:off x="5077047" y="4159305"/>
            <a:ext cx="272267" cy="795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cxnSpLocks/>
            <a:stCxn id="31" idx="1"/>
            <a:endCxn id="43" idx="3"/>
          </p:cNvCxnSpPr>
          <p:nvPr/>
        </p:nvCxnSpPr>
        <p:spPr bwMode="auto">
          <a:xfrm flipH="1" flipV="1">
            <a:off x="7625447" y="4159305"/>
            <a:ext cx="272269" cy="795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 bwMode="auto">
          <a:xfrm>
            <a:off x="252511" y="4746071"/>
            <a:ext cx="2276134" cy="8706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>
                <a:solidFill>
                  <a:schemeClr val="tx1"/>
                </a:solidFill>
              </a:rPr>
              <a:t>Strategieebene</a:t>
            </a:r>
            <a:br>
              <a:rPr lang="de-DE" sz="1600" b="1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Selbstregulation unterstützen</a:t>
            </a:r>
            <a:endParaRPr/>
          </a:p>
        </p:txBody>
      </p:sp>
      <p:sp>
        <p:nvSpPr>
          <p:cNvPr id="39" name="Rechteck 38"/>
          <p:cNvSpPr/>
          <p:nvPr/>
        </p:nvSpPr>
        <p:spPr bwMode="auto">
          <a:xfrm>
            <a:off x="2800913" y="4742896"/>
            <a:ext cx="2276133" cy="8706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Ist das der einzige Lösungsweg?</a:t>
            </a:r>
            <a:endParaRPr/>
          </a:p>
        </p:txBody>
      </p:sp>
      <p:sp>
        <p:nvSpPr>
          <p:cNvPr id="40" name="Rechteck 39"/>
          <p:cNvSpPr/>
          <p:nvPr/>
        </p:nvSpPr>
        <p:spPr bwMode="auto">
          <a:xfrm>
            <a:off x="7897715" y="4742896"/>
            <a:ext cx="2276133" cy="8706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Kannst Du erstmal eine einfachere Aufgabe lösen, die Dir hilft?</a:t>
            </a:r>
            <a:endParaRPr/>
          </a:p>
        </p:txBody>
      </p:sp>
      <p:cxnSp>
        <p:nvCxnSpPr>
          <p:cNvPr id="41" name="Gerade Verbindung mit Pfeil 40"/>
          <p:cNvCxnSpPr>
            <a:cxnSpLocks/>
            <a:stCxn id="39" idx="3"/>
            <a:endCxn id="46" idx="1"/>
          </p:cNvCxnSpPr>
          <p:nvPr/>
        </p:nvCxnSpPr>
        <p:spPr bwMode="auto">
          <a:xfrm>
            <a:off x="5077046" y="5178198"/>
            <a:ext cx="272884" cy="921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cxnSpLocks/>
            <a:stCxn id="40" idx="1"/>
            <a:endCxn id="46" idx="3"/>
          </p:cNvCxnSpPr>
          <p:nvPr/>
        </p:nvCxnSpPr>
        <p:spPr bwMode="auto">
          <a:xfrm flipH="1">
            <a:off x="7626063" y="5178198"/>
            <a:ext cx="271652" cy="921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 bwMode="auto">
          <a:xfrm>
            <a:off x="5349314" y="3642803"/>
            <a:ext cx="2276133" cy="1033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Lösungswege,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relevantes Wissen,…</a:t>
            </a:r>
            <a:endParaRPr/>
          </a:p>
        </p:txBody>
      </p:sp>
      <p:sp>
        <p:nvSpPr>
          <p:cNvPr id="46" name="Rechteck 45"/>
          <p:cNvSpPr/>
          <p:nvPr/>
        </p:nvSpPr>
        <p:spPr bwMode="auto">
          <a:xfrm>
            <a:off x="5349929" y="4744486"/>
            <a:ext cx="2276133" cy="8692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Strategisches Vorgehen</a:t>
            </a:r>
            <a:endParaRPr/>
          </a:p>
        </p:txBody>
      </p:sp>
      <p:sp>
        <p:nvSpPr>
          <p:cNvPr id="49" name="Rechteck 48"/>
          <p:cNvSpPr/>
          <p:nvPr/>
        </p:nvSpPr>
        <p:spPr bwMode="auto">
          <a:xfrm>
            <a:off x="2800914" y="1230214"/>
            <a:ext cx="2276133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schnell, problemlos</a:t>
            </a:r>
            <a:endParaRPr/>
          </a:p>
        </p:txBody>
      </p:sp>
      <p:sp>
        <p:nvSpPr>
          <p:cNvPr id="50" name="Rechteck 49"/>
          <p:cNvSpPr/>
          <p:nvPr/>
        </p:nvSpPr>
        <p:spPr bwMode="auto">
          <a:xfrm>
            <a:off x="7897718" y="1230214"/>
            <a:ext cx="2276133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wenig, stagnierend</a:t>
            </a:r>
            <a:endParaRPr/>
          </a:p>
        </p:txBody>
      </p:sp>
      <p:sp>
        <p:nvSpPr>
          <p:cNvPr id="51" name="Rechteck 50"/>
          <p:cNvSpPr/>
          <p:nvPr/>
        </p:nvSpPr>
        <p:spPr bwMode="auto">
          <a:xfrm>
            <a:off x="252512" y="1230214"/>
            <a:ext cx="2276133" cy="3540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Fortschritt</a:t>
            </a:r>
            <a:endParaRPr/>
          </a:p>
        </p:txBody>
      </p:sp>
      <p:sp>
        <p:nvSpPr>
          <p:cNvPr id="52" name="Rechteck 51"/>
          <p:cNvSpPr/>
          <p:nvPr/>
        </p:nvSpPr>
        <p:spPr bwMode="auto">
          <a:xfrm>
            <a:off x="5349313" y="1230128"/>
            <a:ext cx="2276133" cy="354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langsam, aber erkennbar</a:t>
            </a:r>
            <a:endParaRPr/>
          </a:p>
        </p:txBody>
      </p:sp>
      <p:sp>
        <p:nvSpPr>
          <p:cNvPr id="55" name="Rechteck 54"/>
          <p:cNvSpPr/>
          <p:nvPr/>
        </p:nvSpPr>
        <p:spPr bwMode="auto">
          <a:xfrm>
            <a:off x="252511" y="5682175"/>
            <a:ext cx="2276134" cy="8706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>
                <a:solidFill>
                  <a:schemeClr val="tx1"/>
                </a:solidFill>
              </a:rPr>
              <a:t>Regulationsebene</a:t>
            </a:r>
            <a:br>
              <a:rPr lang="de-DE" sz="1600" b="1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Selbstregulation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anregen</a:t>
            </a:r>
            <a:endParaRPr/>
          </a:p>
        </p:txBody>
      </p:sp>
      <p:sp>
        <p:nvSpPr>
          <p:cNvPr id="56" name="Rechteck 55"/>
          <p:cNvSpPr/>
          <p:nvPr/>
        </p:nvSpPr>
        <p:spPr bwMode="auto">
          <a:xfrm>
            <a:off x="2800913" y="5679000"/>
            <a:ext cx="2276133" cy="8706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Was hat sich an Deinem Vorgehen bewährt? Was könnte man besser machen?</a:t>
            </a:r>
            <a:endParaRPr/>
          </a:p>
        </p:txBody>
      </p:sp>
      <p:sp>
        <p:nvSpPr>
          <p:cNvPr id="57" name="Rechteck 56"/>
          <p:cNvSpPr/>
          <p:nvPr/>
        </p:nvSpPr>
        <p:spPr bwMode="auto">
          <a:xfrm>
            <a:off x="7897715" y="5679000"/>
            <a:ext cx="2276133" cy="8706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Was wäre ein guter nächster Schritt, um an der Aufgabe zu arbeiten?</a:t>
            </a:r>
            <a:endParaRPr/>
          </a:p>
        </p:txBody>
      </p:sp>
      <p:sp>
        <p:nvSpPr>
          <p:cNvPr id="58" name="Rechteck 57"/>
          <p:cNvSpPr/>
          <p:nvPr/>
        </p:nvSpPr>
        <p:spPr bwMode="auto">
          <a:xfrm>
            <a:off x="5349929" y="5680590"/>
            <a:ext cx="2276133" cy="8692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Selbstregulation,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Motivation</a:t>
            </a:r>
            <a:endParaRPr/>
          </a:p>
        </p:txBody>
      </p:sp>
      <p:cxnSp>
        <p:nvCxnSpPr>
          <p:cNvPr id="59" name="Gerade Verbindung mit Pfeil 58"/>
          <p:cNvCxnSpPr>
            <a:cxnSpLocks/>
            <a:stCxn id="57" idx="1"/>
            <a:endCxn id="58" idx="3"/>
          </p:cNvCxnSpPr>
          <p:nvPr/>
        </p:nvCxnSpPr>
        <p:spPr bwMode="auto">
          <a:xfrm flipH="1">
            <a:off x="7626063" y="6114302"/>
            <a:ext cx="271652" cy="921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cxnSpLocks/>
            <a:stCxn id="56" idx="3"/>
            <a:endCxn id="58" idx="1"/>
          </p:cNvCxnSpPr>
          <p:nvPr/>
        </p:nvCxnSpPr>
        <p:spPr bwMode="auto">
          <a:xfrm>
            <a:off x="5077046" y="6114302"/>
            <a:ext cx="272884" cy="921"/>
          </a:xfrm>
          <a:prstGeom prst="straightConnector1">
            <a:avLst/>
          </a:prstGeom>
          <a:ln>
            <a:solidFill>
              <a:schemeClr val="tx2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 bwMode="auto">
          <a:xfrm>
            <a:off x="5351442" y="2104544"/>
            <a:ext cx="2276133" cy="352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passend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Kriterien – Arbeitsergebnisse fachlich fruchtbar machen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Stein et al., 2008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i="1"/>
              <a:t>Herausforderung: Ergebnisse produktiv nutzen…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…indem nicht nur „die eine korrekte Lösung“ (eines Freiwilligen) vorgestellt wird.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…sondern Lösungswege der Lernenden gezielt zur Vertiefung fachlicher Ideen genutzt werden.</a:t>
            </a:r>
            <a:endParaRPr/>
          </a:p>
          <a:p>
            <a:pPr marL="477838" lvl="1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Lösungsansatz: Lösungswege gezielt nutzen</a:t>
            </a:r>
            <a:endParaRPr/>
          </a:p>
        </p:txBody>
      </p:sp>
      <p:sp>
        <p:nvSpPr>
          <p:cNvPr id="7" name="Rechteck 6"/>
          <p:cNvSpPr/>
          <p:nvPr/>
        </p:nvSpPr>
        <p:spPr bwMode="auto">
          <a:xfrm>
            <a:off x="1476649" y="3723273"/>
            <a:ext cx="1512167" cy="354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antizipieren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3204839" y="3723273"/>
            <a:ext cx="1512167" cy="354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beobachten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4933032" y="3723273"/>
            <a:ext cx="1512167" cy="354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auswählen</a:t>
            </a:r>
            <a:endParaRPr/>
          </a:p>
        </p:txBody>
      </p:sp>
      <p:sp>
        <p:nvSpPr>
          <p:cNvPr id="10" name="Rechteck 9"/>
          <p:cNvSpPr/>
          <p:nvPr/>
        </p:nvSpPr>
        <p:spPr bwMode="auto">
          <a:xfrm>
            <a:off x="6661224" y="3723273"/>
            <a:ext cx="1512167" cy="354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anordnen</a:t>
            </a:r>
            <a:endParaRPr/>
          </a:p>
        </p:txBody>
      </p:sp>
      <p:sp>
        <p:nvSpPr>
          <p:cNvPr id="11" name="Rechteck 10"/>
          <p:cNvSpPr/>
          <p:nvPr/>
        </p:nvSpPr>
        <p:spPr bwMode="auto">
          <a:xfrm>
            <a:off x="8389416" y="3723273"/>
            <a:ext cx="1512167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verknüpfen</a:t>
            </a:r>
            <a:endParaRPr/>
          </a:p>
        </p:txBody>
      </p:sp>
      <p:sp>
        <p:nvSpPr>
          <p:cNvPr id="12" name="Rechteck 11"/>
          <p:cNvSpPr/>
          <p:nvPr/>
        </p:nvSpPr>
        <p:spPr bwMode="auto">
          <a:xfrm>
            <a:off x="1476649" y="4077285"/>
            <a:ext cx="1512167" cy="57606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i="1">
                <a:solidFill>
                  <a:schemeClr val="tx1"/>
                </a:solidFill>
              </a:rPr>
              <a:t>Was könnte kommen?</a:t>
            </a:r>
            <a:endParaRPr/>
          </a:p>
        </p:txBody>
      </p:sp>
      <p:sp>
        <p:nvSpPr>
          <p:cNvPr id="13" name="Rechteck 12"/>
          <p:cNvSpPr/>
          <p:nvPr/>
        </p:nvSpPr>
        <p:spPr bwMode="auto">
          <a:xfrm>
            <a:off x="1476649" y="4650878"/>
            <a:ext cx="1512167" cy="182989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Welche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Strategien und Lösungswege?</a:t>
            </a:r>
            <a:endParaRPr/>
          </a:p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Welche Fehler?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Was davon hat welches Lernpotential?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3204839" y="4077285"/>
            <a:ext cx="1512167" cy="57606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i="1">
                <a:solidFill>
                  <a:schemeClr val="tx1"/>
                </a:solidFill>
              </a:rPr>
              <a:t>Wie lösen die SuS das?</a:t>
            </a:r>
            <a:endParaRPr/>
          </a:p>
        </p:txBody>
      </p:sp>
      <p:sp>
        <p:nvSpPr>
          <p:cNvPr id="15" name="Rechteck 14"/>
          <p:cNvSpPr/>
          <p:nvPr/>
        </p:nvSpPr>
        <p:spPr bwMode="auto">
          <a:xfrm>
            <a:off x="3204839" y="4650878"/>
            <a:ext cx="1512167" cy="182989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Welche fachlichen Ideen und Fehler stecken darin?</a:t>
            </a:r>
            <a:endParaRPr/>
          </a:p>
        </p:txBody>
      </p:sp>
      <p:sp>
        <p:nvSpPr>
          <p:cNvPr id="17" name="Rechteck 16"/>
          <p:cNvSpPr/>
          <p:nvPr/>
        </p:nvSpPr>
        <p:spPr bwMode="auto">
          <a:xfrm>
            <a:off x="4933031" y="4077285"/>
            <a:ext cx="1512167" cy="57606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i="1">
                <a:solidFill>
                  <a:schemeClr val="tx1"/>
                </a:solidFill>
              </a:rPr>
              <a:t>Was davon wird diskutiert?</a:t>
            </a:r>
            <a:endParaRPr/>
          </a:p>
        </p:txBody>
      </p:sp>
      <p:sp>
        <p:nvSpPr>
          <p:cNvPr id="18" name="Rechteck 17"/>
          <p:cNvSpPr/>
          <p:nvPr/>
        </p:nvSpPr>
        <p:spPr bwMode="auto">
          <a:xfrm>
            <a:off x="4933031" y="4650879"/>
            <a:ext cx="1512167" cy="93281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Was hat Potential für einen lernförderlichen Austausch?</a:t>
            </a:r>
            <a:endParaRPr/>
          </a:p>
        </p:txBody>
      </p:sp>
      <p:sp>
        <p:nvSpPr>
          <p:cNvPr id="19" name="Rechteck 18"/>
          <p:cNvSpPr/>
          <p:nvPr/>
        </p:nvSpPr>
        <p:spPr bwMode="auto">
          <a:xfrm>
            <a:off x="6661224" y="4077285"/>
            <a:ext cx="1512167" cy="57606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i="1">
                <a:solidFill>
                  <a:schemeClr val="tx1"/>
                </a:solidFill>
              </a:rPr>
              <a:t>Was zuerst? Was danach?</a:t>
            </a:r>
            <a:endParaRPr/>
          </a:p>
        </p:txBody>
      </p:sp>
      <p:sp>
        <p:nvSpPr>
          <p:cNvPr id="20" name="Rechteck 19"/>
          <p:cNvSpPr/>
          <p:nvPr/>
        </p:nvSpPr>
        <p:spPr bwMode="auto">
          <a:xfrm>
            <a:off x="6661224" y="4650879"/>
            <a:ext cx="1512167" cy="93281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Wie baue ich einen Austausch über diese Lösungswege auf?</a:t>
            </a:r>
            <a:endParaRPr/>
          </a:p>
        </p:txBody>
      </p:sp>
      <p:sp>
        <p:nvSpPr>
          <p:cNvPr id="21" name="Rechteck 20"/>
          <p:cNvSpPr/>
          <p:nvPr/>
        </p:nvSpPr>
        <p:spPr bwMode="auto">
          <a:xfrm>
            <a:off x="8389417" y="4077285"/>
            <a:ext cx="1512167" cy="57606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i="1">
                <a:solidFill>
                  <a:schemeClr val="tx1"/>
                </a:solidFill>
              </a:rPr>
              <a:t>Vorstellung und Diskussion</a:t>
            </a:r>
            <a:endParaRPr/>
          </a:p>
        </p:txBody>
      </p:sp>
      <p:sp>
        <p:nvSpPr>
          <p:cNvPr id="22" name="Rechteck 21"/>
          <p:cNvSpPr/>
          <p:nvPr/>
        </p:nvSpPr>
        <p:spPr bwMode="auto">
          <a:xfrm>
            <a:off x="8389417" y="4650878"/>
            <a:ext cx="1512167" cy="182989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Welche Idee steckt dahinter?</a:t>
            </a:r>
            <a:endParaRPr/>
          </a:p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Was sind die Unterschiede und Gemeinsam-keiten?</a:t>
            </a:r>
            <a:endParaRPr/>
          </a:p>
        </p:txBody>
      </p:sp>
      <p:sp>
        <p:nvSpPr>
          <p:cNvPr id="23" name="Rechteck 22"/>
          <p:cNvSpPr/>
          <p:nvPr/>
        </p:nvSpPr>
        <p:spPr bwMode="auto">
          <a:xfrm>
            <a:off x="1476649" y="3283221"/>
            <a:ext cx="1584175" cy="3540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bg1"/>
                </a:solidFill>
              </a:rPr>
              <a:t>Vorbereitung</a:t>
            </a:r>
            <a:endParaRPr/>
          </a:p>
        </p:txBody>
      </p:sp>
      <p:sp>
        <p:nvSpPr>
          <p:cNvPr id="24" name="Rechteck 23"/>
          <p:cNvSpPr/>
          <p:nvPr/>
        </p:nvSpPr>
        <p:spPr bwMode="auto">
          <a:xfrm>
            <a:off x="3132834" y="3279436"/>
            <a:ext cx="5112565" cy="3540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bg1"/>
                </a:solidFill>
              </a:rPr>
              <a:t>während der Bearbeitung in Gruppen/Einzelarbeit</a:t>
            </a:r>
            <a:endParaRPr/>
          </a:p>
        </p:txBody>
      </p:sp>
      <p:sp>
        <p:nvSpPr>
          <p:cNvPr id="25" name="Rechteck 24"/>
          <p:cNvSpPr/>
          <p:nvPr/>
        </p:nvSpPr>
        <p:spPr bwMode="auto">
          <a:xfrm>
            <a:off x="8316750" y="3279436"/>
            <a:ext cx="1584175" cy="3540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bg1"/>
                </a:solidFill>
              </a:rPr>
              <a:t>Plenum</a:t>
            </a:r>
            <a:endParaRPr/>
          </a:p>
        </p:txBody>
      </p:sp>
      <p:cxnSp>
        <p:nvCxnSpPr>
          <p:cNvPr id="26" name="Gerade Verbindung mit Pfeil 25"/>
          <p:cNvCxnSpPr>
            <a:cxnSpLocks/>
            <a:stCxn id="7" idx="3"/>
            <a:endCxn id="8" idx="1"/>
          </p:cNvCxnSpPr>
          <p:nvPr/>
        </p:nvCxnSpPr>
        <p:spPr bwMode="auto">
          <a:xfrm>
            <a:off x="2988816" y="3900279"/>
            <a:ext cx="21602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cxnSpLocks/>
            <a:stCxn id="8" idx="3"/>
            <a:endCxn id="9" idx="1"/>
          </p:cNvCxnSpPr>
          <p:nvPr/>
        </p:nvCxnSpPr>
        <p:spPr bwMode="auto">
          <a:xfrm>
            <a:off x="4717007" y="3900279"/>
            <a:ext cx="21602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cxnSpLocks/>
            <a:stCxn id="9" idx="3"/>
            <a:endCxn id="10" idx="1"/>
          </p:cNvCxnSpPr>
          <p:nvPr/>
        </p:nvCxnSpPr>
        <p:spPr bwMode="auto">
          <a:xfrm>
            <a:off x="6445199" y="3900279"/>
            <a:ext cx="21602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cxnSpLocks/>
            <a:stCxn id="10" idx="3"/>
            <a:endCxn id="11" idx="1"/>
          </p:cNvCxnSpPr>
          <p:nvPr/>
        </p:nvCxnSpPr>
        <p:spPr bwMode="auto">
          <a:xfrm>
            <a:off x="8173391" y="3900279"/>
            <a:ext cx="21602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 bwMode="auto">
          <a:xfrm>
            <a:off x="4933030" y="5655700"/>
            <a:ext cx="3240361" cy="354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nachsteuern</a:t>
            </a:r>
            <a:endParaRPr/>
          </a:p>
        </p:txBody>
      </p:sp>
      <p:sp>
        <p:nvSpPr>
          <p:cNvPr id="31" name="Rechteck 30"/>
          <p:cNvSpPr/>
          <p:nvPr/>
        </p:nvSpPr>
        <p:spPr bwMode="auto">
          <a:xfrm>
            <a:off x="4933030" y="6009711"/>
            <a:ext cx="3240361" cy="47105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de-DE" sz="1400">
                <a:solidFill>
                  <a:schemeClr val="tx1"/>
                </a:solidFill>
              </a:rPr>
              <a:t>Balance zwischen Über- und Unterforderung</a:t>
            </a:r>
            <a:endParaRPr/>
          </a:p>
        </p:txBody>
      </p:sp>
      <p:cxnSp>
        <p:nvCxnSpPr>
          <p:cNvPr id="33" name="Gerade Verbindung mit Pfeil 32"/>
          <p:cNvCxnSpPr>
            <a:cxnSpLocks/>
            <a:stCxn id="8" idx="3"/>
            <a:endCxn id="28" idx="1"/>
          </p:cNvCxnSpPr>
          <p:nvPr/>
        </p:nvCxnSpPr>
        <p:spPr bwMode="auto">
          <a:xfrm>
            <a:off x="4717007" y="3900279"/>
            <a:ext cx="216023" cy="19324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Arbeitsergebnisse fachlich fruchtbar machen – Beispiel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7453313" y="0"/>
            <a:ext cx="1414600" cy="560070"/>
          </a:xfrm>
        </p:spPr>
        <p:txBody>
          <a:bodyPr/>
          <a:lstStyle/>
          <a:p>
            <a:pPr>
              <a:defRPr/>
            </a:pPr>
            <a:r>
              <a:rPr lang="de-DE"/>
              <a:t>Stein et al., 2008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0505" y="1309824"/>
            <a:ext cx="2736303" cy="1663367"/>
          </a:xfrm>
          <a:prstGeom prst="rect">
            <a:avLst/>
          </a:prstGeom>
          <a:ln w="31750"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11070" y="1430528"/>
            <a:ext cx="1954818" cy="29620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2839" y="5141262"/>
            <a:ext cx="2199050" cy="14835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71819" y="5089296"/>
            <a:ext cx="2545906" cy="1463482"/>
          </a:xfrm>
          <a:prstGeom prst="rect">
            <a:avLst/>
          </a:prstGeom>
          <a:ln w="31750">
            <a:noFill/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80505" y="3158848"/>
            <a:ext cx="2736303" cy="1665737"/>
          </a:xfrm>
          <a:prstGeom prst="rect">
            <a:avLst/>
          </a:prstGeom>
          <a:ln w="31750">
            <a:noFill/>
          </a:ln>
        </p:spPr>
      </p:pic>
      <p:sp>
        <p:nvSpPr>
          <p:cNvPr id="16" name="Oval 15"/>
          <p:cNvSpPr/>
          <p:nvPr/>
        </p:nvSpPr>
        <p:spPr bwMode="auto">
          <a:xfrm>
            <a:off x="2514352" y="3202489"/>
            <a:ext cx="360040" cy="36004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2</a:t>
            </a:r>
            <a:endParaRPr/>
          </a:p>
        </p:txBody>
      </p:sp>
      <p:sp>
        <p:nvSpPr>
          <p:cNvPr id="18" name="Oval 17"/>
          <p:cNvSpPr/>
          <p:nvPr/>
        </p:nvSpPr>
        <p:spPr bwMode="auto">
          <a:xfrm>
            <a:off x="6157685" y="5152740"/>
            <a:ext cx="360040" cy="36004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4</a:t>
            </a:r>
            <a:endParaRPr/>
          </a:p>
        </p:txBody>
      </p:sp>
      <p:sp>
        <p:nvSpPr>
          <p:cNvPr id="19" name="Oval 18"/>
          <p:cNvSpPr/>
          <p:nvPr/>
        </p:nvSpPr>
        <p:spPr bwMode="auto">
          <a:xfrm>
            <a:off x="2514352" y="1302624"/>
            <a:ext cx="360040" cy="36004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3</a:t>
            </a:r>
            <a:endParaRPr/>
          </a:p>
        </p:txBody>
      </p:sp>
      <p:grpSp>
        <p:nvGrpSpPr>
          <p:cNvPr id="3" name="Gruppieren 2"/>
          <p:cNvGrpSpPr/>
          <p:nvPr/>
        </p:nvGrpSpPr>
        <p:grpSpPr bwMode="auto">
          <a:xfrm>
            <a:off x="7312227" y="2974733"/>
            <a:ext cx="2520000" cy="3699815"/>
            <a:chOff x="8051847" y="3105341"/>
            <a:chExt cx="2520000" cy="3699815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8051847" y="3459284"/>
              <a:ext cx="2520000" cy="3345872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 bwMode="auto">
            <a:xfrm>
              <a:off x="8051847" y="3105341"/>
              <a:ext cx="57669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b="1"/>
                <a:t>Kyra</a:t>
              </a:r>
              <a:endParaRPr/>
            </a:p>
          </p:txBody>
        </p:sp>
      </p:grpSp>
      <p:grpSp>
        <p:nvGrpSpPr>
          <p:cNvPr id="9" name="Gruppieren 8"/>
          <p:cNvGrpSpPr/>
          <p:nvPr/>
        </p:nvGrpSpPr>
        <p:grpSpPr bwMode="auto">
          <a:xfrm>
            <a:off x="6889110" y="1167478"/>
            <a:ext cx="3228498" cy="1496868"/>
            <a:chOff x="6889110" y="1167478"/>
            <a:chExt cx="3228498" cy="1496868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7005601" y="1417231"/>
              <a:ext cx="3112007" cy="1247115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20" name="Textfeld 19"/>
            <p:cNvSpPr txBox="1"/>
            <p:nvPr/>
          </p:nvSpPr>
          <p:spPr bwMode="auto">
            <a:xfrm>
              <a:off x="6889110" y="1167478"/>
              <a:ext cx="70243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b="1"/>
                <a:t>Jamal</a:t>
              </a:r>
              <a:endParaRPr/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180505" y="3151703"/>
            <a:ext cx="2736303" cy="167293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 bwMode="auto">
          <a:xfrm>
            <a:off x="4031000" y="5090471"/>
            <a:ext cx="2545907" cy="14835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 bwMode="auto">
          <a:xfrm>
            <a:off x="180505" y="1264365"/>
            <a:ext cx="2736303" cy="170882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x</a:t>
            </a:r>
            <a:endParaRPr/>
          </a:p>
        </p:txBody>
      </p:sp>
      <p:sp>
        <p:nvSpPr>
          <p:cNvPr id="26" name="Rechteck 25"/>
          <p:cNvSpPr/>
          <p:nvPr/>
        </p:nvSpPr>
        <p:spPr bwMode="auto">
          <a:xfrm>
            <a:off x="6904657" y="1193125"/>
            <a:ext cx="3284959" cy="170882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 bwMode="auto">
          <a:xfrm>
            <a:off x="9773115" y="1237211"/>
            <a:ext cx="360040" cy="36004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1</a:t>
            </a:r>
            <a:endParaRPr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867912" y="0"/>
            <a:ext cx="1430201" cy="107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Einordnung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8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9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63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52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</a:p>
          </p:txBody>
        </p:sp>
      </p:grpSp>
      <p:cxnSp>
        <p:nvCxnSpPr>
          <p:cNvPr id="55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39" name="Oval 38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Tools &amp; Medien</a:t>
              </a:r>
              <a:endParaRPr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bg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42" name="Gruppieren 41"/>
          <p:cNvGrpSpPr/>
          <p:nvPr/>
        </p:nvGrpSpPr>
        <p:grpSpPr bwMode="auto">
          <a:xfrm>
            <a:off x="5917514" y="3167616"/>
            <a:ext cx="3409299" cy="2377050"/>
            <a:chOff x="7005783" y="2746664"/>
            <a:chExt cx="4036290" cy="2814205"/>
          </a:xfrm>
        </p:grpSpPr>
        <p:sp>
          <p:nvSpPr>
            <p:cNvPr id="43" name="Oval 42"/>
            <p:cNvSpPr/>
            <p:nvPr/>
          </p:nvSpPr>
          <p:spPr bwMode="auto">
            <a:xfrm>
              <a:off x="7005783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Einbettung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im Unterricht</a:t>
              </a:r>
              <a:endParaRPr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8305800" y="2746664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bg1"/>
                  </a:solidFill>
                </a:rPr>
                <a:t>Prozess-</a:t>
              </a:r>
              <a:br>
                <a:rPr lang="de-DE" sz="1250">
                  <a:solidFill>
                    <a:schemeClr val="bg1"/>
                  </a:solidFill>
                </a:rPr>
              </a:br>
              <a:r>
                <a:rPr lang="de-DE" sz="1250">
                  <a:solidFill>
                    <a:schemeClr val="bg1"/>
                  </a:solidFill>
                </a:rPr>
                <a:t>unter-stützung</a:t>
              </a:r>
              <a:endParaRPr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9594273" y="3451514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Diskussion von Lösungen</a:t>
              </a:r>
              <a:endParaRPr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305800" y="4227369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Lösungen antizipieren</a:t>
              </a:r>
              <a:endParaRPr/>
            </a:p>
          </p:txBody>
        </p:sp>
      </p:grpSp>
      <p:sp>
        <p:nvSpPr>
          <p:cNvPr id="23" name="Legende mit Linie (1) (ohne Rahmen) 22"/>
          <p:cNvSpPr/>
          <p:nvPr/>
        </p:nvSpPr>
        <p:spPr bwMode="auto">
          <a:xfrm>
            <a:off x="1933561" y="1281296"/>
            <a:ext cx="3888432" cy="475985"/>
          </a:xfrm>
          <a:prstGeom prst="callout1">
            <a:avLst>
              <a:gd name="adj1" fmla="val 112735"/>
              <a:gd name="adj2" fmla="val 56275"/>
              <a:gd name="adj3" fmla="val 431626"/>
              <a:gd name="adj4" fmla="val 4342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gestalte ich meinen Auftrag so, dass er selbstreguliertes Lernen ermöglicht?</a:t>
            </a:r>
            <a:endParaRPr/>
          </a:p>
        </p:txBody>
      </p:sp>
      <p:sp>
        <p:nvSpPr>
          <p:cNvPr id="24" name="Legende mit Linie (1) (ohne Rahmen) 23"/>
          <p:cNvSpPr/>
          <p:nvPr/>
        </p:nvSpPr>
        <p:spPr bwMode="auto">
          <a:xfrm>
            <a:off x="1933561" y="6055159"/>
            <a:ext cx="3888432" cy="475985"/>
          </a:xfrm>
          <a:prstGeom prst="callout1">
            <a:avLst>
              <a:gd name="adj1" fmla="val -12678"/>
              <a:gd name="adj2" fmla="val 90619"/>
              <a:gd name="adj3" fmla="val -182415"/>
              <a:gd name="adj4" fmla="val 133327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Welche Lösungswege sind bzw. wären interessant zu diskutieren?</a:t>
            </a:r>
            <a:endParaRPr/>
          </a:p>
        </p:txBody>
      </p:sp>
      <p:sp>
        <p:nvSpPr>
          <p:cNvPr id="25" name="Legende mit Linie (1) (ohne Rahmen) 24"/>
          <p:cNvSpPr/>
          <p:nvPr/>
        </p:nvSpPr>
        <p:spPr bwMode="auto">
          <a:xfrm>
            <a:off x="6229176" y="6055158"/>
            <a:ext cx="3888432" cy="475985"/>
          </a:xfrm>
          <a:prstGeom prst="callout1">
            <a:avLst>
              <a:gd name="adj1" fmla="val -17907"/>
              <a:gd name="adj2" fmla="val 54410"/>
              <a:gd name="adj3" fmla="val -280884"/>
              <a:gd name="adj4" fmla="val 67579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gestalte ich eine fachlich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reichhaltige Diskussion?</a:t>
            </a:r>
            <a:endParaRPr/>
          </a:p>
        </p:txBody>
      </p:sp>
      <p:sp>
        <p:nvSpPr>
          <p:cNvPr id="26" name="Legende mit Linie (1) (ohne Rahmen) 25"/>
          <p:cNvSpPr/>
          <p:nvPr/>
        </p:nvSpPr>
        <p:spPr bwMode="auto">
          <a:xfrm>
            <a:off x="6229176" y="1275679"/>
            <a:ext cx="3888432" cy="475985"/>
          </a:xfrm>
          <a:prstGeom prst="callout1">
            <a:avLst>
              <a:gd name="adj1" fmla="val 116257"/>
              <a:gd name="adj2" fmla="val 59190"/>
              <a:gd name="adj3" fmla="val 433594"/>
              <a:gd name="adj4" fmla="val 39607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reagiere ich auf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Über- und Unterforderung?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 zur eigenen Anwendung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 bwMode="auto">
          <a:xfrm>
            <a:off x="483252" y="1800250"/>
            <a:ext cx="3369658" cy="46631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Ziel</a:t>
            </a:r>
            <a:endParaRPr/>
          </a:p>
        </p:txBody>
      </p:sp>
      <p:sp>
        <p:nvSpPr>
          <p:cNvPr id="21" name="Rechteck 20"/>
          <p:cNvSpPr/>
          <p:nvPr/>
        </p:nvSpPr>
        <p:spPr bwMode="auto">
          <a:xfrm>
            <a:off x="483250" y="2266564"/>
            <a:ext cx="3369657" cy="118987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Erarbeiten, dass zwischen Kreisumfang und Radius ein proportionaler Zusammenhang besteht.</a:t>
            </a:r>
            <a:endParaRPr/>
          </a:p>
        </p:txBody>
      </p:sp>
      <p:sp>
        <p:nvSpPr>
          <p:cNvPr id="22" name="Rechteck 21"/>
          <p:cNvSpPr/>
          <p:nvPr/>
        </p:nvSpPr>
        <p:spPr bwMode="auto">
          <a:xfrm>
            <a:off x="4090944" y="1800248"/>
            <a:ext cx="5692254" cy="46631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Arbeitsauftrag</a:t>
            </a:r>
            <a:endParaRPr/>
          </a:p>
        </p:txBody>
      </p:sp>
      <p:sp>
        <p:nvSpPr>
          <p:cNvPr id="23" name="Rechteck 22"/>
          <p:cNvSpPr/>
          <p:nvPr/>
        </p:nvSpPr>
        <p:spPr bwMode="auto">
          <a:xfrm>
            <a:off x="4090942" y="2266562"/>
            <a:ext cx="5692254" cy="162192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Messt Radius und Umfang der verschiedenen mitgebrachten zylinderförmigen Gegenstände.</a:t>
            </a:r>
            <a:endParaRPr/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Benutzt eine Schnur um den Umfang zu messen. </a:t>
            </a:r>
            <a:endParaRPr/>
          </a:p>
          <a:p>
            <a:pPr>
              <a:defRPr/>
            </a:pPr>
            <a:endParaRPr lang="de-DE" sz="140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Findet heraus, wie Radius und Umfang zusammenhängen? 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Wie könnt Ihr den Umfang berechnen, wenn Ihr von einem neuen zylinderförmigen Gegenstand den Radius kennt?</a:t>
            </a:r>
            <a:endParaRPr/>
          </a:p>
        </p:txBody>
      </p:sp>
      <p:sp>
        <p:nvSpPr>
          <p:cNvPr id="24" name="Rechteck 23"/>
          <p:cNvSpPr/>
          <p:nvPr/>
        </p:nvSpPr>
        <p:spPr bwMode="auto">
          <a:xfrm>
            <a:off x="483254" y="3600450"/>
            <a:ext cx="3369658" cy="46631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Lernvoraussetzungen</a:t>
            </a:r>
            <a:endParaRPr/>
          </a:p>
        </p:txBody>
      </p:sp>
      <p:sp>
        <p:nvSpPr>
          <p:cNvPr id="25" name="Rechteck 24"/>
          <p:cNvSpPr/>
          <p:nvPr/>
        </p:nvSpPr>
        <p:spPr bwMode="auto">
          <a:xfrm>
            <a:off x="483252" y="4066764"/>
            <a:ext cx="3369657" cy="118987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Wesentliche Vorstellungen zur Proportionalität sind erarbeitet:</a:t>
            </a:r>
            <a:endParaRPr/>
          </a:p>
          <a:p>
            <a:pPr marL="141288" indent="-141288">
              <a:buFont typeface="Arial"/>
              <a:buChar char="•"/>
              <a:defRPr/>
            </a:pPr>
            <a:r>
              <a:rPr lang="de-DE" sz="1400">
                <a:solidFill>
                  <a:schemeClr val="tx1"/>
                </a:solidFill>
              </a:rPr>
              <a:t>Graph ist eine Ursprungsgerade</a:t>
            </a:r>
            <a:endParaRPr/>
          </a:p>
          <a:p>
            <a:pPr marL="141288" indent="-141288">
              <a:buFont typeface="Arial"/>
              <a:buChar char="•"/>
              <a:defRPr/>
            </a:pPr>
            <a:r>
              <a:rPr lang="de-DE" sz="1400">
                <a:solidFill>
                  <a:schemeClr val="tx1"/>
                </a:solidFill>
              </a:rPr>
              <a:t>Quotientiengleichheit</a:t>
            </a:r>
          </a:p>
          <a:p>
            <a:pPr marL="141288" indent="-141288">
              <a:buFont typeface="Arial"/>
              <a:buChar char="•"/>
              <a:defRPr/>
            </a:pPr>
            <a:r>
              <a:rPr lang="de-DE" sz="1400">
                <a:solidFill>
                  <a:schemeClr val="tx1"/>
                </a:solidFill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Anwendung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Rechteck 15" descr="Bleistift, Anspitzer, Notebook, Papier, Bildung"/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pieren 22"/>
          <p:cNvGrpSpPr/>
          <p:nvPr/>
        </p:nvGrpSpPr>
        <p:grpSpPr bwMode="auto">
          <a:xfrm>
            <a:off x="3683194" y="1702602"/>
            <a:ext cx="6362406" cy="5020331"/>
            <a:chOff x="3897508" y="838198"/>
            <a:chExt cx="7532492" cy="5943603"/>
          </a:xfrm>
        </p:grpSpPr>
        <p:sp>
          <p:nvSpPr>
            <p:cNvPr id="15" name="Rechteck 14"/>
            <p:cNvSpPr/>
            <p:nvPr/>
          </p:nvSpPr>
          <p:spPr bwMode="auto">
            <a:xfrm>
              <a:off x="3897508" y="838198"/>
              <a:ext cx="7532491" cy="49738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Betrachten Sie den Arbeitsauftrag auf der Folie vor dieser.</a:t>
              </a:r>
              <a:endParaRPr dirty="0"/>
            </a:p>
            <a:p>
              <a:pPr marL="1430338" lvl="2" indent="-3175">
                <a:defRPr/>
              </a:pPr>
              <a:endParaRPr lang="de-DE" sz="1400" b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Auftrag 1: Selbstreguliertes Arbeiten ermöglichen.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Inwiefern ermöglicht der Arbeitsauftrag selbstreguliertes Arbeiten?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Wie müsste er für Ihren Kontext ggf. angepasst werden?</a:t>
              </a:r>
              <a:endParaRPr dirty="0"/>
            </a:p>
            <a:p>
              <a:pPr marL="1430338" lvl="2" indent="-3175">
                <a:defRPr/>
              </a:pPr>
              <a:endParaRPr lang="de-DE" sz="1400" i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Auftrag 2: Selbstregulation anregen und unterstützen.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Impulse auf der Strategieebene wären hilfreich, um Selbstregulation zu unterstützen?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Impulse auf der Ebene der Selbstregulation wären hilfreich? Wie könnte der Anspruch gesteigert werden?</a:t>
              </a:r>
              <a:endParaRPr dirty="0"/>
            </a:p>
            <a:p>
              <a:pPr marL="1430338" lvl="2" indent="-3175">
                <a:defRPr/>
              </a:pPr>
              <a:endParaRPr lang="de-DE" sz="1400" i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Auftrag 3: Arbeitsergebnisse fachlich fruchtbar machen.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Lösungswege könnte man (ggf. mit Unterstützung oder einem angepassten Arbeitsauftrag) erwarten?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Fehler und Fehlstrategien?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Lösungswege davon wären besonders interessant für eine Diskussion?</a:t>
              </a:r>
              <a:endParaRPr dirty="0"/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902373" y="838198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>
                  <a:solidFill>
                    <a:schemeClr val="bg1"/>
                  </a:solidFill>
                </a:rPr>
                <a:t>Anwendung</a:t>
              </a:r>
              <a:endParaRPr/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897508" y="5812026"/>
              <a:ext cx="7532492" cy="96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lang="de-DE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hteck 11" descr="Bleistift, Anspitzer, Notebook, Papier, Bildung">
            <a:extLst>
              <a:ext uri="{FF2B5EF4-FFF2-40B4-BE49-F238E27FC236}">
                <a16:creationId xmlns:a16="http://schemas.microsoft.com/office/drawing/2014/main" id="{9885EF88-292C-45BB-92F0-96AD5D3C33A0}"/>
              </a:ext>
            </a:extLst>
          </p:cNvPr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 digitaler Medien</a:t>
            </a:r>
            <a:endParaRPr/>
          </a:p>
        </p:txBody>
      </p:sp>
      <p:grpSp>
        <p:nvGrpSpPr>
          <p:cNvPr id="23" name="Gruppieren 22"/>
          <p:cNvGrpSpPr/>
          <p:nvPr/>
        </p:nvGrpSpPr>
        <p:grpSpPr bwMode="auto">
          <a:xfrm>
            <a:off x="3683194" y="1702800"/>
            <a:ext cx="6362406" cy="5020133"/>
            <a:chOff x="3897508" y="838433"/>
            <a:chExt cx="7532492" cy="5943368"/>
          </a:xfrm>
        </p:grpSpPr>
        <p:sp>
          <p:nvSpPr>
            <p:cNvPr id="15" name="Rechteck 14"/>
            <p:cNvSpPr/>
            <p:nvPr/>
          </p:nvSpPr>
          <p:spPr bwMode="auto">
            <a:xfrm>
              <a:off x="3897508" y="838434"/>
              <a:ext cx="7532491" cy="49674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de-DE" sz="1400" b="1" dirty="0">
                  <a:solidFill>
                    <a:schemeClr val="tx1"/>
                  </a:solidFill>
                </a:rPr>
                <a:t>Betrachten Sie den Arbeitsauftrag auf der Folie vor dieser.</a:t>
              </a:r>
              <a:endParaRPr dirty="0"/>
            </a:p>
            <a:p>
              <a:pPr marL="1430338" lvl="2" indent="-3175">
                <a:defRPr/>
              </a:pPr>
              <a:endParaRPr lang="de-DE" sz="1400" b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Auftrag 1: Selbstreguliertes Arbeiten ermöglichen.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Wie könnten digitale Medien so eingesetzt werden, dass ein selbstreguliertes Arbeiten am „Kern der Sache“ (Zusammenhang zwischen Radius und Umfang analysiere) optimal unterstützt wird?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endParaRPr lang="de-DE" sz="1400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Auftrag 2: Selbstregulation anregen und unterstützen.</a:t>
              </a:r>
              <a:endParaRPr dirty="0"/>
            </a:p>
            <a:p>
              <a:pPr marL="1427163" lvl="2"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Angenommen Sie setzen diese Aktivität mit digitalen Medien um.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Welche besonderen Herausforderungen birgt dies für die Balance aus Über- und Unterforderung?</a:t>
              </a:r>
              <a:endParaRPr dirty="0"/>
            </a:p>
            <a:p>
              <a:pPr marL="1430338" lvl="2" indent="-3175">
                <a:defRPr/>
              </a:pPr>
              <a:endParaRPr lang="de-DE" sz="1400" i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de-DE" sz="1400" i="1" dirty="0">
                  <a:solidFill>
                    <a:schemeClr val="tx1"/>
                  </a:solidFill>
                </a:rPr>
                <a:t>Auftrag 3: Arbeitsergebnisse fachlich fruchtbar machen.</a:t>
              </a:r>
              <a:endParaRPr dirty="0"/>
            </a:p>
            <a:p>
              <a:pPr marL="1427163" lvl="2"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Angenommen Sie setzen diese Aktivität mit digitalen Medien um.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de-DE" sz="1400" dirty="0">
                  <a:solidFill>
                    <a:schemeClr val="tx1"/>
                  </a:solidFill>
                </a:rPr>
                <a:t>Wie könnten digitale Medien Sie dabei unterstützen, Lösungswege zu beobachten, auszuwählen, anzuordnen und zu diskutieren?</a:t>
              </a:r>
              <a:endParaRPr dirty="0"/>
            </a:p>
            <a:p>
              <a:pPr marL="1427163" lvl="2">
                <a:defRPr/>
              </a:pP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902373" y="838433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 dirty="0">
                  <a:solidFill>
                    <a:schemeClr val="bg1"/>
                  </a:solidFill>
                </a:rPr>
                <a:t>Anwendung</a:t>
              </a:r>
              <a:endParaRPr dirty="0"/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897508" y="5805872"/>
              <a:ext cx="7532492" cy="975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600" b="0" dirty="0"/>
              <a:t>Bauersfeld, H. (1978). Kommunikationsmuster im Mathematikunterricht. Eine Analyse am Beispiel der Handlungsverengung durch Antworterwartung. In: H. Bauersfeld  (</a:t>
            </a:r>
            <a:r>
              <a:rPr lang="de-DE" sz="1600" b="0" dirty="0" err="1"/>
              <a:t>Hg</a:t>
            </a:r>
            <a:r>
              <a:rPr lang="de-DE" sz="1600" b="0" dirty="0"/>
              <a:t>.): Fallstudien und Analysen zum Mathematikunterricht. Festschrift für Walter Breidenbach zum 85. Geburtstag. Hannover Schroedel, S. 158-180.</a:t>
            </a:r>
            <a:endParaRPr dirty="0"/>
          </a:p>
          <a:p>
            <a:pPr>
              <a:defRPr/>
            </a:pPr>
            <a:r>
              <a:rPr lang="de-DE" sz="1600" b="0" dirty="0"/>
              <a:t>Freudenthal, H. (1978). </a:t>
            </a:r>
            <a:r>
              <a:rPr lang="de-DE" sz="1600" b="0" i="1" dirty="0"/>
              <a:t>Vorrede zu einer Wissenschaft vom Mathematikunterricht</a:t>
            </a:r>
            <a:r>
              <a:rPr lang="de-DE" sz="1600" b="0" dirty="0"/>
              <a:t>. </a:t>
            </a:r>
            <a:r>
              <a:rPr lang="de-DE" sz="1600" b="0" dirty="0" err="1"/>
              <a:t>Oldenbourg</a:t>
            </a:r>
            <a:r>
              <a:rPr lang="de-DE" sz="1600" b="0" dirty="0"/>
              <a:t>.</a:t>
            </a:r>
            <a:endParaRPr dirty="0"/>
          </a:p>
          <a:p>
            <a:pPr>
              <a:defRPr/>
            </a:pPr>
            <a:r>
              <a:rPr lang="de-DE" sz="1600" b="0" dirty="0"/>
              <a:t>Heinze, A., Star, J., &amp; </a:t>
            </a:r>
            <a:r>
              <a:rPr lang="de-DE" sz="1600" b="0" dirty="0" err="1"/>
              <a:t>Verschaffel</a:t>
            </a:r>
            <a:r>
              <a:rPr lang="de-DE" sz="1600" b="0" dirty="0"/>
              <a:t>, L. (2009). Flexible and adaptive </a:t>
            </a:r>
            <a:r>
              <a:rPr lang="de-DE" sz="1600" b="0" dirty="0" err="1"/>
              <a:t>use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strategies</a:t>
            </a:r>
            <a:r>
              <a:rPr lang="de-DE" sz="1600" b="0" dirty="0"/>
              <a:t> and </a:t>
            </a:r>
            <a:r>
              <a:rPr lang="de-DE" sz="1600" b="0" dirty="0" err="1"/>
              <a:t>representations</a:t>
            </a:r>
            <a:r>
              <a:rPr lang="de-DE" sz="1600" b="0" dirty="0"/>
              <a:t> in </a:t>
            </a:r>
            <a:r>
              <a:rPr lang="de-DE" sz="1600" b="0" dirty="0" err="1"/>
              <a:t>mathematics</a:t>
            </a:r>
            <a:r>
              <a:rPr lang="de-DE" sz="1600" b="0" dirty="0"/>
              <a:t> </a:t>
            </a:r>
            <a:r>
              <a:rPr lang="de-DE" sz="1600" b="0" dirty="0" err="1"/>
              <a:t>education</a:t>
            </a:r>
            <a:r>
              <a:rPr lang="de-DE" sz="1600" b="0" dirty="0"/>
              <a:t>. ZDM – The International Journal on </a:t>
            </a:r>
            <a:r>
              <a:rPr lang="de-DE" sz="1600" b="0" dirty="0" err="1"/>
              <a:t>Mathematics</a:t>
            </a:r>
            <a:r>
              <a:rPr lang="de-DE" sz="1600" b="0" dirty="0"/>
              <a:t> Education, 41, 535–540.</a:t>
            </a:r>
            <a:endParaRPr dirty="0"/>
          </a:p>
          <a:p>
            <a:pPr>
              <a:defRPr/>
            </a:pPr>
            <a:r>
              <a:rPr lang="de-DE" sz="1600" b="0" dirty="0" err="1"/>
              <a:t>Schoenfeld</a:t>
            </a:r>
            <a:r>
              <a:rPr lang="de-DE" sz="1600" b="0" dirty="0"/>
              <a:t>, A. (1992). Learning </a:t>
            </a:r>
            <a:r>
              <a:rPr lang="de-DE" sz="1600" b="0" dirty="0" err="1"/>
              <a:t>to</a:t>
            </a:r>
            <a:r>
              <a:rPr lang="de-DE" sz="1600" b="0" dirty="0"/>
              <a:t> Think </a:t>
            </a:r>
            <a:r>
              <a:rPr lang="de-DE" sz="1600" b="0" dirty="0" err="1"/>
              <a:t>Mathematically</a:t>
            </a:r>
            <a:r>
              <a:rPr lang="de-DE" sz="1600" b="0" dirty="0"/>
              <a:t>: Problem </a:t>
            </a:r>
            <a:r>
              <a:rPr lang="de-DE" sz="1600" b="0" dirty="0" err="1"/>
              <a:t>Solving</a:t>
            </a:r>
            <a:r>
              <a:rPr lang="de-DE" sz="1600" b="0" dirty="0"/>
              <a:t>, </a:t>
            </a:r>
            <a:r>
              <a:rPr lang="de-DE" sz="1600" b="0" dirty="0" err="1"/>
              <a:t>Metacognition</a:t>
            </a:r>
            <a:r>
              <a:rPr lang="de-DE" sz="1600" b="0" dirty="0"/>
              <a:t> and Sense-</a:t>
            </a:r>
            <a:r>
              <a:rPr lang="de-DE" sz="1600" b="0" dirty="0" err="1"/>
              <a:t>making</a:t>
            </a:r>
            <a:r>
              <a:rPr lang="de-DE" sz="1600" b="0" dirty="0"/>
              <a:t> in </a:t>
            </a:r>
            <a:r>
              <a:rPr lang="de-DE" sz="1600" b="0" dirty="0" err="1"/>
              <a:t>Mathematics</a:t>
            </a:r>
            <a:r>
              <a:rPr lang="de-DE" sz="1600" b="0" dirty="0"/>
              <a:t> Teaching and Learning. In D. A. </a:t>
            </a:r>
            <a:r>
              <a:rPr lang="de-DE" sz="1600" b="0" dirty="0" err="1"/>
              <a:t>Grouws</a:t>
            </a:r>
            <a:r>
              <a:rPr lang="de-DE" sz="1600" b="0" dirty="0"/>
              <a:t> (Ed.), Handbook </a:t>
            </a:r>
            <a:r>
              <a:rPr lang="de-DE" sz="1600" b="0" dirty="0" err="1"/>
              <a:t>of</a:t>
            </a:r>
            <a:r>
              <a:rPr lang="de-DE" sz="1600" b="0" dirty="0"/>
              <a:t> Research on </a:t>
            </a:r>
            <a:r>
              <a:rPr lang="de-DE" sz="1600" b="0" dirty="0" err="1"/>
              <a:t>Mathematics</a:t>
            </a:r>
            <a:r>
              <a:rPr lang="de-DE" sz="1600" b="0" dirty="0"/>
              <a:t> (pp. 334-370). New York, NY: Simon &amp; Schuster.</a:t>
            </a:r>
            <a:endParaRPr dirty="0"/>
          </a:p>
          <a:p>
            <a:pPr>
              <a:defRPr/>
            </a:pPr>
            <a:r>
              <a:rPr lang="de-DE" sz="1600" b="0" dirty="0"/>
              <a:t>Stein, M. K., </a:t>
            </a:r>
            <a:r>
              <a:rPr lang="de-DE" sz="1600" b="0" dirty="0" err="1"/>
              <a:t>Engle</a:t>
            </a:r>
            <a:r>
              <a:rPr lang="de-DE" sz="1600" b="0" dirty="0"/>
              <a:t>, R. A., Smith, M. S., &amp; Hughes, E. K. (2008). </a:t>
            </a:r>
            <a:r>
              <a:rPr lang="de-DE" sz="1600" b="0" dirty="0" err="1"/>
              <a:t>Orchestrating</a:t>
            </a:r>
            <a:r>
              <a:rPr lang="de-DE" sz="1600" b="0" dirty="0"/>
              <a:t> </a:t>
            </a:r>
            <a:r>
              <a:rPr lang="de-DE" sz="1600" b="0" dirty="0" err="1"/>
              <a:t>productive</a:t>
            </a:r>
            <a:r>
              <a:rPr lang="de-DE" sz="1600" b="0" dirty="0"/>
              <a:t> </a:t>
            </a:r>
            <a:r>
              <a:rPr lang="de-DE" sz="1600" b="0" dirty="0" err="1"/>
              <a:t>mathematical</a:t>
            </a:r>
            <a:r>
              <a:rPr lang="de-DE" sz="1600" b="0" dirty="0"/>
              <a:t> </a:t>
            </a:r>
            <a:r>
              <a:rPr lang="de-DE" sz="1600" b="0" dirty="0" err="1"/>
              <a:t>discussions</a:t>
            </a:r>
            <a:r>
              <a:rPr lang="de-DE" sz="1600" b="0" dirty="0"/>
              <a:t>: Five </a:t>
            </a:r>
            <a:r>
              <a:rPr lang="de-DE" sz="1600" b="0" dirty="0" err="1"/>
              <a:t>practices</a:t>
            </a:r>
            <a:r>
              <a:rPr lang="de-DE" sz="1600" b="0" dirty="0"/>
              <a:t> </a:t>
            </a:r>
            <a:r>
              <a:rPr lang="de-DE" sz="1600" b="0" dirty="0" err="1"/>
              <a:t>for</a:t>
            </a:r>
            <a:r>
              <a:rPr lang="de-DE" sz="1600" b="0" dirty="0"/>
              <a:t> </a:t>
            </a:r>
            <a:r>
              <a:rPr lang="de-DE" sz="1600" b="0" dirty="0" err="1"/>
              <a:t>helping</a:t>
            </a:r>
            <a:r>
              <a:rPr lang="de-DE" sz="1600" b="0" dirty="0"/>
              <a:t> </a:t>
            </a:r>
            <a:r>
              <a:rPr lang="de-DE" sz="1600" b="0" dirty="0" err="1"/>
              <a:t>teachers</a:t>
            </a:r>
            <a:r>
              <a:rPr lang="de-DE" sz="1600" b="0" dirty="0"/>
              <a:t> </a:t>
            </a:r>
            <a:r>
              <a:rPr lang="de-DE" sz="1600" b="0" dirty="0" err="1"/>
              <a:t>move</a:t>
            </a:r>
            <a:r>
              <a:rPr lang="de-DE" sz="1600" b="0" dirty="0"/>
              <a:t> </a:t>
            </a:r>
            <a:r>
              <a:rPr lang="de-DE" sz="1600" b="0" dirty="0" err="1"/>
              <a:t>beyond</a:t>
            </a:r>
            <a:r>
              <a:rPr lang="de-DE" sz="1600" b="0" dirty="0"/>
              <a:t> </a:t>
            </a:r>
            <a:r>
              <a:rPr lang="de-DE" sz="1600" b="0" dirty="0" err="1"/>
              <a:t>show</a:t>
            </a:r>
            <a:r>
              <a:rPr lang="de-DE" sz="1600" b="0" dirty="0"/>
              <a:t> and </a:t>
            </a:r>
            <a:r>
              <a:rPr lang="de-DE" sz="1600" b="0" dirty="0" err="1"/>
              <a:t>tell</a:t>
            </a:r>
            <a:r>
              <a:rPr lang="de-DE" sz="1600" b="0" dirty="0"/>
              <a:t>. </a:t>
            </a:r>
            <a:r>
              <a:rPr lang="de-DE" sz="1600" b="0" dirty="0" err="1"/>
              <a:t>Mathematical</a:t>
            </a:r>
            <a:r>
              <a:rPr lang="de-DE" sz="1600" b="0" dirty="0"/>
              <a:t> </a:t>
            </a:r>
            <a:r>
              <a:rPr lang="de-DE" sz="1600" b="0" dirty="0" err="1"/>
              <a:t>thinking</a:t>
            </a:r>
            <a:r>
              <a:rPr lang="de-DE" sz="1600" b="0" dirty="0"/>
              <a:t> and </a:t>
            </a:r>
            <a:r>
              <a:rPr lang="de-DE" sz="1600" b="0" dirty="0" err="1"/>
              <a:t>learning</a:t>
            </a:r>
            <a:r>
              <a:rPr lang="de-DE" sz="1600" b="0" dirty="0"/>
              <a:t>, 10(4), 313-340.</a:t>
            </a:r>
            <a:endParaRPr dirty="0"/>
          </a:p>
          <a:p>
            <a:pPr>
              <a:defRPr/>
            </a:pPr>
            <a:r>
              <a:rPr lang="en-US" sz="1600" b="0" dirty="0"/>
              <a:t>Van de Pol, J., </a:t>
            </a:r>
            <a:r>
              <a:rPr lang="en-US" sz="1600" b="0" dirty="0" err="1"/>
              <a:t>Volman</a:t>
            </a:r>
            <a:r>
              <a:rPr lang="en-US" sz="1600" b="0" dirty="0"/>
              <a:t>, M., &amp; </a:t>
            </a:r>
            <a:r>
              <a:rPr lang="en-US" sz="1600" b="0" dirty="0" err="1"/>
              <a:t>Beishuizen</a:t>
            </a:r>
            <a:r>
              <a:rPr lang="en-US" sz="1600" b="0" dirty="0"/>
              <a:t>, J. (2010). Scaffolding in teacher–student interaction: A decade of research. </a:t>
            </a:r>
            <a:r>
              <a:rPr lang="en-US" sz="1600" b="0" i="1" dirty="0"/>
              <a:t>Educational Psychology Review</a:t>
            </a:r>
            <a:r>
              <a:rPr lang="en-US" sz="1600" b="0" dirty="0"/>
              <a:t>, 22(3), 271-296.</a:t>
            </a:r>
            <a:endParaRPr lang="de-DE" sz="1600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800" b="0"/>
              <a:t>Titelbild: Bild von Pexels auf Pixabay: https://pixabay.com/images/id-1838658/ </a:t>
            </a:r>
            <a:endParaRPr/>
          </a:p>
          <a:p>
            <a:pPr>
              <a:defRPr/>
            </a:pPr>
            <a:r>
              <a:rPr lang="de-DE" sz="1800" b="0"/>
              <a:t>Folie 7 und 11: Bild von Free-Photos auf Pixabay: https://pixabay.com/images/id-1209834/</a:t>
            </a:r>
            <a:endParaRPr/>
          </a:p>
          <a:p>
            <a:pPr>
              <a:defRPr/>
            </a:pPr>
            <a:r>
              <a:rPr lang="de-DE" sz="1800" b="0"/>
              <a:t>Folien 14-15: Bild von Free-Photos auf Pixabay: https://pixabay.com/images/id-918449/</a:t>
            </a:r>
            <a:endParaRPr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8" name="Textfeld 7"/>
          <p:cNvSpPr/>
          <p:nvPr/>
        </p:nvSpPr>
        <p:spPr bwMode="auto">
          <a:xfrm>
            <a:off x="443053" y="6432484"/>
            <a:ext cx="3995004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>
                <a:ea typeface="Calibri"/>
                <a:cs typeface="Calibri"/>
                <a:hlinkClick r:id="rId2" tooltip="https://creativecommons.org/licenses/by-sa/4.0/legalcode.de"/>
              </a:rPr>
              <a:t>CC-BY-SA 4.0</a:t>
            </a:r>
            <a:endParaRPr lang="de-DE" sz="18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Kognitive Aktivierung – Option 3: Lernprozesse unterstützen um aktive Verarbeitung aufrecht zu erhalten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wurde 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erstellt und ist als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A21738-47F2-4427-E861-4E6B1B09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2A8C69-FDCF-4BBF-6D03-05E944139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Grundidee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Herausforderung: Tiefe Verarbeitung aufrecht erhalten.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In einer Balance zwischen Unter- und Überforderung.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Grundidee 1</a:t>
            </a:r>
            <a:br>
              <a:rPr lang="de-DE"/>
            </a:br>
            <a:r>
              <a:rPr lang="de-DE"/>
              <a:t>Raum für selbstreguliertes Arbeiten schaffen.</a:t>
            </a:r>
            <a:endParaRPr/>
          </a:p>
          <a:p>
            <a:pPr lvl="1">
              <a:defRPr/>
            </a:pPr>
            <a:r>
              <a:rPr lang="de-DE"/>
              <a:t>Wahlmöglichkeiten für die Lernenden, auf einem für sie lernförderlichen Niveau zu arbeiten.</a:t>
            </a:r>
            <a:endParaRPr/>
          </a:p>
          <a:p>
            <a:pPr lvl="1">
              <a:defRPr/>
            </a:pPr>
            <a:r>
              <a:rPr lang="de-DE"/>
              <a:t>Herausforderung für die Lehrkraft: Geeignete Aufträge stellen.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Grundidee 2</a:t>
            </a:r>
            <a:br>
              <a:rPr lang="de-DE"/>
            </a:br>
            <a:r>
              <a:rPr lang="de-DE"/>
              <a:t>Selbstregulation anregen und unterstützen.</a:t>
            </a:r>
            <a:endParaRPr/>
          </a:p>
          <a:p>
            <a:pPr lvl="1">
              <a:defRPr/>
            </a:pPr>
            <a:r>
              <a:rPr lang="de-DE"/>
              <a:t>Anregen: Allgemeine Strategien selbstregulierten Lernens aktivieren.</a:t>
            </a:r>
            <a:endParaRPr/>
          </a:p>
          <a:p>
            <a:pPr lvl="1">
              <a:defRPr/>
            </a:pPr>
            <a:r>
              <a:rPr lang="de-DE"/>
              <a:t>Unterstützen: Gezieltes Nachsteuern des individuellen Arbeitsniveaus durch Impulse.</a:t>
            </a:r>
            <a:endParaRPr/>
          </a:p>
          <a:p>
            <a:pPr lvl="1">
              <a:defRPr/>
            </a:pPr>
            <a:r>
              <a:rPr lang="de-DE"/>
              <a:t>Herausforderung für die Lehrkraft: Balance zwischen Unterstützung und Aktivierung.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Aus der Forschung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Bauersfeld, 1978; Schoenfeld, 1992; Stein et al., 2008; Heinze, Verschaffel &amp; Star, 2009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Potential für tiefe Verarbeitung bleibt im Unterricht ungenutzt.</a:t>
            </a:r>
            <a:endParaRPr/>
          </a:p>
          <a:p>
            <a:pPr lvl="1">
              <a:defRPr/>
            </a:pPr>
            <a:r>
              <a:rPr lang="de-DE"/>
              <a:t>Reichhaltige Aufgaben werden in kleine Schritte „trivialisiert“ (sog. Trichtermuster).</a:t>
            </a:r>
            <a:endParaRPr/>
          </a:p>
          <a:p>
            <a:pPr lvl="1">
              <a:defRPr/>
            </a:pPr>
            <a:r>
              <a:rPr lang="de-DE"/>
              <a:t>Rolle der SchülerInnen reduziert sich auf „Stichwortgeber“ für eng geführte Fragen.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Selbstreguliertes Arbeiten ist für Lernende anspruchsvoll.</a:t>
            </a:r>
            <a:endParaRPr/>
          </a:p>
          <a:p>
            <a:pPr lvl="1">
              <a:defRPr/>
            </a:pPr>
            <a:r>
              <a:rPr lang="de-DE"/>
              <a:t>Realistische Ziele setzen, eigene Arbeitsmotivation trotz Schwierigkeiten aufrechterhalten. </a:t>
            </a:r>
            <a:endParaRPr/>
          </a:p>
          <a:p>
            <a:pPr lvl="1">
              <a:defRPr/>
            </a:pPr>
            <a:r>
              <a:rPr lang="de-DE"/>
              <a:t>Planung, Überwachen und Anpassen des eigenen Vorgehens.</a:t>
            </a:r>
            <a:endParaRPr/>
          </a:p>
          <a:p>
            <a:pPr lvl="1">
              <a:defRPr/>
            </a:pPr>
            <a:r>
              <a:rPr lang="de-DE"/>
              <a:t>Auswahl geeigneter Herangehensweisen, Strategien, Darstellungsformen,…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Plenumsphasen verharren oft in einem „show and tell“.</a:t>
            </a:r>
            <a:endParaRPr/>
          </a:p>
          <a:p>
            <a:pPr lvl="1">
              <a:defRPr/>
            </a:pPr>
            <a:r>
              <a:rPr lang="de-DE"/>
              <a:t>Einschränkung auf vollständig korrekte Lösungen.</a:t>
            </a:r>
            <a:endParaRPr/>
          </a:p>
          <a:p>
            <a:pPr lvl="1">
              <a:defRPr/>
            </a:pPr>
            <a:r>
              <a:rPr lang="de-DE"/>
              <a:t>Geringe Bandbreite von diskutierten Lösungsansätzen.</a:t>
            </a:r>
            <a:endParaRPr/>
          </a:p>
          <a:p>
            <a:pPr lvl="1">
              <a:defRPr/>
            </a:pPr>
            <a:r>
              <a:rPr lang="de-DE"/>
              <a:t>Wenig Diskussion der </a:t>
            </a:r>
            <a:r>
              <a:rPr lang="de-DE" i="1"/>
              <a:t>fachlichen Prinzipien und Strategien</a:t>
            </a:r>
            <a:r>
              <a:rPr lang="de-DE"/>
              <a:t> hinter den Lösungen.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Kriterien – Lernprozesse unterstützen beinhaltet…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Raum für selbstreguliertes Arbeiten schaffen…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…durch Aufgaben, die jedem Lernenden ein fachliches Herangehen auf einem für ihn lernförderlichen Niveau ermöglichen.</a:t>
            </a:r>
            <a:endParaRPr/>
          </a:p>
          <a:p>
            <a:pPr marL="477838" lvl="1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Selbstregulation anregen…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…durch Hilfen bei der Planung, Überwachung, Anpassung und Reflexion des eigenen Arbeitens.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Selbstregulation unterstützen…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…soweit nötig durch gezielte, minimale, leitende Impulse, die lernförderliche Aktivitäten anregen.</a:t>
            </a:r>
            <a:endParaRPr/>
          </a:p>
          <a:p>
            <a:pPr marL="477838" lvl="1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Arbeitsergebnisse fachlich fruchtbar machen…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…durch gezielte Auswahl, Diskussion und fachliche Einordnung von Arbeitsergebnisse.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Herausforderungen im Unterricht bewältigen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 b="0"/>
          </a:p>
          <a:p>
            <a:pPr marL="0" indent="0">
              <a:buNone/>
              <a:defRPr/>
            </a:pPr>
            <a:r>
              <a:rPr lang="de-DE" b="0"/>
              <a:t>Selbstregulierte Lernprozesse unterstützen birgt </a:t>
            </a:r>
            <a:br>
              <a:rPr lang="de-DE" b="0"/>
            </a:br>
            <a:r>
              <a:rPr lang="de-DE" b="0"/>
              <a:t>Herausforderungen für die Lehrkraft: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Heterogenität der Lernenden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Raum für selbstreguliertes Arbeiten schaffen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Balance zwischen Unter- und Überforderung justieren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Selbstregulation anregen und unterstützen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Ergebnisse produktiv nutzen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Arbeitsergebnisse fachlich fruchtbar machen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Kriterien – Raum für selbstreguliertes Arbeiten schaffen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Freudenthal, 1978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i="1"/>
              <a:t>Herausforderung: Heterogenität der Lernenden.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Lernende haben verschiedene Voraussetzungen…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…nutzen daher denselben Arbeitsauftrag auf unterschiedliche Art und Weise.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Lösungsansatz: “Natürliche Differenzierung“.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„Man betrachtet das [die Heterogenität] als eine Not, und aus dieser Not will ich eine Tugend machen, jedoch mit dem Unterschied, daß die Schüler nicht neben-, sondern miteinander am gleichen Gegenstand auf verschiedenen Stufen tätig sind.“ (Freudenthal)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Ziel: Arbeitsaufträge…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die ermöglichen, dass Lernende mit </a:t>
            </a:r>
            <a:r>
              <a:rPr lang="de-DE" i="1"/>
              <a:t>unterschiedlichen Lernvoraussetzungen</a:t>
            </a:r>
            <a:r>
              <a:rPr lang="de-DE"/>
              <a:t> … 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…am </a:t>
            </a:r>
            <a:r>
              <a:rPr lang="de-DE" i="1"/>
              <a:t>selben Arbeitsauftrag</a:t>
            </a:r>
            <a:r>
              <a:rPr lang="de-DE"/>
              <a:t>,…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…aber auf </a:t>
            </a:r>
            <a:r>
              <a:rPr lang="de-DE" i="1"/>
              <a:t>unterschiedlichen Niveaus </a:t>
            </a:r>
            <a:r>
              <a:rPr lang="de-DE"/>
              <a:t>arbeiten,…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…die ihnen jeweils </a:t>
            </a:r>
            <a:r>
              <a:rPr lang="de-DE" i="1"/>
              <a:t>Lerngelegenheiten</a:t>
            </a:r>
            <a:r>
              <a:rPr lang="de-DE"/>
              <a:t> basierend auf ihrem Vorwissen eröffnen…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…und einen </a:t>
            </a:r>
            <a:r>
              <a:rPr lang="de-DE" i="1"/>
              <a:t>Austausch</a:t>
            </a:r>
            <a:r>
              <a:rPr lang="de-DE"/>
              <a:t> über verschiedene Vorgehensweisen anregen.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Raum für selbstreguliertes Arbeiten schaffen – Beispiel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1024156"/>
            <a:ext cx="2844801" cy="560070"/>
          </a:xfrm>
        </p:spPr>
        <p:txBody>
          <a:bodyPr/>
          <a:lstStyle/>
          <a:p>
            <a:pPr>
              <a:defRPr/>
            </a:pPr>
            <a:r>
              <a:rPr lang="de-DE"/>
              <a:t>Stein et al., 2008</a:t>
            </a:r>
            <a:endParaRPr/>
          </a:p>
        </p:txBody>
      </p:sp>
      <p:grpSp>
        <p:nvGrpSpPr>
          <p:cNvPr id="17" name="Gruppieren 16"/>
          <p:cNvGrpSpPr/>
          <p:nvPr/>
        </p:nvGrpSpPr>
        <p:grpSpPr bwMode="auto">
          <a:xfrm>
            <a:off x="483252" y="3096394"/>
            <a:ext cx="3369660" cy="1030424"/>
            <a:chOff x="483252" y="3096394"/>
            <a:chExt cx="3369660" cy="1030424"/>
          </a:xfrm>
        </p:grpSpPr>
        <p:sp>
          <p:nvSpPr>
            <p:cNvPr id="7" name="Rechteck 6"/>
            <p:cNvSpPr/>
            <p:nvPr/>
          </p:nvSpPr>
          <p:spPr bwMode="auto">
            <a:xfrm>
              <a:off x="483254" y="3096394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Raum für </a:t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selbstreguliertes Arbeiten schaffen</a:t>
              </a:r>
              <a:endParaRPr/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483252" y="3562708"/>
              <a:ext cx="3369657" cy="564111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Große Bandbreite verschiedener möglicher Lösungswege.</a:t>
              </a:r>
              <a:endParaRPr/>
            </a:p>
          </p:txBody>
        </p:sp>
      </p:grpSp>
      <p:grpSp>
        <p:nvGrpSpPr>
          <p:cNvPr id="15" name="Gruppieren 14"/>
          <p:cNvGrpSpPr/>
          <p:nvPr/>
        </p:nvGrpSpPr>
        <p:grpSpPr bwMode="auto">
          <a:xfrm>
            <a:off x="483250" y="1296194"/>
            <a:ext cx="3369660" cy="1656184"/>
            <a:chOff x="483250" y="1296194"/>
            <a:chExt cx="3369660" cy="1656184"/>
          </a:xfrm>
        </p:grpSpPr>
        <p:sp>
          <p:nvSpPr>
            <p:cNvPr id="9" name="Rechteck 8"/>
            <p:cNvSpPr/>
            <p:nvPr/>
          </p:nvSpPr>
          <p:spPr bwMode="auto">
            <a:xfrm>
              <a:off x="483252" y="1296194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Ziel</a:t>
              </a:r>
              <a:endParaRPr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83250" y="1762508"/>
              <a:ext cx="3369657" cy="118987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Lösungsstrategien für proportionale Zusammenhänge erarbeiten.</a:t>
              </a:r>
              <a:endParaRPr/>
            </a:p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(Vor der Einführung des Funktionstyps „Proportionalitäten“)</a:t>
              </a:r>
              <a:endParaRPr/>
            </a:p>
          </p:txBody>
        </p:sp>
      </p:grpSp>
      <p:grpSp>
        <p:nvGrpSpPr>
          <p:cNvPr id="16" name="Gruppieren 15"/>
          <p:cNvGrpSpPr/>
          <p:nvPr/>
        </p:nvGrpSpPr>
        <p:grpSpPr bwMode="auto">
          <a:xfrm>
            <a:off x="4090942" y="1296192"/>
            <a:ext cx="5692256" cy="1326371"/>
            <a:chOff x="4090942" y="1296192"/>
            <a:chExt cx="5692256" cy="1326371"/>
          </a:xfrm>
        </p:grpSpPr>
        <p:sp>
          <p:nvSpPr>
            <p:cNvPr id="11" name="Rechteck 10"/>
            <p:cNvSpPr/>
            <p:nvPr/>
          </p:nvSpPr>
          <p:spPr bwMode="auto">
            <a:xfrm>
              <a:off x="4090944" y="1296192"/>
              <a:ext cx="5692254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Arbeitsauftrag (Jgst. 4)</a:t>
              </a:r>
              <a:endParaRPr/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4090942" y="1762506"/>
              <a:ext cx="5692254" cy="860057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Eine Schulklasse braucht jeden Tag fünf Blätter, </a:t>
              </a:r>
              <a:br>
                <a:rPr lang="de-DE" sz="1400">
                  <a:solidFill>
                    <a:schemeClr val="tx1"/>
                  </a:solidFill>
                </a:rPr>
              </a:br>
              <a:r>
                <a:rPr lang="de-DE" sz="1400">
                  <a:solidFill>
                    <a:schemeClr val="tx1"/>
                  </a:solidFill>
                </a:rPr>
                <a:t>um ihre zwei Raupen zu füttern. </a:t>
              </a:r>
              <a:endParaRPr/>
            </a:p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Wie viele Blätter würden sie jeden Tag für 12 Raupen brauchen?</a:t>
              </a:r>
              <a:endParaRPr/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67912" y="0"/>
            <a:ext cx="1430201" cy="1072651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 bwMode="auto">
          <a:xfrm>
            <a:off x="4090940" y="2808362"/>
            <a:ext cx="5692254" cy="3888433"/>
            <a:chOff x="4090940" y="2808362"/>
            <a:chExt cx="5692254" cy="3888433"/>
          </a:xfrm>
        </p:grpSpPr>
        <p:sp>
          <p:nvSpPr>
            <p:cNvPr id="13" name="Rechteck 12"/>
            <p:cNvSpPr/>
            <p:nvPr/>
          </p:nvSpPr>
          <p:spPr bwMode="auto">
            <a:xfrm>
              <a:off x="4090942" y="2808362"/>
              <a:ext cx="5692252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Mögliche Lösungswege</a:t>
              </a:r>
              <a:endParaRPr/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4090940" y="3260957"/>
              <a:ext cx="5692254" cy="3435838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</p:txBody>
        </p:sp>
        <p:grpSp>
          <p:nvGrpSpPr>
            <p:cNvPr id="3" name="Gruppieren 2"/>
            <p:cNvGrpSpPr/>
            <p:nvPr/>
          </p:nvGrpSpPr>
          <p:grpSpPr bwMode="auto">
            <a:xfrm>
              <a:off x="4342613" y="3306181"/>
              <a:ext cx="2628000" cy="1579232"/>
              <a:chOff x="10837687" y="2622560"/>
              <a:chExt cx="2628000" cy="1579232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10837687" y="2622560"/>
                <a:ext cx="2628000" cy="1579232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 bwMode="auto">
              <a:xfrm>
                <a:off x="12349856" y="2622562"/>
                <a:ext cx="760144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b="1"/>
                  <a:t>Janine</a:t>
                </a:r>
                <a:endParaRPr/>
              </a:p>
            </p:txBody>
          </p:sp>
        </p:grpSp>
        <p:grpSp>
          <p:nvGrpSpPr>
            <p:cNvPr id="6" name="Gruppieren 5"/>
            <p:cNvGrpSpPr/>
            <p:nvPr/>
          </p:nvGrpSpPr>
          <p:grpSpPr bwMode="auto">
            <a:xfrm>
              <a:off x="4342613" y="4950469"/>
              <a:ext cx="2628000" cy="1610346"/>
              <a:chOff x="4353737" y="5488710"/>
              <a:chExt cx="2628000" cy="1610346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4353737" y="5491942"/>
                <a:ext cx="2628000" cy="1607114"/>
              </a:xfrm>
              <a:prstGeom prst="rect">
                <a:avLst/>
              </a:prstGeom>
            </p:spPr>
          </p:pic>
          <p:sp>
            <p:nvSpPr>
              <p:cNvPr id="24" name="Textfeld 23"/>
              <p:cNvSpPr txBox="1"/>
              <p:nvPr/>
            </p:nvSpPr>
            <p:spPr bwMode="auto">
              <a:xfrm>
                <a:off x="5725120" y="5488710"/>
                <a:ext cx="68480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b="1"/>
                  <a:t>Jason</a:t>
                </a:r>
                <a:endParaRPr/>
              </a:p>
            </p:txBody>
          </p:sp>
        </p:grpSp>
        <p:grpSp>
          <p:nvGrpSpPr>
            <p:cNvPr id="30" name="Gruppieren 29"/>
            <p:cNvGrpSpPr/>
            <p:nvPr/>
          </p:nvGrpSpPr>
          <p:grpSpPr bwMode="auto">
            <a:xfrm>
              <a:off x="7442816" y="3306181"/>
              <a:ext cx="2160000" cy="3313314"/>
              <a:chOff x="11527784" y="2268599"/>
              <a:chExt cx="2160000" cy="3313314"/>
            </a:xfrm>
          </p:grpSpPr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11527784" y="2622547"/>
                <a:ext cx="2160000" cy="2959366"/>
              </a:xfrm>
              <a:prstGeom prst="rect">
                <a:avLst/>
              </a:prstGeom>
            </p:spPr>
          </p:pic>
          <p:sp>
            <p:nvSpPr>
              <p:cNvPr id="32" name="Textfeld 31"/>
              <p:cNvSpPr txBox="1"/>
              <p:nvPr/>
            </p:nvSpPr>
            <p:spPr bwMode="auto">
              <a:xfrm>
                <a:off x="11527784" y="2268599"/>
                <a:ext cx="87075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b="1"/>
                  <a:t>Melissa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Lernprozesse unterstützen</a:t>
            </a:r>
            <a:endParaRPr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Kriterien – Selbstregulation anregen und unterstützen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ea typeface="ＭＳ Ｐゴシック"/>
              </a:rPr>
              <a:t>Van de Pol et al. 2010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i="1"/>
              <a:t>Herausforderung: Die Balance…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…zwischen Überforderung und Unterforderung der Lernenden.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Lösungsansatz: Prozessunterstützung (Scaffolding)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Unterstützung durch die Lehrkraft, die es Lernenden ermöglicht einen Auftrag zu bearbeiten…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…aber dennoch ausreichend tiefe Verarbeitung für Lernprozesse sicherzustellen.</a:t>
            </a:r>
            <a:endParaRPr/>
          </a:p>
          <a:p>
            <a:pPr marL="477838" lvl="1" indent="0">
              <a:buNone/>
              <a:defRPr/>
            </a:pPr>
            <a:endParaRPr lang="de-DE"/>
          </a:p>
          <a:p>
            <a:pPr>
              <a:defRPr/>
            </a:pPr>
            <a:r>
              <a:rPr lang="de-DE"/>
              <a:t>Lernförderliche Prozessunterstützung ist…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…zeitlich beschränkt und so gering wie nötig.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…darauf ausgerichtet, den Lernenden möglichst viel Verantwortung </a:t>
            </a:r>
            <a:br>
              <a:rPr lang="de-DE"/>
            </a:br>
            <a:r>
              <a:rPr lang="de-DE"/>
              <a:t>für den Arbeitsfortschritt zu übertragen. </a:t>
            </a:r>
            <a:endParaRPr/>
          </a:p>
          <a:p>
            <a:pPr marL="477838" lvl="1" indent="0">
              <a:buNone/>
              <a:defRPr/>
            </a:pPr>
            <a:r>
              <a:rPr lang="de-DE"/>
              <a:t>…an das Arbeiten der Lernenden angepasst.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1814</Words>
  <Application>Microsoft Office PowerPoint</Application>
  <DocSecurity>0</DocSecurity>
  <PresentationFormat>Benutzerdefiniert</PresentationFormat>
  <Paragraphs>285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Bold</vt:lpstr>
      <vt:lpstr>Calibri</vt:lpstr>
      <vt:lpstr>Corbel Light</vt:lpstr>
      <vt:lpstr>Symbol</vt:lpstr>
      <vt:lpstr>Wingdings</vt:lpstr>
      <vt:lpstr>Larissa-Design</vt:lpstr>
      <vt:lpstr>PowerPoint-Präsentation</vt:lpstr>
      <vt:lpstr>DigitUS-Projekt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Lernprozesse unterstützen</vt:lpstr>
      <vt:lpstr>Quellen und Literaturverzeichnis</vt:lpstr>
      <vt:lpstr>Quellen und Literaturverzeichniss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2023-04-03T13:29:05Z</dcterms:modified>
  <cp:category/>
  <dc:identifier/>
  <cp:contentStatus/>
  <dc:language/>
  <cp:version/>
</cp:coreProperties>
</file>