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</p:sldIdLst>
  <p:sldSz cx="10298113" cy="7200900"/>
  <p:notesSz cx="10298113" cy="7200900"/>
  <p:defaultTextStyle>
    <a:defPPr>
      <a:defRPr lang="de-DE"/>
    </a:defPPr>
    <a:lvl1pPr marL="0" algn="l" defTabSz="953617">
      <a:defRPr sz="17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7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7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7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7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7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7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7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7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 varScale="1">
        <p:scale>
          <a:sx n="105" d="100"/>
          <a:sy n="105" d="100"/>
        </p:scale>
        <p:origin x="34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pPr>
              <a:defRPr/>
            </a:pPr>
            <a:fld id="{3DBE2723-2822-419A-9BD4-4BAD25D3271D}" type="datetimeFigureOut">
              <a:rPr lang="en-US"/>
              <a:t>4/3/2023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50888" y="741363"/>
            <a:ext cx="5295899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pPr>
              <a:defRPr/>
            </a:pPr>
            <a:fld id="{5453E05D-3DF1-4E21-AB1B-DE220D2B1110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3617">
      <a:defRPr sz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2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gitus - Mathematikdidaktik -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Didaktik der Mathematik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468536" y="717686"/>
            <a:ext cx="6912767" cy="406427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3852913" y="6192737"/>
            <a:ext cx="5930286" cy="58417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r">
              <a:defRPr sz="10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/>
          <a:lstStyle>
            <a:lvl1pPr algn="r">
              <a:defRPr sz="800" b="0"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287264" y="1178481"/>
            <a:ext cx="7723585" cy="2506980"/>
          </a:xfrm>
        </p:spPr>
        <p:txBody>
          <a:bodyPr anchor="b"/>
          <a:lstStyle>
            <a:lvl1pPr algn="ctr">
              <a:defRPr sz="50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287264" y="3782139"/>
            <a:ext cx="7723585" cy="1738550"/>
          </a:xfrm>
        </p:spPr>
        <p:txBody>
          <a:bodyPr/>
          <a:lstStyle>
            <a:lvl1pPr marL="0" indent="0" algn="ctr">
              <a:buNone/>
              <a:defRPr sz="2050"/>
            </a:lvl1pPr>
            <a:lvl2pPr marL="386197" indent="0" algn="ctr">
              <a:buNone/>
              <a:defRPr sz="1700"/>
            </a:lvl2pPr>
            <a:lvl3pPr marL="772394" indent="0" algn="ctr">
              <a:buNone/>
              <a:defRPr sz="1500"/>
            </a:lvl3pPr>
            <a:lvl4pPr marL="1158591" indent="0" algn="ctr">
              <a:buNone/>
              <a:defRPr sz="1350"/>
            </a:lvl4pPr>
            <a:lvl5pPr marL="1544787" indent="0" algn="ctr">
              <a:buNone/>
              <a:defRPr sz="1350"/>
            </a:lvl5pPr>
            <a:lvl6pPr marL="1930984" indent="0" algn="ctr">
              <a:buNone/>
              <a:defRPr sz="1350"/>
            </a:lvl6pPr>
            <a:lvl7pPr marL="2317181" indent="0" algn="ctr">
              <a:buNone/>
              <a:defRPr sz="1350"/>
            </a:lvl7pPr>
            <a:lvl8pPr marL="2703378" indent="0" algn="ctr">
              <a:buNone/>
              <a:defRPr sz="1350"/>
            </a:lvl8pPr>
            <a:lvl9pPr marL="3089575" indent="0" algn="ctr">
              <a:buNone/>
              <a:defRPr sz="135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C201E6-863F-4649-94BA-91F643322352}" type="datetimeFigureOut">
              <a:rPr lang="de-DE"/>
              <a:t>03.04.2023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ABAE41F-202E-794F-8E35-1D290FEB89C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Titel, Unter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de-DE"/>
              <a:t>Prof. Dr. Stefan Ufer, Mathematikdidaktik, LMU München</a:t>
            </a:r>
            <a:endParaRPr lang="de-DE" sz="10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auto"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5A2DBFF-72C8-F848-B075-C8200C66C298}" type="slidenum">
              <a:rPr lang="de-DE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2"/>
          </p:nvPr>
        </p:nvSpPr>
        <p:spPr bwMode="auto">
          <a:xfrm>
            <a:off x="92419" y="1249137"/>
            <a:ext cx="10126478" cy="5574393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 bwMode="auto">
          <a:xfrm>
            <a:off x="7129463" y="0"/>
            <a:ext cx="3168649" cy="640444"/>
          </a:xfrm>
        </p:spPr>
        <p:txBody>
          <a:bodyPr anchor="t"/>
          <a:lstStyle>
            <a:lvl1pPr algn="r">
              <a:defRPr sz="9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 bwMode="auto">
          <a:xfrm>
            <a:off x="0" y="639537"/>
            <a:ext cx="7050247" cy="348342"/>
          </a:xfrm>
          <a:prstGeom prst="rect">
            <a:avLst/>
          </a:prstGeom>
          <a:solidFill>
            <a:schemeClr val="accent2"/>
          </a:solidFill>
        </p:spPr>
        <p:txBody>
          <a:bodyPr tIns="0" bIns="0" anchor="ctr"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514915" y="288377"/>
            <a:ext cx="9268300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4915" y="1680223"/>
            <a:ext cx="9268300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0" name="Foliennummernplatzhalter 4"/>
          <p:cNvSpPr txBox="1">
            <a:spLocks noGrp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>
              <a:defRPr/>
            </a:pPr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t>‹Nr.›</a:t>
            </a:fld>
            <a:endParaRPr lang="de-DE" sz="1200" b="1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53617">
        <a:spcBef>
          <a:spcPts val="0"/>
        </a:spcBef>
        <a:buNone/>
        <a:defRPr sz="47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>
        <a:spcBef>
          <a:spcPts val="0"/>
        </a:spcBef>
        <a:buFont typeface="Arial"/>
        <a:buNone/>
        <a:defRPr sz="2400" b="1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>
        <a:spcBef>
          <a:spcPts val="0"/>
        </a:spcBef>
        <a:buFont typeface="Arial"/>
        <a:buChar char="–"/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37656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3187-3459" TargetMode="External"/><Relationship Id="rId7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nbn-resolving.org/urn:nbn:de:bvb:19-epub-93577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rcid.org/0000-0002-4017-3534" TargetMode="External"/><Relationship Id="rId5" Type="http://schemas.openxmlformats.org/officeDocument/2006/relationships/hyperlink" Target="https://orcid.org/0000-0003-2828-6939" TargetMode="External"/><Relationship Id="rId4" Type="http://schemas.openxmlformats.org/officeDocument/2006/relationships/hyperlink" Target="https://orcid.org/0000-0002-8386-515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ub.ub.uni-muenchen.de/94310/1/4_M06_Eigene-Aktivitaet_Aufg.od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pub.ub.uni-muenchen.de/94310/1/4_M06_Eigene-Aktivitaet_Aufg.od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pub.ub.uni-muenchen.de/94310/1/4_M06_Eigene-Aktivitaet_Aufg.od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pub.ub.uni-muenchen.de/94310/1/4_M06_Eigene-Aktivitaet_Aufg.od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legalcode.de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Rechteck 4" descr="Bleistift, Anspitzer, Notebook, Papier, Bildung"/>
          <p:cNvSpPr>
            <a:spLocks noChangeAspect="1"/>
          </p:cNvSpPr>
          <p:nvPr/>
        </p:nvSpPr>
        <p:spPr bwMode="auto">
          <a:xfrm>
            <a:off x="0" y="-534530"/>
            <a:ext cx="10294792" cy="7735430"/>
          </a:xfrm>
          <a:prstGeom prst="rect">
            <a:avLst/>
          </a:prstGeom>
          <a:blipFill>
            <a:blip r:embed="rId3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Rechteck 2"/>
          <p:cNvSpPr/>
          <p:nvPr/>
        </p:nvSpPr>
        <p:spPr bwMode="auto">
          <a:xfrm>
            <a:off x="3276848" y="5544762"/>
            <a:ext cx="7052385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>
                <a:solidFill>
                  <a:schemeClr val="tx1"/>
                </a:solidFill>
              </a:rPr>
              <a:t>Kognitive Aktivierung im Unterricht</a:t>
            </a:r>
            <a:endParaRPr/>
          </a:p>
        </p:txBody>
      </p:sp>
      <p:sp>
        <p:nvSpPr>
          <p:cNvPr id="4" name="Rechteck 3"/>
          <p:cNvSpPr/>
          <p:nvPr/>
        </p:nvSpPr>
        <p:spPr bwMode="auto">
          <a:xfrm>
            <a:off x="3276848" y="6048770"/>
            <a:ext cx="7052385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>
                <a:solidFill>
                  <a:schemeClr val="tx1"/>
                </a:solidFill>
              </a:rPr>
              <a:t>…selbst umsetzen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 xmlns:m="http://schemas.openxmlformats.org/officeDocument/2006/math" xmlns:w="http://schemas.openxmlformats.org/wordprocessingml/2006/main">
      <p:transition spd="slow" advClick="1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Dieser Foliensatz </a:t>
            </a:r>
            <a:r>
              <a:rPr lang="de-DE" sz="1800" i="1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sz="1800" i="1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Kognitive Aktivierung im Unterricht selbst umsetzen“ 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wurde im Rahmen des Projekts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DigitUS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von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Stefan Ufer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Timo Kosiol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5"/>
              </a:rPr>
              <a:t>Matthias Mohr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und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Christian </a:t>
            </a:r>
            <a:r>
              <a:rPr lang="de-DE" sz="1800" dirty="0" err="1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Lindermayer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erstellt und ist als </a:t>
            </a:r>
            <a:r>
              <a:rPr lang="de-DE" sz="180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7"/>
              </a:rPr>
              <a:t>CC-BY-SA4.0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lizensiert.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Überblick über alle Materialien im DigitUS-Projekt findet sich im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Einführungskapitel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DigitUS-Projekt</a:t>
            </a:r>
            <a:endParaRPr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Lizenzhinweis</a:t>
            </a:r>
            <a:endParaRPr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11538D-9AB3-E8B5-FC33-A778515C8B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B5FC2C4-41F9-00FE-A120-5BC04D0C5F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/>
              <a:t>Kognitive Aktivierung im Unterricht</a:t>
            </a:r>
            <a:endParaRPr lang="de-DE" b="1">
              <a:solidFill>
                <a:srgbClr val="00B050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Stunde 3 – gemeinsame Arbeit an der Stunde </a:t>
            </a:r>
            <a:endParaRPr/>
          </a:p>
        </p:txBody>
      </p:sp>
      <p:sp>
        <p:nvSpPr>
          <p:cNvPr id="11" name="Rechteck 10"/>
          <p:cNvSpPr/>
          <p:nvPr/>
        </p:nvSpPr>
        <p:spPr bwMode="auto">
          <a:xfrm>
            <a:off x="468536" y="3333600"/>
            <a:ext cx="9172623" cy="3168355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57188" indent="-269875">
              <a:spcAft>
                <a:spcPts val="253"/>
              </a:spcAft>
              <a:buFont typeface="Arial"/>
              <a:buChar char="•"/>
              <a:defRPr/>
            </a:pPr>
            <a:r>
              <a:rPr lang="de-DE" sz="1500" dirty="0">
                <a:solidFill>
                  <a:schemeClr val="tx1"/>
                </a:solidFill>
              </a:rPr>
              <a:t>Arbeiten Sie zusammen mit Ihrer </a:t>
            </a:r>
            <a:r>
              <a:rPr lang="de-DE" sz="1500" b="1" dirty="0">
                <a:solidFill>
                  <a:schemeClr val="tx1"/>
                </a:solidFill>
              </a:rPr>
              <a:t>Lerngemeinschaft</a:t>
            </a:r>
            <a:r>
              <a:rPr lang="de-DE" sz="1500" dirty="0">
                <a:solidFill>
                  <a:schemeClr val="tx1"/>
                </a:solidFill>
              </a:rPr>
              <a:t> auf Grundlage der im Vorfeld hochgeladenen Planungen gemeinsam an der Planung der </a:t>
            </a:r>
            <a:r>
              <a:rPr lang="de-DE" sz="1500" b="1" dirty="0">
                <a:solidFill>
                  <a:schemeClr val="tx1"/>
                </a:solidFill>
              </a:rPr>
              <a:t>„Stunde 3“ </a:t>
            </a:r>
            <a:r>
              <a:rPr lang="de-DE" sz="1500" dirty="0">
                <a:solidFill>
                  <a:schemeClr val="tx1"/>
                </a:solidFill>
              </a:rPr>
              <a:t>weiter.</a:t>
            </a:r>
            <a:endParaRPr sz="1500" dirty="0">
              <a:solidFill>
                <a:schemeClr val="tx1"/>
              </a:solidFill>
            </a:endParaRPr>
          </a:p>
          <a:p>
            <a:pPr marL="357188" indent="-269875">
              <a:spcAft>
                <a:spcPts val="252"/>
              </a:spcAft>
              <a:buFont typeface="Arial"/>
              <a:buChar char="•"/>
              <a:defRPr/>
            </a:pPr>
            <a:r>
              <a:rPr lang="de-DE" sz="1500" dirty="0">
                <a:solidFill>
                  <a:schemeClr val="tx1"/>
                </a:solidFill>
              </a:rPr>
              <a:t>Berücksichtigen Sie dabei </a:t>
            </a:r>
            <a:r>
              <a:rPr lang="de-DE" sz="1500" b="1" dirty="0">
                <a:solidFill>
                  <a:schemeClr val="tx1"/>
                </a:solidFill>
              </a:rPr>
              <a:t>mindestens einen </a:t>
            </a:r>
            <a:r>
              <a:rPr lang="de-DE" sz="1500" dirty="0">
                <a:solidFill>
                  <a:schemeClr val="tx1"/>
                </a:solidFill>
              </a:rPr>
              <a:t>der heute behandelten Aspekte zum Thema </a:t>
            </a:r>
            <a:r>
              <a:rPr lang="de-DE" sz="1500" b="1" dirty="0">
                <a:solidFill>
                  <a:schemeClr val="tx1"/>
                </a:solidFill>
              </a:rPr>
              <a:t>kognitive Aktivierung</a:t>
            </a:r>
            <a:r>
              <a:rPr lang="de-DE" sz="1500" dirty="0">
                <a:solidFill>
                  <a:schemeClr val="tx1"/>
                </a:solidFill>
              </a:rPr>
              <a:t>.</a:t>
            </a:r>
            <a:endParaRPr dirty="0"/>
          </a:p>
          <a:p>
            <a:pPr marL="87313">
              <a:spcAft>
                <a:spcPts val="252"/>
              </a:spcAft>
              <a:defRPr/>
            </a:pPr>
            <a:endParaRPr lang="de-DE" sz="1500" dirty="0">
              <a:solidFill>
                <a:schemeClr val="tx1"/>
              </a:solidFill>
            </a:endParaRPr>
          </a:p>
          <a:p>
            <a:pPr marL="87313">
              <a:spcAft>
                <a:spcPts val="252"/>
              </a:spcAft>
              <a:defRPr/>
            </a:pPr>
            <a:r>
              <a:rPr lang="de-DE" sz="1500" dirty="0">
                <a:solidFill>
                  <a:schemeClr val="tx1"/>
                </a:solidFill>
              </a:rPr>
              <a:t>Planen Sie im Stundenentwurf auch den </a:t>
            </a:r>
            <a:r>
              <a:rPr lang="de-DE" sz="1500" b="1" dirty="0">
                <a:solidFill>
                  <a:schemeClr val="tx1"/>
                </a:solidFill>
              </a:rPr>
              <a:t>Einsatz digitaler Medien </a:t>
            </a:r>
            <a:r>
              <a:rPr lang="de-DE" sz="1500" dirty="0">
                <a:solidFill>
                  <a:schemeClr val="tx1"/>
                </a:solidFill>
              </a:rPr>
              <a:t>ein, z. B. …</a:t>
            </a:r>
            <a:endParaRPr dirty="0"/>
          </a:p>
          <a:p>
            <a:pPr marL="460375" lvl="2" indent="-285750">
              <a:buFont typeface="Courier New"/>
              <a:buChar char="o"/>
              <a:defRPr/>
            </a:pPr>
            <a:r>
              <a:rPr lang="de-DE" sz="1500" dirty="0">
                <a:solidFill>
                  <a:schemeClr val="tx1"/>
                </a:solidFill>
              </a:rPr>
              <a:t>… um Lernende zur </a:t>
            </a:r>
            <a:r>
              <a:rPr lang="de-DE" sz="1500" u="sng" dirty="0">
                <a:solidFill>
                  <a:schemeClr val="tx1"/>
                </a:solidFill>
              </a:rPr>
              <a:t>tiefen Verarbeitung </a:t>
            </a:r>
            <a:r>
              <a:rPr lang="de-DE" sz="1500" dirty="0">
                <a:solidFill>
                  <a:schemeClr val="tx1"/>
                </a:solidFill>
              </a:rPr>
              <a:t>der Inhalte anzuregen?</a:t>
            </a:r>
            <a:endParaRPr dirty="0"/>
          </a:p>
          <a:p>
            <a:pPr marL="460375" lvl="2" indent="-285750">
              <a:buFont typeface="Courier New"/>
              <a:buChar char="o"/>
              <a:defRPr/>
            </a:pPr>
            <a:r>
              <a:rPr lang="de-DE" sz="1500" i="1" dirty="0">
                <a:solidFill>
                  <a:schemeClr val="tx1"/>
                </a:solidFill>
              </a:rPr>
              <a:t>… </a:t>
            </a:r>
            <a:r>
              <a:rPr lang="de-DE" sz="1500" dirty="0">
                <a:solidFill>
                  <a:schemeClr val="tx1"/>
                </a:solidFill>
              </a:rPr>
              <a:t>um den Austausch über </a:t>
            </a:r>
            <a:r>
              <a:rPr lang="de-DE" sz="1500" u="sng" dirty="0">
                <a:solidFill>
                  <a:schemeClr val="tx1"/>
                </a:solidFill>
              </a:rPr>
              <a:t>Ideen und Strategien </a:t>
            </a:r>
            <a:r>
              <a:rPr lang="de-DE" sz="1500" dirty="0">
                <a:solidFill>
                  <a:schemeClr val="tx1"/>
                </a:solidFill>
              </a:rPr>
              <a:t>der Lernenden zu unterstützen?</a:t>
            </a:r>
            <a:endParaRPr dirty="0"/>
          </a:p>
          <a:p>
            <a:pPr marL="460375" lvl="2" indent="-285750">
              <a:buFont typeface="Courier New"/>
              <a:buChar char="o"/>
              <a:defRPr/>
            </a:pPr>
            <a:r>
              <a:rPr lang="de-DE" sz="1500" dirty="0">
                <a:solidFill>
                  <a:schemeClr val="tx1"/>
                </a:solidFill>
              </a:rPr>
              <a:t>… um die </a:t>
            </a:r>
            <a:r>
              <a:rPr lang="de-DE" sz="1500" u="sng" dirty="0">
                <a:solidFill>
                  <a:schemeClr val="tx1"/>
                </a:solidFill>
              </a:rPr>
              <a:t>Anforderungen</a:t>
            </a:r>
            <a:r>
              <a:rPr lang="de-DE" sz="1500" dirty="0">
                <a:solidFill>
                  <a:schemeClr val="tx1"/>
                </a:solidFill>
              </a:rPr>
              <a:t> auf relevante Aspekte zu </a:t>
            </a:r>
            <a:r>
              <a:rPr lang="de-DE" sz="1500" u="sng" dirty="0">
                <a:solidFill>
                  <a:schemeClr val="tx1"/>
                </a:solidFill>
              </a:rPr>
              <a:t>fokussieren</a:t>
            </a:r>
            <a:r>
              <a:rPr lang="de-DE" sz="1500" dirty="0">
                <a:solidFill>
                  <a:schemeClr val="tx1"/>
                </a:solidFill>
              </a:rPr>
              <a:t>? (vgl. Option 1) </a:t>
            </a:r>
            <a:r>
              <a:rPr lang="de-DE" sz="1500" i="1" dirty="0">
                <a:solidFill>
                  <a:schemeClr val="tx1"/>
                </a:solidFill>
              </a:rPr>
              <a:t>oder</a:t>
            </a:r>
            <a:endParaRPr lang="de-DE" sz="1500" dirty="0">
              <a:solidFill>
                <a:schemeClr val="tx1"/>
              </a:solidFill>
            </a:endParaRPr>
          </a:p>
          <a:p>
            <a:pPr marL="460375" lvl="2" indent="-285750">
              <a:buFont typeface="Courier New"/>
              <a:buChar char="o"/>
              <a:defRPr/>
            </a:pPr>
            <a:r>
              <a:rPr lang="de-DE" sz="1500" dirty="0">
                <a:solidFill>
                  <a:schemeClr val="tx1"/>
                </a:solidFill>
              </a:rPr>
              <a:t>… um das Lernpotential typischer </a:t>
            </a:r>
            <a:r>
              <a:rPr lang="de-DE" sz="1500" u="sng" dirty="0">
                <a:solidFill>
                  <a:schemeClr val="tx1"/>
                </a:solidFill>
              </a:rPr>
              <a:t>Fehler</a:t>
            </a:r>
            <a:r>
              <a:rPr lang="de-DE" sz="1500" dirty="0">
                <a:solidFill>
                  <a:schemeClr val="tx1"/>
                </a:solidFill>
              </a:rPr>
              <a:t> zu entfalten? (vgl. Option 2) </a:t>
            </a:r>
            <a:r>
              <a:rPr lang="de-DE" sz="1500" i="1" dirty="0">
                <a:solidFill>
                  <a:schemeClr val="tx1"/>
                </a:solidFill>
              </a:rPr>
              <a:t>oder</a:t>
            </a:r>
            <a:endParaRPr lang="de-DE" sz="1500" dirty="0">
              <a:solidFill>
                <a:schemeClr val="tx1"/>
              </a:solidFill>
            </a:endParaRPr>
          </a:p>
          <a:p>
            <a:pPr marL="460375" lvl="2" indent="-285750">
              <a:buFont typeface="Courier New"/>
              <a:buChar char="o"/>
              <a:defRPr/>
            </a:pPr>
            <a:r>
              <a:rPr lang="de-DE" sz="1500" dirty="0">
                <a:solidFill>
                  <a:schemeClr val="tx1"/>
                </a:solidFill>
              </a:rPr>
              <a:t>… um die Lernende zur Auseinandersetzung mit möglichen </a:t>
            </a:r>
            <a:r>
              <a:rPr lang="de-DE" sz="1500" u="sng" dirty="0">
                <a:solidFill>
                  <a:schemeClr val="tx1"/>
                </a:solidFill>
              </a:rPr>
              <a:t>Fehlern</a:t>
            </a:r>
            <a:r>
              <a:rPr lang="de-DE" sz="1500" dirty="0">
                <a:solidFill>
                  <a:schemeClr val="tx1"/>
                </a:solidFill>
              </a:rPr>
              <a:t> anzuregen? (vgl. Option 2) </a:t>
            </a:r>
            <a:r>
              <a:rPr lang="de-DE" sz="1500" i="1" dirty="0">
                <a:solidFill>
                  <a:schemeClr val="tx1"/>
                </a:solidFill>
              </a:rPr>
              <a:t>oder</a:t>
            </a:r>
            <a:endParaRPr lang="de-DE" sz="1500" dirty="0">
              <a:solidFill>
                <a:schemeClr val="tx1"/>
              </a:solidFill>
            </a:endParaRPr>
          </a:p>
          <a:p>
            <a:pPr marL="460375" lvl="2" indent="-285750">
              <a:buFont typeface="Courier New"/>
              <a:buChar char="o"/>
              <a:defRPr/>
            </a:pPr>
            <a:r>
              <a:rPr lang="de-DE" sz="1500" dirty="0">
                <a:solidFill>
                  <a:schemeClr val="tx1"/>
                </a:solidFill>
              </a:rPr>
              <a:t>… um </a:t>
            </a:r>
            <a:r>
              <a:rPr lang="de-DE" sz="1500" u="sng" dirty="0">
                <a:solidFill>
                  <a:schemeClr val="tx1"/>
                </a:solidFill>
              </a:rPr>
              <a:t>Selbstregulation</a:t>
            </a:r>
            <a:r>
              <a:rPr lang="de-DE" sz="1500" dirty="0">
                <a:solidFill>
                  <a:schemeClr val="tx1"/>
                </a:solidFill>
              </a:rPr>
              <a:t> zu ermöglichen oder zu unterstützen? (vgl. Option 3) </a:t>
            </a:r>
            <a:r>
              <a:rPr lang="de-DE" sz="1500" i="1" dirty="0">
                <a:solidFill>
                  <a:schemeClr val="tx1"/>
                </a:solidFill>
              </a:rPr>
              <a:t>oder</a:t>
            </a:r>
            <a:endParaRPr lang="de-DE" sz="1500" dirty="0">
              <a:solidFill>
                <a:schemeClr val="tx1"/>
              </a:solidFill>
            </a:endParaRPr>
          </a:p>
          <a:p>
            <a:pPr marL="460375" lvl="2" indent="-285750">
              <a:buFont typeface="Courier New"/>
              <a:buChar char="o"/>
              <a:defRPr/>
            </a:pPr>
            <a:r>
              <a:rPr lang="de-DE" sz="1500" dirty="0">
                <a:solidFill>
                  <a:schemeClr val="tx1"/>
                </a:solidFill>
              </a:rPr>
              <a:t>… um </a:t>
            </a:r>
            <a:r>
              <a:rPr lang="de-DE" sz="1500" u="sng" dirty="0">
                <a:solidFill>
                  <a:schemeClr val="tx1"/>
                </a:solidFill>
              </a:rPr>
              <a:t>Arbeitsergebnisse</a:t>
            </a:r>
            <a:r>
              <a:rPr lang="de-DE" sz="1500" dirty="0">
                <a:solidFill>
                  <a:schemeClr val="tx1"/>
                </a:solidFill>
              </a:rPr>
              <a:t> fachlich fruchtbar zu machen? (vgl. Option 3)</a:t>
            </a:r>
          </a:p>
          <a:p>
            <a:pPr marL="357188" indent="-269875">
              <a:spcAft>
                <a:spcPts val="252"/>
              </a:spcAft>
              <a:buFont typeface="Arial"/>
              <a:buChar char="•"/>
              <a:defRPr/>
            </a:pPr>
            <a:endParaRPr sz="15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468536" y="3096394"/>
            <a:ext cx="2376264" cy="2422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1600" b="1">
                <a:solidFill>
                  <a:schemeClr val="bg1"/>
                </a:solidFill>
              </a:rPr>
              <a:t>Arbeitsauftrag für heute:</a:t>
            </a:r>
            <a:endParaRPr sz="120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777206" y="1361319"/>
            <a:ext cx="6743700" cy="1549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Eigene Praxis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6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2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chteck 14"/>
          <p:cNvSpPr/>
          <p:nvPr/>
        </p:nvSpPr>
        <p:spPr bwMode="auto">
          <a:xfrm>
            <a:off x="3683194" y="1702602"/>
            <a:ext cx="6362405" cy="4201200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30338" lvl="2" indent="-3175">
              <a:defRPr/>
            </a:pPr>
            <a:r>
              <a:rPr lang="de-DE" sz="1400" b="1" dirty="0">
                <a:solidFill>
                  <a:schemeClr val="tx1"/>
                </a:solidFill>
              </a:rPr>
              <a:t>Denken Sie an eine konkrete Aktivität, die Sie in den folgenden Wochen im Unterricht einsetzen würden.</a:t>
            </a:r>
            <a:endParaRPr lang="de-DE" sz="1400" dirty="0">
              <a:solidFill>
                <a:schemeClr val="tx1"/>
              </a:solidFill>
            </a:endParaRPr>
          </a:p>
          <a:p>
            <a:pPr marL="1430338" lvl="2" indent="-3175">
              <a:defRPr/>
            </a:pPr>
            <a:endParaRPr lang="de-DE" sz="1400" dirty="0">
              <a:solidFill>
                <a:schemeClr val="tx1"/>
              </a:solidFill>
            </a:endParaRPr>
          </a:p>
          <a:p>
            <a:pPr marL="1430338" lvl="2" indent="-3175">
              <a:defRPr/>
            </a:pPr>
            <a:r>
              <a:rPr lang="de-DE" sz="1400" i="1" dirty="0">
                <a:solidFill>
                  <a:schemeClr val="tx1"/>
                </a:solidFill>
              </a:rPr>
              <a:t>Digitale Medien und tiefe Verarbeitung?</a:t>
            </a:r>
            <a:endParaRPr dirty="0"/>
          </a:p>
          <a:p>
            <a:pPr marL="1608138" lvl="2" indent="-180975">
              <a:buFont typeface="Arial"/>
              <a:buChar char="•"/>
              <a:defRPr/>
            </a:pPr>
            <a:r>
              <a:rPr lang="de-DE" sz="1400" dirty="0">
                <a:solidFill>
                  <a:schemeClr val="tx1"/>
                </a:solidFill>
              </a:rPr>
              <a:t>Wie könnten Sie digitale Medien nutzen, um Lernende zur tiefen Verarbeitung der Inhalte anzuregen?</a:t>
            </a:r>
            <a:endParaRPr dirty="0"/>
          </a:p>
          <a:p>
            <a:pPr marL="1608138" lvl="2" indent="-180975">
              <a:buFont typeface="Arial"/>
              <a:buChar char="•"/>
              <a:defRPr/>
            </a:pPr>
            <a:endParaRPr lang="de-DE" sz="1400" dirty="0">
              <a:solidFill>
                <a:schemeClr val="tx1"/>
              </a:solidFill>
            </a:endParaRPr>
          </a:p>
          <a:p>
            <a:pPr marL="1430338" lvl="2" indent="-3175">
              <a:defRPr/>
            </a:pPr>
            <a:r>
              <a:rPr lang="de-DE" sz="1400" i="1" dirty="0">
                <a:solidFill>
                  <a:schemeClr val="tx1"/>
                </a:solidFill>
              </a:rPr>
              <a:t>Wie gestalten Sie den Austausch in der ganzen Lerngruppe?</a:t>
            </a:r>
            <a:endParaRPr dirty="0"/>
          </a:p>
          <a:p>
            <a:pPr marL="1608138" lvl="2" indent="-180975">
              <a:buFont typeface="Arial"/>
              <a:buChar char="•"/>
              <a:defRPr/>
            </a:pPr>
            <a:r>
              <a:rPr lang="de-DE" sz="1400" dirty="0">
                <a:solidFill>
                  <a:schemeClr val="tx1"/>
                </a:solidFill>
              </a:rPr>
              <a:t>Wie können Sie digitale Medien nutzen, um den Austausch über Ideen und Strategien der Lernenden zu unterstützen?</a:t>
            </a:r>
            <a:endParaRPr dirty="0"/>
          </a:p>
          <a:p>
            <a:pPr marL="1427163" lvl="2">
              <a:defRPr/>
            </a:pPr>
            <a:endParaRPr lang="de-DE" sz="1400" dirty="0">
              <a:solidFill>
                <a:schemeClr val="tx1"/>
              </a:solidFill>
            </a:endParaRPr>
          </a:p>
          <a:p>
            <a:pPr marL="1427163" lvl="2">
              <a:defRPr/>
            </a:pPr>
            <a:r>
              <a:rPr lang="de-DE" sz="1400" dirty="0">
                <a:solidFill>
                  <a:schemeClr val="tx1"/>
                </a:solidFill>
              </a:rPr>
              <a:t>Beschreiben Sie Ihre Aktivität kurz!</a:t>
            </a:r>
            <a:br>
              <a:rPr lang="de-DE" sz="1400" dirty="0">
                <a:solidFill>
                  <a:schemeClr val="tx1"/>
                </a:solidFill>
              </a:rPr>
            </a:br>
            <a:r>
              <a:rPr lang="de-DE" sz="1400" dirty="0">
                <a:solidFill>
                  <a:schemeClr val="tx1"/>
                </a:solidFill>
              </a:rPr>
              <a:t>Schlagen Sie (mindestens) eine konkrete Möglichkeit zum produktiven Einsatz digitaler Medien im Rahmen der Aktivität vor!</a:t>
            </a:r>
            <a:endParaRPr dirty="0"/>
          </a:p>
        </p:txBody>
      </p:sp>
      <p:sp>
        <p:nvSpPr>
          <p:cNvPr id="14" name="Rechteck 13"/>
          <p:cNvSpPr/>
          <p:nvPr/>
        </p:nvSpPr>
        <p:spPr bwMode="auto">
          <a:xfrm>
            <a:off x="3687303" y="1702602"/>
            <a:ext cx="1390428" cy="38617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1800" b="1">
                <a:solidFill>
                  <a:schemeClr val="bg1"/>
                </a:solidFill>
              </a:rPr>
              <a:t>Auftrag</a:t>
            </a:r>
            <a:endParaRPr/>
          </a:p>
        </p:txBody>
      </p:sp>
      <p:sp>
        <p:nvSpPr>
          <p:cNvPr id="17" name="Rechteck 16"/>
          <p:cNvSpPr/>
          <p:nvPr/>
        </p:nvSpPr>
        <p:spPr bwMode="auto">
          <a:xfrm>
            <a:off x="3683194" y="5903802"/>
            <a:ext cx="6362406" cy="8191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>
              <a:spcBef>
                <a:spcPts val="253"/>
              </a:spcBef>
              <a:defRPr/>
            </a:pPr>
            <a:r>
              <a:rPr lang="de-DE" sz="1700" dirty="0">
                <a:solidFill>
                  <a:schemeClr val="tx1"/>
                </a:solidFill>
              </a:rPr>
              <a:t>Nutzen Sie gerne die verlinkte </a:t>
            </a:r>
            <a:r>
              <a:rPr lang="de-DE" sz="1700" dirty="0">
                <a:solidFill>
                  <a:schemeClr val="tx1"/>
                </a:solidFill>
                <a:hlinkClick r:id="rId3"/>
              </a:rPr>
              <a:t>Vorlage</a:t>
            </a:r>
            <a:r>
              <a:rPr lang="de-DE" sz="1700" dirty="0">
                <a:solidFill>
                  <a:schemeClr val="tx1"/>
                </a:solidFill>
              </a:rPr>
              <a:t>.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/>
              <a:t>Anforderungen fokussieren</a:t>
            </a:r>
            <a:endParaRPr lang="de-DE"/>
          </a:p>
        </p:txBody>
      </p:sp>
      <p:sp>
        <p:nvSpPr>
          <p:cNvPr id="5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Eigene Praxis</a:t>
            </a:r>
            <a:endParaRPr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2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pieren 22"/>
          <p:cNvGrpSpPr/>
          <p:nvPr/>
        </p:nvGrpSpPr>
        <p:grpSpPr bwMode="auto">
          <a:xfrm>
            <a:off x="3683194" y="1702602"/>
            <a:ext cx="6362405" cy="4201199"/>
            <a:chOff x="3897508" y="838198"/>
            <a:chExt cx="7532491" cy="5486401"/>
          </a:xfrm>
        </p:grpSpPr>
        <p:sp>
          <p:nvSpPr>
            <p:cNvPr id="9" name="Rechteck 14"/>
            <p:cNvSpPr/>
            <p:nvPr/>
          </p:nvSpPr>
          <p:spPr bwMode="auto">
            <a:xfrm>
              <a:off x="3897508" y="838198"/>
              <a:ext cx="7532491" cy="548640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430338" lvl="2" indent="-3175">
                <a:defRPr/>
              </a:pPr>
              <a:r>
                <a:rPr lang="de-DE" sz="1400" b="1" dirty="0">
                  <a:solidFill>
                    <a:schemeClr val="tx1"/>
                  </a:solidFill>
                </a:rPr>
                <a:t>Denken Sie an eine konkrete Aktivität, die Sie in den folgenden Wochen im Unterricht einsetzen würden.</a:t>
              </a: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i="1" dirty="0">
                  <a:solidFill>
                    <a:schemeClr val="tx1"/>
                  </a:solidFill>
                </a:rPr>
                <a:t>Was ist jeweils das Ziel?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Was sind lernförderliche Anforderungen bei einer möglichen Erarbeitung?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Was wären nicht direkt relevante Anforderungen bei einer möglichen Erarbeitung?</a:t>
              </a:r>
              <a:endParaRPr dirty="0"/>
            </a:p>
            <a:p>
              <a:pPr marL="1430338" lvl="2" indent="-3175">
                <a:defRPr/>
              </a:pPr>
              <a:endParaRPr lang="de-DE" sz="1400" i="1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i="1" dirty="0">
                  <a:solidFill>
                    <a:schemeClr val="tx1"/>
                  </a:solidFill>
                </a:rPr>
                <a:t>Anforderungen mit digitalen Medien fokussieren?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könnten Sie hier digitale Medien nutzen, um die Anforderungen auf relevante Aspekte zu fokussieren?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27163" lvl="2"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27163" lvl="2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Beschreiben Sie Ihre Aktivität kurz!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Schlagen Sie (mindestens) eine konkrete Möglichkeit zum produktiven Einsatz digitaler Medien im Rahmen der Aktivität vor!</a:t>
              </a:r>
              <a:endParaRPr dirty="0"/>
            </a:p>
          </p:txBody>
        </p:sp>
        <p:sp>
          <p:nvSpPr>
            <p:cNvPr id="10" name="Rechteck 13"/>
            <p:cNvSpPr/>
            <p:nvPr/>
          </p:nvSpPr>
          <p:spPr bwMode="auto">
            <a:xfrm>
              <a:off x="3902373" y="838198"/>
              <a:ext cx="1646136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 sz="1800" b="1">
                  <a:solidFill>
                    <a:schemeClr val="bg1"/>
                  </a:solidFill>
                </a:rPr>
                <a:t>Auftrag</a:t>
              </a:r>
              <a:endParaRPr/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3143853A-E398-47C8-AA89-64E0795D906D}"/>
              </a:ext>
            </a:extLst>
          </p:cNvPr>
          <p:cNvSpPr/>
          <p:nvPr/>
        </p:nvSpPr>
        <p:spPr bwMode="auto">
          <a:xfrm>
            <a:off x="3683194" y="5903802"/>
            <a:ext cx="6362406" cy="8191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>
              <a:spcBef>
                <a:spcPts val="253"/>
              </a:spcBef>
              <a:defRPr/>
            </a:pPr>
            <a:r>
              <a:rPr lang="de-DE" sz="1700" dirty="0">
                <a:solidFill>
                  <a:schemeClr val="tx1"/>
                </a:solidFill>
              </a:rPr>
              <a:t>Nutzen Sie gerne die verlinkte </a:t>
            </a:r>
            <a:r>
              <a:rPr lang="de-DE" sz="1700" dirty="0">
                <a:solidFill>
                  <a:schemeClr val="tx1"/>
                </a:solidFill>
                <a:hlinkClick r:id="rId3"/>
              </a:rPr>
              <a:t>Vorlage</a:t>
            </a:r>
            <a:r>
              <a:rPr lang="de-DE" sz="1700" dirty="0">
                <a:solidFill>
                  <a:schemeClr val="tx1"/>
                </a:solidFill>
              </a:rPr>
              <a:t>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 xmlns:m="http://schemas.openxmlformats.org/officeDocument/2006/math" xmlns:w="http://schemas.openxmlformats.org/wordprocessingml/2006/main">
      <p:transition spd="slow" advClick="1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/>
              <a:t>Fehler nutzen</a:t>
            </a:r>
            <a:endParaRPr lang="de-DE"/>
          </a:p>
        </p:txBody>
      </p:sp>
      <p:sp>
        <p:nvSpPr>
          <p:cNvPr id="5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Eigene Praxis</a:t>
            </a:r>
            <a:endParaRPr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2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pieren 22"/>
          <p:cNvGrpSpPr/>
          <p:nvPr/>
        </p:nvGrpSpPr>
        <p:grpSpPr bwMode="auto">
          <a:xfrm>
            <a:off x="3683194" y="1702602"/>
            <a:ext cx="6362405" cy="4201199"/>
            <a:chOff x="3897508" y="838198"/>
            <a:chExt cx="7532491" cy="5486401"/>
          </a:xfrm>
        </p:grpSpPr>
        <p:sp>
          <p:nvSpPr>
            <p:cNvPr id="9" name="Rechteck 14"/>
            <p:cNvSpPr/>
            <p:nvPr/>
          </p:nvSpPr>
          <p:spPr bwMode="auto">
            <a:xfrm>
              <a:off x="3897508" y="838198"/>
              <a:ext cx="7532491" cy="548640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430338" lvl="2" indent="-3175">
                <a:defRPr/>
              </a:pPr>
              <a:r>
                <a:rPr lang="en-GB" sz="1400" b="1" dirty="0" err="1">
                  <a:solidFill>
                    <a:schemeClr val="tx1"/>
                  </a:solidFill>
                </a:rPr>
                <a:t>Denken</a:t>
              </a:r>
              <a:r>
                <a:rPr lang="en-GB" sz="1400" b="1" dirty="0">
                  <a:solidFill>
                    <a:schemeClr val="tx1"/>
                  </a:solidFill>
                </a:rPr>
                <a:t> Sie an </a:t>
              </a:r>
              <a:r>
                <a:rPr lang="en-GB" sz="1400" b="1" dirty="0" err="1">
                  <a:solidFill>
                    <a:schemeClr val="tx1"/>
                  </a:solidFill>
                </a:rPr>
                <a:t>eine</a:t>
              </a:r>
              <a:r>
                <a:rPr lang="en-GB" sz="1400" b="1" dirty="0">
                  <a:solidFill>
                    <a:schemeClr val="tx1"/>
                  </a:solidFill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</a:rPr>
                <a:t>konkrete</a:t>
              </a:r>
              <a:r>
                <a:rPr lang="en-GB" sz="1400" b="1" dirty="0">
                  <a:solidFill>
                    <a:schemeClr val="tx1"/>
                  </a:solidFill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</a:rPr>
                <a:t>Aktivität</a:t>
              </a:r>
              <a:r>
                <a:rPr lang="en-GB" sz="1400" b="1" dirty="0">
                  <a:solidFill>
                    <a:schemeClr val="tx1"/>
                  </a:solidFill>
                </a:rPr>
                <a:t>, die Sie in den </a:t>
              </a:r>
              <a:r>
                <a:rPr lang="en-GB" sz="1400" b="1" dirty="0" err="1">
                  <a:solidFill>
                    <a:schemeClr val="tx1"/>
                  </a:solidFill>
                </a:rPr>
                <a:t>folgenden</a:t>
              </a:r>
              <a:r>
                <a:rPr lang="en-GB" sz="1400" b="1" dirty="0">
                  <a:solidFill>
                    <a:schemeClr val="tx1"/>
                  </a:solidFill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</a:rPr>
                <a:t>Wochen</a:t>
              </a:r>
              <a:r>
                <a:rPr lang="en-GB" sz="1400" b="1" dirty="0">
                  <a:solidFill>
                    <a:schemeClr val="tx1"/>
                  </a:solidFill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</a:rPr>
                <a:t>im</a:t>
              </a:r>
              <a:r>
                <a:rPr lang="en-GB" sz="1400" b="1" dirty="0">
                  <a:solidFill>
                    <a:schemeClr val="tx1"/>
                  </a:solidFill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</a:rPr>
                <a:t>Unterricht</a:t>
              </a:r>
              <a:r>
                <a:rPr lang="en-GB" sz="1400" b="1" dirty="0">
                  <a:solidFill>
                    <a:schemeClr val="tx1"/>
                  </a:solidFill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</a:rPr>
                <a:t>einsetzen</a:t>
              </a:r>
              <a:r>
                <a:rPr lang="en-GB" sz="1400" b="1" dirty="0">
                  <a:solidFill>
                    <a:schemeClr val="tx1"/>
                  </a:solidFill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</a:rPr>
                <a:t>würden</a:t>
              </a:r>
              <a:r>
                <a:rPr lang="en-GB" sz="1400" b="1" dirty="0">
                  <a:solidFill>
                    <a:schemeClr val="tx1"/>
                  </a:solidFill>
                </a:rPr>
                <a:t>.</a:t>
              </a:r>
              <a:endParaRPr lang="en-GB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endParaRPr lang="en-GB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en-GB" sz="1400" i="1" dirty="0" err="1">
                  <a:solidFill>
                    <a:schemeClr val="tx1"/>
                  </a:solidFill>
                </a:rPr>
                <a:t>Welche</a:t>
              </a:r>
              <a:r>
                <a:rPr lang="en-GB" sz="1400" i="1" dirty="0">
                  <a:solidFill>
                    <a:schemeClr val="tx1"/>
                  </a:solidFill>
                </a:rPr>
                <a:t> Rolle </a:t>
              </a:r>
              <a:r>
                <a:rPr lang="en-GB" sz="1400" i="1" dirty="0" err="1">
                  <a:solidFill>
                    <a:schemeClr val="tx1"/>
                  </a:solidFill>
                </a:rPr>
                <a:t>können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Fehler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hier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spielen</a:t>
              </a:r>
              <a:r>
                <a:rPr lang="en-GB" sz="1400" i="1" dirty="0">
                  <a:solidFill>
                    <a:schemeClr val="tx1"/>
                  </a:solidFill>
                </a:rPr>
                <a:t>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en-GB" sz="1400" dirty="0" err="1">
                  <a:solidFill>
                    <a:schemeClr val="tx1"/>
                  </a:solidFill>
                </a:rPr>
                <a:t>Welche</a:t>
              </a:r>
              <a:r>
                <a:rPr lang="en-GB" sz="1400" dirty="0">
                  <a:solidFill>
                    <a:schemeClr val="tx1"/>
                  </a:solidFill>
                </a:rPr>
                <a:t> ”</a:t>
              </a:r>
              <a:r>
                <a:rPr lang="en-GB" sz="1400" dirty="0" err="1">
                  <a:solidFill>
                    <a:schemeClr val="tx1"/>
                  </a:solidFill>
                </a:rPr>
                <a:t>typischen</a:t>
              </a:r>
              <a:r>
                <a:rPr lang="en-GB" sz="1400" dirty="0">
                  <a:solidFill>
                    <a:schemeClr val="tx1"/>
                  </a:solidFill>
                </a:rPr>
                <a:t>” </a:t>
              </a:r>
              <a:r>
                <a:rPr lang="en-GB" sz="1400" dirty="0" err="1">
                  <a:solidFill>
                    <a:schemeClr val="tx1"/>
                  </a:solidFill>
                </a:rPr>
                <a:t>Fehler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könnten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hier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Lernpotential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entfalten</a:t>
              </a:r>
              <a:r>
                <a:rPr lang="en-GB" sz="1400" dirty="0">
                  <a:solidFill>
                    <a:schemeClr val="tx1"/>
                  </a:solidFill>
                </a:rPr>
                <a:t>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Auf </a:t>
              </a:r>
              <a:r>
                <a:rPr lang="en-GB" sz="1400" dirty="0" err="1">
                  <a:solidFill>
                    <a:schemeClr val="tx1"/>
                  </a:solidFill>
                </a:rPr>
                <a:t>welche</a:t>
              </a:r>
              <a:r>
                <a:rPr lang="en-GB" sz="1400" dirty="0">
                  <a:solidFill>
                    <a:schemeClr val="tx1"/>
                  </a:solidFill>
                </a:rPr>
                <a:t> Art und Weise </a:t>
              </a:r>
              <a:r>
                <a:rPr lang="en-GB" sz="1400" dirty="0" err="1">
                  <a:solidFill>
                    <a:schemeClr val="tx1"/>
                  </a:solidFill>
                </a:rPr>
                <a:t>könnten</a:t>
              </a:r>
              <a:r>
                <a:rPr lang="en-GB" sz="1400" dirty="0">
                  <a:solidFill>
                    <a:schemeClr val="tx1"/>
                  </a:solidFill>
                </a:rPr>
                <a:t> Sie die </a:t>
              </a:r>
              <a:r>
                <a:rPr lang="en-GB" sz="1400" dirty="0" err="1">
                  <a:solidFill>
                    <a:schemeClr val="tx1"/>
                  </a:solidFill>
                </a:rPr>
                <a:t>Lernenden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zur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Auseinandersetzung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mit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möglichen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Fehlern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anregen</a:t>
              </a:r>
              <a:r>
                <a:rPr lang="en-GB" sz="1400" dirty="0">
                  <a:solidFill>
                    <a:schemeClr val="tx1"/>
                  </a:solidFill>
                </a:rPr>
                <a:t>?</a:t>
              </a:r>
              <a:endParaRPr dirty="0"/>
            </a:p>
            <a:p>
              <a:pPr marL="1430338" lvl="2" indent="-3175">
                <a:defRPr/>
              </a:pPr>
              <a:endParaRPr lang="en-GB" sz="1400" i="1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en-GB" sz="1400" i="1" dirty="0" err="1">
                  <a:solidFill>
                    <a:schemeClr val="tx1"/>
                  </a:solidFill>
                </a:rPr>
                <a:t>Fehler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mit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digitalen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Medien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nutzen</a:t>
              </a:r>
              <a:r>
                <a:rPr lang="en-GB" sz="1400" i="1" dirty="0">
                  <a:solidFill>
                    <a:schemeClr val="tx1"/>
                  </a:solidFill>
                </a:rPr>
                <a:t>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Wie </a:t>
              </a:r>
              <a:r>
                <a:rPr lang="en-GB" sz="1400" dirty="0" err="1">
                  <a:solidFill>
                    <a:schemeClr val="tx1"/>
                  </a:solidFill>
                </a:rPr>
                <a:t>könnten</a:t>
              </a:r>
              <a:r>
                <a:rPr lang="en-GB" sz="1400" dirty="0">
                  <a:solidFill>
                    <a:schemeClr val="tx1"/>
                  </a:solidFill>
                </a:rPr>
                <a:t> Sie </a:t>
              </a:r>
              <a:r>
                <a:rPr lang="en-GB" sz="1400" dirty="0" err="1">
                  <a:solidFill>
                    <a:schemeClr val="tx1"/>
                  </a:solidFill>
                </a:rPr>
                <a:t>hier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digitale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Medien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nutzen</a:t>
              </a:r>
              <a:r>
                <a:rPr lang="en-GB" sz="1400" dirty="0">
                  <a:solidFill>
                    <a:schemeClr val="tx1"/>
                  </a:solidFill>
                </a:rPr>
                <a:t>, dies </a:t>
              </a:r>
              <a:r>
                <a:rPr lang="en-GB" sz="1400" dirty="0" err="1">
                  <a:solidFill>
                    <a:schemeClr val="tx1"/>
                  </a:solidFill>
                </a:rPr>
                <a:t>zu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erreichen</a:t>
              </a:r>
              <a:r>
                <a:rPr lang="en-GB" sz="1400" dirty="0">
                  <a:solidFill>
                    <a:schemeClr val="tx1"/>
                  </a:solidFill>
                </a:rPr>
                <a:t>?</a:t>
              </a:r>
              <a:endParaRPr dirty="0"/>
            </a:p>
            <a:p>
              <a:pPr marL="1427163" lvl="2">
                <a:defRPr/>
              </a:pPr>
              <a:endParaRPr lang="en-GB" sz="1400" dirty="0">
                <a:solidFill>
                  <a:schemeClr val="tx1"/>
                </a:solidFill>
              </a:endParaRPr>
            </a:p>
            <a:p>
              <a:pPr marL="1427163" lvl="2">
                <a:defRPr/>
              </a:pPr>
              <a:r>
                <a:rPr lang="en-GB" sz="1400" dirty="0" err="1">
                  <a:solidFill>
                    <a:schemeClr val="tx1"/>
                  </a:solidFill>
                </a:rPr>
                <a:t>Beschreiben</a:t>
              </a:r>
              <a:r>
                <a:rPr lang="en-GB" sz="1400" dirty="0">
                  <a:solidFill>
                    <a:schemeClr val="tx1"/>
                  </a:solidFill>
                </a:rPr>
                <a:t> Sie </a:t>
              </a:r>
              <a:r>
                <a:rPr lang="en-GB" sz="1400" dirty="0" err="1">
                  <a:solidFill>
                    <a:schemeClr val="tx1"/>
                  </a:solidFill>
                </a:rPr>
                <a:t>Ihre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Aktivität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kurz</a:t>
              </a:r>
              <a:r>
                <a:rPr lang="en-GB" sz="1400" dirty="0">
                  <a:solidFill>
                    <a:schemeClr val="tx1"/>
                  </a:solidFill>
                </a:rPr>
                <a:t>!</a:t>
              </a:r>
              <a:br>
                <a:rPr lang="en-GB" sz="1400" dirty="0">
                  <a:solidFill>
                    <a:schemeClr val="tx1"/>
                  </a:solidFill>
                </a:rPr>
              </a:br>
              <a:r>
                <a:rPr lang="en-GB" sz="1400" dirty="0" err="1">
                  <a:solidFill>
                    <a:schemeClr val="tx1"/>
                  </a:solidFill>
                </a:rPr>
                <a:t>Schlagen</a:t>
              </a:r>
              <a:r>
                <a:rPr lang="en-GB" sz="1400" dirty="0">
                  <a:solidFill>
                    <a:schemeClr val="tx1"/>
                  </a:solidFill>
                </a:rPr>
                <a:t> Sie (</a:t>
              </a:r>
              <a:r>
                <a:rPr lang="en-GB" sz="1400" dirty="0" err="1">
                  <a:solidFill>
                    <a:schemeClr val="tx1"/>
                  </a:solidFill>
                </a:rPr>
                <a:t>mindestens</a:t>
              </a:r>
              <a:r>
                <a:rPr lang="en-GB" sz="1400" dirty="0">
                  <a:solidFill>
                    <a:schemeClr val="tx1"/>
                  </a:solidFill>
                </a:rPr>
                <a:t>) </a:t>
              </a:r>
              <a:r>
                <a:rPr lang="en-GB" sz="1400" dirty="0" err="1">
                  <a:solidFill>
                    <a:schemeClr val="tx1"/>
                  </a:solidFill>
                </a:rPr>
                <a:t>eine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konkrete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Möglichkeit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zum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produktiven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Einsatz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digitaler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Medien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im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Rahmen</a:t>
              </a:r>
              <a:r>
                <a:rPr lang="en-GB" sz="1400" dirty="0">
                  <a:solidFill>
                    <a:schemeClr val="tx1"/>
                  </a:solidFill>
                </a:rPr>
                <a:t> der </a:t>
              </a:r>
              <a:r>
                <a:rPr lang="en-GB" sz="1400" dirty="0" err="1">
                  <a:solidFill>
                    <a:schemeClr val="tx1"/>
                  </a:solidFill>
                </a:rPr>
                <a:t>Aktivität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vor</a:t>
              </a:r>
              <a:r>
                <a:rPr lang="en-GB" sz="1400" dirty="0">
                  <a:solidFill>
                    <a:schemeClr val="tx1"/>
                  </a:solidFill>
                </a:rPr>
                <a:t>!</a:t>
              </a:r>
              <a:endParaRPr dirty="0"/>
            </a:p>
          </p:txBody>
        </p:sp>
        <p:sp>
          <p:nvSpPr>
            <p:cNvPr id="10" name="Rechteck 13"/>
            <p:cNvSpPr/>
            <p:nvPr/>
          </p:nvSpPr>
          <p:spPr bwMode="auto">
            <a:xfrm>
              <a:off x="3902373" y="838198"/>
              <a:ext cx="1646136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 sz="1800" b="1">
                  <a:solidFill>
                    <a:schemeClr val="bg1"/>
                  </a:solidFill>
                </a:rPr>
                <a:t>Auftrag</a:t>
              </a:r>
              <a:endParaRPr/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A015CDB3-CE90-4AB8-BAD0-D14282CCE75A}"/>
              </a:ext>
            </a:extLst>
          </p:cNvPr>
          <p:cNvSpPr/>
          <p:nvPr/>
        </p:nvSpPr>
        <p:spPr bwMode="auto">
          <a:xfrm>
            <a:off x="3683194" y="5903802"/>
            <a:ext cx="6362406" cy="8191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>
              <a:spcBef>
                <a:spcPts val="253"/>
              </a:spcBef>
              <a:defRPr/>
            </a:pPr>
            <a:r>
              <a:rPr lang="de-DE" sz="1700" dirty="0">
                <a:solidFill>
                  <a:schemeClr val="tx1"/>
                </a:solidFill>
              </a:rPr>
              <a:t>Nutzen Sie gerne die verlinkte </a:t>
            </a:r>
            <a:r>
              <a:rPr lang="de-DE" sz="1700" dirty="0">
                <a:solidFill>
                  <a:schemeClr val="tx1"/>
                </a:solidFill>
                <a:hlinkClick r:id="rId3"/>
              </a:rPr>
              <a:t>Vorlage</a:t>
            </a:r>
            <a:r>
              <a:rPr lang="de-DE" sz="1700" dirty="0">
                <a:solidFill>
                  <a:schemeClr val="tx1"/>
                </a:solidFill>
              </a:rPr>
              <a:t>.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 xmlns:m="http://schemas.openxmlformats.org/officeDocument/2006/math" xmlns:w="http://schemas.openxmlformats.org/wordprocessingml/2006/main">
      <p:transition spd="slow" advClick="1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/>
              <a:t>Lernprozesse unterstützen</a:t>
            </a:r>
            <a:endParaRPr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Eigene Praxis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6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2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uppieren 22"/>
          <p:cNvGrpSpPr/>
          <p:nvPr/>
        </p:nvGrpSpPr>
        <p:grpSpPr bwMode="auto">
          <a:xfrm>
            <a:off x="3683194" y="1702602"/>
            <a:ext cx="6362405" cy="4201199"/>
            <a:chOff x="3897508" y="838198"/>
            <a:chExt cx="7532491" cy="5486401"/>
          </a:xfrm>
        </p:grpSpPr>
        <p:sp>
          <p:nvSpPr>
            <p:cNvPr id="15" name="Rechteck 14"/>
            <p:cNvSpPr/>
            <p:nvPr/>
          </p:nvSpPr>
          <p:spPr bwMode="auto">
            <a:xfrm>
              <a:off x="3897508" y="838198"/>
              <a:ext cx="7532491" cy="548640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430338" lvl="2" indent="-3175">
                <a:defRPr/>
              </a:pPr>
              <a:r>
                <a:rPr lang="de-DE" sz="1400" b="1" dirty="0">
                  <a:solidFill>
                    <a:schemeClr val="tx1"/>
                  </a:solidFill>
                </a:rPr>
                <a:t>Denken Sie an eine konkrete Aktivität, die Sie in den folgenden Wochen im Unterricht einsetzen würden.</a:t>
              </a: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Beschreiben Sie Ihre Aktivität kurz!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i="1" dirty="0">
                  <a:solidFill>
                    <a:schemeClr val="tx1"/>
                  </a:solidFill>
                </a:rPr>
                <a:t>Welche Möglichkeiten sehen Sie hier, selbstregulierte Lernprozesse zu unterstützen?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>
                  <a:solidFill>
                    <a:schemeClr val="tx1"/>
                  </a:solidFill>
                </a:rPr>
                <a:t>Selbstregulation ermöglichen.</a:t>
              </a:r>
              <a:endParaRPr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Selbstregulation anregen und unterstützen.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Arbeitsergebnisse fachlich fruchtbar machen.</a:t>
              </a:r>
              <a:endParaRPr dirty="0"/>
            </a:p>
            <a:p>
              <a:pPr marL="1427163" lvl="2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Notieren Sie mindestens eine konkrete Möglichkeit!</a:t>
              </a:r>
              <a:endParaRPr dirty="0"/>
            </a:p>
            <a:p>
              <a:pPr marL="1430338" lvl="2" indent="-3175">
                <a:defRPr/>
              </a:pPr>
              <a:endParaRPr lang="de-DE" sz="1400" i="1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i="1" dirty="0">
                  <a:solidFill>
                    <a:schemeClr val="tx1"/>
                  </a:solidFill>
                </a:rPr>
                <a:t>Potential digitaler Medien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könnten Sie hier digitale Medien nutzen, dies zu erreichen?</a:t>
              </a:r>
              <a:endParaRPr dirty="0"/>
            </a:p>
            <a:p>
              <a:pPr marL="1427163" lvl="2"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27163" lvl="2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Schlagen Sie (mindestens) eine konkrete Möglichkeit zum produktiven Einsatz digitaler Medien im Rahmen der Aktivität vor!</a:t>
              </a:r>
              <a:endParaRPr dirty="0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902373" y="838198"/>
              <a:ext cx="1646136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 sz="1800" b="1">
                  <a:solidFill>
                    <a:schemeClr val="bg1"/>
                  </a:solidFill>
                </a:rPr>
                <a:t>Auftrag</a:t>
              </a:r>
              <a:endParaRPr/>
            </a:p>
          </p:txBody>
        </p:sp>
      </p:grpSp>
      <p:sp>
        <p:nvSpPr>
          <p:cNvPr id="11" name="Rechteck 10">
            <a:extLst>
              <a:ext uri="{FF2B5EF4-FFF2-40B4-BE49-F238E27FC236}">
                <a16:creationId xmlns:a16="http://schemas.microsoft.com/office/drawing/2014/main" id="{AA197699-3203-4D89-BE6F-44B923DFC54F}"/>
              </a:ext>
            </a:extLst>
          </p:cNvPr>
          <p:cNvSpPr/>
          <p:nvPr/>
        </p:nvSpPr>
        <p:spPr bwMode="auto">
          <a:xfrm>
            <a:off x="3683194" y="5903802"/>
            <a:ext cx="6362406" cy="8191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>
              <a:spcBef>
                <a:spcPts val="253"/>
              </a:spcBef>
              <a:defRPr/>
            </a:pPr>
            <a:r>
              <a:rPr lang="de-DE" sz="1700" dirty="0">
                <a:solidFill>
                  <a:schemeClr val="tx1"/>
                </a:solidFill>
              </a:rPr>
              <a:t>Nutzen Sie gerne die verlinkte </a:t>
            </a:r>
            <a:r>
              <a:rPr lang="de-DE" sz="1700" dirty="0">
                <a:solidFill>
                  <a:schemeClr val="tx1"/>
                </a:solidFill>
                <a:hlinkClick r:id="rId3"/>
              </a:rPr>
              <a:t>Vorlage</a:t>
            </a:r>
            <a:r>
              <a:rPr lang="de-DE" sz="1700" dirty="0">
                <a:solidFill>
                  <a:schemeClr val="tx1"/>
                </a:solidFill>
              </a:rPr>
              <a:t>.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de-DE" sz="1800" b="0"/>
              <a:t>Titelbild &amp; Folien 2-7: Bild von Free-Photos auf Pixabay: https://pixabay.com/images/id-918449/</a:t>
            </a:r>
            <a:endParaRPr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>
          <a:xfrm>
            <a:off x="514915" y="674117"/>
            <a:ext cx="6912767" cy="406427"/>
          </a:xfrm>
        </p:spPr>
        <p:txBody>
          <a:bodyPr/>
          <a:lstStyle/>
          <a:p>
            <a:pPr>
              <a:defRPr/>
            </a:pPr>
            <a:r>
              <a:rPr lang="de-DE"/>
              <a:t>Bilder</a:t>
            </a:r>
            <a:endParaRPr/>
          </a:p>
        </p:txBody>
      </p:sp>
      <p:sp>
        <p:nvSpPr>
          <p:cNvPr id="8" name="Textfeld 7"/>
          <p:cNvSpPr/>
          <p:nvPr/>
        </p:nvSpPr>
        <p:spPr bwMode="auto">
          <a:xfrm>
            <a:off x="443053" y="6432484"/>
            <a:ext cx="3995004" cy="630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800">
                <a:solidFill>
                  <a:srgbClr val="000000"/>
                </a:solidFill>
                <a:ea typeface="Calibri"/>
                <a:cs typeface="Calibri"/>
              </a:rPr>
              <a:t>Alle Bilder lizensiert unter </a:t>
            </a:r>
            <a:r>
              <a:rPr lang="de-DE" sz="1800" u="sng">
                <a:ea typeface="Calibri"/>
                <a:cs typeface="Calibri"/>
                <a:hlinkClick r:id="rId2" tooltip="https://creativecommons.org/licenses/by-sa/4.0/legalcode.de"/>
              </a:rPr>
              <a:t>CC-BY-SA 4.0</a:t>
            </a:r>
            <a:endParaRPr lang="de-DE" sz="180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 xmlns:m="http://schemas.openxmlformats.org/officeDocument/2006/math" xmlns:w="http://schemas.openxmlformats.org/wordprocessingml/2006/main">
      <p:transition spd="slow" advClick="1">
        <p:wipe dir="r"/>
      </p:transition>
    </mc:Fallback>
  </mc:AlternateContent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685</Words>
  <Application>Microsoft Office PowerPoint</Application>
  <DocSecurity>0</DocSecurity>
  <PresentationFormat>Benutzerdefiniert</PresentationFormat>
  <Paragraphs>87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Arial Bold</vt:lpstr>
      <vt:lpstr>Calibri</vt:lpstr>
      <vt:lpstr>Corbel Light</vt:lpstr>
      <vt:lpstr>Courier New</vt:lpstr>
      <vt:lpstr>Symbol</vt:lpstr>
      <vt:lpstr>Wingdings</vt:lpstr>
      <vt:lpstr>Larissa-Design</vt:lpstr>
      <vt:lpstr>PowerPoint-Präsentation</vt:lpstr>
      <vt:lpstr>DigitUS-Projekt</vt:lpstr>
      <vt:lpstr>Kognitive Aktivierung im Unterricht</vt:lpstr>
      <vt:lpstr>Tiefe Verarbeitung anregen</vt:lpstr>
      <vt:lpstr>Anforderungen fokussieren</vt:lpstr>
      <vt:lpstr>Fehler nutzen</vt:lpstr>
      <vt:lpstr>Lernprozesse unterstützen</vt:lpstr>
      <vt:lpstr>Quellen und Literaturverzeichnis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2011-02-03T11:29:47Z</dcterms:created>
  <dcterms:modified xsi:type="dcterms:W3CDTF">2023-04-03T13:29:21Z</dcterms:modified>
  <cp:category/>
  <dc:identifier/>
  <cp:contentStatus/>
  <dc:language/>
  <cp:version/>
</cp:coreProperties>
</file>